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4854" r:id="rId2"/>
  </p:sldMasterIdLst>
  <p:notesMasterIdLst>
    <p:notesMasterId r:id="rId14"/>
  </p:notesMasterIdLst>
  <p:sldIdLst>
    <p:sldId id="332" r:id="rId3"/>
    <p:sldId id="335" r:id="rId4"/>
    <p:sldId id="337" r:id="rId5"/>
    <p:sldId id="338" r:id="rId6"/>
    <p:sldId id="339" r:id="rId7"/>
    <p:sldId id="322" r:id="rId8"/>
    <p:sldId id="329" r:id="rId9"/>
    <p:sldId id="330" r:id="rId10"/>
    <p:sldId id="326" r:id="rId11"/>
    <p:sldId id="327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2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B2997-BAEB-4FB3-ACAA-B1D843A655FF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A00F9-04F7-43A4-805D-3CDC5ADB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2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55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73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79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55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70" y="365155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05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920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71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234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49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40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26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421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18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398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148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198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5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29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73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67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71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58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7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71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5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63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  <p:sldLayoutId id="2147484856" r:id="rId2"/>
    <p:sldLayoutId id="2147484857" r:id="rId3"/>
    <p:sldLayoutId id="2147484858" r:id="rId4"/>
    <p:sldLayoutId id="2147484859" r:id="rId5"/>
    <p:sldLayoutId id="2147484860" r:id="rId6"/>
    <p:sldLayoutId id="2147484861" r:id="rId7"/>
    <p:sldLayoutId id="2147484862" r:id="rId8"/>
    <p:sldLayoutId id="2147484863" r:id="rId9"/>
    <p:sldLayoutId id="2147484864" r:id="rId10"/>
    <p:sldLayoutId id="2147484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3.png"/><Relationship Id="rId7" Type="http://schemas.microsoft.com/office/2007/relationships/media" Target="../media/media3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3.png"/><Relationship Id="rId7" Type="http://schemas.microsoft.com/office/2007/relationships/media" Target="../media/media3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3.png"/><Relationship Id="rId7" Type="http://schemas.microsoft.com/office/2007/relationships/media" Target="../media/media3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3.png"/><Relationship Id="rId7" Type="http://schemas.microsoft.com/office/2007/relationships/media" Target="../media/media3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3.png"/><Relationship Id="rId7" Type="http://schemas.microsoft.com/office/2007/relationships/media" Target="../media/media3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4" y="99"/>
            <a:ext cx="9286875" cy="9286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228600"/>
            <a:ext cx="9143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4400" b="1" u="sng" dirty="0" smtClean="0">
                <a:latin typeface="Times New Roman (Headings)"/>
                <a:cs typeface="Times New Roman" panose="02020603050405020304" pitchFamily="18" charset="0"/>
              </a:rPr>
              <a:t>B</a:t>
            </a:r>
            <a:r>
              <a:rPr lang="en-US" sz="4400" b="1" u="sng" dirty="0" smtClean="0">
                <a:latin typeface="Times New Roman (Headings)"/>
                <a:cs typeface="Times New Roman" panose="02020603050405020304" pitchFamily="18" charset="0"/>
              </a:rPr>
              <a:t>ÀI 17</a:t>
            </a:r>
            <a:r>
              <a:rPr lang="en-US" sz="44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: THỜI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VÀ KHÍ HẬU.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BiẾN</a:t>
            </a:r>
            <a:r>
              <a:rPr lang="en-US" sz="44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ĐỔI KHÍ HẬU( </a:t>
            </a:r>
            <a:r>
              <a:rPr lang="en-US" sz="4400" b="1" dirty="0" smtClean="0">
                <a:latin typeface="Times New Roman (Headings)"/>
                <a:cs typeface="Times New Roman" panose="02020603050405020304" pitchFamily="18" charset="0"/>
              </a:rPr>
              <a:t>2 </a:t>
            </a:r>
            <a:r>
              <a:rPr lang="en-US" sz="4400" b="1" dirty="0" err="1" smtClean="0">
                <a:latin typeface="Times New Roman (Headings)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latin typeface="Times New Roman (Headings)"/>
                <a:cs typeface="Times New Roman" panose="02020603050405020304" pitchFamily="18" charset="0"/>
              </a:rPr>
              <a:t>)</a:t>
            </a:r>
          </a:p>
          <a:p>
            <a:pPr algn="ctr">
              <a:defRPr/>
            </a:pP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Khái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niệm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hậu</a:t>
            </a:r>
            <a:endParaRPr lang="en-US" sz="3600" b="1" dirty="0" smtClean="0">
              <a:latin typeface="Times New Roman (Headings)"/>
              <a:cs typeface="Times New Roman" panose="02020603050405020304" pitchFamily="18" charset="0"/>
            </a:endParaRPr>
          </a:p>
          <a:p>
            <a:pPr marL="742950" indent="-742950" algn="ctr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giảm</a:t>
            </a: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tải</a:t>
            </a: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)</a:t>
            </a:r>
          </a:p>
          <a:p>
            <a:pPr marL="742950" indent="-742950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     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đới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hậu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Trái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 (Headings)"/>
                <a:cs typeface="Times New Roman" panose="02020603050405020304" pitchFamily="18" charset="0"/>
              </a:rPr>
              <a:t>Đất</a:t>
            </a:r>
            <a:r>
              <a:rPr lang="en-US" sz="3600" b="1" dirty="0" smtClean="0">
                <a:latin typeface="Times New Roman (Headings)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     3.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hậu</a:t>
            </a:r>
            <a:endParaRPr lang="en-US" sz="3600" b="1" dirty="0" smtClean="0">
              <a:solidFill>
                <a:srgbClr val="FF0000"/>
              </a:solidFill>
              <a:latin typeface="Times New Roman (Headings)"/>
              <a:cs typeface="Times New Roman" panose="02020603050405020304" pitchFamily="18" charset="0"/>
            </a:endParaRPr>
          </a:p>
          <a:p>
            <a:pPr marL="742950" indent="-742950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          a.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Biểu</a:t>
            </a:r>
            <a:r>
              <a:rPr lang="en-US" sz="28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 (Headings)"/>
                <a:cs typeface="Times New Roman" panose="02020603050405020304" pitchFamily="18" charset="0"/>
              </a:rPr>
              <a:t>hậu</a:t>
            </a:r>
            <a:endParaRPr lang="en-US" sz="2800" b="1" dirty="0" smtClean="0">
              <a:solidFill>
                <a:srgbClr val="FF0000"/>
              </a:solidFill>
              <a:latin typeface="Times New Roman (Headings)"/>
              <a:cs typeface="Times New Roman" panose="02020603050405020304" pitchFamily="18" charset="0"/>
            </a:endParaRPr>
          </a:p>
          <a:p>
            <a:pPr marL="742950" indent="-742950">
              <a:defRPr/>
            </a:pPr>
            <a:endParaRPr lang="en-US" sz="4400" b="1" dirty="0" smtClean="0">
              <a:solidFill>
                <a:srgbClr val="FF0000"/>
              </a:solidFill>
              <a:latin typeface="Times New Roman (Headings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28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564" y="-49894"/>
            <a:ext cx="260103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9" y="3975447"/>
            <a:ext cx="703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tai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xảy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…..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5958222"/>
            <a:ext cx="4542078" cy="67117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prstClr val="white"/>
              </a:buCl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Theo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5094960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80" y="6060424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5197161"/>
            <a:ext cx="408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cố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cửa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bảo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quản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04749" y="595822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5197162"/>
            <a:ext cx="34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 .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nơi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trú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ngụ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an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toàn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85800" y="5867400"/>
            <a:ext cx="3716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cố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cửa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bảo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quản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tán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863862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1478696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074158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630414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2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564" y="-49894"/>
            <a:ext cx="260103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9" y="3975447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đỏi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khí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hậu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nhiệt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toàn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xu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hướng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tăng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hậu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595822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5094960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80" y="6060424"/>
            <a:ext cx="386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Băng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tan ở 2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cực</a:t>
            </a:r>
            <a:endParaRPr lang="en-US" sz="2000" b="1" dirty="0" smtClean="0">
              <a:solidFill>
                <a:schemeClr val="bg1"/>
              </a:solidFill>
              <a:latin typeface=".VnTime"/>
              <a:ea typeface="Times New Roman"/>
              <a:cs typeface="Times New Roman"/>
            </a:endParaRPr>
          </a:p>
          <a:p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5197161"/>
            <a:ext cx="401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Mưa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đá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xảy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ra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457200" y="5105400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Mưa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nhiều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Trái</a:t>
            </a:r>
            <a:r>
              <a:rPr lang="en-US" sz="2000" b="1" dirty="0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/>
                <a:cs typeface="Times New Roman" pitchFamily="18" charset="0"/>
              </a:rPr>
              <a:t>Đất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04749" y="595822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609600" y="5197162"/>
            <a:ext cx="388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 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609600" y="6060424"/>
            <a:ext cx="403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863862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1478696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074158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630414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98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4800" y="1143000"/>
            <a:ext cx="8596064" cy="1366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video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8382000" cy="780814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4800" y="1143000"/>
            <a:ext cx="8596064" cy="8002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8382000" cy="780814"/>
          </a:xfrm>
          <a:prstGeom prst="rect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5146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phuc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886700" cy="1158871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bản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đình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góp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phó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7886700" cy="350996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vi-VN" sz="4000" b="1" dirty="0" smtClean="0">
                <a:solidFill>
                  <a:srgbClr val="000080"/>
                </a:solidFill>
                <a:latin typeface="Times New Roman"/>
                <a:ea typeface="Calibri"/>
              </a:rPr>
              <a:t>sử dụng tiết kiệm và hiệu quả năng lượng</a:t>
            </a:r>
            <a:endParaRPr lang="en-US" sz="4000" b="1" dirty="0" smtClean="0">
              <a:solidFill>
                <a:srgbClr val="000080"/>
              </a:solidFill>
              <a:latin typeface="Times New Roman"/>
              <a:ea typeface="Calibri"/>
            </a:endParaRPr>
          </a:p>
          <a:p>
            <a:pPr>
              <a:buFontTx/>
              <a:buChar char="-"/>
            </a:pPr>
            <a:r>
              <a:rPr lang="vi-VN" sz="4000" b="1" dirty="0" smtClean="0">
                <a:solidFill>
                  <a:srgbClr val="000080"/>
                </a:solidFill>
                <a:latin typeface="Times New Roman"/>
                <a:ea typeface="Calibri"/>
              </a:rPr>
              <a:t> sử dụng phương tiện giao thông công cộng</a:t>
            </a:r>
            <a:endParaRPr lang="en-US" sz="4000" b="1" dirty="0" smtClean="0">
              <a:solidFill>
                <a:srgbClr val="000080"/>
              </a:solidFill>
              <a:latin typeface="Times New Roman"/>
              <a:ea typeface="Calibri"/>
            </a:endParaRPr>
          </a:p>
          <a:p>
            <a:pPr>
              <a:buFontTx/>
              <a:buChar char="-"/>
            </a:pPr>
            <a:r>
              <a:rPr lang="vi-VN" sz="4000" b="1" dirty="0" smtClean="0">
                <a:solidFill>
                  <a:srgbClr val="000080"/>
                </a:solidFill>
                <a:latin typeface="Times New Roman"/>
                <a:ea typeface="Calibri"/>
              </a:rPr>
              <a:t> hạn chế dùng túi ni-lông, tích cực trồng cây xanh, bảo vệ rừng</a:t>
            </a:r>
            <a:r>
              <a:rPr lang="vi-VN" sz="4000" b="1" dirty="0" smtClean="0">
                <a:solidFill>
                  <a:srgbClr val="000080"/>
                </a:solidFill>
                <a:latin typeface="Times New Roman"/>
                <a:ea typeface="Calibri"/>
              </a:rPr>
              <a:t>,...</a:t>
            </a:r>
            <a:endParaRPr lang="en-US" sz="4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-317726"/>
            <a:ext cx="8185620" cy="61973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2804735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7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3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564" y="-49894"/>
            <a:ext cx="260103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9" y="3946913"/>
            <a:ext cx="703777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1: </a:t>
            </a:r>
            <a:r>
              <a:rPr lang="en-US" sz="24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Trái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Đất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gồm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mấy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đới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hậu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3458" y="5961292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8214" y="6063493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5 </a:t>
            </a:r>
            <a:r>
              <a:rPr lang="en-US" sz="2000" b="1" dirty="0" err="1" smtClean="0">
                <a:solidFill>
                  <a:schemeClr val="bg1"/>
                </a:solidFill>
              </a:rPr>
              <a:t>đới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5197162"/>
            <a:ext cx="34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đới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5197162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3 </a:t>
            </a:r>
            <a:r>
              <a:rPr lang="en-US" sz="2000" b="1" dirty="0" err="1" smtClean="0">
                <a:solidFill>
                  <a:schemeClr val="bg1"/>
                </a:solidFill>
              </a:rPr>
              <a:t>đới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6060425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6 </a:t>
            </a:r>
            <a:r>
              <a:rPr lang="en-US" sz="2000" b="1" dirty="0" err="1" smtClean="0">
                <a:solidFill>
                  <a:schemeClr val="bg1"/>
                </a:solidFill>
              </a:rPr>
              <a:t>đới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863862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1478696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074158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630414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1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564" y="-49894"/>
            <a:ext cx="260103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990600" y="3733800"/>
            <a:ext cx="703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 smtClean="0"/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4601922" y="595822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5094960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4826680" y="6060424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5197161"/>
            <a:ext cx="3487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Ôn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đới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604749" y="5958223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đới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nóng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đới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lạnh</a:t>
            </a:r>
            <a:endParaRPr lang="en-US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5197162"/>
            <a:ext cx="3487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Hàn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đới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Clr>
                <a:prstClr val="white"/>
              </a:buClr>
              <a:defRPr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829507" y="6060424"/>
            <a:ext cx="348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863862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1478696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074158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630414"/>
            <a:ext cx="36552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23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564" y="-49894"/>
            <a:ext cx="260103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254BD6F-C222-4EBF-A18A-FDA724EC8AEA}"/>
              </a:ext>
            </a:extLst>
          </p:cNvPr>
          <p:cNvSpPr/>
          <p:nvPr/>
        </p:nvSpPr>
        <p:spPr>
          <a:xfrm flipH="1">
            <a:off x="494930" y="3584278"/>
            <a:ext cx="8154143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05F6AC-8356-4661-B6A4-309609CF4CCF}"/>
              </a:ext>
            </a:extLst>
          </p:cNvPr>
          <p:cNvSpPr txBox="1"/>
          <p:nvPr/>
        </p:nvSpPr>
        <p:spPr>
          <a:xfrm>
            <a:off x="1038689" y="4005064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 smtClean="0"/>
              <a:t>…….. </a:t>
            </a:r>
            <a:r>
              <a:rPr lang="en-US" sz="2400" b="1" dirty="0" smtClean="0"/>
              <a:t>?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xmlns="" id="{D0E6AFB4-275F-4728-9A13-27E00F9EA3A2}"/>
              </a:ext>
            </a:extLst>
          </p:cNvPr>
          <p:cNvSpPr/>
          <p:nvPr/>
        </p:nvSpPr>
        <p:spPr>
          <a:xfrm flipH="1">
            <a:off x="603458" y="5961292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Carbonic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metan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xmlns="" id="{CA2E0476-BE10-4768-BE1B-A9C0072703C2}"/>
              </a:ext>
            </a:extLst>
          </p:cNvPr>
          <p:cNvSpPr/>
          <p:nvPr/>
        </p:nvSpPr>
        <p:spPr>
          <a:xfrm flipH="1">
            <a:off x="4601922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xmlns="" id="{9897B1B9-EB78-41AF-AC33-1E8F7714B11F}"/>
              </a:ext>
            </a:extLst>
          </p:cNvPr>
          <p:cNvSpPr txBox="1"/>
          <p:nvPr/>
        </p:nvSpPr>
        <p:spPr>
          <a:xfrm>
            <a:off x="828214" y="6063493"/>
            <a:ext cx="4103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5197162"/>
            <a:ext cx="34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prstClr val="white"/>
              </a:buClr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xmlns="" id="{8DD63B39-09F3-4F04-83CD-408FC7619A90}"/>
              </a:ext>
            </a:extLst>
          </p:cNvPr>
          <p:cNvSpPr/>
          <p:nvPr/>
        </p:nvSpPr>
        <p:spPr>
          <a:xfrm flipH="1">
            <a:off x="604749" y="5094961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xmlns="" id="{A6F11D1C-4D08-4BAF-9A3D-4AC673B9036B}"/>
              </a:ext>
            </a:extLst>
          </p:cNvPr>
          <p:cNvSpPr/>
          <p:nvPr/>
        </p:nvSpPr>
        <p:spPr>
          <a:xfrm flipH="1">
            <a:off x="4601922" y="5958224"/>
            <a:ext cx="393733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xmlns="" id="{9B5DABB8-849A-4D2D-930C-9CA07BFC5BDE}"/>
              </a:ext>
            </a:extLst>
          </p:cNvPr>
          <p:cNvSpPr txBox="1"/>
          <p:nvPr/>
        </p:nvSpPr>
        <p:spPr>
          <a:xfrm>
            <a:off x="829507" y="5197162"/>
            <a:ext cx="3487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Ni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tơ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ô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xi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xmlns="" id="{42A746A3-96B8-42A5-8EFA-A104DB6B2F69}"/>
              </a:ext>
            </a:extLst>
          </p:cNvPr>
          <p:cNvSpPr txBox="1"/>
          <p:nvPr/>
        </p:nvSpPr>
        <p:spPr>
          <a:xfrm>
            <a:off x="4826680" y="6060425"/>
            <a:ext cx="386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Hi- </a:t>
            </a: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đrô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hơi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xmlns="" id="{94477BC5-B6D0-442B-AA84-FC52C48B009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863862"/>
            <a:ext cx="365522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xmlns="" id="{68BE9F49-5BDC-4DC0-880E-ABA272EC290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44001" y="1478696"/>
            <a:ext cx="365522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xmlns="" id="{7942E890-12CD-490E-BBD3-364B92887EF6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074158"/>
            <a:ext cx="365522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xmlns="" id="{1959E413-37BE-4F97-ADD0-1237CBCB68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152179" y="2630414"/>
            <a:ext cx="365522" cy="487363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a. rắn chắc						b. lỏng ở ngoài rắn ở trong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 dẻo đến lỏng				           d. lỏng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826680" y="5197161"/>
            <a:ext cx="3487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Carbonac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ô xi</a:t>
            </a:r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9" name="cau hoi b">
            <a:extLst>
              <a:ext uri="{FF2B5EF4-FFF2-40B4-BE49-F238E27FC236}">
                <a16:creationId xmlns:a16="http://schemas.microsoft.com/office/drawing/2014/main" xmlns="" id="{D96707EC-5A82-4050-B897-6DBAB63AC957}"/>
              </a:ext>
            </a:extLst>
          </p:cNvPr>
          <p:cNvSpPr txBox="1"/>
          <p:nvPr/>
        </p:nvSpPr>
        <p:spPr>
          <a:xfrm>
            <a:off x="4979080" y="5791200"/>
            <a:ext cx="3487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  <a:defRPr/>
            </a:pP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34290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20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4" presetClass="emph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0" presetClass="emph" presetSubtype="0" fill="hold" grpId="2" nodeType="with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219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8" grpId="0"/>
      <p:bldP spid="28" grpId="1"/>
      <p:bldP spid="28" grpId="2"/>
      <p:bldP spid="29" grpId="0"/>
      <p:bldP spid="29" grpId="1"/>
      <p:bldP spid="29" grpId="2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593</Words>
  <Application>Microsoft Office PowerPoint</Application>
  <PresentationFormat>On-screen Show (4:3)</PresentationFormat>
  <Paragraphs>62</Paragraphs>
  <Slides>11</Slides>
  <Notes>0</Notes>
  <HiddenSlides>0</HiddenSlides>
  <MMClips>20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2_Office Theme</vt:lpstr>
      <vt:lpstr>Office Theme</vt:lpstr>
      <vt:lpstr>Slide 1</vt:lpstr>
      <vt:lpstr>Slide 2</vt:lpstr>
      <vt:lpstr>Slide 3</vt:lpstr>
      <vt:lpstr>Câu 1: Để ứng phó với biến đổi khí hậu, chúng ta cần phải có những cách phòng chống thiên tai</vt:lpstr>
      <vt:lpstr>Câu 2: Hãy nêu một số hoạt động mà bản thân và gia đình em có thể làm góp phần ứng phó với biến đổi khí hậu </vt:lpstr>
      <vt:lpstr>Slide 6</vt:lpstr>
      <vt:lpstr>Slide 7</vt:lpstr>
      <vt:lpstr>Slide 8</vt:lpstr>
      <vt:lpstr>Slide 9</vt:lpstr>
      <vt:lpstr>Slide 10</vt:lpstr>
      <vt:lpstr>Slide 11</vt:lpstr>
    </vt:vector>
  </TitlesOfParts>
  <Company>Truong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68</cp:revision>
  <dcterms:created xsi:type="dcterms:W3CDTF">2021-08-08T01:26:13Z</dcterms:created>
  <dcterms:modified xsi:type="dcterms:W3CDTF">2022-01-12T12:42:35Z</dcterms:modified>
</cp:coreProperties>
</file>