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21" r:id="rId2"/>
  </p:sldMasterIdLst>
  <p:notesMasterIdLst>
    <p:notesMasterId r:id="rId46"/>
  </p:notesMasterIdLst>
  <p:sldIdLst>
    <p:sldId id="1055" r:id="rId3"/>
    <p:sldId id="1079" r:id="rId4"/>
    <p:sldId id="1080" r:id="rId5"/>
    <p:sldId id="1095" r:id="rId6"/>
    <p:sldId id="1057" r:id="rId7"/>
    <p:sldId id="1091" r:id="rId8"/>
    <p:sldId id="1094" r:id="rId9"/>
    <p:sldId id="1061" r:id="rId10"/>
    <p:sldId id="1062" r:id="rId11"/>
    <p:sldId id="1063" r:id="rId12"/>
    <p:sldId id="1064" r:id="rId13"/>
    <p:sldId id="1066" r:id="rId14"/>
    <p:sldId id="1096" r:id="rId15"/>
    <p:sldId id="1086" r:id="rId16"/>
    <p:sldId id="1049" r:id="rId17"/>
    <p:sldId id="1050" r:id="rId18"/>
    <p:sldId id="1084" r:id="rId19"/>
    <p:sldId id="312" r:id="rId20"/>
    <p:sldId id="377" r:id="rId21"/>
    <p:sldId id="308" r:id="rId22"/>
    <p:sldId id="1068" r:id="rId23"/>
    <p:sldId id="1069" r:id="rId24"/>
    <p:sldId id="328" r:id="rId25"/>
    <p:sldId id="305" r:id="rId26"/>
    <p:sldId id="1070" r:id="rId27"/>
    <p:sldId id="268" r:id="rId28"/>
    <p:sldId id="1083" r:id="rId29"/>
    <p:sldId id="1089" r:id="rId30"/>
    <p:sldId id="1098" r:id="rId31"/>
    <p:sldId id="317" r:id="rId32"/>
    <p:sldId id="447" r:id="rId33"/>
    <p:sldId id="1090" r:id="rId34"/>
    <p:sldId id="385" r:id="rId35"/>
    <p:sldId id="1072" r:id="rId36"/>
    <p:sldId id="1073" r:id="rId37"/>
    <p:sldId id="1074" r:id="rId38"/>
    <p:sldId id="1075" r:id="rId39"/>
    <p:sldId id="362" r:id="rId40"/>
    <p:sldId id="368" r:id="rId41"/>
    <p:sldId id="364" r:id="rId42"/>
    <p:sldId id="367" r:id="rId43"/>
    <p:sldId id="289" r:id="rId44"/>
    <p:sldId id="290" r:id="rId45"/>
  </p:sldIdLst>
  <p:sldSz cx="12192000" cy="6858000"/>
  <p:notesSz cx="6858000" cy="9144000"/>
  <p:embeddedFontLst>
    <p:embeddedFont>
      <p:font typeface="Cambria" panose="02040503050406030204" pitchFamily="18" charset="0"/>
      <p:regular r:id="rId47"/>
      <p:bold r:id="rId48"/>
      <p:italic r:id="rId49"/>
      <p:boldItalic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Segoe Print" panose="02000600000000000000" pitchFamily="2" charset="0"/>
      <p:regular r:id="rId57"/>
      <p:bold r:id="rId58"/>
    </p:embeddedFont>
    <p:embeddedFont>
      <p:font typeface="Calibri Light" panose="020F0302020204030204" pitchFamily="34" charset="0"/>
      <p:regular r:id="rId59"/>
      <p:italic r:id="rId60"/>
    </p:embeddedFont>
    <p:embeddedFont>
      <p:font typeface="微软雅黑" panose="020B0503020204020204" pitchFamily="34" charset="-122"/>
      <p:regular r:id="rId61"/>
      <p:bold r:id="rId62"/>
    </p:embeddedFont>
    <p:embeddedFont>
      <p:font typeface="等线" panose="020B0604020202020204" charset="-122"/>
      <p:regular r:id="rId63"/>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65" autoAdjust="0"/>
    <p:restoredTop sz="94007" autoAdjust="0"/>
  </p:normalViewPr>
  <p:slideViewPr>
    <p:cSldViewPr snapToGrid="0">
      <p:cViewPr varScale="1">
        <p:scale>
          <a:sx n="74" d="100"/>
          <a:sy n="74" d="100"/>
        </p:scale>
        <p:origin x="78" y="19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t>12/14/2024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t>‹#›</a:t>
            </a:fld>
            <a:endParaRPr lang="en-US"/>
          </a:p>
        </p:txBody>
      </p:sp>
    </p:spTree>
    <p:extLst>
      <p:ext uri="{BB962C8B-B14F-4D97-AF65-F5344CB8AC3E}">
        <p14:creationId xmlns:p14="http://schemas.microsoft.com/office/powerpoint/2010/main"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107926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28304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395" name="Google Shape;39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16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dirty="0"/>
          </a:p>
        </p:txBody>
      </p:sp>
      <p:sp>
        <p:nvSpPr>
          <p:cNvPr id="401" name="Google Shape;40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95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83150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35611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301923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63611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5777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394147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38" name="Google Shape;2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564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367" name="Google Shape;3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30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17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94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BD93F1F-4E8F-40D5-A30A-AE0A5E49A3A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DC6613B7-2A15-4496-9DBC-F651F4D62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13B32667-22D3-4AED-B9BE-C97DD40B1F0B}"/>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E76000E-6AD2-4B4A-99AF-6C298735618B}"/>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279EBCEE-BAD2-4A28-BE76-2485685021A0}"/>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46189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8766767-6056-4424-8DF5-BFD599A97F6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D295E1AA-5F46-4D0A-8FB7-EADF61A8CC3A}"/>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430FB7C7-E3FA-4EA9-9DD2-90AB3C16999F}"/>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9C1A77F0-3D19-482D-B314-D1580D7C5D69}"/>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5689DDA3-1718-4574-BDF6-48AD4A1B0A2F}"/>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99412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EFB3834-871B-447F-9625-0332D809CBAB}"/>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0262765D-295A-4CB7-BAA1-F1E7430FC4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 xmlns:a16="http://schemas.microsoft.com/office/drawing/2014/main" id="{666A7AA1-B9AC-4A8C-AF24-7868241E428F}"/>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04E11C9A-0847-4917-AB58-EFD315FC6300}"/>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32CBF49A-B931-4F93-9BCB-2EEE98600D12}"/>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645865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C60349F-6F72-4FE0-968A-4A0D43227CE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61489CED-48E6-4570-9C60-18B73F6F14D6}"/>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D6DE3430-0760-4359-B8E9-598205ABC632}"/>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77A137B1-2149-4138-A64B-15314DE7FC7E}"/>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798A7AB5-3BCD-4A3A-A6F7-AE6F727F1C64}"/>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FC299293-4461-4969-8C17-28F31C756AF2}"/>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271795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D1892A9-98EE-4367-A17D-6D9E1268618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9B45393-E001-40E8-BF80-543DDEE3F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 xmlns:a16="http://schemas.microsoft.com/office/drawing/2014/main" id="{642B79CF-3AFE-47DD-B1EF-BC3ADB49FEF8}"/>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9DCC1181-4DB8-409A-8DA5-AFA595FC98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 xmlns:a16="http://schemas.microsoft.com/office/drawing/2014/main" id="{CB421CF4-5B6F-4E3D-8287-999D8A3B24C9}"/>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2C6BB837-3F62-4FE0-88B1-9D7C227218EE}"/>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D1B99F24-B1CA-47E3-A1A8-BB41E9D13412}"/>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5E4466BC-8B55-44B0-A28D-076333376C0E}"/>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2593970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7C9E34-BBFD-4530-87CC-D99FDF93214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6C3836AF-D522-4C57-A53E-DAE928839680}"/>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E5BD8F8E-5E9D-42C1-B0CF-BCD4C8767A30}"/>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C0A0EB0F-EA6F-4E31-8A7C-7AAFA3BF8465}"/>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1454162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81A60325-FB73-43B9-BFDF-8EECD0014986}"/>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87A06298-E207-4181-9F48-80D4A540E260}"/>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651ABE0A-A37E-40D1-B7C8-F5A651D80E6C}"/>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423652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956A134-7D79-46F9-982D-FB4C60D47E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079EF4EC-ABAD-4E8C-A594-CDACEF98A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EF9CC96E-3A56-4CF5-8E5F-625153844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 xmlns:a16="http://schemas.microsoft.com/office/drawing/2014/main" id="{8C72BC46-D430-48A9-BCA0-90183F3F130F}"/>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C2216D1-F205-4FF3-8D2D-C3B891715DE0}"/>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9F5886FC-8DF6-4845-BD26-5696ECF74944}"/>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426529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0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82063AA-D017-4545-957E-B39F6A4B49B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93AA19F7-CD3E-4A3C-A716-185FDD07B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249D5F78-A26C-46DB-ABCE-B2A5F45D8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 xmlns:a16="http://schemas.microsoft.com/office/drawing/2014/main" id="{53F2CFC9-6182-4299-AFFC-02408C4757F0}"/>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9AABF0AD-8754-4EF7-A157-1431C713711E}"/>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F6778FC0-496E-4874-98B0-BB75C5F0138B}"/>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20243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944D483-FC0B-4B61-94B2-4055F15FE8A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E3236F47-4606-4E48-B679-253D983FED16}"/>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54C85B8F-2449-41A7-A360-A5BAD80105C5}"/>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65FD39E6-0D41-491A-8637-30CBBF365136}"/>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75AE1DAB-D62B-421A-B70B-367BE308EDE9}"/>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1605774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1B83510C-D3EC-4F33-8665-43C3573AB4D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B1DCC8C4-0365-42E2-99F0-FDD42F19D682}"/>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B185D82B-E0BD-437D-823C-8B4965F3C97D}"/>
              </a:ext>
            </a:extLst>
          </p:cNvPr>
          <p:cNvSpPr>
            <a:spLocks noGrp="1"/>
          </p:cNvSpPr>
          <p:nvPr>
            <p:ph type="dt" sz="half" idx="10"/>
          </p:nvPr>
        </p:nvSpPr>
        <p:spPr/>
        <p:txBody>
          <a:bodyPr/>
          <a:lstStyle/>
          <a:p>
            <a:pPr defTabSz="1088566"/>
            <a:fld id="{BCFD0009-11CF-44C9-B492-17A5211D14F8}" type="datetimeFigureOut">
              <a:rPr lang="en-US" smtClean="0">
                <a:solidFill>
                  <a:prstClr val="black">
                    <a:tint val="75000"/>
                  </a:prstClr>
                </a:solidFill>
              </a:rPr>
              <a:pPr defTabSz="1088566"/>
              <a:t>12/14/2024</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8DB3D117-DEA7-4AFE-9106-FA109AD61E8B}"/>
              </a:ext>
            </a:extLst>
          </p:cNvPr>
          <p:cNvSpPr>
            <a:spLocks noGrp="1"/>
          </p:cNvSpPr>
          <p:nvPr>
            <p:ph type="ftr" sz="quarter" idx="11"/>
          </p:nvPr>
        </p:nvSpPr>
        <p:spPr/>
        <p:txBody>
          <a:bodyPr/>
          <a:lstStyle/>
          <a:p>
            <a:pPr defTabSz="1088566"/>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8014A24B-EA41-4F52-98E2-89ED8FE55B6D}"/>
              </a:ext>
            </a:extLst>
          </p:cNvPr>
          <p:cNvSpPr>
            <a:spLocks noGrp="1"/>
          </p:cNvSpPr>
          <p:nvPr>
            <p:ph type="sldNum" sz="quarter" idx="12"/>
          </p:nvPr>
        </p:nvSpPr>
        <p:spPr/>
        <p:txBody>
          <a:body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807199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38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0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22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4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7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38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0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12/14/2024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3BF0744A-DF87-4ADE-BDAB-51C01E029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D9496355-81C4-4F85-B440-6BD048B80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6EF38C16-667E-4B55-B98A-885563927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12/14/2024</a:t>
            </a:fld>
            <a:endParaRPr lang="en-US"/>
          </a:p>
        </p:txBody>
      </p:sp>
      <p:sp>
        <p:nvSpPr>
          <p:cNvPr id="5" name="Chỗ dành sẵn cho Chân trang 4">
            <a:extLst>
              <a:ext uri="{FF2B5EF4-FFF2-40B4-BE49-F238E27FC236}">
                <a16:creationId xmlns="" xmlns:a16="http://schemas.microsoft.com/office/drawing/2014/main" id="{5524412F-89F2-4F57-9555-3CD65E603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 xmlns:a16="http://schemas.microsoft.com/office/drawing/2014/main" id="{8513109E-B02E-418F-8F6C-5E81E470E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8937528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6.jpeg"/><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slide" Target="slide2.xml"/><Relationship Id="rId4"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7.jp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7.jp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ranh ảnh dạy học\Hinh nen dep\SLGG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00FF99"/>
          </a:solidFill>
          <a:ln w="9525">
            <a:solidFill>
              <a:srgbClr val="00FF99"/>
            </a:solidFill>
            <a:miter lim="800000"/>
            <a:headEnd/>
            <a:tailEnd/>
          </a:ln>
        </p:spPr>
      </p:pic>
      <p:sp>
        <p:nvSpPr>
          <p:cNvPr id="3" name="TextBox 2"/>
          <p:cNvSpPr txBox="1"/>
          <p:nvPr/>
        </p:nvSpPr>
        <p:spPr>
          <a:xfrm>
            <a:off x="266700" y="1920875"/>
            <a:ext cx="11582400" cy="3847207"/>
          </a:xfrm>
          <a:prstGeom prst="rect">
            <a:avLst/>
          </a:prstGeom>
          <a:noFill/>
        </p:spPr>
        <p:txBody>
          <a:bodyPr>
            <a:spAutoFit/>
          </a:bodyPr>
          <a:lstStyle/>
          <a:p>
            <a:pPr algn="ctr">
              <a:defRPr/>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 </a:t>
            </a:r>
          </a:p>
          <a:p>
            <a:pPr algn="ctr">
              <a:defRPr/>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DỰ TIẾT DẠY MINH </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 </a:t>
            </a:r>
          </a:p>
          <a:p>
            <a:pPr algn="ctr">
              <a:defRPr/>
            </a:pPr>
            <a:r>
              <a:rPr lang="en-US" sz="5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 LỚP 8A4</a:t>
            </a:r>
          </a:p>
          <a:p>
            <a:pPr algn="ctr">
              <a:defRPr/>
            </a:pPr>
            <a:r>
              <a:rPr lang="en-US" sz="28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a:t>
            </a:r>
            <a:r>
              <a:rPr lang="en-US" sz="2800" b="1"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Huỳnh</a:t>
            </a:r>
            <a:r>
              <a:rPr lang="en-US" sz="28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Tiểu</a:t>
            </a:r>
            <a:r>
              <a:rPr lang="en-US" sz="28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My</a:t>
            </a:r>
          </a:p>
        </p:txBody>
      </p:sp>
    </p:spTree>
    <p:extLst>
      <p:ext uri="{BB962C8B-B14F-4D97-AF65-F5344CB8AC3E}">
        <p14:creationId xmlns:p14="http://schemas.microsoft.com/office/powerpoint/2010/main" val="3361905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574682" cy="1509722"/>
          </a:xfrm>
          <a:prstGeom prst="rect">
            <a:avLst/>
          </a:prstGeom>
        </p:spPr>
      </p:pic>
      <p:sp>
        <p:nvSpPr>
          <p:cNvPr id="4" name="文本框 39">
            <a:extLst>
              <a:ext uri="{FF2B5EF4-FFF2-40B4-BE49-F238E27FC236}">
                <a16:creationId xmlns=""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27" y="4087796"/>
            <a:ext cx="2626636" cy="1509722"/>
          </a:xfrm>
          <a:prstGeom prst="rect">
            <a:avLst/>
          </a:prstGeom>
        </p:spPr>
      </p:pic>
      <p:sp>
        <p:nvSpPr>
          <p:cNvPr id="6" name="文本框 39">
            <a:extLst>
              <a:ext uri="{FF2B5EF4-FFF2-40B4-BE49-F238E27FC236}">
                <a16:creationId xmlns="" xmlns:a16="http://schemas.microsoft.com/office/drawing/2014/main" id="{07FEE931-1D99-4945-B8CB-CD2A15C0B18E}"/>
              </a:ext>
            </a:extLst>
          </p:cNvPr>
          <p:cNvSpPr txBox="1"/>
          <p:nvPr/>
        </p:nvSpPr>
        <p:spPr>
          <a:xfrm>
            <a:off x="685793" y="4296603"/>
            <a:ext cx="175607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 xmlns:a16="http://schemas.microsoft.com/office/drawing/2014/main" id="{12F2A3D7-3C2F-44C3-8436-C63D504B02E6}"/>
              </a:ext>
            </a:extLst>
          </p:cNvPr>
          <p:cNvSpPr/>
          <p:nvPr/>
        </p:nvSpPr>
        <p:spPr>
          <a:xfrm>
            <a:off x="3783572" y="936900"/>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40B200CC-E1D0-4E54-B73D-8904413229A8}"/>
              </a:ext>
            </a:extLst>
          </p:cNvPr>
          <p:cNvSpPr/>
          <p:nvPr/>
        </p:nvSpPr>
        <p:spPr>
          <a:xfrm>
            <a:off x="3877210" y="1147720"/>
            <a:ext cx="20988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A9ECEE32-C1BA-4025-B309-630966E898A2}"/>
              </a:ext>
            </a:extLst>
          </p:cNvPr>
          <p:cNvSpPr/>
          <p:nvPr/>
        </p:nvSpPr>
        <p:spPr>
          <a:xfrm>
            <a:off x="6443765" y="2584118"/>
            <a:ext cx="1749837" cy="169071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A7FD825F-4616-4BD6-8845-9A5321B07B26}"/>
              </a:ext>
            </a:extLst>
          </p:cNvPr>
          <p:cNvSpPr/>
          <p:nvPr/>
        </p:nvSpPr>
        <p:spPr>
          <a:xfrm>
            <a:off x="6371028" y="2977547"/>
            <a:ext cx="1984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 xmlns:a16="http://schemas.microsoft.com/office/drawing/2014/main" id="{21B268AF-EDBF-40A2-885E-0027D6D827A6}"/>
              </a:ext>
            </a:extLst>
          </p:cNvPr>
          <p:cNvSpPr/>
          <p:nvPr/>
        </p:nvSpPr>
        <p:spPr>
          <a:xfrm>
            <a:off x="3927766" y="3798903"/>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DBC41886-7634-4B1A-8EB8-DBECE7073FBA}"/>
              </a:ext>
            </a:extLst>
          </p:cNvPr>
          <p:cNvSpPr/>
          <p:nvPr/>
        </p:nvSpPr>
        <p:spPr>
          <a:xfrm>
            <a:off x="4010894" y="3999332"/>
            <a:ext cx="2192482"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vua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 xmlns:a16="http://schemas.microsoft.com/office/drawing/2014/main" id="{23040521-51B8-4EF1-ACB3-19FD3BB6600A}"/>
              </a:ext>
            </a:extLst>
          </p:cNvPr>
          <p:cNvSpPr/>
          <p:nvPr/>
        </p:nvSpPr>
        <p:spPr>
          <a:xfrm>
            <a:off x="6822664" y="4611423"/>
            <a:ext cx="2192482" cy="202670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A13CB3D8-0258-4592-B88D-D549E6B9C9D7}"/>
              </a:ext>
            </a:extLst>
          </p:cNvPr>
          <p:cNvSpPr/>
          <p:nvPr/>
        </p:nvSpPr>
        <p:spPr>
          <a:xfrm>
            <a:off x="6938364" y="5132331"/>
            <a:ext cx="1984442" cy="98488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 xmlns:a16="http://schemas.microsoft.com/office/drawing/2014/main" id="{1632D931-92B3-43A7-8C7F-BC22C6AA4F83}"/>
              </a:ext>
            </a:extLst>
          </p:cNvPr>
          <p:cNvSpPr/>
          <p:nvPr/>
        </p:nvSpPr>
        <p:spPr>
          <a:xfrm>
            <a:off x="9038710" y="2484689"/>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8D5E7842-0218-4C06-879C-EDD900ED6A11}"/>
              </a:ext>
            </a:extLst>
          </p:cNvPr>
          <p:cNvSpPr/>
          <p:nvPr/>
        </p:nvSpPr>
        <p:spPr>
          <a:xfrm>
            <a:off x="9245250" y="2931164"/>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 xmlns:a16="http://schemas.microsoft.com/office/drawing/2014/main" id="{BBA7F7A6-EBDE-4C6F-9D3F-F903542BE18C}"/>
              </a:ext>
            </a:extLst>
          </p:cNvPr>
          <p:cNvSpPr/>
          <p:nvPr/>
        </p:nvSpPr>
        <p:spPr>
          <a:xfrm>
            <a:off x="6938363" y="51201"/>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A6F512F7-B11B-41FD-99C6-568AEA161D51}"/>
              </a:ext>
            </a:extLst>
          </p:cNvPr>
          <p:cNvSpPr/>
          <p:nvPr/>
        </p:nvSpPr>
        <p:spPr>
          <a:xfrm>
            <a:off x="7084058" y="323786"/>
            <a:ext cx="2098846"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6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431188" cy="1595427"/>
          </a:xfrm>
          <a:prstGeom prst="rect">
            <a:avLst/>
          </a:prstGeom>
        </p:spPr>
      </p:pic>
      <p:sp>
        <p:nvSpPr>
          <p:cNvPr id="4" name="文本框 39">
            <a:extLst>
              <a:ext uri="{FF2B5EF4-FFF2-40B4-BE49-F238E27FC236}">
                <a16:creationId xmlns=""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94" y="4258209"/>
            <a:ext cx="2379093" cy="1551107"/>
          </a:xfrm>
          <a:prstGeom prst="rect">
            <a:avLst/>
          </a:prstGeom>
        </p:spPr>
      </p:pic>
      <p:sp>
        <p:nvSpPr>
          <p:cNvPr id="6" name="文本框 39">
            <a:extLst>
              <a:ext uri="{FF2B5EF4-FFF2-40B4-BE49-F238E27FC236}">
                <a16:creationId xmlns="" xmlns:a16="http://schemas.microsoft.com/office/drawing/2014/main" id="{07FEE931-1D99-4945-B8CB-CD2A15C0B18E}"/>
              </a:ext>
            </a:extLst>
          </p:cNvPr>
          <p:cNvSpPr txBox="1"/>
          <p:nvPr/>
        </p:nvSpPr>
        <p:spPr>
          <a:xfrm>
            <a:off x="740161" y="4467016"/>
            <a:ext cx="1701702"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 xmlns:a16="http://schemas.microsoft.com/office/drawing/2014/main" id="{12F2A3D7-3C2F-44C3-8436-C63D504B02E6}"/>
              </a:ext>
            </a:extLst>
          </p:cNvPr>
          <p:cNvSpPr/>
          <p:nvPr/>
        </p:nvSpPr>
        <p:spPr>
          <a:xfrm>
            <a:off x="3310114" y="658195"/>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40B200CC-E1D0-4E54-B73D-8904413229A8}"/>
              </a:ext>
            </a:extLst>
          </p:cNvPr>
          <p:cNvSpPr/>
          <p:nvPr/>
        </p:nvSpPr>
        <p:spPr>
          <a:xfrm>
            <a:off x="3382970" y="879406"/>
            <a:ext cx="22145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A9ECEE32-C1BA-4025-B309-630966E898A2}"/>
              </a:ext>
            </a:extLst>
          </p:cNvPr>
          <p:cNvSpPr/>
          <p:nvPr/>
        </p:nvSpPr>
        <p:spPr>
          <a:xfrm>
            <a:off x="3250216" y="3742706"/>
            <a:ext cx="2291951"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A7FD825F-4616-4BD6-8845-9A5321B07B26}"/>
              </a:ext>
            </a:extLst>
          </p:cNvPr>
          <p:cNvSpPr/>
          <p:nvPr/>
        </p:nvSpPr>
        <p:spPr>
          <a:xfrm>
            <a:off x="3362069" y="4316159"/>
            <a:ext cx="2130907"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 xmlns:a16="http://schemas.microsoft.com/office/drawing/2014/main" id="{21B268AF-EDBF-40A2-885E-0027D6D827A6}"/>
              </a:ext>
            </a:extLst>
          </p:cNvPr>
          <p:cNvSpPr/>
          <p:nvPr/>
        </p:nvSpPr>
        <p:spPr>
          <a:xfrm>
            <a:off x="6262144" y="3742706"/>
            <a:ext cx="2411500"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DBC41886-7634-4B1A-8EB8-DBECE7073FBA}"/>
              </a:ext>
            </a:extLst>
          </p:cNvPr>
          <p:cNvSpPr/>
          <p:nvPr/>
        </p:nvSpPr>
        <p:spPr>
          <a:xfrm>
            <a:off x="6376445" y="3943135"/>
            <a:ext cx="2192482"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 xmlns:a16="http://schemas.microsoft.com/office/drawing/2014/main" id="{23040521-51B8-4EF1-ACB3-19FD3BB6600A}"/>
              </a:ext>
            </a:extLst>
          </p:cNvPr>
          <p:cNvSpPr/>
          <p:nvPr/>
        </p:nvSpPr>
        <p:spPr>
          <a:xfrm>
            <a:off x="6323899" y="658195"/>
            <a:ext cx="2308181" cy="219771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A13CB3D8-0258-4592-B88D-D549E6B9C9D7}"/>
              </a:ext>
            </a:extLst>
          </p:cNvPr>
          <p:cNvSpPr/>
          <p:nvPr/>
        </p:nvSpPr>
        <p:spPr>
          <a:xfrm>
            <a:off x="6439599" y="1179103"/>
            <a:ext cx="2089163"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 xmlns:a16="http://schemas.microsoft.com/office/drawing/2014/main" id="{1632D931-92B3-43A7-8C7F-BC22C6AA4F83}"/>
              </a:ext>
            </a:extLst>
          </p:cNvPr>
          <p:cNvSpPr/>
          <p:nvPr/>
        </p:nvSpPr>
        <p:spPr>
          <a:xfrm>
            <a:off x="9294317" y="699221"/>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8D5E7842-0218-4C06-879C-EDD900ED6A11}"/>
              </a:ext>
            </a:extLst>
          </p:cNvPr>
          <p:cNvSpPr/>
          <p:nvPr/>
        </p:nvSpPr>
        <p:spPr>
          <a:xfrm>
            <a:off x="9500857" y="1145696"/>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 xmlns:a16="http://schemas.microsoft.com/office/drawing/2014/main" id="{BBA7F7A6-EBDE-4C6F-9D3F-F903542BE18C}"/>
              </a:ext>
            </a:extLst>
          </p:cNvPr>
          <p:cNvSpPr/>
          <p:nvPr/>
        </p:nvSpPr>
        <p:spPr>
          <a:xfrm>
            <a:off x="9206421" y="3720849"/>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A6F512F7-B11B-41FD-99C6-568AEA161D51}"/>
              </a:ext>
            </a:extLst>
          </p:cNvPr>
          <p:cNvSpPr/>
          <p:nvPr/>
        </p:nvSpPr>
        <p:spPr>
          <a:xfrm>
            <a:off x="9352116" y="3993434"/>
            <a:ext cx="2098846"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43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endParaRPr>
          </a:p>
        </p:txBody>
      </p:sp>
      <p:pic>
        <p:nvPicPr>
          <p:cNvPr id="4" name="Picture 3">
            <a:extLst>
              <a:ext uri="{FF2B5EF4-FFF2-40B4-BE49-F238E27FC236}">
                <a16:creationId xmlns=""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69" y="1211067"/>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endParaRPr lang="en-US" sz="3600" b="1" i="1" dirty="0">
              <a:solidFill>
                <a:prstClr val="black"/>
              </a:solidFill>
              <a:latin typeface="Times New Roman" panose="02020603050405020304" pitchFamily="18" charset="0"/>
              <a:cs typeface="Times New Roman" panose="02020603050405020304" pitchFamily="18" charset="0"/>
            </a:endParaRPr>
          </a:p>
        </p:txBody>
      </p:sp>
      <p:pic>
        <p:nvPicPr>
          <p:cNvPr id="11" name="Picture 12" descr="Hich tuong si">
            <a:extLst>
              <a:ext uri="{FF2B5EF4-FFF2-40B4-BE49-F238E27FC236}">
                <a16:creationId xmlns="" xmlns:a16="http://schemas.microsoft.com/office/drawing/2014/main" id="{7F291091-4FEB-4B35-A1BC-217DE2618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025" y="1211067"/>
            <a:ext cx="4396510" cy="540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8DF17F8C-6785-4EE7-A0CE-F3F80919654B}"/>
              </a:ext>
            </a:extLst>
          </p:cNvPr>
          <p:cNvSpPr txBox="1"/>
          <p:nvPr/>
        </p:nvSpPr>
        <p:spPr>
          <a:xfrm>
            <a:off x="10217535" y="1792887"/>
            <a:ext cx="1900420" cy="3970318"/>
          </a:xfrm>
          <a:prstGeom prst="rect">
            <a:avLst/>
          </a:prstGeom>
          <a:noFill/>
        </p:spPr>
        <p:txBody>
          <a:bodyPr wrap="square" rtlCol="0">
            <a:spAutoFit/>
          </a:bodyPr>
          <a:lstStyle/>
          <a:p>
            <a:pPr algn="ctr" defTabSz="1088539"/>
            <a:r>
              <a:rPr lang="en-US" sz="3600" b="1" i="1" dirty="0" err="1" smtClean="0">
                <a:solidFill>
                  <a:prstClr val="black"/>
                </a:solidFill>
                <a:latin typeface="Times New Roman" panose="02020603050405020304" pitchFamily="18" charset="0"/>
                <a:cs typeface="Times New Roman" panose="02020603050405020304" pitchFamily="18" charset="0"/>
              </a:rPr>
              <a:t>Văn</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bản</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Hịch</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tướng</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sĩ</a:t>
            </a:r>
            <a:r>
              <a:rPr lang="en-US" sz="3600" b="1" i="1" dirty="0" smtClean="0">
                <a:solidFill>
                  <a:prstClr val="black"/>
                </a:solidFill>
                <a:latin typeface="Times New Roman" panose="02020603050405020304" pitchFamily="18" charset="0"/>
                <a:cs typeface="Times New Roman" panose="02020603050405020304" pitchFamily="18" charset="0"/>
              </a:rPr>
              <a:t> </a:t>
            </a:r>
          </a:p>
          <a:p>
            <a:pPr algn="ctr" defTabSz="1088539"/>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Dụ</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chư</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tì</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tướng</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hịch</a:t>
            </a:r>
            <a:r>
              <a:rPr lang="en-US" sz="3600" b="1" i="1" dirty="0" smtClean="0">
                <a:solidFill>
                  <a:prstClr val="black"/>
                </a:solidFill>
                <a:latin typeface="Times New Roman" panose="02020603050405020304" pitchFamily="18" charset="0"/>
                <a:cs typeface="Times New Roman" panose="02020603050405020304" pitchFamily="18" charset="0"/>
              </a:rPr>
              <a:t> </a:t>
            </a:r>
            <a:r>
              <a:rPr lang="en-US" sz="3600" b="1" i="1" dirty="0" err="1" smtClean="0">
                <a:solidFill>
                  <a:prstClr val="black"/>
                </a:solidFill>
                <a:latin typeface="Times New Roman" panose="02020603050405020304" pitchFamily="18" charset="0"/>
                <a:cs typeface="Times New Roman" panose="02020603050405020304" pitchFamily="18" charset="0"/>
              </a:rPr>
              <a:t>văn</a:t>
            </a:r>
            <a:r>
              <a:rPr lang="en-US" sz="3600" b="1" i="1" dirty="0" smtClean="0">
                <a:solidFill>
                  <a:prstClr val="black"/>
                </a:solidFill>
                <a:latin typeface="Times New Roman" panose="02020603050405020304" pitchFamily="18" charset="0"/>
                <a:cs typeface="Times New Roman" panose="02020603050405020304" pitchFamily="18" charset="0"/>
              </a:rPr>
              <a:t>)</a:t>
            </a:r>
            <a:endParaRPr lang="en-US" sz="36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319954"/>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nh phạt khắp thế giới, vì sao kỵ binh Mông Cổ lại 3 lần thảm bại ở Việt  Nam?">
            <a:extLst>
              <a:ext uri="{FF2B5EF4-FFF2-40B4-BE49-F238E27FC236}">
                <a16:creationId xmlns="" xmlns:a16="http://schemas.microsoft.com/office/drawing/2014/main" id="{899E45C4-7446-4B53-BFFC-2761F9423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18" y="593729"/>
            <a:ext cx="4275279" cy="185827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6B1D2F4A-37AE-427D-9965-5592EB994464}"/>
              </a:ext>
            </a:extLst>
          </p:cNvPr>
          <p:cNvSpPr/>
          <p:nvPr/>
        </p:nvSpPr>
        <p:spPr>
          <a:xfrm>
            <a:off x="4382947" y="1057785"/>
            <a:ext cx="7131752" cy="954107"/>
          </a:xfrm>
          <a:prstGeom prst="rect">
            <a:avLst/>
          </a:prstGeom>
          <a:solidFill>
            <a:srgbClr val="F2E9CD"/>
          </a:solidFill>
        </p:spPr>
        <p:txBody>
          <a:bodyPr wrap="square">
            <a:spAutoFit/>
          </a:bodyPr>
          <a:lstStyle/>
          <a:p>
            <a:pPr algn="just" fontAlgn="base">
              <a:spcBef>
                <a:spcPct val="0"/>
              </a:spcBef>
            </a:pPr>
            <a:r>
              <a:rPr lang="en-US" sz="2800" dirty="0">
                <a:latin typeface="Times New Roman"/>
                <a:ea typeface="Arial"/>
                <a:cs typeface="Times New Roman"/>
              </a:rPr>
              <a:t>(17) </a:t>
            </a:r>
            <a:r>
              <a:rPr lang="en-US" sz="2800" i="1" dirty="0" err="1">
                <a:latin typeface="Times New Roman"/>
                <a:ea typeface="Arial"/>
                <a:cs typeface="Times New Roman"/>
              </a:rPr>
              <a:t>Nghìn</a:t>
            </a:r>
            <a:r>
              <a:rPr lang="en-US" sz="2800" i="1" dirty="0">
                <a:latin typeface="Times New Roman"/>
                <a:ea typeface="Arial"/>
                <a:cs typeface="Times New Roman"/>
              </a:rPr>
              <a:t> </a:t>
            </a:r>
            <a:r>
              <a:rPr lang="en-US" sz="2800" i="1" dirty="0" err="1">
                <a:latin typeface="Times New Roman"/>
                <a:ea typeface="Arial"/>
                <a:cs typeface="Times New Roman"/>
              </a:rPr>
              <a:t>xác</a:t>
            </a:r>
            <a:r>
              <a:rPr lang="en-US" sz="2800" i="1" dirty="0">
                <a:latin typeface="Times New Roman"/>
                <a:ea typeface="Arial"/>
                <a:cs typeface="Times New Roman"/>
              </a:rPr>
              <a:t> </a:t>
            </a:r>
            <a:r>
              <a:rPr lang="en-US" sz="2800" i="1" dirty="0" err="1">
                <a:latin typeface="Times New Roman"/>
                <a:ea typeface="Arial"/>
                <a:cs typeface="Times New Roman"/>
              </a:rPr>
              <a:t>này</a:t>
            </a:r>
            <a:r>
              <a:rPr lang="en-US" sz="2800" i="1" dirty="0">
                <a:latin typeface="Times New Roman"/>
                <a:ea typeface="Arial"/>
                <a:cs typeface="Times New Roman"/>
              </a:rPr>
              <a:t> </a:t>
            </a:r>
            <a:r>
              <a:rPr lang="en-US" sz="2800" i="1" dirty="0" err="1">
                <a:latin typeface="Times New Roman"/>
                <a:ea typeface="Arial"/>
                <a:cs typeface="Times New Roman"/>
              </a:rPr>
              <a:t>gói</a:t>
            </a:r>
            <a:r>
              <a:rPr lang="en-US" sz="2800" i="1" dirty="0">
                <a:latin typeface="Times New Roman"/>
                <a:ea typeface="Arial"/>
                <a:cs typeface="Times New Roman"/>
              </a:rPr>
              <a:t> </a:t>
            </a:r>
            <a:r>
              <a:rPr lang="en-US" sz="2800" i="1" dirty="0" err="1">
                <a:latin typeface="Times New Roman"/>
                <a:ea typeface="Arial"/>
                <a:cs typeface="Times New Roman"/>
              </a:rPr>
              <a:t>trong</a:t>
            </a:r>
            <a:r>
              <a:rPr lang="en-US" sz="2800" i="1" dirty="0">
                <a:latin typeface="Times New Roman"/>
                <a:ea typeface="Arial"/>
                <a:cs typeface="Times New Roman"/>
              </a:rPr>
              <a:t> da </a:t>
            </a:r>
            <a:r>
              <a:rPr lang="en-US" sz="2800" i="1" dirty="0" err="1">
                <a:latin typeface="Times New Roman"/>
                <a:ea typeface="Arial"/>
                <a:cs typeface="Times New Roman"/>
              </a:rPr>
              <a:t>ngựa</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làm</a:t>
            </a:r>
            <a:r>
              <a:rPr lang="en-US" sz="2800" dirty="0">
                <a:latin typeface="Times New Roman"/>
                <a:ea typeface="Arial"/>
                <a:cs typeface="Times New Roman"/>
              </a:rPr>
              <a:t> </a:t>
            </a:r>
            <a:r>
              <a:rPr lang="en-US" sz="2800" dirty="0" err="1">
                <a:latin typeface="Times New Roman"/>
                <a:ea typeface="Arial"/>
                <a:cs typeface="Times New Roman"/>
              </a:rPr>
              <a:t>trai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xả</a:t>
            </a:r>
            <a:r>
              <a:rPr lang="en-US" sz="2800" dirty="0">
                <a:latin typeface="Times New Roman"/>
                <a:ea typeface="Arial"/>
                <a:cs typeface="Times New Roman"/>
              </a:rPr>
              <a:t> </a:t>
            </a:r>
            <a:r>
              <a:rPr lang="en-US" sz="2800" dirty="0" err="1">
                <a:latin typeface="Times New Roman"/>
                <a:ea typeface="Arial"/>
                <a:cs typeface="Times New Roman"/>
              </a:rPr>
              <a:t>thân</a:t>
            </a:r>
            <a:r>
              <a:rPr lang="en-US" sz="2800" dirty="0">
                <a:latin typeface="Times New Roman"/>
                <a:ea typeface="Arial"/>
                <a:cs typeface="Times New Roman"/>
              </a:rPr>
              <a:t> </a:t>
            </a:r>
            <a:r>
              <a:rPr lang="en-US" sz="2800" dirty="0" err="1">
                <a:latin typeface="Times New Roman"/>
                <a:ea typeface="Arial"/>
                <a:cs typeface="Times New Roman"/>
              </a:rPr>
              <a:t>nơi</a:t>
            </a:r>
            <a:r>
              <a:rPr lang="en-US" sz="2800" dirty="0">
                <a:latin typeface="Times New Roman"/>
                <a:ea typeface="Arial"/>
                <a:cs typeface="Times New Roman"/>
              </a:rPr>
              <a:t> </a:t>
            </a:r>
            <a:r>
              <a:rPr lang="en-US" sz="2800" dirty="0" err="1">
                <a:latin typeface="Times New Roman"/>
                <a:ea typeface="Arial"/>
                <a:cs typeface="Times New Roman"/>
              </a:rPr>
              <a:t>chiến</a:t>
            </a:r>
            <a:r>
              <a:rPr lang="en-US" sz="2800" dirty="0">
                <a:latin typeface="Times New Roman"/>
                <a:ea typeface="Arial"/>
                <a:cs typeface="Times New Roman"/>
              </a:rPr>
              <a:t> </a:t>
            </a:r>
            <a:r>
              <a:rPr lang="en-US" sz="2800" dirty="0" err="1">
                <a:latin typeface="Times New Roman"/>
                <a:ea typeface="Arial"/>
                <a:cs typeface="Times New Roman"/>
              </a:rPr>
              <a:t>trường</a:t>
            </a:r>
            <a:r>
              <a:rPr lang="en-US" sz="2800" dirty="0">
                <a:latin typeface="Times New Roman"/>
                <a:ea typeface="Arial"/>
                <a:cs typeface="Times New Roman"/>
              </a:rPr>
              <a:t> </a:t>
            </a:r>
            <a:r>
              <a:rPr lang="en-US" sz="2800" dirty="0" err="1">
                <a:latin typeface="Times New Roman"/>
                <a:ea typeface="Arial"/>
                <a:cs typeface="Times New Roman"/>
              </a:rPr>
              <a:t>vì</a:t>
            </a:r>
            <a:r>
              <a:rPr lang="en-US" sz="2800" dirty="0">
                <a:latin typeface="Times New Roman"/>
                <a:ea typeface="Arial"/>
                <a:cs typeface="Times New Roman"/>
              </a:rPr>
              <a:t> </a:t>
            </a:r>
            <a:r>
              <a:rPr lang="en-US" sz="2800" dirty="0" err="1">
                <a:latin typeface="Times New Roman"/>
                <a:ea typeface="Arial"/>
                <a:cs typeface="Times New Roman"/>
              </a:rPr>
              <a:t>nghĩa</a:t>
            </a:r>
            <a:r>
              <a:rPr lang="en-US" sz="2800" dirty="0">
                <a:latin typeface="Times New Roman"/>
                <a:ea typeface="Arial"/>
                <a:cs typeface="Times New Roman"/>
              </a:rPr>
              <a:t> </a:t>
            </a:r>
            <a:r>
              <a:rPr lang="en-US" sz="2800" dirty="0" err="1">
                <a:latin typeface="Times New Roman"/>
                <a:ea typeface="Arial"/>
                <a:cs typeface="Times New Roman"/>
              </a:rPr>
              <a:t>lớn</a:t>
            </a:r>
            <a:r>
              <a:rPr lang="en-US" sz="2800" dirty="0">
                <a:latin typeface="Times New Roman"/>
                <a:ea typeface="Arial"/>
                <a:cs typeface="Times New Roman"/>
              </a:rPr>
              <a:t>)</a:t>
            </a:r>
          </a:p>
        </p:txBody>
      </p:sp>
      <p:sp>
        <p:nvSpPr>
          <p:cNvPr id="6" name="Rectangle 5">
            <a:extLst>
              <a:ext uri="{FF2B5EF4-FFF2-40B4-BE49-F238E27FC236}">
                <a16:creationId xmlns="" xmlns:a16="http://schemas.microsoft.com/office/drawing/2014/main" id="{C03C0252-1936-4B96-9C24-ABD4E3FA7CAC}"/>
              </a:ext>
            </a:extLst>
          </p:cNvPr>
          <p:cNvSpPr/>
          <p:nvPr/>
        </p:nvSpPr>
        <p:spPr>
          <a:xfrm>
            <a:off x="275018" y="2648517"/>
            <a:ext cx="8527406" cy="954107"/>
          </a:xfrm>
          <a:prstGeom prst="rect">
            <a:avLst/>
          </a:prstGeom>
          <a:solidFill>
            <a:srgbClr val="E1DACC"/>
          </a:solidFill>
        </p:spPr>
        <p:txBody>
          <a:bodyPr wrap="square">
            <a:spAutoFit/>
          </a:bodyPr>
          <a:lstStyle/>
          <a:p>
            <a:pPr algn="just" fontAlgn="base">
              <a:spcBef>
                <a:spcPct val="0"/>
              </a:spcBef>
            </a:pPr>
            <a:r>
              <a:rPr lang="en-US" sz="2800" dirty="0">
                <a:latin typeface="Times New Roman"/>
                <a:ea typeface="Arial"/>
                <a:cs typeface="Times New Roman"/>
              </a:rPr>
              <a:t>(18) </a:t>
            </a:r>
            <a:r>
              <a:rPr lang="en-US" sz="2800" i="1" dirty="0" err="1">
                <a:latin typeface="Times New Roman"/>
                <a:ea typeface="Arial"/>
                <a:cs typeface="Times New Roman"/>
              </a:rPr>
              <a:t>Nhạc</a:t>
            </a:r>
            <a:r>
              <a:rPr lang="en-US" sz="2800" i="1" dirty="0">
                <a:latin typeface="Times New Roman"/>
                <a:ea typeface="Arial"/>
                <a:cs typeface="Times New Roman"/>
              </a:rPr>
              <a:t> </a:t>
            </a:r>
            <a:r>
              <a:rPr lang="en-US" sz="2800" i="1" dirty="0" err="1">
                <a:latin typeface="Times New Roman"/>
                <a:ea typeface="Arial"/>
                <a:cs typeface="Times New Roman"/>
              </a:rPr>
              <a:t>thái</a:t>
            </a:r>
            <a:r>
              <a:rPr lang="en-US" sz="2800" i="1" dirty="0">
                <a:latin typeface="Times New Roman"/>
                <a:ea typeface="Arial"/>
                <a:cs typeface="Times New Roman"/>
              </a:rPr>
              <a:t> </a:t>
            </a:r>
            <a:r>
              <a:rPr lang="en-US" sz="2800" i="1" dirty="0" err="1">
                <a:latin typeface="Times New Roman"/>
                <a:ea typeface="Arial"/>
                <a:cs typeface="Times New Roman"/>
              </a:rPr>
              <a:t>thường</a:t>
            </a:r>
            <a:r>
              <a:rPr lang="en-US" sz="2800" dirty="0">
                <a:latin typeface="Times New Roman"/>
                <a:ea typeface="Arial"/>
                <a:cs typeface="Times New Roman"/>
              </a:rPr>
              <a:t> (</a:t>
            </a:r>
            <a:r>
              <a:rPr lang="en-US" sz="2800" dirty="0" err="1">
                <a:latin typeface="Times New Roman"/>
                <a:ea typeface="Arial"/>
                <a:cs typeface="Times New Roman"/>
              </a:rPr>
              <a:t>nhạc</a:t>
            </a:r>
            <a:r>
              <a:rPr lang="en-US" sz="2800" dirty="0">
                <a:latin typeface="Times New Roman"/>
                <a:ea typeface="Arial"/>
                <a:cs typeface="Times New Roman"/>
              </a:rPr>
              <a:t> </a:t>
            </a:r>
            <a:r>
              <a:rPr lang="en-US" sz="2800" dirty="0" err="1">
                <a:latin typeface="Times New Roman"/>
                <a:ea typeface="Arial"/>
                <a:cs typeface="Times New Roman"/>
              </a:rPr>
              <a:t>tế</a:t>
            </a:r>
            <a:r>
              <a:rPr lang="en-US" sz="2800" dirty="0">
                <a:latin typeface="Times New Roman"/>
                <a:ea typeface="Arial"/>
                <a:cs typeface="Times New Roman"/>
              </a:rPr>
              <a:t> </a:t>
            </a:r>
            <a:r>
              <a:rPr lang="en-US" sz="2800" dirty="0" err="1">
                <a:latin typeface="Times New Roman"/>
                <a:ea typeface="Arial"/>
                <a:cs typeface="Times New Roman"/>
              </a:rPr>
              <a:t>lễ</a:t>
            </a:r>
            <a:r>
              <a:rPr lang="en-US" sz="2800" dirty="0">
                <a:latin typeface="Times New Roman"/>
                <a:ea typeface="Arial"/>
                <a:cs typeface="Times New Roman"/>
              </a:rPr>
              <a:t> </a:t>
            </a:r>
            <a:r>
              <a:rPr lang="en-US" sz="2800" dirty="0" err="1">
                <a:latin typeface="Times New Roman"/>
                <a:ea typeface="Arial"/>
                <a:cs typeface="Times New Roman"/>
              </a:rPr>
              <a:t>quan</a:t>
            </a:r>
            <a:r>
              <a:rPr lang="en-US" sz="2800" dirty="0">
                <a:latin typeface="Times New Roman"/>
                <a:ea typeface="Arial"/>
                <a:cs typeface="Times New Roman"/>
              </a:rPr>
              <a:t> </a:t>
            </a:r>
            <a:r>
              <a:rPr lang="en-US" sz="2800" dirty="0" err="1">
                <a:latin typeface="Times New Roman"/>
                <a:ea typeface="Arial"/>
                <a:cs typeface="Times New Roman"/>
              </a:rPr>
              <a:t>trọng</a:t>
            </a:r>
            <a:r>
              <a:rPr lang="en-US" sz="2800" dirty="0">
                <a:latin typeface="Times New Roman"/>
                <a:ea typeface="Arial"/>
                <a:cs typeface="Times New Roman"/>
              </a:rPr>
              <a:t> ở </a:t>
            </a:r>
            <a:r>
              <a:rPr lang="en-US" sz="2800" dirty="0" err="1">
                <a:latin typeface="Times New Roman"/>
                <a:ea typeface="Arial"/>
                <a:cs typeface="Times New Roman"/>
              </a:rPr>
              <a:t>tông</a:t>
            </a:r>
            <a:r>
              <a:rPr lang="en-US" sz="2800" dirty="0">
                <a:latin typeface="Times New Roman"/>
                <a:ea typeface="Arial"/>
                <a:cs typeface="Times New Roman"/>
              </a:rPr>
              <a:t> </a:t>
            </a:r>
            <a:r>
              <a:rPr lang="en-US" sz="2800" dirty="0" err="1">
                <a:latin typeface="Times New Roman"/>
                <a:ea typeface="Arial"/>
                <a:cs typeface="Times New Roman"/>
              </a:rPr>
              <a:t>miếu</a:t>
            </a:r>
            <a:r>
              <a:rPr lang="en-US" sz="2800" dirty="0">
                <a:latin typeface="Times New Roman"/>
                <a:ea typeface="Arial"/>
                <a:cs typeface="Times New Roman"/>
              </a:rPr>
              <a:t> nay </a:t>
            </a:r>
            <a:r>
              <a:rPr lang="en-US" sz="2800" dirty="0" err="1">
                <a:latin typeface="Times New Roman"/>
                <a:ea typeface="Arial"/>
                <a:cs typeface="Times New Roman"/>
              </a:rPr>
              <a:t>lại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dùng</a:t>
            </a:r>
            <a:r>
              <a:rPr lang="en-US" sz="2800" dirty="0">
                <a:latin typeface="Times New Roman"/>
                <a:ea typeface="Arial"/>
                <a:cs typeface="Times New Roman"/>
              </a:rPr>
              <a:t> </a:t>
            </a:r>
            <a:r>
              <a:rPr lang="en-US" sz="2800" dirty="0" err="1">
                <a:latin typeface="Times New Roman"/>
                <a:ea typeface="Arial"/>
                <a:cs typeface="Times New Roman"/>
              </a:rPr>
              <a:t>mua</a:t>
            </a:r>
            <a:r>
              <a:rPr lang="en-US" sz="2800" dirty="0">
                <a:latin typeface="Times New Roman"/>
                <a:ea typeface="Arial"/>
                <a:cs typeface="Times New Roman"/>
              </a:rPr>
              <a:t> </a:t>
            </a:r>
            <a:r>
              <a:rPr lang="en-US" sz="2800" dirty="0" err="1">
                <a:latin typeface="Times New Roman"/>
                <a:ea typeface="Arial"/>
                <a:cs typeface="Times New Roman"/>
              </a:rPr>
              <a:t>vui</a:t>
            </a:r>
            <a:r>
              <a:rPr lang="en-US" sz="2800" dirty="0">
                <a:latin typeface="Times New Roman"/>
                <a:ea typeface="Arial"/>
                <a:cs typeface="Times New Roman"/>
              </a:rPr>
              <a:t> </a:t>
            </a:r>
            <a:r>
              <a:rPr lang="en-US" sz="2800" dirty="0" err="1">
                <a:latin typeface="Times New Roman"/>
                <a:ea typeface="Arial"/>
                <a:cs typeface="Times New Roman"/>
              </a:rPr>
              <a:t>cho</a:t>
            </a:r>
            <a:r>
              <a:rPr lang="en-US" sz="2800" dirty="0">
                <a:latin typeface="Times New Roman"/>
                <a:ea typeface="Arial"/>
                <a:cs typeface="Times New Roman"/>
              </a:rPr>
              <a:t> </a:t>
            </a:r>
            <a:r>
              <a:rPr lang="en-US" sz="2800" dirty="0" err="1">
                <a:latin typeface="Times New Roman"/>
                <a:ea typeface="Arial"/>
                <a:cs typeface="Times New Roman"/>
              </a:rPr>
              <a:t>giặc</a:t>
            </a:r>
            <a:r>
              <a:rPr lang="en-US" sz="2800" dirty="0">
                <a:latin typeface="Times New Roman"/>
                <a:ea typeface="Arial"/>
                <a:cs typeface="Times New Roman"/>
              </a:rPr>
              <a:t>)</a:t>
            </a:r>
          </a:p>
        </p:txBody>
      </p:sp>
      <p:pic>
        <p:nvPicPr>
          <p:cNvPr id="2052" name="Picture 4" descr="Thưởng thức nhã nhạc cung đình Huế - di sản văn hóa phi vật thể của thế giới">
            <a:extLst>
              <a:ext uri="{FF2B5EF4-FFF2-40B4-BE49-F238E27FC236}">
                <a16:creationId xmlns="" xmlns:a16="http://schemas.microsoft.com/office/drawing/2014/main" id="{2EE5671F-C6D6-42D0-A6A9-F470539CD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013" y="1987860"/>
            <a:ext cx="3235969" cy="210338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5C269956-DB28-4724-8E75-2B1E920A55BE}"/>
              </a:ext>
            </a:extLst>
          </p:cNvPr>
          <p:cNvSpPr/>
          <p:nvPr/>
        </p:nvSpPr>
        <p:spPr>
          <a:xfrm>
            <a:off x="763929" y="5652507"/>
            <a:ext cx="8380071" cy="523220"/>
          </a:xfrm>
          <a:prstGeom prst="rect">
            <a:avLst/>
          </a:prstGeom>
          <a:solidFill>
            <a:srgbClr val="FDDCD7"/>
          </a:solidFill>
        </p:spPr>
        <p:txBody>
          <a:bodyPr wrap="square">
            <a:spAutoFit/>
          </a:bodyPr>
          <a:lstStyle/>
          <a:p>
            <a:pPr algn="just" fontAlgn="base">
              <a:spcBef>
                <a:spcPct val="0"/>
              </a:spcBef>
            </a:pPr>
            <a:r>
              <a:rPr lang="en-US" sz="2800" dirty="0">
                <a:latin typeface="Times New Roman"/>
                <a:ea typeface="Arial"/>
                <a:cs typeface="Times New Roman"/>
              </a:rPr>
              <a:t>(23) </a:t>
            </a:r>
            <a:r>
              <a:rPr lang="en-US" sz="2800" i="1" dirty="0" err="1">
                <a:latin typeface="Times New Roman"/>
                <a:ea typeface="Arial"/>
                <a:cs typeface="Times New Roman"/>
              </a:rPr>
              <a:t>Kiềng</a:t>
            </a:r>
            <a:r>
              <a:rPr lang="en-US" sz="2800" i="1" dirty="0">
                <a:latin typeface="Times New Roman"/>
                <a:ea typeface="Arial"/>
                <a:cs typeface="Times New Roman"/>
              </a:rPr>
              <a:t> </a:t>
            </a:r>
            <a:r>
              <a:rPr lang="en-US" sz="2800" i="1" dirty="0" err="1">
                <a:latin typeface="Times New Roman"/>
                <a:ea typeface="Arial"/>
                <a:cs typeface="Times New Roman"/>
              </a:rPr>
              <a:t>canh</a:t>
            </a:r>
            <a:r>
              <a:rPr lang="en-US" sz="2800" i="1" dirty="0">
                <a:latin typeface="Times New Roman"/>
                <a:ea typeface="Arial"/>
                <a:cs typeface="Times New Roman"/>
              </a:rPr>
              <a:t> </a:t>
            </a:r>
            <a:r>
              <a:rPr lang="en-US" sz="2800" i="1" dirty="0" err="1">
                <a:latin typeface="Times New Roman"/>
                <a:ea typeface="Arial"/>
                <a:cs typeface="Times New Roman"/>
              </a:rPr>
              <a:t>nóng</a:t>
            </a:r>
            <a:r>
              <a:rPr lang="en-US" sz="2800" i="1" dirty="0">
                <a:latin typeface="Times New Roman"/>
                <a:ea typeface="Arial"/>
                <a:cs typeface="Times New Roman"/>
              </a:rPr>
              <a:t> </a:t>
            </a:r>
            <a:r>
              <a:rPr lang="en-US" sz="2800" i="1" dirty="0" err="1">
                <a:latin typeface="Times New Roman"/>
                <a:ea typeface="Arial"/>
                <a:cs typeface="Times New Roman"/>
              </a:rPr>
              <a:t>mà</a:t>
            </a:r>
            <a:r>
              <a:rPr lang="en-US" sz="2800" i="1" dirty="0">
                <a:latin typeface="Times New Roman"/>
                <a:ea typeface="Arial"/>
                <a:cs typeface="Times New Roman"/>
              </a:rPr>
              <a:t> </a:t>
            </a:r>
            <a:r>
              <a:rPr lang="en-US" sz="2800" i="1" dirty="0" err="1">
                <a:latin typeface="Times New Roman"/>
                <a:ea typeface="Arial"/>
                <a:cs typeface="Times New Roman"/>
              </a:rPr>
              <a:t>thổi</a:t>
            </a:r>
            <a:r>
              <a:rPr lang="en-US" sz="2800" i="1" dirty="0">
                <a:latin typeface="Times New Roman"/>
                <a:ea typeface="Arial"/>
                <a:cs typeface="Times New Roman"/>
              </a:rPr>
              <a:t> </a:t>
            </a:r>
            <a:r>
              <a:rPr lang="en-US" sz="2800" i="1" dirty="0" err="1">
                <a:latin typeface="Times New Roman"/>
                <a:ea typeface="Arial"/>
                <a:cs typeface="Times New Roman"/>
              </a:rPr>
              <a:t>rau</a:t>
            </a:r>
            <a:r>
              <a:rPr lang="en-US" sz="2800" i="1" dirty="0">
                <a:latin typeface="Times New Roman"/>
                <a:ea typeface="Arial"/>
                <a:cs typeface="Times New Roman"/>
              </a:rPr>
              <a:t> </a:t>
            </a:r>
            <a:r>
              <a:rPr lang="en-US" sz="2800" i="1" dirty="0" err="1">
                <a:latin typeface="Times New Roman"/>
                <a:ea typeface="Arial"/>
                <a:cs typeface="Times New Roman"/>
              </a:rPr>
              <a:t>nguội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lo </a:t>
            </a:r>
            <a:r>
              <a:rPr lang="en-US" sz="2800" dirty="0" err="1">
                <a:latin typeface="Times New Roman"/>
                <a:ea typeface="Arial"/>
                <a:cs typeface="Times New Roman"/>
              </a:rPr>
              <a:t>sợ</a:t>
            </a:r>
            <a:r>
              <a:rPr lang="en-US" sz="2800" dirty="0">
                <a:latin typeface="Times New Roman"/>
                <a:ea typeface="Arial"/>
                <a:cs typeface="Times New Roman"/>
              </a:rPr>
              <a:t>)</a:t>
            </a:r>
            <a:endParaRPr lang="vi-VN" sz="2800" dirty="0">
              <a:ea typeface="Arial"/>
              <a:cs typeface="Times New Roman"/>
            </a:endParaRPr>
          </a:p>
        </p:txBody>
      </p:sp>
      <p:pic>
        <p:nvPicPr>
          <p:cNvPr id="4" name="Picture 3">
            <a:extLst>
              <a:ext uri="{FF2B5EF4-FFF2-40B4-BE49-F238E27FC236}">
                <a16:creationId xmlns="" xmlns:a16="http://schemas.microsoft.com/office/drawing/2014/main" id="{9C236891-8632-4F65-A13C-FDD6E8C2A3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5018" y="3338996"/>
            <a:ext cx="2143125" cy="2143125"/>
          </a:xfrm>
          <a:prstGeom prst="rect">
            <a:avLst/>
          </a:prstGeom>
          <a:ln>
            <a:noFill/>
          </a:ln>
          <a:effectLst>
            <a:softEdge rad="112500"/>
          </a:effectLst>
        </p:spPr>
      </p:pic>
      <p:sp>
        <p:nvSpPr>
          <p:cNvPr id="10" name="Rectangle 9">
            <a:extLst>
              <a:ext uri="{FF2B5EF4-FFF2-40B4-BE49-F238E27FC236}">
                <a16:creationId xmlns="" xmlns:a16="http://schemas.microsoft.com/office/drawing/2014/main" id="{E8076865-B9D4-4251-B22B-5DC6B74A94B6}"/>
              </a:ext>
            </a:extLst>
          </p:cNvPr>
          <p:cNvSpPr/>
          <p:nvPr/>
        </p:nvSpPr>
        <p:spPr>
          <a:xfrm>
            <a:off x="2418143" y="4239249"/>
            <a:ext cx="8913472" cy="523220"/>
          </a:xfrm>
          <a:prstGeom prst="rect">
            <a:avLst/>
          </a:prstGeom>
          <a:solidFill>
            <a:srgbClr val="FDEBD8"/>
          </a:solidFill>
        </p:spPr>
        <p:txBody>
          <a:bodyPr wrap="square">
            <a:spAutoFit/>
          </a:bodyPr>
          <a:lstStyle/>
          <a:p>
            <a:pPr algn="just" fontAlgn="base">
              <a:spcBef>
                <a:spcPct val="0"/>
              </a:spcBef>
            </a:pPr>
            <a:r>
              <a:rPr lang="en-US" sz="2800" dirty="0">
                <a:latin typeface="Times New Roman"/>
                <a:ea typeface="Arial"/>
                <a:cs typeface="Times New Roman"/>
              </a:rPr>
              <a:t>(22) </a:t>
            </a:r>
            <a:r>
              <a:rPr lang="en-US" sz="2800" i="1" dirty="0" err="1">
                <a:latin typeface="Times New Roman"/>
                <a:ea typeface="Arial"/>
                <a:cs typeface="Times New Roman"/>
              </a:rPr>
              <a:t>Đặt</a:t>
            </a:r>
            <a:r>
              <a:rPr lang="en-US" sz="2800" i="1" dirty="0">
                <a:latin typeface="Times New Roman"/>
                <a:ea typeface="Arial"/>
                <a:cs typeface="Times New Roman"/>
              </a:rPr>
              <a:t> </a:t>
            </a:r>
            <a:r>
              <a:rPr lang="en-US" sz="2800" i="1" dirty="0" err="1">
                <a:latin typeface="Times New Roman"/>
                <a:ea typeface="Arial"/>
                <a:cs typeface="Times New Roman"/>
              </a:rPr>
              <a:t>mồi</a:t>
            </a:r>
            <a:r>
              <a:rPr lang="en-US" sz="2800" i="1" dirty="0">
                <a:latin typeface="Times New Roman"/>
                <a:ea typeface="Arial"/>
                <a:cs typeface="Times New Roman"/>
              </a:rPr>
              <a:t> </a:t>
            </a:r>
            <a:r>
              <a:rPr lang="en-US" sz="2800" i="1" dirty="0" err="1">
                <a:latin typeface="Times New Roman"/>
                <a:ea typeface="Arial"/>
                <a:cs typeface="Times New Roman"/>
              </a:rPr>
              <a:t>lửa</a:t>
            </a:r>
            <a:r>
              <a:rPr lang="en-US" sz="2800" i="1" dirty="0">
                <a:latin typeface="Times New Roman"/>
                <a:ea typeface="Arial"/>
                <a:cs typeface="Times New Roman"/>
              </a:rPr>
              <a:t> </a:t>
            </a:r>
            <a:r>
              <a:rPr lang="en-US" sz="2800" i="1" dirty="0" err="1">
                <a:latin typeface="Times New Roman"/>
                <a:ea typeface="Arial"/>
                <a:cs typeface="Times New Roman"/>
              </a:rPr>
              <a:t>vào</a:t>
            </a:r>
            <a:r>
              <a:rPr lang="en-US" sz="2800" i="1" dirty="0">
                <a:latin typeface="Times New Roman"/>
                <a:ea typeface="Arial"/>
                <a:cs typeface="Times New Roman"/>
              </a:rPr>
              <a:t> </a:t>
            </a:r>
            <a:r>
              <a:rPr lang="en-US" sz="2800" i="1" dirty="0" err="1">
                <a:latin typeface="Times New Roman"/>
                <a:ea typeface="Arial"/>
                <a:cs typeface="Times New Roman"/>
              </a:rPr>
              <a:t>dưới</a:t>
            </a:r>
            <a:r>
              <a:rPr lang="en-US" sz="2800" i="1" dirty="0">
                <a:latin typeface="Times New Roman"/>
                <a:ea typeface="Arial"/>
                <a:cs typeface="Times New Roman"/>
              </a:rPr>
              <a:t> </a:t>
            </a:r>
            <a:r>
              <a:rPr lang="en-US" sz="2800" i="1" dirty="0" err="1">
                <a:latin typeface="Times New Roman"/>
                <a:ea typeface="Arial"/>
                <a:cs typeface="Times New Roman"/>
              </a:rPr>
              <a:t>đống</a:t>
            </a:r>
            <a:r>
              <a:rPr lang="en-US" sz="2800" i="1" dirty="0">
                <a:latin typeface="Times New Roman"/>
                <a:ea typeface="Arial"/>
                <a:cs typeface="Times New Roman"/>
              </a:rPr>
              <a:t> </a:t>
            </a:r>
            <a:r>
              <a:rPr lang="en-US" sz="2800" i="1" dirty="0" err="1">
                <a:latin typeface="Times New Roman"/>
                <a:ea typeface="Arial"/>
                <a:cs typeface="Times New Roman"/>
              </a:rPr>
              <a:t>củi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a:t>
            </a:r>
            <a:r>
              <a:rPr lang="en-US" sz="2800" dirty="0" err="1">
                <a:latin typeface="Times New Roman"/>
                <a:ea typeface="Arial"/>
                <a:cs typeface="Times New Roman"/>
              </a:rPr>
              <a:t>cảnh</a:t>
            </a:r>
            <a:r>
              <a:rPr lang="en-US" sz="2800" dirty="0">
                <a:latin typeface="Times New Roman"/>
                <a:ea typeface="Arial"/>
                <a:cs typeface="Times New Roman"/>
              </a:rPr>
              <a:t> </a:t>
            </a:r>
            <a:r>
              <a:rPr lang="en-US" sz="2800" dirty="0" err="1">
                <a:latin typeface="Times New Roman"/>
                <a:ea typeface="Arial"/>
                <a:cs typeface="Times New Roman"/>
              </a:rPr>
              <a:t>giác</a:t>
            </a:r>
            <a:r>
              <a:rPr lang="en-US" sz="2800" dirty="0">
                <a:latin typeface="Times New Roman"/>
                <a:ea typeface="Arial"/>
                <a:cs typeface="Times New Roman"/>
              </a:rPr>
              <a:t>)</a:t>
            </a:r>
          </a:p>
        </p:txBody>
      </p:sp>
      <p:pic>
        <p:nvPicPr>
          <p:cNvPr id="2054" name="Picture 6" descr="9 cuốn sách cho người lo âu vượt qua khó khăn và đạt được thư thái trong  cuộc sống - Readvii">
            <a:extLst>
              <a:ext uri="{FF2B5EF4-FFF2-40B4-BE49-F238E27FC236}">
                <a16:creationId xmlns="" xmlns:a16="http://schemas.microsoft.com/office/drawing/2014/main" id="{0D389608-AF45-49E8-90D9-35A5C75F53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10" b="96622" l="9923" r="89948">
                        <a14:foregroundMark x1="48840" y1="62613" x2="52835" y2="96622"/>
                        <a14:foregroundMark x1="49098" y1="63514" x2="55026" y2="65315"/>
                        <a14:foregroundMark x1="57216" y1="63514" x2="61469" y2="81081"/>
                        <a14:foregroundMark x1="46778" y1="64414" x2="39820" y2="74099"/>
                        <a14:foregroundMark x1="39820" y1="74099" x2="42268" y2="80405"/>
                        <a14:foregroundMark x1="47294" y1="53378" x2="48840" y2="53829"/>
                        <a14:foregroundMark x1="50387" y1="59009" x2="52062" y2="54054"/>
                      </a14:backgroundRemoval>
                    </a14:imgEffect>
                  </a14:imgLayer>
                </a14:imgProps>
              </a:ext>
              <a:ext uri="{28A0092B-C50C-407E-A947-70E740481C1C}">
                <a14:useLocalDpi xmlns:a14="http://schemas.microsoft.com/office/drawing/2010/main" val="0"/>
              </a:ext>
            </a:extLst>
          </a:blip>
          <a:srcRect/>
          <a:stretch>
            <a:fillRect/>
          </a:stretch>
        </p:blipFill>
        <p:spPr bwMode="auto">
          <a:xfrm>
            <a:off x="8297076" y="4629461"/>
            <a:ext cx="3894924" cy="2228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EB873F3C-AA78-478F-8FCA-EDB86FE9074F}"/>
              </a:ext>
            </a:extLst>
          </p:cNvPr>
          <p:cNvSpPr txBox="1"/>
          <p:nvPr/>
        </p:nvSpPr>
        <p:spPr>
          <a:xfrm>
            <a:off x="6520547" y="179426"/>
            <a:ext cx="285655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31844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ipe(dow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wipe(down)">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735518284"/>
              </p:ext>
            </p:extLst>
          </p:nvPr>
        </p:nvGraphicFramePr>
        <p:xfrm>
          <a:off x="0" y="1107994"/>
          <a:ext cx="12192000" cy="5829364"/>
        </p:xfrm>
        <a:graphic>
          <a:graphicData uri="http://schemas.openxmlformats.org/drawingml/2006/table">
            <a:tbl>
              <a:tblPr firstRow="1" bandRow="1">
                <a:tableStyleId>{5C22544A-7EE6-4342-B048-85BDC9FD1C3A}</a:tableStyleId>
              </a:tblPr>
              <a:tblGrid>
                <a:gridCol w="5422900"/>
                <a:gridCol w="6769100"/>
              </a:tblGrid>
              <a:tr h="416006">
                <a:tc>
                  <a:txBody>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Tác</a:t>
                      </a:r>
                      <a:r>
                        <a:rPr lang="en-US" sz="2800" baseline="0" dirty="0" smtClean="0">
                          <a:solidFill>
                            <a:schemeClr val="bg1"/>
                          </a:solidFill>
                          <a:latin typeface="Times New Roman" panose="02020603050405020304" pitchFamily="18" charset="0"/>
                          <a:cs typeface="Times New Roman" panose="02020603050405020304" pitchFamily="18" charset="0"/>
                        </a:rPr>
                        <a:t> </a:t>
                      </a:r>
                      <a:r>
                        <a:rPr lang="en-US" sz="2800" baseline="0" dirty="0" err="1" smtClean="0">
                          <a:solidFill>
                            <a:schemeClr val="bg1"/>
                          </a:solidFill>
                          <a:latin typeface="Times New Roman" panose="02020603050405020304" pitchFamily="18" charset="0"/>
                          <a:cs typeface="Times New Roman" panose="02020603050405020304" pitchFamily="18" charset="0"/>
                        </a:rPr>
                        <a:t>giả</a:t>
                      </a:r>
                      <a:r>
                        <a:rPr lang="en-US" sz="2800" baseline="0" dirty="0" smtClean="0">
                          <a:solidFill>
                            <a:schemeClr val="bg1"/>
                          </a:solidFill>
                          <a:latin typeface="Times New Roman" panose="02020603050405020304" pitchFamily="18" charset="0"/>
                          <a:cs typeface="Times New Roman" panose="02020603050405020304" pitchFamily="18" charset="0"/>
                        </a:rPr>
                        <a:t> </a:t>
                      </a:r>
                      <a:r>
                        <a:rPr lang="en-US" sz="2800" baseline="0" dirty="0" err="1" smtClean="0">
                          <a:solidFill>
                            <a:schemeClr val="bg1"/>
                          </a:solidFill>
                          <a:latin typeface="Times New Roman" panose="02020603050405020304" pitchFamily="18" charset="0"/>
                          <a:cs typeface="Times New Roman" panose="02020603050405020304" pitchFamily="18" charset="0"/>
                        </a:rPr>
                        <a:t>Trần</a:t>
                      </a:r>
                      <a:r>
                        <a:rPr lang="en-US" sz="2800" baseline="0" dirty="0" smtClean="0">
                          <a:solidFill>
                            <a:schemeClr val="bg1"/>
                          </a:solidFill>
                          <a:latin typeface="Times New Roman" panose="02020603050405020304" pitchFamily="18" charset="0"/>
                          <a:cs typeface="Times New Roman" panose="02020603050405020304" pitchFamily="18" charset="0"/>
                        </a:rPr>
                        <a:t> </a:t>
                      </a:r>
                      <a:r>
                        <a:rPr lang="en-US" sz="2800" baseline="0" dirty="0" err="1" smtClean="0">
                          <a:solidFill>
                            <a:schemeClr val="bg1"/>
                          </a:solidFill>
                          <a:latin typeface="Times New Roman" panose="02020603050405020304" pitchFamily="18" charset="0"/>
                          <a:cs typeface="Times New Roman" panose="02020603050405020304" pitchFamily="18" charset="0"/>
                        </a:rPr>
                        <a:t>Quốc</a:t>
                      </a:r>
                      <a:r>
                        <a:rPr lang="en-US" sz="2800" baseline="0" dirty="0" smtClean="0">
                          <a:solidFill>
                            <a:schemeClr val="bg1"/>
                          </a:solidFill>
                          <a:latin typeface="Times New Roman" panose="02020603050405020304" pitchFamily="18" charset="0"/>
                          <a:cs typeface="Times New Roman" panose="02020603050405020304" pitchFamily="18" charset="0"/>
                        </a:rPr>
                        <a:t> </a:t>
                      </a:r>
                      <a:r>
                        <a:rPr lang="en-US" sz="2800" baseline="0" dirty="0" err="1" smtClean="0">
                          <a:solidFill>
                            <a:schemeClr val="bg1"/>
                          </a:solidFill>
                          <a:latin typeface="Times New Roman" panose="02020603050405020304" pitchFamily="18" charset="0"/>
                          <a:cs typeface="Times New Roman" panose="02020603050405020304" pitchFamily="18" charset="0"/>
                        </a:rPr>
                        <a:t>Tuấn</a:t>
                      </a:r>
                      <a:endParaRPr lang="en-US" sz="2800" baseline="0" dirty="0" smtClean="0">
                        <a:solidFill>
                          <a:schemeClr val="bg1"/>
                        </a:solidFill>
                        <a:latin typeface="Times New Roman" panose="02020603050405020304" pitchFamily="18" charset="0"/>
                        <a:cs typeface="Times New Roman" panose="02020603050405020304" pitchFamily="18" charset="0"/>
                      </a:endParaRPr>
                    </a:p>
                    <a:p>
                      <a:pPr algn="ctr"/>
                      <a:r>
                        <a:rPr lang="en-US" sz="2800" baseline="0" dirty="0" smtClean="0">
                          <a:solidFill>
                            <a:schemeClr val="bg1"/>
                          </a:solidFill>
                          <a:latin typeface="Times New Roman" panose="02020603050405020304" pitchFamily="18" charset="0"/>
                          <a:cs typeface="Times New Roman" panose="02020603050405020304" pitchFamily="18" charset="0"/>
                        </a:rPr>
                        <a:t>( </a:t>
                      </a:r>
                      <a:r>
                        <a:rPr lang="en-US" sz="2800" baseline="0" dirty="0" err="1" smtClean="0">
                          <a:solidFill>
                            <a:schemeClr val="bg1"/>
                          </a:solidFill>
                          <a:latin typeface="Times New Roman" panose="02020603050405020304" pitchFamily="18" charset="0"/>
                          <a:cs typeface="Times New Roman" panose="02020603050405020304" pitchFamily="18" charset="0"/>
                        </a:rPr>
                        <a:t>nhóm</a:t>
                      </a:r>
                      <a:r>
                        <a:rPr lang="en-US" sz="2800" baseline="0" dirty="0" smtClean="0">
                          <a:solidFill>
                            <a:schemeClr val="bg1"/>
                          </a:solidFill>
                          <a:latin typeface="Times New Roman" panose="02020603050405020304" pitchFamily="18" charset="0"/>
                          <a:cs typeface="Times New Roman" panose="02020603050405020304" pitchFamily="18" charset="0"/>
                        </a:rPr>
                        <a:t> 1,2)</a:t>
                      </a:r>
                      <a:endParaRPr lang="en-US" sz="2800" dirty="0">
                        <a:solidFill>
                          <a:schemeClr val="bg1"/>
                        </a:solidFill>
                        <a:latin typeface="Times New Roman" panose="02020603050405020304" pitchFamily="18" charset="0"/>
                        <a:cs typeface="Times New Roman" panose="02020603050405020304" pitchFamily="18" charset="0"/>
                      </a:endParaRPr>
                    </a:p>
                  </a:txBody>
                  <a:tcPr/>
                </a:tc>
                <a:tc>
                  <a:txBody>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phẩm</a:t>
                      </a:r>
                      <a:r>
                        <a:rPr lang="en-US" sz="2800" baseline="0" dirty="0" smtClean="0">
                          <a:latin typeface="Times New Roman" panose="02020603050405020304" pitchFamily="18" charset="0"/>
                          <a:cs typeface="Times New Roman" panose="02020603050405020304" pitchFamily="18" charset="0"/>
                        </a:rPr>
                        <a:t> “ </a:t>
                      </a:r>
                      <a:r>
                        <a:rPr lang="en-US" sz="2800" baseline="0" dirty="0" err="1" smtClean="0">
                          <a:latin typeface="Times New Roman" panose="02020603050405020304" pitchFamily="18" charset="0"/>
                          <a:cs typeface="Times New Roman" panose="02020603050405020304" pitchFamily="18" charset="0"/>
                        </a:rPr>
                        <a:t>Hịch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tướng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sĩ</a:t>
                      </a:r>
                      <a:r>
                        <a:rPr lang="en-US" sz="2800" baseline="0" dirty="0" smtClean="0">
                          <a:latin typeface="Times New Roman" panose="02020603050405020304" pitchFamily="18" charset="0"/>
                          <a:cs typeface="Times New Roman" panose="02020603050405020304" pitchFamily="18" charset="0"/>
                        </a:rPr>
                        <a:t>”</a:t>
                      </a:r>
                    </a:p>
                    <a:p>
                      <a:r>
                        <a:rPr lang="en-US" sz="2800" baseline="0" dirty="0" smtClean="0">
                          <a:latin typeface="Times New Roman" panose="02020603050405020304" pitchFamily="18" charset="0"/>
                          <a:cs typeface="Times New Roman" panose="02020603050405020304" pitchFamily="18" charset="0"/>
                        </a:rPr>
                        <a:t>                ( </a:t>
                      </a:r>
                      <a:r>
                        <a:rPr lang="en-US" sz="2800" baseline="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3,4)</a:t>
                      </a:r>
                      <a:endParaRPr lang="en-US" sz="2800" dirty="0">
                        <a:latin typeface="Times New Roman" panose="02020603050405020304" pitchFamily="18" charset="0"/>
                        <a:cs typeface="Times New Roman" panose="02020603050405020304" pitchFamily="18" charset="0"/>
                      </a:endParaRPr>
                    </a:p>
                  </a:txBody>
                  <a:tcPr/>
                </a:tc>
              </a:tr>
              <a:tr h="1221121">
                <a:tc>
                  <a:txBody>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Cuộc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đời</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a:t>
                      </a:r>
                      <a:r>
                        <a:rPr lang="pt-BR"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tên tiếng Hán, phương thức biểu đạt của văn bản?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r>
              <a:tr h="12211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Sự</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nghiệp</a:t>
                      </a:r>
                      <a:r>
                        <a:rPr lang="en-US" sz="2800" baseline="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Cho biết hoàn cảnh ra đời của văn bản?</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r>
              <a:tr h="1221121">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theo thể loại nào?</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r>
              <a:tr h="1221121">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Văn bản được viết ra nhằm mục đích gì?</a:t>
                      </a:r>
                      <a:r>
                        <a:rPr lang="en-US" sz="28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thuyết phục của văn bản là ai?</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r>
            </a:tbl>
          </a:graphicData>
        </a:graphic>
      </p:graphicFrame>
      <p:sp>
        <p:nvSpPr>
          <p:cNvPr id="10" name="Rectangle 9"/>
          <p:cNvSpPr/>
          <p:nvPr/>
        </p:nvSpPr>
        <p:spPr>
          <a:xfrm>
            <a:off x="241300" y="0"/>
            <a:ext cx="9880600" cy="1107996"/>
          </a:xfrm>
          <a:prstGeom prst="rect">
            <a:avLst/>
          </a:prstGeom>
        </p:spPr>
        <p:txBody>
          <a:bodyPr wrap="square">
            <a:spAutoFit/>
          </a:bodyPr>
          <a:lstStyle/>
          <a:p>
            <a:pPr algn="ctr">
              <a:lnSpc>
                <a:spcPct val="100000"/>
              </a:lnSpc>
              <a:spcBef>
                <a:spcPts val="600"/>
              </a:spcBef>
              <a:spcAft>
                <a:spcPts val="600"/>
              </a:spcAf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r>
              <a:rPr lang="pt-BR"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thảo luận nhóm ( 5 phút)</a:t>
            </a:r>
            <a:endPar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hiểu về tác giả, tác phẩm theo những yêu cầu sau:</a:t>
            </a:r>
          </a:p>
        </p:txBody>
      </p:sp>
    </p:spTree>
    <p:extLst>
      <p:ext uri="{BB962C8B-B14F-4D97-AF65-F5344CB8AC3E}">
        <p14:creationId xmlns:p14="http://schemas.microsoft.com/office/powerpoint/2010/main" val="231203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 xmlns:a16="http://schemas.microsoft.com/office/drawing/2014/main" id="{47CCB684-16CF-4553-8E74-7757516725DB}"/>
              </a:ext>
            </a:extLst>
          </p:cNvPr>
          <p:cNvSpPr>
            <a:spLocks noChangeArrowheads="1"/>
          </p:cNvSpPr>
          <p:nvPr/>
        </p:nvSpPr>
        <p:spPr bwMode="auto">
          <a:xfrm>
            <a:off x="315884" y="76200"/>
            <a:ext cx="11571316"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4000" b="1" dirty="0">
                <a:latin typeface="Times New Roman" panose="02020603050405020304" pitchFamily="18" charset="0"/>
                <a:cs typeface="Times New Roman" panose="02020603050405020304" pitchFamily="18" charset="0"/>
              </a:rPr>
              <a:t>* </a:t>
            </a:r>
            <a:r>
              <a:rPr lang="pt-BR" altLang="en-US" sz="4000" b="1">
                <a:latin typeface="Times New Roman" panose="02020603050405020304" pitchFamily="18" charset="0"/>
                <a:cs typeface="Times New Roman" panose="02020603050405020304" pitchFamily="18" charset="0"/>
              </a:rPr>
              <a:t>Về </a:t>
            </a:r>
            <a:r>
              <a:rPr lang="pt-BR" altLang="en-US" sz="4000" b="1" smtClean="0">
                <a:latin typeface="Times New Roman" panose="02020603050405020304" pitchFamily="18" charset="0"/>
                <a:cs typeface="Times New Roman" panose="02020603050405020304" pitchFamily="18" charset="0"/>
              </a:rPr>
              <a:t>tiểu sử, cuộc </a:t>
            </a:r>
            <a:r>
              <a:rPr lang="pt-BR" altLang="en-US" sz="4000" b="1" dirty="0">
                <a:latin typeface="Times New Roman" panose="02020603050405020304" pitchFamily="18" charset="0"/>
                <a:cs typeface="Times New Roman" panose="02020603050405020304" pitchFamily="18" charset="0"/>
              </a:rPr>
              <a:t>đời: </a:t>
            </a:r>
            <a:endParaRPr lang="en-US" altLang="en-US" sz="4000" dirty="0">
              <a:latin typeface="Times New Roman" panose="02020603050405020304" pitchFamily="18" charset="0"/>
              <a:cs typeface="Times New Roman" panose="02020603050405020304" pitchFamily="18" charset="0"/>
            </a:endParaRPr>
          </a:p>
          <a:p>
            <a:pPr algn="just">
              <a:buFontTx/>
              <a:buNone/>
            </a:pPr>
            <a:r>
              <a:rPr lang="pt-BR" altLang="en-US" sz="4000" dirty="0">
                <a:latin typeface="Times New Roman" panose="02020603050405020304" pitchFamily="18" charset="0"/>
                <a:cs typeface="Times New Roman" panose="02020603050405020304" pitchFamily="18" charset="0"/>
              </a:rPr>
              <a:t>       T</a:t>
            </a:r>
            <a:r>
              <a:rPr lang="en-US" altLang="en-US" sz="4000" dirty="0" err="1">
                <a:latin typeface="Times New Roman" panose="02020603050405020304" pitchFamily="18" charset="0"/>
                <a:cs typeface="Times New Roman" panose="02020603050405020304" pitchFamily="18" charset="0"/>
              </a:rPr>
              <a:t>rần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Hưng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Đạo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năm</a:t>
            </a:r>
            <a:r>
              <a:rPr lang="en-US" altLang="en-US" sz="4000" dirty="0">
                <a:latin typeface="Times New Roman" panose="02020603050405020304" pitchFamily="18" charset="0"/>
                <a:cs typeface="Times New Roman" panose="02020603050405020304" pitchFamily="18" charset="0"/>
              </a:rPr>
              <a:t> </a:t>
            </a:r>
            <a:r>
              <a:rPr lang="en-US" altLang="en-US" sz="4000" dirty="0" smtClean="0">
                <a:latin typeface="Times New Roman" panose="02020603050405020304" pitchFamily="18" charset="0"/>
                <a:cs typeface="Times New Roman" panose="02020603050405020304" pitchFamily="18" charset="0"/>
              </a:rPr>
              <a:t>1231?-</a:t>
            </a:r>
            <a:r>
              <a:rPr lang="en-US" altLang="en-US" sz="4000" dirty="0">
                <a:latin typeface="Times New Roman" panose="02020603050405020304" pitchFamily="18" charset="0"/>
                <a:cs typeface="Times New Roman" panose="02020603050405020304" pitchFamily="18" charset="0"/>
              </a:rPr>
              <a:t>1300, </a:t>
            </a:r>
            <a:r>
              <a:rPr lang="en-US" altLang="en-US" sz="4000" dirty="0" err="1">
                <a:latin typeface="Times New Roman" panose="02020603050405020304" pitchFamily="18" charset="0"/>
                <a:cs typeface="Times New Roman" panose="02020603050405020304" pitchFamily="18" charset="0"/>
              </a:rPr>
              <a:t>quê</a:t>
            </a:r>
            <a:r>
              <a:rPr lang="en-US" altLang="en-US" sz="4000" dirty="0">
                <a:latin typeface="Times New Roman" panose="02020603050405020304" pitchFamily="18" charset="0"/>
                <a:cs typeface="Times New Roman" panose="02020603050405020304" pitchFamily="18" charset="0"/>
              </a:rPr>
              <a:t> ở </a:t>
            </a:r>
            <a:r>
              <a:rPr lang="en-US" altLang="en-US" sz="4000" dirty="0" smtClean="0">
                <a:latin typeface="Times New Roman" panose="02020603050405020304" pitchFamily="18" charset="0"/>
                <a:cs typeface="Times New Roman" panose="02020603050405020304" pitchFamily="18" charset="0"/>
              </a:rPr>
              <a:t>Nam </a:t>
            </a:r>
            <a:r>
              <a:rPr lang="en-US" altLang="en-US" sz="4000" dirty="0" err="1" smtClean="0">
                <a:latin typeface="Times New Roman" panose="02020603050405020304" pitchFamily="18" charset="0"/>
                <a:cs typeface="Times New Roman" panose="02020603050405020304" pitchFamily="18" charset="0"/>
              </a:rPr>
              <a:t>Định</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khai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Quốc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Tuấn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Hiện</a:t>
            </a:r>
            <a:r>
              <a:rPr lang="en-US" altLang="en-US" sz="4000" dirty="0">
                <a:latin typeface="Times New Roman" panose="02020603050405020304" pitchFamily="18" charset="0"/>
                <a:cs typeface="Times New Roman" panose="02020603050405020304" pitchFamily="18" charset="0"/>
              </a:rPr>
              <a:t> nay, </a:t>
            </a:r>
            <a:r>
              <a:rPr lang="en-US" altLang="en-US" sz="4000" dirty="0" err="1">
                <a:latin typeface="Times New Roman" panose="02020603050405020304" pitchFamily="18" charset="0"/>
                <a:cs typeface="Times New Roman" panose="02020603050405020304" pitchFamily="18" charset="0"/>
              </a:rPr>
              <a:t>năm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quê</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quán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a:t>
            </a:r>
            <a:r>
              <a:rPr lang="vi-VN" altLang="en-US" sz="4000" dirty="0">
                <a:latin typeface="Times New Roman" panose="02020603050405020304" pitchFamily="18" charset="0"/>
                <a:cs typeface="Times New Roman" panose="02020603050405020304" pitchFamily="18" charset="0"/>
              </a:rPr>
              <a:t>ư</a:t>
            </a:r>
            <a:r>
              <a:rPr lang="en-US" altLang="en-US" sz="4000" dirty="0">
                <a:latin typeface="Times New Roman" panose="02020603050405020304" pitchFamily="18" charset="0"/>
                <a:cs typeface="Times New Roman" panose="02020603050405020304" pitchFamily="18" charset="0"/>
              </a:rPr>
              <a:t>a </a:t>
            </a:r>
            <a:r>
              <a:rPr lang="en-US" altLang="en-US" sz="4000" dirty="0" err="1">
                <a:latin typeface="Times New Roman" panose="02020603050405020304" pitchFamily="18" charset="0"/>
                <a:cs typeface="Times New Roman" panose="02020603050405020304" pitchFamily="18" charset="0"/>
              </a:rPr>
              <a:t>xác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đ</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ợc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liệu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ghi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chép</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năm</a:t>
            </a:r>
            <a:r>
              <a:rPr lang="en-US" altLang="en-US" sz="4000" dirty="0">
                <a:latin typeface="Times New Roman" panose="02020603050405020304" pitchFamily="18" charset="0"/>
                <a:cs typeface="Times New Roman" panose="02020603050405020304" pitchFamily="18" charset="0"/>
              </a:rPr>
              <a:t> 1288 </a:t>
            </a:r>
            <a:r>
              <a:rPr lang="en-US" altLang="en-US" sz="4000" dirty="0" err="1">
                <a:latin typeface="Times New Roman" panose="02020603050405020304" pitchFamily="18" charset="0"/>
                <a:cs typeface="Times New Roman" panose="02020603050405020304" pitchFamily="18" charset="0"/>
              </a:rPr>
              <a:t>quê</a:t>
            </a:r>
            <a:r>
              <a:rPr lang="en-US" altLang="en-US" sz="4000" dirty="0">
                <a:latin typeface="Times New Roman" panose="02020603050405020304" pitchFamily="18" charset="0"/>
                <a:cs typeface="Times New Roman" panose="02020603050405020304" pitchFamily="18" charset="0"/>
              </a:rPr>
              <a:t> ở </a:t>
            </a:r>
            <a:r>
              <a:rPr lang="en-US" altLang="en-US" sz="4000" dirty="0" err="1">
                <a:latin typeface="Times New Roman" panose="02020603050405020304" pitchFamily="18" charset="0"/>
                <a:cs typeface="Times New Roman" panose="02020603050405020304" pitchFamily="18" charset="0"/>
              </a:rPr>
              <a:t>Phủ</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Thiên</a:t>
            </a:r>
            <a:r>
              <a:rPr lang="en-US" altLang="en-US" sz="4000" dirty="0">
                <a:latin typeface="Times New Roman" panose="02020603050405020304" pitchFamily="18" charset="0"/>
                <a:cs typeface="Times New Roman" panose="02020603050405020304" pitchFamily="18" charset="0"/>
              </a:rPr>
              <a:t> Tr</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ờng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phường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lộc</a:t>
            </a:r>
            <a:r>
              <a:rPr lang="en-US" altLang="en-US" sz="4000" dirty="0">
                <a:latin typeface="Times New Roman" panose="02020603050405020304" pitchFamily="18" charset="0"/>
                <a:cs typeface="Times New Roman" panose="02020603050405020304" pitchFamily="18" charset="0"/>
              </a:rPr>
              <a:t> V</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ợng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thành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phố</a:t>
            </a:r>
            <a:r>
              <a:rPr lang="en-US" altLang="en-US" sz="4000" dirty="0">
                <a:latin typeface="Times New Roman" panose="02020603050405020304" pitchFamily="18" charset="0"/>
                <a:cs typeface="Times New Roman" panose="02020603050405020304" pitchFamily="18" charset="0"/>
              </a:rPr>
              <a:t> Nam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tỉnh</a:t>
            </a:r>
            <a:r>
              <a:rPr lang="en-US" altLang="en-US" sz="4000" dirty="0">
                <a:latin typeface="Times New Roman" panose="02020603050405020304" pitchFamily="18" charset="0"/>
                <a:cs typeface="Times New Roman" panose="02020603050405020304" pitchFamily="18" charset="0"/>
              </a:rPr>
              <a:t> Nam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ngày</a:t>
            </a:r>
            <a:r>
              <a:rPr lang="en-US" altLang="en-US" sz="4000" dirty="0">
                <a:latin typeface="Times New Roman" panose="02020603050405020304" pitchFamily="18" charset="0"/>
                <a:cs typeface="Times New Roman" panose="02020603050405020304" pitchFamily="18" charset="0"/>
              </a:rPr>
              <a:t> nay.</a:t>
            </a:r>
          </a:p>
          <a:p>
            <a:pPr algn="just">
              <a:buFontTx/>
              <a:buNone/>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Về</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thế</a:t>
            </a:r>
            <a:r>
              <a:rPr lang="en-US" altLang="en-US" sz="4000" b="1" dirty="0">
                <a:latin typeface="Times New Roman" panose="02020603050405020304" pitchFamily="18" charset="0"/>
                <a:cs typeface="Times New Roman" panose="02020603050405020304" pitchFamily="18" charset="0"/>
              </a:rPr>
              <a:t>: </a:t>
            </a:r>
            <a:r>
              <a:rPr lang="pt-BR" altLang="en-US" sz="4000" b="1"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Quốc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Tuấn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con </a:t>
            </a:r>
            <a:r>
              <a:rPr lang="en-US" altLang="en-US" sz="4000" dirty="0" err="1">
                <a:latin typeface="Times New Roman" panose="02020603050405020304" pitchFamily="18" charset="0"/>
                <a:cs typeface="Times New Roman" panose="02020603050405020304" pitchFamily="18" charset="0"/>
              </a:rPr>
              <a:t>trai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An </a:t>
            </a:r>
            <a:r>
              <a:rPr lang="en-US" altLang="en-US" sz="4000" dirty="0" err="1">
                <a:latin typeface="Times New Roman" panose="02020603050405020304" pitchFamily="18" charset="0"/>
                <a:cs typeface="Times New Roman" panose="02020603050405020304" pitchFamily="18" charset="0"/>
              </a:rPr>
              <a:t>Sinh</a:t>
            </a:r>
            <a:r>
              <a:rPr lang="en-US" altLang="en-US" sz="4000" dirty="0">
                <a:latin typeface="Times New Roman" panose="02020603050405020304" pitchFamily="18" charset="0"/>
                <a:cs typeface="Times New Roman" panose="02020603050405020304" pitchFamily="18" charset="0"/>
              </a:rPr>
              <a:t> V</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ơng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Liễu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chú</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ruột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vua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Thái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Mẹ</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chúa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Thụy</a:t>
            </a:r>
            <a:r>
              <a:rPr lang="en-US" altLang="en-US" sz="4000" dirty="0">
                <a:latin typeface="Times New Roman" panose="02020603050405020304" pitchFamily="18" charset="0"/>
                <a:cs typeface="Times New Roman" panose="02020603050405020304" pitchFamily="18" charset="0"/>
              </a:rPr>
              <a:t> Anh.</a:t>
            </a:r>
          </a:p>
          <a:p>
            <a:pPr algn="just">
              <a:spcBef>
                <a:spcPct val="0"/>
              </a:spcBef>
              <a:buFontTx/>
              <a:buNone/>
            </a:pPr>
            <a:endParaRPr lang="en-US" altLang="en-US" sz="3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 xmlns:a16="http://schemas.microsoft.com/office/drawing/2014/main" id="{47CCB684-16CF-4553-8E74-7757516725DB}"/>
              </a:ext>
            </a:extLst>
          </p:cNvPr>
          <p:cNvSpPr>
            <a:spLocks noChangeArrowheads="1"/>
          </p:cNvSpPr>
          <p:nvPr/>
        </p:nvSpPr>
        <p:spPr bwMode="auto">
          <a:xfrm>
            <a:off x="315884" y="76200"/>
            <a:ext cx="11571316"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pt-BR" altLang="en-US" sz="4000" b="1" dirty="0">
                <a:latin typeface="Times New Roman" panose="02020603050405020304" pitchFamily="18" charset="0"/>
                <a:cs typeface="Times New Roman" panose="02020603050405020304" pitchFamily="18" charset="0"/>
              </a:rPr>
              <a:t>* Về con ng</a:t>
            </a:r>
            <a:r>
              <a:rPr lang="vi-VN" altLang="en-US" sz="4000" b="1" dirty="0">
                <a:latin typeface="Times New Roman" panose="02020603050405020304" pitchFamily="18" charset="0"/>
                <a:cs typeface="Times New Roman" panose="02020603050405020304" pitchFamily="18" charset="0"/>
              </a:rPr>
              <a:t>ư</a:t>
            </a:r>
            <a:r>
              <a:rPr lang="en-US" altLang="en-US" sz="4000" b="1" dirty="0" err="1">
                <a:latin typeface="Times New Roman" panose="02020603050405020304" pitchFamily="18" charset="0"/>
                <a:cs typeface="Times New Roman" panose="02020603050405020304" pitchFamily="18" charset="0"/>
              </a:rPr>
              <a:t>ời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a:p>
            <a:pPr algn="just">
              <a:buFontTx/>
              <a:buNone/>
            </a:pPr>
            <a:r>
              <a:rPr lang="pt-BR" altLang="en-US" sz="4000" dirty="0">
                <a:latin typeface="Times New Roman" panose="02020603050405020304" pitchFamily="18" charset="0"/>
                <a:cs typeface="Times New Roman" panose="02020603050405020304" pitchFamily="18" charset="0"/>
              </a:rPr>
              <a:t>  </a:t>
            </a:r>
            <a:r>
              <a:rPr lang="pt-BR"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Trần</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Quốc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Tuấn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ng</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xuất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chúng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văn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võ</a:t>
            </a:r>
            <a:r>
              <a:rPr lang="en-US" altLang="en-US" sz="4000" dirty="0">
                <a:latin typeface="Times New Roman" panose="02020603050405020304" pitchFamily="18" charset="0"/>
                <a:cs typeface="Times New Roman" panose="02020603050405020304" pitchFamily="18" charset="0"/>
              </a:rPr>
              <a:t> song </a:t>
            </a:r>
            <a:r>
              <a:rPr lang="en-US" altLang="en-US" sz="4000" dirty="0" err="1">
                <a:latin typeface="Times New Roman" panose="02020603050405020304" pitchFamily="18" charset="0"/>
                <a:cs typeface="Times New Roman" panose="02020603050405020304" pitchFamily="18" charset="0"/>
              </a:rPr>
              <a:t>toàn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vị</a:t>
            </a:r>
            <a:r>
              <a:rPr lang="en-US" altLang="en-US" sz="4000" dirty="0">
                <a:latin typeface="Times New Roman" panose="02020603050405020304" pitchFamily="18" charset="0"/>
                <a:cs typeface="Times New Roman" panose="02020603050405020304" pitchFamily="18" charset="0"/>
              </a:rPr>
              <a:t> t</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ớng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vừa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vừa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đức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luôn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coi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trọng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nghĩa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Vì</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chung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sẵn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sàng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gạt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bỏ</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hiềm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riêng</a:t>
            </a:r>
            <a:r>
              <a:rPr lang="en-US" altLang="en-US" sz="4000" dirty="0">
                <a:latin typeface="Times New Roman" panose="02020603050405020304" pitchFamily="18" charset="0"/>
                <a:cs typeface="Times New Roman" panose="02020603050405020304" pitchFamily="18" charset="0"/>
              </a:rPr>
              <a:t> t</a:t>
            </a:r>
            <a:r>
              <a:rPr lang="vi-VN" altLang="en-US" sz="4000" dirty="0">
                <a:latin typeface="Times New Roman" panose="02020603050405020304" pitchFamily="18" charset="0"/>
                <a:cs typeface="Times New Roman" panose="02020603050405020304" pitchFamily="18" charset="0"/>
              </a:rPr>
              <a:t>ư</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khéo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léo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việc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trọng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dụng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tiến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giỏi</a:t>
            </a:r>
            <a:r>
              <a:rPr lang="en-US" altLang="en-US" sz="40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smtClean="0">
                <a:latin typeface="Times New Roman" panose="02020603050405020304" pitchFamily="18" charset="0"/>
                <a:cs typeface="Times New Roman" panose="02020603050405020304" pitchFamily="18" charset="0"/>
              </a:rPr>
              <a:t>Đặc</a:t>
            </a:r>
            <a:r>
              <a:rPr lang="en-US" altLang="en-US" sz="4000" dirty="0" smtClean="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biệt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luôn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lòng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yêu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a:t>
            </a:r>
            <a:r>
              <a:rPr lang="vi-VN" altLang="en-US" sz="4000" dirty="0">
                <a:latin typeface="Times New Roman" panose="02020603050405020304" pitchFamily="18" charset="0"/>
                <a:cs typeface="Times New Roman" panose="02020603050405020304" pitchFamily="18" charset="0"/>
              </a:rPr>
              <a:t>ư</a:t>
            </a:r>
            <a:r>
              <a:rPr lang="en-US" altLang="en-US" sz="4000" dirty="0" err="1">
                <a:latin typeface="Times New Roman" panose="02020603050405020304" pitchFamily="18" charset="0"/>
                <a:cs typeface="Times New Roman" panose="02020603050405020304" pitchFamily="18" charset="0"/>
              </a:rPr>
              <a:t>ơng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lính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sẵn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sàng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pha</a:t>
            </a:r>
            <a:r>
              <a:rPr lang="en-US" altLang="en-US" sz="4000" dirty="0">
                <a:latin typeface="Times New Roman" panose="02020603050405020304" pitchFamily="18" charset="0"/>
                <a:cs typeface="Times New Roman" panose="02020603050405020304" pitchFamily="18" charset="0"/>
              </a:rPr>
              <a:t> n</a:t>
            </a:r>
            <a:r>
              <a:rPr lang="vi-VN" altLang="en-US" sz="4000" dirty="0">
                <a:latin typeface="Times New Roman" panose="02020603050405020304" pitchFamily="18" charset="0"/>
                <a:cs typeface="Times New Roman" panose="02020603050405020304" pitchFamily="18" charset="0"/>
              </a:rPr>
              <a:t>ơ</a:t>
            </a:r>
            <a:r>
              <a:rPr lang="en-US" altLang="en-US" sz="4000" dirty="0" err="1">
                <a:latin typeface="Times New Roman" panose="02020603050405020304" pitchFamily="18" charset="0"/>
                <a:cs typeface="Times New Roman" panose="02020603050405020304" pitchFamily="18" charset="0"/>
              </a:rPr>
              <a:t>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nguy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hiểm</a:t>
            </a:r>
            <a:r>
              <a:rPr lang="en-US" alt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2003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 xmlns:a16="http://schemas.microsoft.com/office/drawing/2014/main" id="{47CCB684-16CF-4553-8E74-7757516725DB}"/>
              </a:ext>
            </a:extLst>
          </p:cNvPr>
          <p:cNvSpPr>
            <a:spLocks noChangeArrowheads="1"/>
          </p:cNvSpPr>
          <p:nvPr/>
        </p:nvSpPr>
        <p:spPr bwMode="auto">
          <a:xfrm>
            <a:off x="315884" y="76200"/>
            <a:ext cx="1157131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Năm</a:t>
            </a:r>
            <a:r>
              <a:rPr lang="en-US" altLang="en-US" sz="3600" dirty="0" smtClean="0">
                <a:latin typeface="Times New Roman" panose="02020603050405020304" pitchFamily="18" charset="0"/>
                <a:cs typeface="Times New Roman" panose="02020603050405020304" pitchFamily="18" charset="0"/>
              </a:rPr>
              <a:t> 1285 </a:t>
            </a:r>
            <a:r>
              <a:rPr lang="en-US" altLang="en-US" sz="3600" dirty="0" err="1" smtClean="0">
                <a:latin typeface="Times New Roman" panose="02020603050405020304" pitchFamily="18" charset="0"/>
                <a:cs typeface="Times New Roman" panose="02020603050405020304" pitchFamily="18" charset="0"/>
              </a:rPr>
              <a:t>và</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năm</a:t>
            </a:r>
            <a:r>
              <a:rPr lang="en-US" altLang="en-US" sz="3600" dirty="0" smtClean="0">
                <a:latin typeface="Times New Roman" panose="02020603050405020304" pitchFamily="18" charset="0"/>
                <a:cs typeface="Times New Roman" panose="02020603050405020304" pitchFamily="18" charset="0"/>
              </a:rPr>
              <a:t> 1287,quân </a:t>
            </a:r>
            <a:r>
              <a:rPr lang="en-US" altLang="en-US" sz="3600" dirty="0" err="1" smtClean="0">
                <a:latin typeface="Times New Roman" panose="02020603050405020304" pitchFamily="18" charset="0"/>
                <a:cs typeface="Times New Roman" panose="02020603050405020304" pitchFamily="18" charset="0"/>
              </a:rPr>
              <a:t>Mông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Nguyên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xâm</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lược</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nước</a:t>
            </a:r>
            <a:r>
              <a:rPr lang="en-US" altLang="en-US" sz="3600" dirty="0" smtClean="0">
                <a:latin typeface="Times New Roman" panose="02020603050405020304" pitchFamily="18" charset="0"/>
                <a:cs typeface="Times New Roman" panose="02020603050405020304" pitchFamily="18" charset="0"/>
              </a:rPr>
              <a:t> ta, </a:t>
            </a:r>
            <a:r>
              <a:rPr lang="en-US" altLang="en-US" sz="3600" dirty="0" err="1" smtClean="0">
                <a:latin typeface="Times New Roman" panose="02020603050405020304" pitchFamily="18" charset="0"/>
                <a:cs typeface="Times New Roman" panose="02020603050405020304" pitchFamily="18" charset="0"/>
              </a:rPr>
              <a:t>lần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nào</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cũng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được</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Trần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Nhân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cử</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làm</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Tiết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chế</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thống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lĩnh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các</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đạo</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quân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ra</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trận,và</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cả</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hai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lần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đều</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thắng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lợi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vẻ</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vang</a:t>
            </a:r>
            <a:r>
              <a:rPr lang="en-US" altLang="en-US" sz="3600" dirty="0" smtClean="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a:p>
            <a:pPr algn="just">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Đời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Trần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Anh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về</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trí</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sĩ</a:t>
            </a:r>
            <a:r>
              <a:rPr lang="en-US" altLang="en-US" sz="3600" dirty="0" smtClean="0">
                <a:latin typeface="Times New Roman" panose="02020603050405020304" pitchFamily="18" charset="0"/>
                <a:cs typeface="Times New Roman" panose="02020603050405020304" pitchFamily="18" charset="0"/>
              </a:rPr>
              <a:t> ở </a:t>
            </a:r>
            <a:r>
              <a:rPr lang="en-US" altLang="en-US" sz="3600" dirty="0" err="1" smtClean="0">
                <a:latin typeface="Times New Roman" panose="02020603050405020304" pitchFamily="18" charset="0"/>
                <a:cs typeface="Times New Roman" panose="02020603050405020304" pitchFamily="18" charset="0"/>
              </a:rPr>
              <a:t>Vạn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Kiếp</a:t>
            </a:r>
            <a:r>
              <a:rPr lang="en-US" altLang="en-US" sz="3600" dirty="0" smtClean="0">
                <a:latin typeface="Times New Roman" panose="02020603050405020304" pitchFamily="18" charset="0"/>
                <a:cs typeface="Times New Roman" panose="02020603050405020304" pitchFamily="18" charset="0"/>
              </a:rPr>
              <a:t> ( nay </a:t>
            </a:r>
            <a:r>
              <a:rPr lang="en-US" altLang="en-US" sz="3600" dirty="0" err="1" smtClean="0">
                <a:latin typeface="Times New Roman" panose="02020603050405020304" pitchFamily="18" charset="0"/>
                <a:cs typeface="Times New Roman" panose="02020603050405020304" pitchFamily="18" charset="0"/>
              </a:rPr>
              <a:t>là</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xã</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Hưng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Đạo</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huyện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Chí</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Linh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tỉnh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Hải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Dương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rồi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mất</a:t>
            </a:r>
            <a:r>
              <a:rPr lang="en-US" altLang="en-US" sz="3600" dirty="0" smtClean="0">
                <a:latin typeface="Times New Roman" panose="02020603050405020304" pitchFamily="18" charset="0"/>
                <a:cs typeface="Times New Roman" panose="02020603050405020304" pitchFamily="18" charset="0"/>
              </a:rPr>
              <a:t> ở </a:t>
            </a:r>
            <a:r>
              <a:rPr lang="en-US" altLang="en-US" sz="3600" dirty="0" err="1" smtClean="0">
                <a:latin typeface="Times New Roman" panose="02020603050405020304" pitchFamily="18" charset="0"/>
                <a:cs typeface="Times New Roman" panose="02020603050405020304" pitchFamily="18" charset="0"/>
              </a:rPr>
              <a:t>đây.Nhân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dân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tôn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thờ</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là</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Đức</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a:t>
            </a:r>
            <a:r>
              <a:rPr lang="en-US" altLang="en-US" sz="3600" dirty="0" err="1" smtClean="0">
                <a:latin typeface="Times New Roman" panose="02020603050405020304" pitchFamily="18" charset="0"/>
                <a:cs typeface="Times New Roman" panose="02020603050405020304" pitchFamily="18" charset="0"/>
              </a:rPr>
              <a:t>hánh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Trần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và</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lập</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đền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thờ</a:t>
            </a:r>
            <a:r>
              <a:rPr lang="en-US" altLang="en-US" sz="3600" dirty="0" smtClean="0">
                <a:latin typeface="Times New Roman" panose="02020603050405020304" pitchFamily="18" charset="0"/>
                <a:cs typeface="Times New Roman" panose="02020603050405020304" pitchFamily="18" charset="0"/>
              </a:rPr>
              <a:t> ở </a:t>
            </a:r>
            <a:r>
              <a:rPr lang="en-US" altLang="en-US" sz="3600" dirty="0" err="1" smtClean="0">
                <a:latin typeface="Times New Roman" panose="02020603050405020304" pitchFamily="18" charset="0"/>
                <a:cs typeface="Times New Roman" panose="02020603050405020304" pitchFamily="18" charset="0"/>
              </a:rPr>
              <a:t>nhiều</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nơi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trên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đất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nước</a:t>
            </a:r>
            <a:r>
              <a:rPr lang="en-US" altLang="en-US" sz="3600" dirty="0" smtClean="0">
                <a:latin typeface="Times New Roman" panose="02020603050405020304" pitchFamily="18" charset="0"/>
                <a:cs typeface="Times New Roman" panose="02020603050405020304" pitchFamily="18" charset="0"/>
              </a:rPr>
              <a:t>.</a:t>
            </a:r>
          </a:p>
          <a:p>
            <a:pPr algn="just">
              <a:spcBef>
                <a:spcPct val="0"/>
              </a:spcBef>
              <a:buFontTx/>
              <a:buNone/>
            </a:pPr>
            <a:r>
              <a:rPr lang="en-US" altLang="en-US" sz="3600"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Vinh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danh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Ông</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được</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xếp</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vào</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danh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sách</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Mười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Đại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nguyên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soái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Thế</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giới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kiệt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xuất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nhất</a:t>
            </a:r>
            <a:r>
              <a:rPr lang="en-US" altLang="en-US" sz="3600" dirty="0" smtClean="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1317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441">
            <a:extLst>
              <a:ext uri="{FF2B5EF4-FFF2-40B4-BE49-F238E27FC236}">
                <a16:creationId xmlns="" xmlns:a16="http://schemas.microsoft.com/office/drawing/2014/main" id="{BF660078-B069-4C7D-A7FB-7E757727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 xmlns:a16="http://schemas.microsoft.com/office/drawing/2014/main"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 xmlns:a16="http://schemas.microsoft.com/office/drawing/2014/main" id="{766BEDEE-15B0-4B7B-9D1C-286F20A34A4A}"/>
              </a:ext>
            </a:extLst>
          </p:cNvPr>
          <p:cNvSpPr txBox="1">
            <a:spLocks noChangeArrowheads="1"/>
          </p:cNvSpPr>
          <p:nvPr/>
        </p:nvSpPr>
        <p:spPr bwMode="auto">
          <a:xfrm>
            <a:off x="1039667"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TP </a:t>
            </a:r>
            <a:r>
              <a:rPr lang="en-US" altLang="en-US" sz="2800" b="1" i="1" dirty="0" err="1">
                <a:latin typeface="Times New Roman" panose="02020603050405020304" pitchFamily="18" charset="0"/>
                <a:cs typeface="Times New Roman" panose="02020603050405020304" pitchFamily="18" charset="0"/>
              </a:rPr>
              <a:t>Vũng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Tàu</a:t>
            </a:r>
            <a:endParaRPr lang="en-US" altLang="en-US" sz="2800" b="1" i="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 xmlns:a16="http://schemas.microsoft.com/office/drawing/2014/main" id="{9540D1F9-CBB6-4E6C-A116-43E9D422F50B}"/>
              </a:ext>
            </a:extLst>
          </p:cNvPr>
          <p:cNvSpPr txBox="1">
            <a:spLocks noChangeArrowheads="1"/>
          </p:cNvSpPr>
          <p:nvPr/>
        </p:nvSpPr>
        <p:spPr bwMode="auto">
          <a:xfrm>
            <a:off x="6848170"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Nam </a:t>
            </a:r>
            <a:r>
              <a:rPr lang="en-US" altLang="en-US" sz="2800" b="1" i="1" dirty="0" err="1">
                <a:latin typeface="Times New Roman" panose="02020603050405020304" pitchFamily="18" charset="0"/>
                <a:cs typeface="Times New Roman" panose="02020603050405020304" pitchFamily="18" charset="0"/>
              </a:rPr>
              <a:t>Định</a:t>
            </a:r>
            <a:endParaRPr lang="en-US" altLang="en-US" sz="2800" b="1" i="1" dirty="0">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 xmlns:a16="http://schemas.microsoft.com/office/drawing/2014/main" id="{4C5B45F4-2DD1-4E7F-B412-A564BCED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948813"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 xmlns:a16="http://schemas.microsoft.com/office/drawing/2014/main" id="{3EF5AFF7-803C-44CA-907C-234E98FA2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6676104"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xmlns="" id="{99E115D7-68EB-4590-9BD1-A56D94144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33"/>
          </a:p>
        </p:txBody>
      </p:sp>
      <p:sp>
        <p:nvSpPr>
          <p:cNvPr id="3" name="TextBox 2">
            <a:extLst>
              <a:ext uri="{FF2B5EF4-FFF2-40B4-BE49-F238E27FC236}">
                <a16:creationId xmlns:a16="http://schemas.microsoft.com/office/drawing/2014/main" xmlns="" id="{02A09496-C12C-8F4E-A3AF-99E61BF80981}"/>
              </a:ext>
            </a:extLst>
          </p:cNvPr>
          <p:cNvSpPr txBox="1"/>
          <p:nvPr/>
        </p:nvSpPr>
        <p:spPr>
          <a:xfrm>
            <a:off x="459509" y="584200"/>
            <a:ext cx="4114800" cy="2357239"/>
          </a:xfrm>
          <a:prstGeom prst="rect">
            <a:avLst/>
          </a:prstGeom>
        </p:spPr>
        <p:txBody>
          <a:bodyPr vert="horz" lIns="60960" tIns="30480" rIns="60960" bIns="30480" rtlCol="0">
            <a:noAutofit/>
          </a:bodyPr>
          <a:lstStyle/>
          <a:p>
            <a:pPr algn="just">
              <a:lnSpc>
                <a:spcPct val="90000"/>
              </a:lnSpc>
              <a:spcAft>
                <a:spcPts val="400"/>
              </a:spcAft>
            </a:pP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hãy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kể</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tướng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Việt</a:t>
            </a:r>
            <a:r>
              <a:rPr lang="en-US" sz="2933" dirty="0">
                <a:latin typeface="Times New Roman" panose="02020603050405020304" pitchFamily="18" charset="0"/>
                <a:cs typeface="Times New Roman" panose="02020603050405020304" pitchFamily="18" charset="0"/>
              </a:rPr>
              <a:t> </a:t>
            </a:r>
            <a:r>
              <a:rPr lang="en-US" sz="2933" dirty="0" smtClean="0">
                <a:latin typeface="Times New Roman" panose="02020603050405020304" pitchFamily="18" charset="0"/>
                <a:cs typeface="Times New Roman" panose="02020603050405020304" pitchFamily="18" charset="0"/>
              </a:rPr>
              <a:t>Nam </a:t>
            </a:r>
            <a:r>
              <a:rPr lang="en-US" sz="2933" dirty="0" err="1" smtClean="0">
                <a:latin typeface="Times New Roman" panose="02020603050405020304" pitchFamily="18" charset="0"/>
                <a:cs typeface="Times New Roman" panose="02020603050405020304" pitchFamily="18" charset="0"/>
              </a:rPr>
              <a:t>thời</a:t>
            </a:r>
            <a:r>
              <a:rPr lang="en-US" sz="2933" dirty="0" smtClean="0">
                <a:latin typeface="Times New Roman" panose="02020603050405020304" pitchFamily="18" charset="0"/>
                <a:cs typeface="Times New Roman" panose="02020603050405020304" pitchFamily="18" charset="0"/>
              </a:rPr>
              <a:t> </a:t>
            </a:r>
            <a:r>
              <a:rPr lang="en-US" sz="2933" dirty="0" err="1" smtClean="0">
                <a:latin typeface="Times New Roman" panose="02020603050405020304" pitchFamily="18" charset="0"/>
                <a:cs typeface="Times New Roman" panose="02020603050405020304" pitchFamily="18" charset="0"/>
              </a:rPr>
              <a:t>trung</a:t>
            </a:r>
            <a:r>
              <a:rPr lang="en-US" sz="2933" dirty="0" smtClean="0">
                <a:latin typeface="Times New Roman" panose="02020603050405020304" pitchFamily="18" charset="0"/>
                <a:cs typeface="Times New Roman" panose="02020603050405020304" pitchFamily="18" charset="0"/>
              </a:rPr>
              <a:t> </a:t>
            </a:r>
            <a:r>
              <a:rPr lang="en-US" sz="2933" dirty="0" err="1" smtClean="0">
                <a:latin typeface="Times New Roman" panose="02020603050405020304" pitchFamily="18" charset="0"/>
                <a:cs typeface="Times New Roman" panose="02020603050405020304" pitchFamily="18" charset="0"/>
              </a:rPr>
              <a:t>đại</a:t>
            </a:r>
            <a:r>
              <a:rPr lang="en-US" sz="2933" dirty="0" smtClean="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có</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đánh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đuổi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ngoại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xâm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biết</a:t>
            </a:r>
            <a:r>
              <a:rPr lang="en-US" sz="2933" dirty="0">
                <a:latin typeface="Times New Roman" panose="02020603050405020304" pitchFamily="18" charset="0"/>
                <a:cs typeface="Times New Roman" panose="02020603050405020304" pitchFamily="18" charset="0"/>
              </a:rPr>
              <a:t>.</a:t>
            </a:r>
          </a:p>
          <a:p>
            <a:pPr algn="just">
              <a:lnSpc>
                <a:spcPct val="90000"/>
              </a:lnSpc>
              <a:spcAft>
                <a:spcPts val="400"/>
              </a:spcAft>
            </a:pP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ấn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tượng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nhất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tướng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nào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Vị</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danh</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tướng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ấy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với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chiến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gì</a:t>
            </a:r>
            <a:r>
              <a:rPr lang="en-US" sz="2933"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xmlns=""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94893" y="665587"/>
            <a:ext cx="2367354" cy="2603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382026" y="4147014"/>
            <a:ext cx="2229649" cy="26032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9936399" y="666628"/>
            <a:ext cx="2038251" cy="26022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4775200" y="666628"/>
            <a:ext cx="2361492" cy="2602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2946401" y="4147013"/>
            <a:ext cx="2045107" cy="26032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5155159" y="4147013"/>
            <a:ext cx="2261641" cy="2603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7510564" y="4147013"/>
            <a:ext cx="2045107" cy="26032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9728621" y="4147013"/>
            <a:ext cx="2261642" cy="260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2EC006-09E1-4370-B5E7-50719DD0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 xmlns:a16="http://schemas.microsoft.com/office/drawing/2014/main" id="{3811B444-5179-4E90-8704-6A34189E5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 xmlns:a16="http://schemas.microsoft.com/office/drawing/2014/main" id="{58088B3E-6A46-9253-CFC3-61080490D825}"/>
              </a:ext>
            </a:extLst>
          </p:cNvPr>
          <p:cNvSpPr txBox="1"/>
          <p:nvPr/>
        </p:nvSpPr>
        <p:spPr>
          <a:xfrm>
            <a:off x="243040" y="4797749"/>
            <a:ext cx="6117921" cy="1000274"/>
          </a:xfrm>
          <a:prstGeom prst="rect">
            <a:avLst/>
          </a:prstGeom>
        </p:spPr>
        <p:txBody>
          <a:bodyPr wrap="square" lIns="0" tIns="0" rIns="0" bIns="0" rtlCol="0" anchor="t">
            <a:spAutoFit/>
          </a:bodyPr>
          <a:lstStyle/>
          <a:p>
            <a:pPr>
              <a:lnSpc>
                <a:spcPts val="2582"/>
              </a:lnSpc>
            </a:pPr>
            <a:r>
              <a:rPr lang="vi-VN" sz="2133" dirty="0">
                <a:latin typeface="+mj-lt"/>
              </a:rPr>
              <a:t>Tượng đài Trần Hưng Đạo nằm trên đỉnh một quả đồi, cạnh làng chài Hải Minh của bán đảo Phương Mai, thành phố Quy Nhơn.</a:t>
            </a:r>
            <a:r>
              <a:rPr lang="en-US" sz="2133" b="1" dirty="0">
                <a:solidFill>
                  <a:srgbClr val="000000"/>
                </a:solidFill>
                <a:latin typeface="+mj-lt"/>
                <a:cs typeface="Times New Roman" panose="02020603050405020304" pitchFamily="18" charset="0"/>
              </a:rPr>
              <a:t>. </a:t>
            </a:r>
          </a:p>
        </p:txBody>
      </p:sp>
      <p:pic>
        <p:nvPicPr>
          <p:cNvPr id="1030" name="Picture 6" descr="den tho tran hung d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3855"/>
            <a:ext cx="5842000" cy="4662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 xmlns:a16="http://schemas.microsoft.com/office/drawing/2014/main" id="{58088B3E-6A46-9253-CFC3-61080490D825}"/>
              </a:ext>
            </a:extLst>
          </p:cNvPr>
          <p:cNvSpPr txBox="1"/>
          <p:nvPr/>
        </p:nvSpPr>
        <p:spPr>
          <a:xfrm>
            <a:off x="6681592" y="4797749"/>
            <a:ext cx="5686816" cy="1000274"/>
          </a:xfrm>
          <a:prstGeom prst="rect">
            <a:avLst/>
          </a:prstGeom>
        </p:spPr>
        <p:txBody>
          <a:bodyPr wrap="square" lIns="0" tIns="0" rIns="0" bIns="0" rtlCol="0" anchor="t">
            <a:spAutoFit/>
          </a:bodyPr>
          <a:lstStyle/>
          <a:p>
            <a:pPr>
              <a:lnSpc>
                <a:spcPts val="2582"/>
              </a:lnSpc>
            </a:pPr>
            <a:r>
              <a:rPr lang="en-US" sz="2133" b="1" dirty="0">
                <a:solidFill>
                  <a:srgbClr val="000000"/>
                </a:solidFill>
                <a:latin typeface="+mj-lt"/>
                <a:cs typeface="Times New Roman" panose="02020603050405020304" pitchFamily="18" charset="0"/>
              </a:rPr>
              <a:t>. </a:t>
            </a:r>
            <a:r>
              <a:rPr lang="vi-VN" sz="2133" dirty="0">
                <a:latin typeface="+mj-lt"/>
              </a:rPr>
              <a:t>Đền thờ Trần Hưng Đạo tọa lạc tại địa chỉ số 596/17 đường Trần Hưng Đạo, phường Thị Nại, thành phố Quy Nhơn</a:t>
            </a:r>
            <a:endParaRPr lang="en-US" sz="2133" b="1" dirty="0">
              <a:solidFill>
                <a:srgbClr val="000000"/>
              </a:solidFill>
              <a:latin typeface="+mj-lt"/>
              <a:cs typeface="Times New Roman" panose="02020603050405020304" pitchFamily="18" charset="0"/>
            </a:endParaRPr>
          </a:p>
        </p:txBody>
      </p:sp>
      <p:pic>
        <p:nvPicPr>
          <p:cNvPr id="2" name="Picture 2" descr="Tượng đài trần hưng đạo, tượng đức ông, đức thánh trần quy nh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04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8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939989EA-30C9-4A81-92A4-72D5579740B8}"/>
              </a:ext>
            </a:extLst>
          </p:cNvPr>
          <p:cNvGrpSpPr/>
          <p:nvPr/>
        </p:nvGrpSpPr>
        <p:grpSpPr>
          <a:xfrm>
            <a:off x="109220" y="711200"/>
            <a:ext cx="5974080" cy="6107734"/>
            <a:chOff x="0" y="0"/>
            <a:chExt cx="10104120" cy="6858000"/>
          </a:xfrm>
          <a:blipFill>
            <a:blip r:embed="rId2"/>
            <a:stretch>
              <a:fillRect/>
            </a:stretch>
          </a:blipFill>
        </p:grpSpPr>
        <p:sp>
          <p:nvSpPr>
            <p:cNvPr id="6" name="Parallelogram 5">
              <a:extLst>
                <a:ext uri="{FF2B5EF4-FFF2-40B4-BE49-F238E27FC236}">
                  <a16:creationId xmlns=""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 xmlns:a16="http://schemas.microsoft.com/office/drawing/2014/main" id="{E70D0F27-1B6A-438D-BD8D-EF2BCE86D9BA}"/>
              </a:ext>
            </a:extLst>
          </p:cNvPr>
          <p:cNvSpPr/>
          <p:nvPr/>
        </p:nvSpPr>
        <p:spPr>
          <a:xfrm>
            <a:off x="4876800" y="2423160"/>
            <a:ext cx="7315200" cy="3416320"/>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a:t>
            </a:r>
            <a:r>
              <a:rPr kumimoji="0" lang="vi-VN" sz="3600" b="0" i="1" u="none" strike="noStrike" kern="1200" cap="none" spc="0" normalizeH="0" baseline="0" noProof="0" dirty="0" smtClean="0">
                <a:ln>
                  <a:noFill/>
                </a:ln>
                <a:solidFill>
                  <a:prstClr val="black"/>
                </a:solidFill>
                <a:effectLst/>
                <a:uLnTx/>
                <a:uFillTx/>
                <a:latin typeface="Times New Roman"/>
                <a:ea typeface="Arial"/>
                <a:cs typeface="Times New Roman"/>
              </a:rPr>
              <a:t>thư“</a:t>
            </a:r>
            <a:endParaRPr kumimoji="0" lang="en-US" sz="3600" b="0" i="1" u="none" strike="noStrike" kern="1200" cap="none" spc="0" normalizeH="0" baseline="0" noProof="0" dirty="0" smtClean="0">
              <a:ln>
                <a:noFill/>
              </a:ln>
              <a:solidFill>
                <a:prstClr val="black"/>
              </a:solidFill>
              <a:effectLst/>
              <a:uLnTx/>
              <a:uFillTx/>
              <a:latin typeface="Times New Roman"/>
              <a:ea typeface="Arial"/>
              <a:cs typeface="Times New Roman"/>
            </a:endParaRPr>
          </a:p>
          <a:p>
            <a:pPr marL="0" marR="0" lvl="0" indent="0" algn="just" defTabSz="914400" rtl="0" eaLnBrk="1" fontAlgn="base" latinLnBrk="0" hangingPunct="1">
              <a:lnSpc>
                <a:spcPct val="150000"/>
              </a:lnSpc>
              <a:spcBef>
                <a:spcPct val="0"/>
              </a:spcBef>
              <a:spcAft>
                <a:spcPts val="0"/>
              </a:spcAft>
              <a:buClrTx/>
              <a:buSzTx/>
              <a:buFontTx/>
              <a:buNone/>
              <a:tabLst/>
              <a:defRPr/>
            </a:pPr>
            <a:r>
              <a:rPr lang="en-US" sz="3600" i="1" dirty="0">
                <a:solidFill>
                  <a:prstClr val="black"/>
                </a:solidFill>
                <a:latin typeface="Times New Roman"/>
                <a:ea typeface="Arial"/>
                <a:cs typeface="Times New Roman"/>
              </a:rPr>
              <a:t> </a:t>
            </a:r>
            <a:r>
              <a:rPr lang="en-US" sz="3600" i="1" dirty="0" smtClean="0">
                <a:solidFill>
                  <a:prstClr val="black"/>
                </a:solidFill>
                <a:latin typeface="Times New Roman"/>
                <a:ea typeface="Arial"/>
                <a:cs typeface="Times New Roman"/>
              </a:rPr>
              <a:t>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 xmlns:a16="http://schemas.microsoft.com/office/drawing/2014/main" id="{DD3FA501-F5BD-4270-AB84-D6E39ED51819}"/>
              </a:ext>
            </a:extLst>
          </p:cNvPr>
          <p:cNvSpPr/>
          <p:nvPr/>
        </p:nvSpPr>
        <p:spPr>
          <a:xfrm>
            <a:off x="424776" y="1369"/>
            <a:ext cx="3633141" cy="646331"/>
          </a:xfrm>
          <a:prstGeom prst="rect">
            <a:avLst/>
          </a:prstGeom>
        </p:spPr>
        <p:txBody>
          <a:bodyPr wrap="square">
            <a:spAutoFit/>
          </a:bodyPr>
          <a:lstStyle/>
          <a:p>
            <a:pPr marL="285750" indent="-285750" algn="ctr" defTabSz="1088539">
              <a:buFont typeface="Wingdings" panose="05000000000000000000" pitchFamily="2" charset="2"/>
              <a:buChar char="v"/>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Sự</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nghiệp</a:t>
            </a:r>
            <a:r>
              <a:rPr lang="en-US" sz="3600" dirty="0" smtClean="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979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943C9B1C-9BE3-4EE7-BCAE-C56E3FF2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72082">
            <a:extLst>
              <a:ext uri="{FF2B5EF4-FFF2-40B4-BE49-F238E27FC236}">
                <a16:creationId xmlns="" xmlns:a16="http://schemas.microsoft.com/office/drawing/2014/main" id="{74B3E7C4-728F-4A09-B68B-12B880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133FF48F-03B3-48F2-9D44-5F0570A43394}"/>
              </a:ext>
            </a:extLst>
          </p:cNvPr>
          <p:cNvPicPr>
            <a:picLocks noChangeAspect="1"/>
          </p:cNvPicPr>
          <p:nvPr/>
        </p:nvPicPr>
        <p:blipFill rotWithShape="1">
          <a:blip r:embed="rId4">
            <a:extLst>
              <a:ext uri="{28A0092B-C50C-407E-A947-70E740481C1C}">
                <a14:useLocalDpi xmlns:a14="http://schemas.microsoft.com/office/drawing/2010/main"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 xmlns:a16="http://schemas.microsoft.com/office/drawing/2014/main"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để</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1674"/>
            <a:ext cx="3949700" cy="5356781"/>
          </a:xfrm>
          <a:prstGeom prst="rect">
            <a:avLst/>
          </a:prstGeom>
          <a:noFill/>
          <a:extLst>
            <a:ext uri="{909E8E84-426E-40DD-AFC4-6F175D3DCCD1}">
              <a14:hiddenFill xmlns:a14="http://schemas.microsoft.com/office/drawing/2010/main">
                <a:solidFill>
                  <a:srgbClr val="FFFFFF"/>
                </a:solidFill>
              </a14:hiddenFill>
            </a:ext>
          </a:extLst>
        </p:spPr>
      </p:pic>
      <p:sp>
        <p:nvSpPr>
          <p:cNvPr id="5" name="太阳形 6">
            <a:extLst>
              <a:ext uri="{FF2B5EF4-FFF2-40B4-BE49-F238E27FC236}">
                <a16:creationId xmlns="" xmlns:a16="http://schemas.microsoft.com/office/drawing/2014/main" id="{ECADBDD2-1E63-4DB0-9243-C34B25ABD081}"/>
              </a:ext>
            </a:extLst>
          </p:cNvPr>
          <p:cNvSpPr/>
          <p:nvPr/>
        </p:nvSpPr>
        <p:spPr>
          <a:xfrm>
            <a:off x="5545478" y="10286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 xmlns:a16="http://schemas.microsoft.com/office/drawing/2014/main" id="{7AB869C9-8C3A-4B71-A3CA-2D6566884B56}"/>
              </a:ext>
            </a:extLst>
          </p:cNvPr>
          <p:cNvSpPr txBox="1"/>
          <p:nvPr/>
        </p:nvSpPr>
        <p:spPr>
          <a:xfrm>
            <a:off x="6807199" y="2552700"/>
            <a:ext cx="2489201"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a:t>
            </a:r>
            <a:r>
              <a:rPr lang="en-US" sz="4400" b="1" dirty="0" err="1" smtClean="0">
                <a:latin typeface="Times New Roman" panose="02020603050405020304" pitchFamily="18" charset="0"/>
                <a:cs typeface="Times New Roman" panose="02020603050405020304" pitchFamily="18" charset="0"/>
              </a:rPr>
              <a:t>ác</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SG"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2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1835995070"/>
              </p:ext>
            </p:extLst>
          </p:nvPr>
        </p:nvGraphicFramePr>
        <p:xfrm>
          <a:off x="350520" y="0"/>
          <a:ext cx="11841480" cy="8256206"/>
        </p:xfrm>
        <a:graphic>
          <a:graphicData uri="http://schemas.openxmlformats.org/drawingml/2006/table">
            <a:tbl>
              <a:tblPr firstRow="1" firstCol="1" bandRow="1"/>
              <a:tblGrid>
                <a:gridCol w="3992880">
                  <a:extLst>
                    <a:ext uri="{9D8B030D-6E8A-4147-A177-3AD203B41FA5}">
                      <a16:colId xmlns="" xmlns:a16="http://schemas.microsoft.com/office/drawing/2014/main" val="4238457004"/>
                    </a:ext>
                  </a:extLst>
                </a:gridCol>
                <a:gridCol w="7848600">
                  <a:extLst>
                    <a:ext uri="{9D8B030D-6E8A-4147-A177-3AD203B41FA5}">
                      <a16:colId xmlns="" xmlns:a16="http://schemas.microsoft.com/office/drawing/2014/main" val="2278802506"/>
                    </a:ext>
                  </a:extLst>
                </a:gridCol>
              </a:tblGrid>
              <a:tr h="927100">
                <a:tc gridSpan="2">
                  <a:txBody>
                    <a:bodyPr/>
                    <a:lstStyle/>
                    <a:p>
                      <a:pPr algn="ctr">
                        <a:lnSpc>
                          <a:spcPct val="100000"/>
                        </a:lnSpc>
                        <a:spcBef>
                          <a:spcPts val="0"/>
                        </a:spcBef>
                        <a:spcAft>
                          <a:spcPts val="0"/>
                        </a:spcAft>
                      </a:pPr>
                      <a:r>
                        <a:rPr lang="pt-BR" sz="28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 </a:t>
                      </a:r>
                      <a:r>
                        <a:rPr lang="pt-BR" sz="28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“Hịch tướng sĩ”</a:t>
                      </a:r>
                      <a:endPar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4283510474"/>
                  </a:ext>
                </a:extLst>
              </a:tr>
              <a:tr h="132080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biết</a:t>
                      </a:r>
                      <a:r>
                        <a:rPr lang="pt-BR" sz="24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tên tiếng Hán, phương thức biểu đạt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i="1" dirty="0" smtClean="0">
                        <a:solidFill>
                          <a:srgbClr val="3C4043"/>
                        </a:solidFill>
                        <a:latin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816907285"/>
                  </a:ext>
                </a:extLst>
              </a:tr>
              <a:tr h="2603500">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biết hoàn cảnh ra đời của văn bản.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03519593"/>
                  </a:ext>
                </a:extLst>
              </a:tr>
              <a:tr h="762000">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viết theo thể loại nào?</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i="1" dirty="0" smtClean="0">
                        <a:latin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912252158"/>
                  </a:ext>
                </a:extLst>
              </a:tr>
              <a:tr h="2563558">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viết ra nhằm mục đích gì?</a:t>
                      </a:r>
                      <a:r>
                        <a:rPr lang="en-US" sz="24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a:t>
                      </a: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92970578"/>
                  </a:ext>
                </a:extLst>
              </a:tr>
            </a:tbl>
          </a:graphicData>
        </a:graphic>
      </p:graphicFrame>
      <p:sp>
        <p:nvSpPr>
          <p:cNvPr id="4" name="Rectangle 3">
            <a:extLst>
              <a:ext uri="{FF2B5EF4-FFF2-40B4-BE49-F238E27FC236}">
                <a16:creationId xmlns="" xmlns:a16="http://schemas.microsoft.com/office/drawing/2014/main" id="{1ED47B5F-C79C-482F-9D91-5945C45550DC}"/>
              </a:ext>
            </a:extLst>
          </p:cNvPr>
          <p:cNvSpPr/>
          <p:nvPr/>
        </p:nvSpPr>
        <p:spPr>
          <a:xfrm>
            <a:off x="5403033" y="2338031"/>
            <a:ext cx="6788967" cy="584775"/>
          </a:xfrm>
          <a:prstGeom prst="rect">
            <a:avLst/>
          </a:prstGeom>
        </p:spPr>
        <p:txBody>
          <a:bodyPr wrap="square">
            <a:spAutoFit/>
          </a:bodyPr>
          <a:lstStyle/>
          <a:p>
            <a:pPr algn="just"/>
            <a:endParaRPr lang="en-SG" sz="32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341181" y="1049306"/>
            <a:ext cx="7829550" cy="1095685"/>
          </a:xfrm>
          <a:prstGeom prst="rect">
            <a:avLst/>
          </a:prstGeom>
          <a:noFill/>
        </p:spPr>
        <p:txBody>
          <a:bodyPr wrap="square" rtlCol="0">
            <a:spAutoFit/>
          </a:bodyPr>
          <a:lstStyle/>
          <a:p>
            <a:pPr algn="just">
              <a:lnSpc>
                <a:spcPct val="115000"/>
              </a:lnSpc>
              <a:spcBef>
                <a:spcPts val="600"/>
              </a:spcBef>
              <a:spcAft>
                <a:spcPts val="600"/>
              </a:spcAft>
            </a:pP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Tên</a:t>
            </a: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tiếng</a:t>
            </a: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Hán</a:t>
            </a:r>
            <a:r>
              <a:rPr lang="en-US" sz="2400" b="1" dirty="0" smtClean="0">
                <a:solidFill>
                  <a:srgbClr val="3C4043"/>
                </a:solidFill>
                <a:latin typeface="Times New Roman" panose="02020603050405020304" pitchFamily="18" charset="0"/>
                <a:cs typeface="Times New Roman" panose="02020603050405020304" pitchFamily="18" charset="0"/>
              </a:rPr>
              <a:t>: </a:t>
            </a:r>
            <a:r>
              <a:rPr lang="vi-VN" sz="2400" i="1" dirty="0" smtClean="0">
                <a:solidFill>
                  <a:srgbClr val="3C4043"/>
                </a:solidFill>
                <a:latin typeface="Times New Roman" panose="02020603050405020304" pitchFamily="18" charset="0"/>
                <a:cs typeface="Times New Roman" panose="02020603050405020304" pitchFamily="18" charset="0"/>
              </a:rPr>
              <a:t>Dụ chư tỳ tướng hịch văn</a:t>
            </a:r>
            <a:endParaRPr lang="en-US" sz="2400" i="1" dirty="0" smtClean="0">
              <a:solidFill>
                <a:srgbClr val="3C4043"/>
              </a:solidFill>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Phương</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thức</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biểu</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đạt</a:t>
            </a:r>
            <a:r>
              <a:rPr lang="en-US" sz="2400" b="1" dirty="0">
                <a:solidFill>
                  <a:srgbClr val="3C4043"/>
                </a:solidFill>
                <a:latin typeface="Times New Roman" panose="02020603050405020304" pitchFamily="18" charset="0"/>
                <a:cs typeface="Times New Roman" panose="02020603050405020304" pitchFamily="18" charset="0"/>
              </a:rPr>
              <a:t>: </a:t>
            </a:r>
            <a:r>
              <a:rPr lang="en-US" sz="2400" i="1" dirty="0" err="1">
                <a:solidFill>
                  <a:srgbClr val="3C4043"/>
                </a:solidFill>
                <a:latin typeface="Times New Roman" panose="02020603050405020304" pitchFamily="18" charset="0"/>
                <a:cs typeface="Times New Roman" panose="02020603050405020304" pitchFamily="18" charset="0"/>
              </a:rPr>
              <a:t>Nghị</a:t>
            </a:r>
            <a:r>
              <a:rPr lang="en-US" sz="2400" i="1" dirty="0">
                <a:solidFill>
                  <a:srgbClr val="3C4043"/>
                </a:solidFill>
                <a:latin typeface="Times New Roman" panose="02020603050405020304" pitchFamily="18" charset="0"/>
                <a:cs typeface="Times New Roman" panose="02020603050405020304" pitchFamily="18" charset="0"/>
              </a:rPr>
              <a:t> </a:t>
            </a:r>
            <a:r>
              <a:rPr lang="en-US" sz="2400" i="1" dirty="0" err="1" smtClean="0">
                <a:solidFill>
                  <a:srgbClr val="3C4043"/>
                </a:solidFill>
                <a:latin typeface="Times New Roman" panose="02020603050405020304" pitchFamily="18" charset="0"/>
                <a:cs typeface="Times New Roman" panose="02020603050405020304" pitchFamily="18" charset="0"/>
              </a:rPr>
              <a:t>luận</a:t>
            </a:r>
            <a:endParaRPr lang="en-US" sz="2400" i="1" dirty="0">
              <a:solidFill>
                <a:srgbClr val="3C4043"/>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459613" y="2144991"/>
            <a:ext cx="7592685" cy="2640723"/>
          </a:xfrm>
          <a:prstGeom prst="rect">
            <a:avLst/>
          </a:prstGeom>
          <a:noFill/>
        </p:spPr>
        <p:txBody>
          <a:bodyPr wrap="square" rtlCol="0">
            <a:spAutoFit/>
          </a:bodyPr>
          <a:lstStyle/>
          <a:p>
            <a:pPr algn="just" defTabSz="914400">
              <a:lnSpc>
                <a:spcPct val="115000"/>
              </a:lnSpc>
              <a:spcBef>
                <a:spcPts val="600"/>
              </a:spcBef>
              <a:spcAft>
                <a:spcPts val="600"/>
              </a:spcAft>
              <a:defRPr/>
            </a:pPr>
            <a:r>
              <a:rPr lang="en-US" sz="2400" i="1" dirty="0">
                <a:latin typeface="Times New Roman" panose="02020603050405020304" pitchFamily="18" charset="0"/>
                <a:cs typeface="Times New Roman" panose="02020603050405020304" pitchFamily="18" charset="0"/>
              </a:rPr>
              <a:t>Ra </a:t>
            </a:r>
            <a:r>
              <a:rPr lang="en-US" sz="2400" i="1" dirty="0" err="1">
                <a:latin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Mông</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Nguyên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2 (1285</a:t>
            </a:r>
            <a:r>
              <a:rPr lang="en-US" sz="2400" dirty="0">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a:t>
            </a:r>
            <a:r>
              <a:rPr lang="vi-VN" sz="2400" i="1" dirty="0"/>
              <a:t> </a:t>
            </a:r>
            <a:r>
              <a:rPr lang="vi-VN" sz="2400" dirty="0">
                <a:latin typeface="+mj-lt"/>
              </a:rPr>
              <a:t>Khi giặc Nguyên Mông sang xâm lược nước ta lần thứ hai, lúc này quân giặc rất mạnh muốn đánh bại chúng phải có sự đồng tình, ủng hộ của toàn quân, toàn dân, vì vậy Trần Quốc Tuấn đã viết bài hịch này để kêu gọi tướng sĩ hết lòng đánh giặc</a:t>
            </a:r>
            <a:endParaRPr lang="en-US" sz="2400" b="1" i="1" dirty="0">
              <a:latin typeface="+mj-lt"/>
              <a:ea typeface="Calibri" panose="020F0502020204030204" pitchFamily="34" charset="0"/>
              <a:cs typeface="Times New Roman" panose="02020603050405020304" pitchFamily="18" charset="0"/>
            </a:endParaRPr>
          </a:p>
        </p:txBody>
      </p:sp>
      <p:sp>
        <p:nvSpPr>
          <p:cNvPr id="10" name="TextBox 9"/>
          <p:cNvSpPr txBox="1"/>
          <p:nvPr/>
        </p:nvSpPr>
        <p:spPr>
          <a:xfrm>
            <a:off x="4622800" y="4978754"/>
            <a:ext cx="4368800" cy="483017"/>
          </a:xfrm>
          <a:prstGeom prst="rect">
            <a:avLst/>
          </a:prstGeom>
          <a:noFill/>
        </p:spPr>
        <p:txBody>
          <a:bodyPr wrap="square" rtlCol="0">
            <a:spAutoFit/>
          </a:bodyPr>
          <a:lstStyle/>
          <a:p>
            <a:pPr algn="just" defTabSz="914400">
              <a:lnSpc>
                <a:spcPct val="115000"/>
              </a:lnSpc>
              <a:spcBef>
                <a:spcPts val="600"/>
              </a:spcBef>
              <a:spcAft>
                <a:spcPts val="600"/>
              </a:spcAft>
              <a:defRPr/>
            </a:pP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Thể</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loại</a:t>
            </a:r>
            <a:r>
              <a:rPr lang="en-US" sz="2400" b="1" dirty="0">
                <a:solidFill>
                  <a:srgbClr val="3C4043"/>
                </a:solidFill>
                <a:latin typeface="Times New Roman" panose="02020603050405020304" pitchFamily="18" charset="0"/>
                <a:cs typeface="Times New Roman" panose="02020603050405020304" pitchFamily="18" charset="0"/>
              </a:rPr>
              <a:t> </a:t>
            </a:r>
            <a:r>
              <a:rPr lang="en-US" sz="2400" i="1" dirty="0">
                <a:solidFill>
                  <a:srgbClr val="3C4043"/>
                </a:solidFill>
                <a:latin typeface="Times New Roman" panose="02020603050405020304" pitchFamily="18" charset="0"/>
                <a:cs typeface="Times New Roman" panose="02020603050405020304" pitchFamily="18" charset="0"/>
              </a:rPr>
              <a:t>: </a:t>
            </a:r>
            <a:r>
              <a:rPr lang="en-US" sz="2400" i="1" dirty="0" err="1">
                <a:solidFill>
                  <a:srgbClr val="3C4043"/>
                </a:solidFill>
                <a:latin typeface="Times New Roman" panose="02020603050405020304" pitchFamily="18" charset="0"/>
                <a:cs typeface="Times New Roman" panose="02020603050405020304" pitchFamily="18" charset="0"/>
              </a:rPr>
              <a:t>Hịch</a:t>
            </a:r>
            <a:endParaRPr lang="en-SG"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618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p:nvPr/>
        </p:nvSpPr>
        <p:spPr>
          <a:xfrm>
            <a:off x="2667000" y="562103"/>
            <a:ext cx="1651000" cy="5715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r>
              <a:rPr lang="en-US" sz="2400" b="1" dirty="0" err="1">
                <a:solidFill>
                  <a:srgbClr val="FFFF00"/>
                </a:solidFill>
                <a:latin typeface="Times New Roman"/>
                <a:ea typeface="Times New Roman"/>
                <a:cs typeface="Times New Roman"/>
                <a:sym typeface="Times New Roman"/>
              </a:rPr>
              <a:t>Người</a:t>
            </a:r>
            <a:r>
              <a:rPr lang="en-US" sz="2400" b="1" dirty="0">
                <a:solidFill>
                  <a:srgbClr val="FFFF00"/>
                </a:solidFill>
                <a:latin typeface="Times New Roman"/>
                <a:ea typeface="Times New Roman"/>
                <a:cs typeface="Times New Roman"/>
                <a:sym typeface="Times New Roman"/>
              </a:rPr>
              <a:t> </a:t>
            </a:r>
            <a:r>
              <a:rPr lang="en-US" sz="2400" b="1" dirty="0" err="1">
                <a:solidFill>
                  <a:srgbClr val="FFFF00"/>
                </a:solidFill>
                <a:latin typeface="Times New Roman"/>
                <a:ea typeface="Times New Roman"/>
                <a:cs typeface="Times New Roman"/>
                <a:sym typeface="Times New Roman"/>
              </a:rPr>
              <a:t>viết</a:t>
            </a:r>
            <a:endParaRPr sz="2400" b="1" dirty="0">
              <a:solidFill>
                <a:srgbClr val="FFFF00"/>
              </a:solidFill>
              <a:latin typeface="Times New Roman"/>
              <a:ea typeface="Times New Roman"/>
              <a:cs typeface="Times New Roman"/>
              <a:sym typeface="Times New Roman"/>
            </a:endParaRPr>
          </a:p>
        </p:txBody>
      </p:sp>
      <p:sp>
        <p:nvSpPr>
          <p:cNvPr id="241" name="Google Shape;241;p13"/>
          <p:cNvSpPr/>
          <p:nvPr/>
        </p:nvSpPr>
        <p:spPr>
          <a:xfrm>
            <a:off x="2667000" y="1513417"/>
            <a:ext cx="1651000" cy="5715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r>
              <a:rPr lang="en-US" sz="2333" b="1">
                <a:solidFill>
                  <a:srgbClr val="FFFF00"/>
                </a:solidFill>
                <a:latin typeface="Times New Roman"/>
                <a:ea typeface="Times New Roman"/>
                <a:cs typeface="Times New Roman"/>
                <a:sym typeface="Times New Roman"/>
              </a:rPr>
              <a:t>Mục đích</a:t>
            </a:r>
            <a:endParaRPr sz="2333" b="1">
              <a:solidFill>
                <a:srgbClr val="FFFF00"/>
              </a:solidFill>
              <a:latin typeface="Times New Roman"/>
              <a:ea typeface="Times New Roman"/>
              <a:cs typeface="Times New Roman"/>
              <a:sym typeface="Times New Roman"/>
            </a:endParaRPr>
          </a:p>
        </p:txBody>
      </p:sp>
      <p:sp>
        <p:nvSpPr>
          <p:cNvPr id="242" name="Google Shape;242;p13"/>
          <p:cNvSpPr/>
          <p:nvPr/>
        </p:nvSpPr>
        <p:spPr>
          <a:xfrm>
            <a:off x="2658242" y="2186006"/>
            <a:ext cx="1651000" cy="5715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r>
              <a:rPr lang="en-US" sz="2333" b="1">
                <a:solidFill>
                  <a:srgbClr val="FFFF00"/>
                </a:solidFill>
                <a:latin typeface="Times New Roman"/>
                <a:ea typeface="Times New Roman"/>
                <a:cs typeface="Times New Roman"/>
                <a:sym typeface="Times New Roman"/>
              </a:rPr>
              <a:t>Lối văn</a:t>
            </a:r>
            <a:endParaRPr sz="2333" b="1">
              <a:solidFill>
                <a:srgbClr val="FFFF00"/>
              </a:solidFill>
              <a:latin typeface="Times New Roman"/>
              <a:ea typeface="Times New Roman"/>
              <a:cs typeface="Times New Roman"/>
              <a:sym typeface="Times New Roman"/>
            </a:endParaRPr>
          </a:p>
        </p:txBody>
      </p:sp>
      <p:sp>
        <p:nvSpPr>
          <p:cNvPr id="243" name="Google Shape;243;p13"/>
          <p:cNvSpPr/>
          <p:nvPr/>
        </p:nvSpPr>
        <p:spPr>
          <a:xfrm>
            <a:off x="2667000" y="2931948"/>
            <a:ext cx="1651000" cy="5715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r>
              <a:rPr lang="en-US" sz="2333" b="1">
                <a:solidFill>
                  <a:srgbClr val="FFFF00"/>
                </a:solidFill>
                <a:latin typeface="Times New Roman"/>
                <a:ea typeface="Times New Roman"/>
                <a:cs typeface="Times New Roman"/>
                <a:sym typeface="Times New Roman"/>
              </a:rPr>
              <a:t>Giọng điệu</a:t>
            </a:r>
            <a:endParaRPr sz="2333" b="1">
              <a:solidFill>
                <a:srgbClr val="FFFF00"/>
              </a:solidFill>
              <a:latin typeface="Times New Roman"/>
              <a:ea typeface="Times New Roman"/>
              <a:cs typeface="Times New Roman"/>
              <a:sym typeface="Times New Roman"/>
            </a:endParaRPr>
          </a:p>
        </p:txBody>
      </p:sp>
      <p:sp>
        <p:nvSpPr>
          <p:cNvPr id="244" name="Google Shape;244;p13"/>
          <p:cNvSpPr/>
          <p:nvPr/>
        </p:nvSpPr>
        <p:spPr>
          <a:xfrm>
            <a:off x="2667000" y="3637565"/>
            <a:ext cx="1651000" cy="571500"/>
          </a:xfrm>
          <a:prstGeom prst="doubleWave">
            <a:avLst>
              <a:gd name="adj1" fmla="val 6250"/>
              <a:gd name="adj2" fmla="val 0"/>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r>
              <a:rPr lang="en-US" sz="2333" b="1">
                <a:solidFill>
                  <a:srgbClr val="FFFF00"/>
                </a:solidFill>
                <a:latin typeface="Times New Roman"/>
                <a:ea typeface="Times New Roman"/>
                <a:cs typeface="Times New Roman"/>
                <a:sym typeface="Times New Roman"/>
              </a:rPr>
              <a:t>Lập luận </a:t>
            </a:r>
            <a:endParaRPr sz="2333" b="1">
              <a:solidFill>
                <a:srgbClr val="FFFF00"/>
              </a:solidFill>
              <a:latin typeface="Times New Roman"/>
              <a:ea typeface="Times New Roman"/>
              <a:cs typeface="Times New Roman"/>
              <a:sym typeface="Times New Roman"/>
            </a:endParaRPr>
          </a:p>
        </p:txBody>
      </p:sp>
      <p:sp>
        <p:nvSpPr>
          <p:cNvPr id="246" name="Google Shape;246;p13"/>
          <p:cNvSpPr/>
          <p:nvPr/>
        </p:nvSpPr>
        <p:spPr>
          <a:xfrm>
            <a:off x="4519083" y="422775"/>
            <a:ext cx="7081970" cy="957665"/>
          </a:xfrm>
          <a:prstGeom prst="roundRect">
            <a:avLst>
              <a:gd name="adj" fmla="val 16667"/>
            </a:avLst>
          </a:prstGeom>
          <a:solidFill>
            <a:srgbClr val="4F6128"/>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r>
              <a:rPr lang="en-US" sz="2333" dirty="0">
                <a:solidFill>
                  <a:srgbClr val="000000"/>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Vua</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chúa</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thủ</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lĩnh</a:t>
            </a:r>
            <a:r>
              <a:rPr lang="en-US" sz="2800" b="1" dirty="0">
                <a:solidFill>
                  <a:schemeClr val="lt1"/>
                </a:solidFill>
                <a:latin typeface="Times New Roman"/>
                <a:ea typeface="Times New Roman"/>
                <a:cs typeface="Times New Roman"/>
                <a:sym typeface="Times New Roman"/>
              </a:rPr>
              <a:t> </a:t>
            </a:r>
            <a:endParaRPr sz="2800" b="1" dirty="0">
              <a:solidFill>
                <a:schemeClr val="lt1"/>
              </a:solidFill>
              <a:latin typeface="Times New Roman"/>
              <a:ea typeface="Times New Roman"/>
              <a:cs typeface="Times New Roman"/>
              <a:sym typeface="Times New Roman"/>
            </a:endParaRPr>
          </a:p>
        </p:txBody>
      </p:sp>
      <p:sp>
        <p:nvSpPr>
          <p:cNvPr id="247" name="Google Shape;247;p13"/>
          <p:cNvSpPr/>
          <p:nvPr/>
        </p:nvSpPr>
        <p:spPr>
          <a:xfrm>
            <a:off x="4572000" y="1513419"/>
            <a:ext cx="7081970" cy="550333"/>
          </a:xfrm>
          <a:prstGeom prst="roundRect">
            <a:avLst>
              <a:gd name="adj" fmla="val 16667"/>
            </a:avLst>
          </a:prstGeom>
          <a:solidFill>
            <a:srgbClr val="4F6128"/>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r>
              <a:rPr lang="en-US" sz="2800" b="1" dirty="0" err="1">
                <a:solidFill>
                  <a:schemeClr val="lt1"/>
                </a:solidFill>
                <a:latin typeface="Times New Roman"/>
                <a:ea typeface="Times New Roman"/>
                <a:cs typeface="Times New Roman"/>
                <a:sym typeface="Times New Roman"/>
              </a:rPr>
              <a:t>Khích</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lệ</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kêu</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gọi</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binh</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sĩ</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chống</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kẻ</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thù</a:t>
            </a:r>
            <a:endParaRPr sz="2800" b="1" dirty="0">
              <a:solidFill>
                <a:schemeClr val="lt1"/>
              </a:solidFill>
              <a:latin typeface="Times New Roman"/>
              <a:ea typeface="Times New Roman"/>
              <a:cs typeface="Times New Roman"/>
              <a:sym typeface="Times New Roman"/>
            </a:endParaRPr>
          </a:p>
        </p:txBody>
      </p:sp>
      <p:sp>
        <p:nvSpPr>
          <p:cNvPr id="248" name="Google Shape;248;p13"/>
          <p:cNvSpPr/>
          <p:nvPr/>
        </p:nvSpPr>
        <p:spPr>
          <a:xfrm>
            <a:off x="4571999" y="2338917"/>
            <a:ext cx="7081971" cy="444500"/>
          </a:xfrm>
          <a:prstGeom prst="roundRect">
            <a:avLst>
              <a:gd name="adj" fmla="val 16667"/>
            </a:avLst>
          </a:prstGeom>
          <a:solidFill>
            <a:srgbClr val="4F6128"/>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r>
              <a:rPr lang="en-US" sz="2800" b="1" dirty="0" err="1">
                <a:solidFill>
                  <a:schemeClr val="lt1"/>
                </a:solidFill>
                <a:latin typeface="Times New Roman"/>
                <a:ea typeface="Times New Roman"/>
                <a:cs typeface="Times New Roman"/>
                <a:sym typeface="Times New Roman"/>
              </a:rPr>
              <a:t>V</a:t>
            </a:r>
            <a:r>
              <a:rPr lang="en-US" sz="2800" b="1" dirty="0" err="1" smtClean="0">
                <a:solidFill>
                  <a:schemeClr val="lt1"/>
                </a:solidFill>
                <a:latin typeface="Times New Roman"/>
                <a:ea typeface="Times New Roman"/>
                <a:cs typeface="Times New Roman"/>
                <a:sym typeface="Times New Roman"/>
              </a:rPr>
              <a:t>ăn</a:t>
            </a:r>
            <a:r>
              <a:rPr lang="en-US" sz="2800" b="1" dirty="0" smtClean="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biền</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ngẫu</a:t>
            </a:r>
            <a:endParaRPr sz="2800" b="1" dirty="0">
              <a:solidFill>
                <a:schemeClr val="lt1"/>
              </a:solidFill>
              <a:latin typeface="Arial"/>
              <a:ea typeface="Arial"/>
              <a:cs typeface="Arial"/>
              <a:sym typeface="Arial"/>
            </a:endParaRPr>
          </a:p>
        </p:txBody>
      </p:sp>
      <p:sp>
        <p:nvSpPr>
          <p:cNvPr id="249" name="Google Shape;249;p13"/>
          <p:cNvSpPr/>
          <p:nvPr/>
        </p:nvSpPr>
        <p:spPr>
          <a:xfrm>
            <a:off x="4603750" y="3016252"/>
            <a:ext cx="7081972" cy="465667"/>
          </a:xfrm>
          <a:prstGeom prst="roundRect">
            <a:avLst>
              <a:gd name="adj" fmla="val 16667"/>
            </a:avLst>
          </a:prstGeom>
          <a:solidFill>
            <a:srgbClr val="4F6128"/>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r>
              <a:rPr lang="en-US" sz="2800" b="1" dirty="0" err="1">
                <a:solidFill>
                  <a:schemeClr val="lt1"/>
                </a:solidFill>
                <a:latin typeface="Times New Roman"/>
                <a:ea typeface="Times New Roman"/>
                <a:cs typeface="Times New Roman"/>
                <a:sym typeface="Times New Roman"/>
              </a:rPr>
              <a:t>Hùng</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hồn</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hào</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sảng</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đanh</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thép</a:t>
            </a:r>
            <a:endParaRPr sz="2800" b="1" dirty="0">
              <a:solidFill>
                <a:schemeClr val="lt1"/>
              </a:solidFill>
              <a:latin typeface="Times New Roman"/>
              <a:ea typeface="Times New Roman"/>
              <a:cs typeface="Times New Roman"/>
              <a:sym typeface="Times New Roman"/>
            </a:endParaRPr>
          </a:p>
        </p:txBody>
      </p:sp>
      <p:sp>
        <p:nvSpPr>
          <p:cNvPr id="250" name="Google Shape;250;p13"/>
          <p:cNvSpPr/>
          <p:nvPr/>
        </p:nvSpPr>
        <p:spPr>
          <a:xfrm>
            <a:off x="4534958" y="3685190"/>
            <a:ext cx="7150764" cy="476250"/>
          </a:xfrm>
          <a:prstGeom prst="roundRect">
            <a:avLst>
              <a:gd name="adj" fmla="val 16667"/>
            </a:avLst>
          </a:prstGeom>
          <a:solidFill>
            <a:srgbClr val="4F6128"/>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r>
              <a:rPr lang="en-US" sz="2800" b="1" dirty="0" err="1">
                <a:solidFill>
                  <a:schemeClr val="lt1"/>
                </a:solidFill>
                <a:latin typeface="Times New Roman"/>
                <a:ea typeface="Times New Roman"/>
                <a:cs typeface="Times New Roman"/>
                <a:sym typeface="Times New Roman"/>
              </a:rPr>
              <a:t>Chặt</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chẽ</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dẫn</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chứng</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phong</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phú</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thuyết</a:t>
            </a:r>
            <a:r>
              <a:rPr lang="en-US" sz="2800" b="1" dirty="0">
                <a:solidFill>
                  <a:schemeClr val="lt1"/>
                </a:solidFill>
                <a:latin typeface="Times New Roman"/>
                <a:ea typeface="Times New Roman"/>
                <a:cs typeface="Times New Roman"/>
                <a:sym typeface="Times New Roman"/>
              </a:rPr>
              <a:t> </a:t>
            </a:r>
            <a:r>
              <a:rPr lang="en-US" sz="2800" b="1" dirty="0" err="1">
                <a:solidFill>
                  <a:schemeClr val="lt1"/>
                </a:solidFill>
                <a:latin typeface="Times New Roman"/>
                <a:ea typeface="Times New Roman"/>
                <a:cs typeface="Times New Roman"/>
                <a:sym typeface="Times New Roman"/>
              </a:rPr>
              <a:t>phục</a:t>
            </a:r>
            <a:endParaRPr sz="2800" b="1" dirty="0">
              <a:solidFill>
                <a:schemeClr val="lt1"/>
              </a:solidFill>
              <a:latin typeface="Arial"/>
              <a:ea typeface="Arial"/>
              <a:cs typeface="Arial"/>
              <a:sym typeface="Arial"/>
            </a:endParaRPr>
          </a:p>
        </p:txBody>
      </p:sp>
      <p:sp>
        <p:nvSpPr>
          <p:cNvPr id="254" name="Google Shape;254;p13"/>
          <p:cNvSpPr/>
          <p:nvPr/>
        </p:nvSpPr>
        <p:spPr>
          <a:xfrm>
            <a:off x="4318000" y="776416"/>
            <a:ext cx="201083" cy="23812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endParaRPr sz="1500">
              <a:solidFill>
                <a:schemeClr val="lt1"/>
              </a:solidFill>
              <a:latin typeface="Arial"/>
              <a:ea typeface="Arial"/>
              <a:cs typeface="Arial"/>
              <a:sym typeface="Arial"/>
            </a:endParaRPr>
          </a:p>
        </p:txBody>
      </p:sp>
      <p:sp>
        <p:nvSpPr>
          <p:cNvPr id="255" name="Google Shape;255;p13"/>
          <p:cNvSpPr/>
          <p:nvPr/>
        </p:nvSpPr>
        <p:spPr>
          <a:xfrm>
            <a:off x="4367409" y="1680104"/>
            <a:ext cx="201083" cy="23812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endParaRPr sz="1500">
              <a:solidFill>
                <a:schemeClr val="lt1"/>
              </a:solidFill>
              <a:latin typeface="Arial"/>
              <a:ea typeface="Arial"/>
              <a:cs typeface="Arial"/>
              <a:sym typeface="Arial"/>
            </a:endParaRPr>
          </a:p>
        </p:txBody>
      </p:sp>
      <p:sp>
        <p:nvSpPr>
          <p:cNvPr id="256" name="Google Shape;256;p13"/>
          <p:cNvSpPr/>
          <p:nvPr/>
        </p:nvSpPr>
        <p:spPr>
          <a:xfrm>
            <a:off x="4370919" y="2442104"/>
            <a:ext cx="201083" cy="23812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endParaRPr sz="1500">
              <a:solidFill>
                <a:schemeClr val="lt1"/>
              </a:solidFill>
              <a:latin typeface="Arial"/>
              <a:ea typeface="Arial"/>
              <a:cs typeface="Arial"/>
              <a:sym typeface="Arial"/>
            </a:endParaRPr>
          </a:p>
        </p:txBody>
      </p:sp>
      <p:sp>
        <p:nvSpPr>
          <p:cNvPr id="257" name="Google Shape;257;p13"/>
          <p:cNvSpPr/>
          <p:nvPr/>
        </p:nvSpPr>
        <p:spPr>
          <a:xfrm>
            <a:off x="4370919" y="3175558"/>
            <a:ext cx="201083" cy="23812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endParaRPr sz="1500">
              <a:solidFill>
                <a:schemeClr val="lt1"/>
              </a:solidFill>
              <a:latin typeface="Arial"/>
              <a:ea typeface="Arial"/>
              <a:cs typeface="Arial"/>
              <a:sym typeface="Arial"/>
            </a:endParaRPr>
          </a:p>
        </p:txBody>
      </p:sp>
      <p:sp>
        <p:nvSpPr>
          <p:cNvPr id="258" name="Google Shape;258;p13"/>
          <p:cNvSpPr/>
          <p:nvPr/>
        </p:nvSpPr>
        <p:spPr>
          <a:xfrm>
            <a:off x="4340954" y="3804253"/>
            <a:ext cx="201083" cy="238125"/>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pPr algn="ctr"/>
            <a:endParaRPr sz="1500">
              <a:solidFill>
                <a:schemeClr val="lt1"/>
              </a:solidFill>
              <a:latin typeface="Arial"/>
              <a:ea typeface="Arial"/>
              <a:cs typeface="Arial"/>
              <a:sym typeface="Arial"/>
            </a:endParaRPr>
          </a:p>
        </p:txBody>
      </p:sp>
      <p:sp>
        <p:nvSpPr>
          <p:cNvPr id="260" name="Google Shape;260;p13"/>
          <p:cNvSpPr/>
          <p:nvPr/>
        </p:nvSpPr>
        <p:spPr>
          <a:xfrm>
            <a:off x="480447" y="2471757"/>
            <a:ext cx="1488053" cy="703802"/>
          </a:xfrm>
          <a:prstGeom prst="rect">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76188" tIns="38083" rIns="76188" bIns="38083" anchor="ctr" anchorCtr="0">
            <a:noAutofit/>
          </a:bodyPr>
          <a:lstStyle/>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r>
              <a:rPr lang="en-US" sz="4000" b="1" dirty="0" err="1">
                <a:solidFill>
                  <a:srgbClr val="FFFF00"/>
                </a:solidFill>
                <a:latin typeface="Times New Roman"/>
                <a:ea typeface="Times New Roman"/>
                <a:cs typeface="Times New Roman"/>
                <a:sym typeface="Times New Roman"/>
              </a:rPr>
              <a:t>Hịch</a:t>
            </a:r>
            <a:endParaRPr sz="4000"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2333" b="1" dirty="0">
              <a:solidFill>
                <a:srgbClr val="FFFF00"/>
              </a:solidFill>
              <a:latin typeface="Times New Roman"/>
              <a:ea typeface="Times New Roman"/>
              <a:cs typeface="Times New Roman"/>
              <a:sym typeface="Times New Roman"/>
            </a:endParaRPr>
          </a:p>
          <a:p>
            <a:pPr algn="ctr"/>
            <a:endParaRPr sz="1500" dirty="0">
              <a:solidFill>
                <a:schemeClr val="lt1"/>
              </a:solidFill>
              <a:latin typeface="Arial"/>
              <a:ea typeface="Arial"/>
              <a:cs typeface="Arial"/>
              <a:sym typeface="Arial"/>
            </a:endParaRPr>
          </a:p>
        </p:txBody>
      </p:sp>
      <p:cxnSp>
        <p:nvCxnSpPr>
          <p:cNvPr id="261" name="Google Shape;261;p13"/>
          <p:cNvCxnSpPr>
            <a:cxnSpLocks/>
            <a:stCxn id="260" idx="3"/>
          </p:cNvCxnSpPr>
          <p:nvPr/>
        </p:nvCxnSpPr>
        <p:spPr>
          <a:xfrm flipV="1">
            <a:off x="1968500" y="776446"/>
            <a:ext cx="689750" cy="2047212"/>
          </a:xfrm>
          <a:prstGeom prst="straightConnector1">
            <a:avLst/>
          </a:prstGeom>
          <a:noFill/>
          <a:ln w="9525" cap="flat" cmpd="sng">
            <a:solidFill>
              <a:srgbClr val="4A7DBA"/>
            </a:solidFill>
            <a:prstDash val="solid"/>
            <a:round/>
            <a:headEnd type="none" w="sm" len="sm"/>
            <a:tailEnd type="stealth" w="med" len="med"/>
          </a:ln>
        </p:spPr>
      </p:cxnSp>
      <p:cxnSp>
        <p:nvCxnSpPr>
          <p:cNvPr id="262" name="Google Shape;262;p13"/>
          <p:cNvCxnSpPr>
            <a:cxnSpLocks/>
            <a:stCxn id="260" idx="3"/>
            <a:endCxn id="241" idx="1"/>
          </p:cNvCxnSpPr>
          <p:nvPr/>
        </p:nvCxnSpPr>
        <p:spPr>
          <a:xfrm flipV="1">
            <a:off x="1968500" y="1799167"/>
            <a:ext cx="698500" cy="1024491"/>
          </a:xfrm>
          <a:prstGeom prst="straightConnector1">
            <a:avLst/>
          </a:prstGeom>
          <a:noFill/>
          <a:ln w="9525" cap="flat" cmpd="sng">
            <a:solidFill>
              <a:srgbClr val="4A7DBA"/>
            </a:solidFill>
            <a:prstDash val="solid"/>
            <a:round/>
            <a:headEnd type="none" w="sm" len="sm"/>
            <a:tailEnd type="stealth" w="med" len="med"/>
          </a:ln>
        </p:spPr>
      </p:cxnSp>
      <p:cxnSp>
        <p:nvCxnSpPr>
          <p:cNvPr id="263" name="Google Shape;263;p13"/>
          <p:cNvCxnSpPr>
            <a:cxnSpLocks/>
            <a:stCxn id="260" idx="3"/>
            <a:endCxn id="244" idx="1"/>
          </p:cNvCxnSpPr>
          <p:nvPr/>
        </p:nvCxnSpPr>
        <p:spPr>
          <a:xfrm>
            <a:off x="1968500" y="2823658"/>
            <a:ext cx="698500" cy="1099657"/>
          </a:xfrm>
          <a:prstGeom prst="straightConnector1">
            <a:avLst/>
          </a:prstGeom>
          <a:noFill/>
          <a:ln w="9525" cap="flat" cmpd="sng">
            <a:solidFill>
              <a:srgbClr val="4A7DBA"/>
            </a:solidFill>
            <a:prstDash val="solid"/>
            <a:round/>
            <a:headEnd type="none" w="sm" len="sm"/>
            <a:tailEnd type="stealth" w="med" len="med"/>
          </a:ln>
        </p:spPr>
      </p:cxnSp>
      <p:cxnSp>
        <p:nvCxnSpPr>
          <p:cNvPr id="265" name="Google Shape;265;p13"/>
          <p:cNvCxnSpPr>
            <a:cxnSpLocks/>
            <a:stCxn id="260" idx="3"/>
            <a:endCxn id="242" idx="1"/>
          </p:cNvCxnSpPr>
          <p:nvPr/>
        </p:nvCxnSpPr>
        <p:spPr>
          <a:xfrm flipV="1">
            <a:off x="1968500" y="2471756"/>
            <a:ext cx="689742" cy="351902"/>
          </a:xfrm>
          <a:prstGeom prst="straightConnector1">
            <a:avLst/>
          </a:prstGeom>
          <a:noFill/>
          <a:ln w="9525" cap="flat" cmpd="sng">
            <a:solidFill>
              <a:srgbClr val="4A7DBA"/>
            </a:solidFill>
            <a:prstDash val="solid"/>
            <a:round/>
            <a:headEnd type="none" w="sm" len="sm"/>
            <a:tailEnd type="stealth" w="med" len="med"/>
          </a:ln>
        </p:spPr>
      </p:cxnSp>
      <p:cxnSp>
        <p:nvCxnSpPr>
          <p:cNvPr id="266" name="Google Shape;266;p13"/>
          <p:cNvCxnSpPr>
            <a:cxnSpLocks/>
            <a:stCxn id="260" idx="3"/>
            <a:endCxn id="243" idx="1"/>
          </p:cNvCxnSpPr>
          <p:nvPr/>
        </p:nvCxnSpPr>
        <p:spPr>
          <a:xfrm>
            <a:off x="1968500" y="2823658"/>
            <a:ext cx="698500" cy="394040"/>
          </a:xfrm>
          <a:prstGeom prst="straightConnector1">
            <a:avLst/>
          </a:prstGeom>
          <a:noFill/>
          <a:ln w="9525" cap="flat" cmpd="sng">
            <a:solidFill>
              <a:srgbClr val="4A7DBA"/>
            </a:solidFill>
            <a:prstDash val="solid"/>
            <a:round/>
            <a:headEnd type="none" w="sm" len="sm"/>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1822"/>
                                        <p:tgtEl>
                                          <p:spTgt spid="261"/>
                                        </p:tgtEl>
                                      </p:cBhvr>
                                    </p:animEffect>
                                  </p:childTnLst>
                                </p:cTn>
                              </p:par>
                              <p:par>
                                <p:cTn id="13" presetID="10" presetClass="entr" presetSubtype="0" fill="hold" nodeType="withEffect">
                                  <p:stCondLst>
                                    <p:cond delay="0"/>
                                  </p:stCondLst>
                                  <p:childTnLst>
                                    <p:set>
                                      <p:cBhvr>
                                        <p:cTn id="14" dur="1" fill="hold">
                                          <p:stCondLst>
                                            <p:cond delay="0"/>
                                          </p:stCondLst>
                                        </p:cTn>
                                        <p:tgtEl>
                                          <p:spTgt spid="240"/>
                                        </p:tgtEl>
                                        <p:attrNameLst>
                                          <p:attrName>style.visibility</p:attrName>
                                        </p:attrNameLst>
                                      </p:cBhvr>
                                      <p:to>
                                        <p:strVal val="visible"/>
                                      </p:to>
                                    </p:set>
                                    <p:animEffect transition="in" filter="fade">
                                      <p:cBhvr>
                                        <p:cTn id="15" dur="1822"/>
                                        <p:tgtEl>
                                          <p:spTgt spid="240"/>
                                        </p:tgtEl>
                                      </p:cBhvr>
                                    </p:animEffect>
                                  </p:childTnLst>
                                </p:cTn>
                              </p:par>
                              <p:par>
                                <p:cTn id="16" presetID="10" presetClass="entr" presetSubtype="0" fill="hold" nodeType="withEffect">
                                  <p:stCondLst>
                                    <p:cond delay="0"/>
                                  </p:stCondLst>
                                  <p:childTnLst>
                                    <p:set>
                                      <p:cBhvr>
                                        <p:cTn id="17" dur="1" fill="hold">
                                          <p:stCondLst>
                                            <p:cond delay="0"/>
                                          </p:stCondLst>
                                        </p:cTn>
                                        <p:tgtEl>
                                          <p:spTgt spid="262"/>
                                        </p:tgtEl>
                                        <p:attrNameLst>
                                          <p:attrName>style.visibility</p:attrName>
                                        </p:attrNameLst>
                                      </p:cBhvr>
                                      <p:to>
                                        <p:strVal val="visible"/>
                                      </p:to>
                                    </p:set>
                                    <p:animEffect transition="in" filter="fade">
                                      <p:cBhvr>
                                        <p:cTn id="18" dur="1822"/>
                                        <p:tgtEl>
                                          <p:spTgt spid="262"/>
                                        </p:tgtEl>
                                      </p:cBhvr>
                                    </p:animEffect>
                                  </p:childTnLst>
                                </p:cTn>
                              </p:par>
                              <p:par>
                                <p:cTn id="19" presetID="10" presetClass="entr" presetSubtype="0" fill="hold" nodeType="withEffect">
                                  <p:stCondLst>
                                    <p:cond delay="0"/>
                                  </p:stCondLst>
                                  <p:childTnLst>
                                    <p:set>
                                      <p:cBhvr>
                                        <p:cTn id="20" dur="1" fill="hold">
                                          <p:stCondLst>
                                            <p:cond delay="0"/>
                                          </p:stCondLst>
                                        </p:cTn>
                                        <p:tgtEl>
                                          <p:spTgt spid="241"/>
                                        </p:tgtEl>
                                        <p:attrNameLst>
                                          <p:attrName>style.visibility</p:attrName>
                                        </p:attrNameLst>
                                      </p:cBhvr>
                                      <p:to>
                                        <p:strVal val="visible"/>
                                      </p:to>
                                    </p:set>
                                    <p:animEffect transition="in" filter="fade">
                                      <p:cBhvr>
                                        <p:cTn id="21" dur="1822"/>
                                        <p:tgtEl>
                                          <p:spTgt spid="241"/>
                                        </p:tgtEl>
                                      </p:cBhvr>
                                    </p:animEffect>
                                  </p:childTnLst>
                                </p:cTn>
                              </p:par>
                              <p:par>
                                <p:cTn id="22" presetID="10" presetClass="entr" presetSubtype="0" fill="hold" nodeType="withEffect">
                                  <p:stCondLst>
                                    <p:cond delay="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1822"/>
                                        <p:tgtEl>
                                          <p:spTgt spid="265"/>
                                        </p:tgtEl>
                                      </p:cBhvr>
                                    </p:animEffect>
                                  </p:childTnLst>
                                </p:cTn>
                              </p:par>
                              <p:par>
                                <p:cTn id="25" presetID="10" presetClass="entr" presetSubtype="0" fill="hold" nodeType="with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1822"/>
                                        <p:tgtEl>
                                          <p:spTgt spid="242"/>
                                        </p:tgtEl>
                                      </p:cBhvr>
                                    </p:animEffect>
                                  </p:childTnLst>
                                </p:cTn>
                              </p:par>
                              <p:par>
                                <p:cTn id="28" presetID="10" presetClass="entr" presetSubtype="0" fill="hold" nodeType="withEffect">
                                  <p:stCondLst>
                                    <p:cond delay="0"/>
                                  </p:stCondLst>
                                  <p:childTnLst>
                                    <p:set>
                                      <p:cBhvr>
                                        <p:cTn id="29" dur="1" fill="hold">
                                          <p:stCondLst>
                                            <p:cond delay="0"/>
                                          </p:stCondLst>
                                        </p:cTn>
                                        <p:tgtEl>
                                          <p:spTgt spid="266"/>
                                        </p:tgtEl>
                                        <p:attrNameLst>
                                          <p:attrName>style.visibility</p:attrName>
                                        </p:attrNameLst>
                                      </p:cBhvr>
                                      <p:to>
                                        <p:strVal val="visible"/>
                                      </p:to>
                                    </p:set>
                                    <p:animEffect transition="in" filter="fade">
                                      <p:cBhvr>
                                        <p:cTn id="30" dur="1822"/>
                                        <p:tgtEl>
                                          <p:spTgt spid="266"/>
                                        </p:tgtEl>
                                      </p:cBhvr>
                                    </p:animEffect>
                                  </p:childTnLst>
                                </p:cTn>
                              </p:par>
                              <p:par>
                                <p:cTn id="31" presetID="10" presetClass="entr" presetSubtype="0" fill="hold" nodeType="withEffect">
                                  <p:stCondLst>
                                    <p:cond delay="0"/>
                                  </p:stCondLst>
                                  <p:childTnLst>
                                    <p:set>
                                      <p:cBhvr>
                                        <p:cTn id="32" dur="1" fill="hold">
                                          <p:stCondLst>
                                            <p:cond delay="0"/>
                                          </p:stCondLst>
                                        </p:cTn>
                                        <p:tgtEl>
                                          <p:spTgt spid="243"/>
                                        </p:tgtEl>
                                        <p:attrNameLst>
                                          <p:attrName>style.visibility</p:attrName>
                                        </p:attrNameLst>
                                      </p:cBhvr>
                                      <p:to>
                                        <p:strVal val="visible"/>
                                      </p:to>
                                    </p:set>
                                    <p:animEffect transition="in" filter="fade">
                                      <p:cBhvr>
                                        <p:cTn id="33" dur="1822"/>
                                        <p:tgtEl>
                                          <p:spTgt spid="243"/>
                                        </p:tgtEl>
                                      </p:cBhvr>
                                    </p:animEffect>
                                  </p:childTnLst>
                                </p:cTn>
                              </p:par>
                              <p:par>
                                <p:cTn id="34" presetID="10" presetClass="entr" presetSubtype="0" fill="hold" nodeType="withEffect">
                                  <p:stCondLst>
                                    <p:cond delay="0"/>
                                  </p:stCondLst>
                                  <p:childTnLst>
                                    <p:set>
                                      <p:cBhvr>
                                        <p:cTn id="35" dur="1" fill="hold">
                                          <p:stCondLst>
                                            <p:cond delay="0"/>
                                          </p:stCondLst>
                                        </p:cTn>
                                        <p:tgtEl>
                                          <p:spTgt spid="263"/>
                                        </p:tgtEl>
                                        <p:attrNameLst>
                                          <p:attrName>style.visibility</p:attrName>
                                        </p:attrNameLst>
                                      </p:cBhvr>
                                      <p:to>
                                        <p:strVal val="visible"/>
                                      </p:to>
                                    </p:set>
                                    <p:animEffect transition="in" filter="fade">
                                      <p:cBhvr>
                                        <p:cTn id="36" dur="1822"/>
                                        <p:tgtEl>
                                          <p:spTgt spid="263"/>
                                        </p:tgtEl>
                                      </p:cBhvr>
                                    </p:animEffect>
                                  </p:childTnLst>
                                </p:cTn>
                              </p:par>
                              <p:par>
                                <p:cTn id="37" presetID="10" presetClass="entr" presetSubtype="0" fill="hold" nodeType="withEffect">
                                  <p:stCondLst>
                                    <p:cond delay="0"/>
                                  </p:stCondLst>
                                  <p:childTnLst>
                                    <p:set>
                                      <p:cBhvr>
                                        <p:cTn id="38" dur="1" fill="hold">
                                          <p:stCondLst>
                                            <p:cond delay="0"/>
                                          </p:stCondLst>
                                        </p:cTn>
                                        <p:tgtEl>
                                          <p:spTgt spid="244"/>
                                        </p:tgtEl>
                                        <p:attrNameLst>
                                          <p:attrName>style.visibility</p:attrName>
                                        </p:attrNameLst>
                                      </p:cBhvr>
                                      <p:to>
                                        <p:strVal val="visible"/>
                                      </p:to>
                                    </p:set>
                                    <p:animEffect transition="in" filter="fade">
                                      <p:cBhvr>
                                        <p:cTn id="39" dur="1822"/>
                                        <p:tgtEl>
                                          <p:spTgt spid="244"/>
                                        </p:tgtEl>
                                      </p:cBhvr>
                                    </p:animEffect>
                                  </p:childTnLst>
                                </p:cTn>
                              </p:par>
                              <p:par>
                                <p:cTn id="40" presetID="10" presetClass="entr" presetSubtype="0" fill="hold" nodeType="withEffect">
                                  <p:stCondLst>
                                    <p:cond delay="0"/>
                                  </p:stCondLst>
                                  <p:childTnLst>
                                    <p:set>
                                      <p:cBhvr>
                                        <p:cTn id="41" dur="1" fill="hold">
                                          <p:stCondLst>
                                            <p:cond delay="0"/>
                                          </p:stCondLst>
                                        </p:cTn>
                                        <p:tgtEl>
                                          <p:spTgt spid="254"/>
                                        </p:tgtEl>
                                        <p:attrNameLst>
                                          <p:attrName>style.visibility</p:attrName>
                                        </p:attrNameLst>
                                      </p:cBhvr>
                                      <p:to>
                                        <p:strVal val="visible"/>
                                      </p:to>
                                    </p:set>
                                    <p:animEffect transition="in" filter="fade">
                                      <p:cBhvr>
                                        <p:cTn id="42" dur="1822"/>
                                        <p:tgtEl>
                                          <p:spTgt spid="254"/>
                                        </p:tgtEl>
                                      </p:cBhvr>
                                    </p:animEffect>
                                  </p:childTnLst>
                                </p:cTn>
                              </p:par>
                              <p:par>
                                <p:cTn id="43" presetID="10" presetClass="entr" presetSubtype="0" fill="hold" nodeType="withEffect">
                                  <p:stCondLst>
                                    <p:cond delay="0"/>
                                  </p:stCondLst>
                                  <p:childTnLst>
                                    <p:set>
                                      <p:cBhvr>
                                        <p:cTn id="44" dur="1" fill="hold">
                                          <p:stCondLst>
                                            <p:cond delay="0"/>
                                          </p:stCondLst>
                                        </p:cTn>
                                        <p:tgtEl>
                                          <p:spTgt spid="255"/>
                                        </p:tgtEl>
                                        <p:attrNameLst>
                                          <p:attrName>style.visibility</p:attrName>
                                        </p:attrNameLst>
                                      </p:cBhvr>
                                      <p:to>
                                        <p:strVal val="visible"/>
                                      </p:to>
                                    </p:set>
                                    <p:animEffect transition="in" filter="fade">
                                      <p:cBhvr>
                                        <p:cTn id="45" dur="1822"/>
                                        <p:tgtEl>
                                          <p:spTgt spid="255"/>
                                        </p:tgtEl>
                                      </p:cBhvr>
                                    </p:animEffect>
                                  </p:childTnLst>
                                </p:cTn>
                              </p:par>
                              <p:par>
                                <p:cTn id="46" presetID="10" presetClass="entr" presetSubtype="0" fill="hold" nodeType="withEffect">
                                  <p:stCondLst>
                                    <p:cond delay="0"/>
                                  </p:stCondLst>
                                  <p:childTnLst>
                                    <p:set>
                                      <p:cBhvr>
                                        <p:cTn id="47" dur="1" fill="hold">
                                          <p:stCondLst>
                                            <p:cond delay="0"/>
                                          </p:stCondLst>
                                        </p:cTn>
                                        <p:tgtEl>
                                          <p:spTgt spid="256"/>
                                        </p:tgtEl>
                                        <p:attrNameLst>
                                          <p:attrName>style.visibility</p:attrName>
                                        </p:attrNameLst>
                                      </p:cBhvr>
                                      <p:to>
                                        <p:strVal val="visible"/>
                                      </p:to>
                                    </p:set>
                                    <p:animEffect transition="in" filter="fade">
                                      <p:cBhvr>
                                        <p:cTn id="48" dur="1822"/>
                                        <p:tgtEl>
                                          <p:spTgt spid="256"/>
                                        </p:tgtEl>
                                      </p:cBhvr>
                                    </p:animEffect>
                                  </p:childTnLst>
                                </p:cTn>
                              </p:par>
                              <p:par>
                                <p:cTn id="49" presetID="10" presetClass="entr" presetSubtype="0" fill="hold" nodeType="withEffect">
                                  <p:stCondLst>
                                    <p:cond delay="0"/>
                                  </p:stCondLst>
                                  <p:childTnLst>
                                    <p:set>
                                      <p:cBhvr>
                                        <p:cTn id="50" dur="1" fill="hold">
                                          <p:stCondLst>
                                            <p:cond delay="0"/>
                                          </p:stCondLst>
                                        </p:cTn>
                                        <p:tgtEl>
                                          <p:spTgt spid="257"/>
                                        </p:tgtEl>
                                        <p:attrNameLst>
                                          <p:attrName>style.visibility</p:attrName>
                                        </p:attrNameLst>
                                      </p:cBhvr>
                                      <p:to>
                                        <p:strVal val="visible"/>
                                      </p:to>
                                    </p:set>
                                    <p:animEffect transition="in" filter="fade">
                                      <p:cBhvr>
                                        <p:cTn id="51" dur="1822"/>
                                        <p:tgtEl>
                                          <p:spTgt spid="257"/>
                                        </p:tgtEl>
                                      </p:cBhvr>
                                    </p:animEffect>
                                  </p:childTnLst>
                                </p:cTn>
                              </p:par>
                              <p:par>
                                <p:cTn id="52" presetID="10" presetClass="entr" presetSubtype="0" fill="hold" nodeType="withEffect">
                                  <p:stCondLst>
                                    <p:cond delay="0"/>
                                  </p:stCondLst>
                                  <p:childTnLst>
                                    <p:set>
                                      <p:cBhvr>
                                        <p:cTn id="53" dur="1" fill="hold">
                                          <p:stCondLst>
                                            <p:cond delay="0"/>
                                          </p:stCondLst>
                                        </p:cTn>
                                        <p:tgtEl>
                                          <p:spTgt spid="258"/>
                                        </p:tgtEl>
                                        <p:attrNameLst>
                                          <p:attrName>style.visibility</p:attrName>
                                        </p:attrNameLst>
                                      </p:cBhvr>
                                      <p:to>
                                        <p:strVal val="visible"/>
                                      </p:to>
                                    </p:set>
                                    <p:animEffect transition="in" filter="fade">
                                      <p:cBhvr>
                                        <p:cTn id="54" dur="1822"/>
                                        <p:tgtEl>
                                          <p:spTgt spid="258"/>
                                        </p:tgtEl>
                                      </p:cBhvr>
                                    </p:animEffect>
                                  </p:childTnLst>
                                </p:cTn>
                              </p:par>
                              <p:par>
                                <p:cTn id="55" presetID="10" presetClass="entr" presetSubtype="0" fill="hold" nodeType="withEffect">
                                  <p:stCondLst>
                                    <p:cond delay="0"/>
                                  </p:stCondLst>
                                  <p:childTnLst>
                                    <p:set>
                                      <p:cBhvr>
                                        <p:cTn id="56" dur="1" fill="hold">
                                          <p:stCondLst>
                                            <p:cond delay="0"/>
                                          </p:stCondLst>
                                        </p:cTn>
                                        <p:tgtEl>
                                          <p:spTgt spid="246"/>
                                        </p:tgtEl>
                                        <p:attrNameLst>
                                          <p:attrName>style.visibility</p:attrName>
                                        </p:attrNameLst>
                                      </p:cBhvr>
                                      <p:to>
                                        <p:strVal val="visible"/>
                                      </p:to>
                                    </p:set>
                                    <p:animEffect transition="in" filter="fade">
                                      <p:cBhvr>
                                        <p:cTn id="57" dur="1822"/>
                                        <p:tgtEl>
                                          <p:spTgt spid="246"/>
                                        </p:tgtEl>
                                      </p:cBhvr>
                                    </p:animEffect>
                                  </p:childTnLst>
                                </p:cTn>
                              </p:par>
                              <p:par>
                                <p:cTn id="58" presetID="10" presetClass="entr" presetSubtype="0" fill="hold" nodeType="withEffect">
                                  <p:stCondLst>
                                    <p:cond delay="0"/>
                                  </p:stCondLst>
                                  <p:childTnLst>
                                    <p:set>
                                      <p:cBhvr>
                                        <p:cTn id="59" dur="1" fill="hold">
                                          <p:stCondLst>
                                            <p:cond delay="0"/>
                                          </p:stCondLst>
                                        </p:cTn>
                                        <p:tgtEl>
                                          <p:spTgt spid="247"/>
                                        </p:tgtEl>
                                        <p:attrNameLst>
                                          <p:attrName>style.visibility</p:attrName>
                                        </p:attrNameLst>
                                      </p:cBhvr>
                                      <p:to>
                                        <p:strVal val="visible"/>
                                      </p:to>
                                    </p:set>
                                    <p:animEffect transition="in" filter="fade">
                                      <p:cBhvr>
                                        <p:cTn id="60" dur="1822"/>
                                        <p:tgtEl>
                                          <p:spTgt spid="247"/>
                                        </p:tgtEl>
                                      </p:cBhvr>
                                    </p:animEffect>
                                  </p:childTnLst>
                                </p:cTn>
                              </p:par>
                              <p:par>
                                <p:cTn id="61" presetID="10" presetClass="entr" presetSubtype="0" fill="hold" nodeType="withEffect">
                                  <p:stCondLst>
                                    <p:cond delay="0"/>
                                  </p:stCondLst>
                                  <p:childTnLst>
                                    <p:set>
                                      <p:cBhvr>
                                        <p:cTn id="62" dur="1" fill="hold">
                                          <p:stCondLst>
                                            <p:cond delay="0"/>
                                          </p:stCondLst>
                                        </p:cTn>
                                        <p:tgtEl>
                                          <p:spTgt spid="248"/>
                                        </p:tgtEl>
                                        <p:attrNameLst>
                                          <p:attrName>style.visibility</p:attrName>
                                        </p:attrNameLst>
                                      </p:cBhvr>
                                      <p:to>
                                        <p:strVal val="visible"/>
                                      </p:to>
                                    </p:set>
                                    <p:animEffect transition="in" filter="fade">
                                      <p:cBhvr>
                                        <p:cTn id="63" dur="1822"/>
                                        <p:tgtEl>
                                          <p:spTgt spid="248"/>
                                        </p:tgtEl>
                                      </p:cBhvr>
                                    </p:animEffect>
                                  </p:childTnLst>
                                </p:cTn>
                              </p:par>
                              <p:par>
                                <p:cTn id="64" presetID="10" presetClass="entr" presetSubtype="0" fill="hold" nodeType="withEffect">
                                  <p:stCondLst>
                                    <p:cond delay="0"/>
                                  </p:stCondLst>
                                  <p:childTnLst>
                                    <p:set>
                                      <p:cBhvr>
                                        <p:cTn id="65" dur="1" fill="hold">
                                          <p:stCondLst>
                                            <p:cond delay="0"/>
                                          </p:stCondLst>
                                        </p:cTn>
                                        <p:tgtEl>
                                          <p:spTgt spid="249"/>
                                        </p:tgtEl>
                                        <p:attrNameLst>
                                          <p:attrName>style.visibility</p:attrName>
                                        </p:attrNameLst>
                                      </p:cBhvr>
                                      <p:to>
                                        <p:strVal val="visible"/>
                                      </p:to>
                                    </p:set>
                                    <p:animEffect transition="in" filter="fade">
                                      <p:cBhvr>
                                        <p:cTn id="66" dur="1822"/>
                                        <p:tgtEl>
                                          <p:spTgt spid="249"/>
                                        </p:tgtEl>
                                      </p:cBhvr>
                                    </p:animEffect>
                                  </p:childTnLst>
                                </p:cTn>
                              </p:par>
                              <p:par>
                                <p:cTn id="67" presetID="10" presetClass="entr" presetSubtype="0" fill="hold" nodeType="withEffect">
                                  <p:stCondLst>
                                    <p:cond delay="0"/>
                                  </p:stCondLst>
                                  <p:childTnLst>
                                    <p:set>
                                      <p:cBhvr>
                                        <p:cTn id="68" dur="1" fill="hold">
                                          <p:stCondLst>
                                            <p:cond delay="0"/>
                                          </p:stCondLst>
                                        </p:cTn>
                                        <p:tgtEl>
                                          <p:spTgt spid="250"/>
                                        </p:tgtEl>
                                        <p:attrNameLst>
                                          <p:attrName>style.visibility</p:attrName>
                                        </p:attrNameLst>
                                      </p:cBhvr>
                                      <p:to>
                                        <p:strVal val="visible"/>
                                      </p:to>
                                    </p:set>
                                    <p:animEffect transition="in" filter="fade">
                                      <p:cBhvr>
                                        <p:cTn id="69" dur="1822"/>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29"/>
          <p:cNvSpPr txBox="1"/>
          <p:nvPr/>
        </p:nvSpPr>
        <p:spPr>
          <a:xfrm>
            <a:off x="1208868" y="148347"/>
            <a:ext cx="9856922" cy="692463"/>
          </a:xfrm>
          <a:prstGeom prst="rect">
            <a:avLst/>
          </a:prstGeom>
          <a:solidFill>
            <a:srgbClr val="4F6128"/>
          </a:solidFill>
          <a:ln w="38100" cap="flat" cmpd="sng">
            <a:solidFill>
              <a:srgbClr val="4F612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6188" tIns="38083" rIns="76188" bIns="38083" anchor="t" anchorCtr="0">
            <a:spAutoFit/>
          </a:bodyPr>
          <a:lstStyle/>
          <a:p>
            <a:pPr algn="ctr"/>
            <a:r>
              <a:rPr lang="en-US" sz="4000" b="1" dirty="0" smtClean="0">
                <a:solidFill>
                  <a:srgbClr val="FFFF00"/>
                </a:solidFill>
                <a:latin typeface="Times New Roman"/>
                <a:ea typeface="Times New Roman"/>
                <a:cs typeface="Times New Roman"/>
                <a:sym typeface="Times New Roman"/>
              </a:rPr>
              <a:t>So </a:t>
            </a:r>
            <a:r>
              <a:rPr lang="en-US" sz="4000" b="1" dirty="0" err="1">
                <a:solidFill>
                  <a:srgbClr val="FFFF00"/>
                </a:solidFill>
                <a:latin typeface="Times New Roman"/>
                <a:ea typeface="Times New Roman"/>
                <a:cs typeface="Times New Roman"/>
                <a:sym typeface="Times New Roman"/>
              </a:rPr>
              <a:t>sánh</a:t>
            </a:r>
            <a:r>
              <a:rPr lang="en-US" sz="4000" b="1" dirty="0">
                <a:solidFill>
                  <a:srgbClr val="FFFF00"/>
                </a:solidFill>
                <a:latin typeface="Times New Roman"/>
                <a:ea typeface="Times New Roman"/>
                <a:cs typeface="Times New Roman"/>
                <a:sym typeface="Times New Roman"/>
              </a:rPr>
              <a:t> </a:t>
            </a:r>
            <a:r>
              <a:rPr lang="en-US" sz="4000" b="1" dirty="0" err="1">
                <a:solidFill>
                  <a:srgbClr val="FFFF00"/>
                </a:solidFill>
                <a:latin typeface="Times New Roman"/>
                <a:ea typeface="Times New Roman"/>
                <a:cs typeface="Times New Roman"/>
                <a:sym typeface="Times New Roman"/>
              </a:rPr>
              <a:t>thể</a:t>
            </a:r>
            <a:r>
              <a:rPr lang="en-US" sz="4000" b="1" dirty="0">
                <a:solidFill>
                  <a:srgbClr val="FFFF00"/>
                </a:solidFill>
                <a:latin typeface="Times New Roman"/>
                <a:ea typeface="Times New Roman"/>
                <a:cs typeface="Times New Roman"/>
                <a:sym typeface="Times New Roman"/>
              </a:rPr>
              <a:t> </a:t>
            </a:r>
            <a:r>
              <a:rPr lang="en-US" sz="4000" b="1" dirty="0" err="1" smtClean="0">
                <a:solidFill>
                  <a:srgbClr val="FFFF00"/>
                </a:solidFill>
                <a:latin typeface="Times New Roman"/>
                <a:ea typeface="Times New Roman"/>
                <a:cs typeface="Times New Roman"/>
                <a:sym typeface="Times New Roman"/>
              </a:rPr>
              <a:t>chiếu</a:t>
            </a:r>
            <a:r>
              <a:rPr lang="en-US" sz="4000" b="1" dirty="0" smtClean="0">
                <a:solidFill>
                  <a:srgbClr val="FFFF00"/>
                </a:solidFill>
                <a:latin typeface="Times New Roman"/>
                <a:ea typeface="Times New Roman"/>
                <a:cs typeface="Times New Roman"/>
                <a:sym typeface="Times New Roman"/>
              </a:rPr>
              <a:t>, </a:t>
            </a:r>
            <a:r>
              <a:rPr lang="en-US" sz="4000" b="1" dirty="0" err="1" smtClean="0">
                <a:solidFill>
                  <a:srgbClr val="FFFF00"/>
                </a:solidFill>
                <a:latin typeface="Times New Roman"/>
                <a:ea typeface="Times New Roman"/>
                <a:cs typeface="Times New Roman"/>
                <a:sym typeface="Times New Roman"/>
              </a:rPr>
              <a:t>cáo</a:t>
            </a:r>
            <a:r>
              <a:rPr lang="en-US" sz="4000" b="1" dirty="0" smtClean="0">
                <a:solidFill>
                  <a:srgbClr val="FFFF00"/>
                </a:solidFill>
                <a:latin typeface="Times New Roman"/>
                <a:ea typeface="Times New Roman"/>
                <a:cs typeface="Times New Roman"/>
                <a:sym typeface="Times New Roman"/>
              </a:rPr>
              <a:t> </a:t>
            </a:r>
            <a:r>
              <a:rPr lang="en-US" sz="4000" b="1" dirty="0" err="1">
                <a:solidFill>
                  <a:srgbClr val="FFFF00"/>
                </a:solidFill>
                <a:latin typeface="Times New Roman"/>
                <a:ea typeface="Times New Roman"/>
                <a:cs typeface="Times New Roman"/>
                <a:sym typeface="Times New Roman"/>
              </a:rPr>
              <a:t>và</a:t>
            </a:r>
            <a:r>
              <a:rPr lang="en-US" sz="4000" b="1" dirty="0">
                <a:solidFill>
                  <a:srgbClr val="FFFF00"/>
                </a:solidFill>
                <a:latin typeface="Times New Roman"/>
                <a:ea typeface="Times New Roman"/>
                <a:cs typeface="Times New Roman"/>
                <a:sym typeface="Times New Roman"/>
              </a:rPr>
              <a:t> </a:t>
            </a:r>
            <a:r>
              <a:rPr lang="en-US" sz="4000" b="1" dirty="0" err="1">
                <a:solidFill>
                  <a:srgbClr val="FFFF00"/>
                </a:solidFill>
                <a:latin typeface="Times New Roman"/>
                <a:ea typeface="Times New Roman"/>
                <a:cs typeface="Times New Roman"/>
                <a:sym typeface="Times New Roman"/>
              </a:rPr>
              <a:t>thể</a:t>
            </a:r>
            <a:r>
              <a:rPr lang="en-US" sz="4000" b="1" dirty="0">
                <a:solidFill>
                  <a:srgbClr val="FFFF00"/>
                </a:solidFill>
                <a:latin typeface="Times New Roman"/>
                <a:ea typeface="Times New Roman"/>
                <a:cs typeface="Times New Roman"/>
                <a:sym typeface="Times New Roman"/>
              </a:rPr>
              <a:t> </a:t>
            </a:r>
            <a:r>
              <a:rPr lang="en-US" sz="4000" b="1" dirty="0" err="1">
                <a:solidFill>
                  <a:srgbClr val="FFFF00"/>
                </a:solidFill>
                <a:latin typeface="Times New Roman"/>
                <a:ea typeface="Times New Roman"/>
                <a:cs typeface="Times New Roman"/>
                <a:sym typeface="Times New Roman"/>
              </a:rPr>
              <a:t>hịch</a:t>
            </a:r>
            <a:endParaRPr sz="4000" b="1" dirty="0">
              <a:solidFill>
                <a:srgbClr val="FFFF00"/>
              </a:solidFill>
              <a:latin typeface="Times New Roman"/>
              <a:ea typeface="Times New Roman"/>
              <a:cs typeface="Times New Roman"/>
              <a:sym typeface="Times New Roman"/>
            </a:endParaRPr>
          </a:p>
        </p:txBody>
      </p:sp>
      <p:graphicFrame>
        <p:nvGraphicFramePr>
          <p:cNvPr id="371" name="Google Shape;371;p29"/>
          <p:cNvGraphicFramePr/>
          <p:nvPr>
            <p:extLst>
              <p:ext uri="{D42A27DB-BD31-4B8C-83A1-F6EECF244321}">
                <p14:modId xmlns:p14="http://schemas.microsoft.com/office/powerpoint/2010/main" val="2833637008"/>
              </p:ext>
            </p:extLst>
          </p:nvPr>
        </p:nvGraphicFramePr>
        <p:xfrm>
          <a:off x="1" y="991897"/>
          <a:ext cx="12192000" cy="5726620"/>
        </p:xfrm>
        <a:graphic>
          <a:graphicData uri="http://schemas.openxmlformats.org/drawingml/2006/table">
            <a:tbl>
              <a:tblPr firstRow="1" bandRow="1">
                <a:noFill/>
              </a:tblPr>
              <a:tblGrid>
                <a:gridCol w="2050691">
                  <a:extLst>
                    <a:ext uri="{9D8B030D-6E8A-4147-A177-3AD203B41FA5}">
                      <a16:colId xmlns="" xmlns:a16="http://schemas.microsoft.com/office/drawing/2014/main" val="20000"/>
                    </a:ext>
                  </a:extLst>
                </a:gridCol>
                <a:gridCol w="5235921">
                  <a:extLst>
                    <a:ext uri="{9D8B030D-6E8A-4147-A177-3AD203B41FA5}">
                      <a16:colId xmlns="" xmlns:a16="http://schemas.microsoft.com/office/drawing/2014/main" val="20001"/>
                    </a:ext>
                  </a:extLst>
                </a:gridCol>
                <a:gridCol w="4905388">
                  <a:extLst>
                    <a:ext uri="{9D8B030D-6E8A-4147-A177-3AD203B41FA5}">
                      <a16:colId xmlns="" xmlns:a16="http://schemas.microsoft.com/office/drawing/2014/main" val="20002"/>
                    </a:ext>
                  </a:extLst>
                </a:gridCol>
              </a:tblGrid>
              <a:tr h="704093">
                <a:tc>
                  <a:txBody>
                    <a:bodyPr/>
                    <a:lstStyle/>
                    <a:p>
                      <a:pPr marL="0" marR="0" lvl="0" indent="0" algn="l" rtl="0">
                        <a:spcBef>
                          <a:spcPts val="0"/>
                        </a:spcBef>
                        <a:spcAft>
                          <a:spcPts val="0"/>
                        </a:spcAft>
                        <a:buNone/>
                      </a:pPr>
                      <a:endParaRPr sz="1800" dirty="0"/>
                    </a:p>
                  </a:txBody>
                  <a:tcPr marL="76208" marR="76208" marT="38104" marB="38104">
                    <a:solidFill>
                      <a:srgbClr val="002060"/>
                    </a:solidFill>
                  </a:tcPr>
                </a:tc>
                <a:tc>
                  <a:txBody>
                    <a:bodyPr/>
                    <a:lstStyle/>
                    <a:p>
                      <a:pPr marL="0" marR="0" lvl="0" indent="0" algn="ctr" rtl="0">
                        <a:lnSpc>
                          <a:spcPct val="100000"/>
                        </a:lnSpc>
                        <a:spcBef>
                          <a:spcPts val="0"/>
                        </a:spcBef>
                        <a:spcAft>
                          <a:spcPts val="0"/>
                        </a:spcAft>
                        <a:buClr>
                          <a:srgbClr val="FFFF00"/>
                        </a:buClr>
                        <a:buSzPts val="3200"/>
                        <a:buFont typeface="Times New Roman"/>
                        <a:buNone/>
                      </a:pPr>
                      <a:r>
                        <a:rPr lang="en-US" sz="2700" b="1" i="0" u="none" strike="noStrike" cap="none" dirty="0" smtClean="0">
                          <a:solidFill>
                            <a:srgbClr val="FFFF00"/>
                          </a:solidFill>
                          <a:latin typeface="Times New Roman"/>
                          <a:ea typeface="Times New Roman"/>
                          <a:cs typeface="Times New Roman"/>
                          <a:sym typeface="Times New Roman"/>
                        </a:rPr>
                        <a:t>CHIẾU, CÁO </a:t>
                      </a:r>
                      <a:endParaRPr sz="2700" b="1" i="0" u="none" strike="noStrike" cap="none" dirty="0">
                        <a:solidFill>
                          <a:srgbClr val="FFFF00"/>
                        </a:solidFill>
                        <a:latin typeface="Calibri"/>
                        <a:ea typeface="Calibri"/>
                        <a:cs typeface="Calibri"/>
                        <a:sym typeface="Calibri"/>
                      </a:endParaRPr>
                    </a:p>
                  </a:txBody>
                  <a:tcPr marL="76208" marR="76208" marT="38104" marB="38104">
                    <a:solidFill>
                      <a:srgbClr val="002060"/>
                    </a:solidFill>
                  </a:tcPr>
                </a:tc>
                <a:tc>
                  <a:txBody>
                    <a:bodyPr/>
                    <a:lstStyle/>
                    <a:p>
                      <a:pPr marL="0" marR="0" lvl="0" indent="0" algn="ctr" rtl="0">
                        <a:spcBef>
                          <a:spcPts val="0"/>
                        </a:spcBef>
                        <a:spcAft>
                          <a:spcPts val="0"/>
                        </a:spcAft>
                        <a:buNone/>
                      </a:pPr>
                      <a:r>
                        <a:rPr lang="en-US" sz="2700" b="1" i="0" u="none" strike="noStrike" cap="none">
                          <a:solidFill>
                            <a:srgbClr val="FFFF00"/>
                          </a:solidFill>
                          <a:latin typeface="Times New Roman"/>
                          <a:ea typeface="Times New Roman"/>
                          <a:cs typeface="Times New Roman"/>
                          <a:sym typeface="Times New Roman"/>
                        </a:rPr>
                        <a:t>HỊCH</a:t>
                      </a:r>
                      <a:endParaRPr sz="1800">
                        <a:solidFill>
                          <a:srgbClr val="FFFF00"/>
                        </a:solidFill>
                      </a:endParaRPr>
                    </a:p>
                  </a:txBody>
                  <a:tcPr marL="76208" marR="76208" marT="38104" marB="38104">
                    <a:solidFill>
                      <a:srgbClr val="002060"/>
                    </a:solidFill>
                  </a:tcPr>
                </a:tc>
                <a:extLst>
                  <a:ext uri="{0D108BD9-81ED-4DB2-BD59-A6C34878D82A}">
                    <a16:rowId xmlns="" xmlns:a16="http://schemas.microsoft.com/office/drawing/2014/main" val="10000"/>
                  </a:ext>
                </a:extLst>
              </a:tr>
              <a:tr h="2968945">
                <a:tc>
                  <a:txBody>
                    <a:bodyPr/>
                    <a:lstStyle/>
                    <a:p>
                      <a:pPr marL="0" marR="0" lvl="0" indent="0" algn="l" rtl="0">
                        <a:spcBef>
                          <a:spcPts val="0"/>
                        </a:spcBef>
                        <a:spcAft>
                          <a:spcPts val="0"/>
                        </a:spcAft>
                        <a:buNone/>
                      </a:pPr>
                      <a:endParaRPr sz="1800" dirty="0">
                        <a:latin typeface="Times New Roman"/>
                        <a:ea typeface="Times New Roman"/>
                        <a:cs typeface="Times New Roman"/>
                        <a:sym typeface="Times New Roman"/>
                      </a:endParaRPr>
                    </a:p>
                    <a:p>
                      <a:pPr marL="0" marR="0" lvl="0" indent="0" algn="l" rtl="0">
                        <a:spcBef>
                          <a:spcPts val="0"/>
                        </a:spcBef>
                        <a:spcAft>
                          <a:spcPts val="0"/>
                        </a:spcAft>
                        <a:buNone/>
                      </a:pPr>
                      <a:endParaRPr sz="1800" dirty="0">
                        <a:latin typeface="Times New Roman"/>
                        <a:ea typeface="Times New Roman"/>
                        <a:cs typeface="Times New Roman"/>
                        <a:sym typeface="Times New Roman"/>
                      </a:endParaRPr>
                    </a:p>
                    <a:p>
                      <a:pPr marL="0" marR="0" lvl="0" indent="0" algn="ctr" rtl="0">
                        <a:spcBef>
                          <a:spcPts val="0"/>
                        </a:spcBef>
                        <a:spcAft>
                          <a:spcPts val="0"/>
                        </a:spcAft>
                        <a:buNone/>
                      </a:pPr>
                      <a:r>
                        <a:rPr lang="en-US" sz="4000" b="1" dirty="0">
                          <a:solidFill>
                            <a:srgbClr val="FFFF00"/>
                          </a:solidFill>
                          <a:latin typeface="Times New Roman"/>
                          <a:ea typeface="Times New Roman"/>
                          <a:cs typeface="Times New Roman"/>
                          <a:sym typeface="Times New Roman"/>
                        </a:rPr>
                        <a:t>GIỐNG</a:t>
                      </a:r>
                      <a:r>
                        <a:rPr lang="en-US" sz="1800" b="1" dirty="0">
                          <a:solidFill>
                            <a:schemeClr val="lt1"/>
                          </a:solidFill>
                          <a:latin typeface="Times New Roman"/>
                          <a:ea typeface="Times New Roman"/>
                          <a:cs typeface="Times New Roman"/>
                          <a:sym typeface="Times New Roman"/>
                        </a:rPr>
                        <a:t> </a:t>
                      </a:r>
                      <a:endParaRPr sz="1800" b="1" dirty="0">
                        <a:solidFill>
                          <a:schemeClr val="lt1"/>
                        </a:solidFill>
                        <a:latin typeface="Times New Roman"/>
                        <a:ea typeface="Times New Roman"/>
                        <a:cs typeface="Times New Roman"/>
                        <a:sym typeface="Times New Roman"/>
                      </a:endParaRPr>
                    </a:p>
                  </a:txBody>
                  <a:tcPr marL="76208" marR="76208" marT="38104" marB="38104">
                    <a:solidFill>
                      <a:srgbClr val="002060"/>
                    </a:solidFill>
                  </a:tcPr>
                </a:tc>
                <a:tc gridSpan="2">
                  <a:txBody>
                    <a:bodyPr/>
                    <a:lstStyle/>
                    <a:p>
                      <a:pPr marL="0" marR="0" lvl="0" indent="0" algn="l" rtl="0">
                        <a:lnSpc>
                          <a:spcPct val="100000"/>
                        </a:lnSpc>
                        <a:spcBef>
                          <a:spcPts val="0"/>
                        </a:spcBef>
                        <a:spcAft>
                          <a:spcPts val="0"/>
                        </a:spcAft>
                        <a:buClr>
                          <a:srgbClr val="FFFFFF"/>
                        </a:buClr>
                        <a:buSzPts val="2800"/>
                        <a:buFont typeface="Times New Roman"/>
                        <a:buNone/>
                      </a:pPr>
                      <a:r>
                        <a:rPr lang="en-US" sz="2300" b="1" i="0" u="none" strike="noStrike" cap="none" dirty="0">
                          <a:solidFill>
                            <a:srgbClr val="FFFFFF"/>
                          </a:solidFill>
                          <a:latin typeface="Times New Roman"/>
                          <a:ea typeface="Times New Roman"/>
                          <a:cs typeface="Times New Roman"/>
                          <a:sym typeface="Times New Roman"/>
                        </a:rPr>
                        <a:t>                  </a:t>
                      </a:r>
                      <a:endParaRPr sz="3600" b="1" i="0" u="none" strike="noStrike" cap="none" dirty="0">
                        <a:solidFill>
                          <a:srgbClr val="FFFFFF"/>
                        </a:solidFill>
                        <a:latin typeface="Calibri"/>
                        <a:ea typeface="Calibri"/>
                        <a:cs typeface="Calibri"/>
                        <a:sym typeface="Calibri"/>
                      </a:endParaRPr>
                    </a:p>
                  </a:txBody>
                  <a:tcPr marL="76208" marR="76208" marT="38104" marB="38104">
                    <a:solidFill>
                      <a:srgbClr val="5F497A"/>
                    </a:solidFill>
                  </a:tcPr>
                </a:tc>
                <a:tc hMerge="1">
                  <a:txBody>
                    <a:bodyPr/>
                    <a:lstStyle/>
                    <a:p>
                      <a:endParaRPr lang="en-US"/>
                    </a:p>
                  </a:txBody>
                  <a:tcPr/>
                </a:tc>
                <a:extLst>
                  <a:ext uri="{0D108BD9-81ED-4DB2-BD59-A6C34878D82A}">
                    <a16:rowId xmlns="" xmlns:a16="http://schemas.microsoft.com/office/drawing/2014/main" val="10001"/>
                  </a:ext>
                </a:extLst>
              </a:tr>
              <a:tr h="2053582">
                <a:tc>
                  <a:txBody>
                    <a:bodyPr/>
                    <a:lstStyle/>
                    <a:p>
                      <a:pPr marL="0" marR="0" lvl="0" indent="0" algn="l" rtl="0">
                        <a:spcBef>
                          <a:spcPts val="0"/>
                        </a:spcBef>
                        <a:spcAft>
                          <a:spcPts val="0"/>
                        </a:spcAft>
                        <a:buNone/>
                      </a:pPr>
                      <a:endParaRPr sz="1800" dirty="0">
                        <a:latin typeface="Times New Roman"/>
                        <a:ea typeface="Times New Roman"/>
                        <a:cs typeface="Times New Roman"/>
                        <a:sym typeface="Times New Roman"/>
                      </a:endParaRPr>
                    </a:p>
                    <a:p>
                      <a:pPr marL="0" marR="0" lvl="0" indent="0" algn="ctr" rtl="0">
                        <a:spcBef>
                          <a:spcPts val="0"/>
                        </a:spcBef>
                        <a:spcAft>
                          <a:spcPts val="0"/>
                        </a:spcAft>
                        <a:buNone/>
                      </a:pPr>
                      <a:r>
                        <a:rPr lang="en-US" sz="4000" b="1" dirty="0">
                          <a:solidFill>
                            <a:srgbClr val="FFFF00"/>
                          </a:solidFill>
                          <a:latin typeface="Times New Roman"/>
                          <a:ea typeface="Times New Roman"/>
                          <a:cs typeface="Times New Roman"/>
                          <a:sym typeface="Times New Roman"/>
                        </a:rPr>
                        <a:t>KHÁC</a:t>
                      </a:r>
                      <a:endParaRPr sz="4000" b="1" dirty="0">
                        <a:solidFill>
                          <a:srgbClr val="FFFF00"/>
                        </a:solidFill>
                        <a:latin typeface="Times New Roman"/>
                        <a:ea typeface="Times New Roman"/>
                        <a:cs typeface="Times New Roman"/>
                        <a:sym typeface="Times New Roman"/>
                      </a:endParaRPr>
                    </a:p>
                  </a:txBody>
                  <a:tcPr marL="76208" marR="76208" marT="38104" marB="38104">
                    <a:solidFill>
                      <a:srgbClr val="002060"/>
                    </a:solidFill>
                  </a:tcPr>
                </a:tc>
                <a:tc>
                  <a:txBody>
                    <a:bodyPr/>
                    <a:lstStyle/>
                    <a:p>
                      <a:pPr marL="0" marR="0" lvl="0" indent="0" algn="just" rtl="0">
                        <a:spcBef>
                          <a:spcPts val="0"/>
                        </a:spcBef>
                        <a:spcAft>
                          <a:spcPts val="0"/>
                        </a:spcAft>
                        <a:buNone/>
                      </a:pPr>
                      <a:r>
                        <a:rPr lang="en-US" sz="2300" b="1" i="0" u="none" strike="noStrike" cap="none" dirty="0">
                          <a:solidFill>
                            <a:schemeClr val="bg1"/>
                          </a:solidFill>
                          <a:latin typeface="Times New Roman"/>
                          <a:ea typeface="Times New Roman"/>
                          <a:cs typeface="Times New Roman"/>
                          <a:sym typeface="Times New Roman"/>
                        </a:rPr>
                        <a:t>     </a:t>
                      </a:r>
                    </a:p>
                  </a:txBody>
                  <a:tcPr marL="76208" marR="76208" marT="38104" marB="38104">
                    <a:solidFill>
                      <a:srgbClr val="5F497A"/>
                    </a:solidFill>
                  </a:tcPr>
                </a:tc>
                <a:tc>
                  <a:txBody>
                    <a:bodyPr/>
                    <a:lstStyle/>
                    <a:p>
                      <a:pPr marL="0" marR="0" lvl="0" indent="0" algn="just" rtl="0">
                        <a:lnSpc>
                          <a:spcPct val="100000"/>
                        </a:lnSpc>
                        <a:spcBef>
                          <a:spcPts val="0"/>
                        </a:spcBef>
                        <a:spcAft>
                          <a:spcPts val="0"/>
                        </a:spcAft>
                        <a:buClr>
                          <a:srgbClr val="00B0F0"/>
                        </a:buClr>
                        <a:buSzPts val="2800"/>
                        <a:buFont typeface="Times New Roman"/>
                        <a:buNone/>
                      </a:pPr>
                      <a:r>
                        <a:rPr lang="en-US" sz="2300" b="1" i="0" u="none" strike="noStrike" cap="none" dirty="0">
                          <a:solidFill>
                            <a:srgbClr val="00B0F0"/>
                          </a:solidFill>
                          <a:latin typeface="Times New Roman"/>
                          <a:ea typeface="Times New Roman"/>
                          <a:cs typeface="Times New Roman"/>
                          <a:sym typeface="Times New Roman"/>
                        </a:rPr>
                        <a:t>     </a:t>
                      </a:r>
                    </a:p>
                    <a:p>
                      <a:pPr marL="0" marR="0" lvl="0" indent="0" algn="l" rtl="0">
                        <a:spcBef>
                          <a:spcPts val="0"/>
                        </a:spcBef>
                        <a:spcAft>
                          <a:spcPts val="0"/>
                        </a:spcAft>
                        <a:buNone/>
                      </a:pPr>
                      <a:endParaRPr sz="1800" dirty="0"/>
                    </a:p>
                  </a:txBody>
                  <a:tcPr marL="76208" marR="76208" marT="38104" marB="38104">
                    <a:solidFill>
                      <a:srgbClr val="5F497A"/>
                    </a:solidFill>
                  </a:tcPr>
                </a:tc>
                <a:extLst>
                  <a:ext uri="{0D108BD9-81ED-4DB2-BD59-A6C34878D82A}">
                    <a16:rowId xmlns="" xmlns:a16="http://schemas.microsoft.com/office/drawing/2014/main" val="10002"/>
                  </a:ext>
                </a:extLst>
              </a:tr>
            </a:tbl>
          </a:graphicData>
        </a:graphic>
      </p:graphicFrame>
      <p:sp>
        <p:nvSpPr>
          <p:cNvPr id="2" name="TextBox 1"/>
          <p:cNvSpPr txBox="1"/>
          <p:nvPr/>
        </p:nvSpPr>
        <p:spPr>
          <a:xfrm>
            <a:off x="2384478" y="1828800"/>
            <a:ext cx="9312221" cy="2554545"/>
          </a:xfrm>
          <a:prstGeom prst="rect">
            <a:avLst/>
          </a:prstGeom>
          <a:noFill/>
        </p:spPr>
        <p:txBody>
          <a:bodyPr wrap="square" rtlCol="0">
            <a:spAutoFit/>
          </a:bodyPr>
          <a:lstStyle/>
          <a:p>
            <a:pPr lvl="0">
              <a:buClr>
                <a:srgbClr val="FFFFFF"/>
              </a:buClr>
              <a:buSzPts val="2800"/>
            </a:pPr>
            <a:r>
              <a:rPr lang="vi-VN" sz="1200" b="1" dirty="0">
                <a:solidFill>
                  <a:srgbClr val="FFFFFF"/>
                </a:solidFill>
                <a:latin typeface="Times New Roman"/>
                <a:ea typeface="Times New Roman"/>
                <a:cs typeface="Times New Roman"/>
                <a:sym typeface="Times New Roman"/>
              </a:rPr>
              <a:t> </a:t>
            </a:r>
            <a:r>
              <a:rPr lang="en-US" sz="1200" b="1" dirty="0" smtClean="0">
                <a:solidFill>
                  <a:srgbClr val="FFFFFF"/>
                </a:solidFill>
                <a:latin typeface="Times New Roman"/>
                <a:ea typeface="Times New Roman"/>
                <a:cs typeface="Times New Roman"/>
                <a:sym typeface="Times New Roman"/>
              </a:rPr>
              <a:t>                          </a:t>
            </a:r>
            <a:r>
              <a:rPr lang="vi-VN" sz="3200" b="1" dirty="0" smtClean="0">
                <a:solidFill>
                  <a:srgbClr val="FFFFFF"/>
                </a:solidFill>
                <a:latin typeface="+mj-lt"/>
                <a:ea typeface="Times New Roman"/>
                <a:cs typeface="Times New Roman"/>
                <a:sym typeface="Times New Roman"/>
              </a:rPr>
              <a:t>+ </a:t>
            </a:r>
            <a:r>
              <a:rPr lang="vi-VN" sz="3200" b="1" dirty="0">
                <a:solidFill>
                  <a:srgbClr val="FFFFFF"/>
                </a:solidFill>
                <a:latin typeface="+mj-lt"/>
                <a:ea typeface="Times New Roman"/>
                <a:cs typeface="Times New Roman"/>
                <a:sym typeface="Times New Roman"/>
              </a:rPr>
              <a:t>Là </a:t>
            </a:r>
            <a:r>
              <a:rPr lang="vi-VN" sz="3200" b="1" dirty="0">
                <a:solidFill>
                  <a:srgbClr val="FFFFFF"/>
                </a:solidFill>
                <a:latin typeface="Times New Roman" panose="02020603050405020304" pitchFamily="18" charset="0"/>
                <a:ea typeface="Times New Roman"/>
                <a:cs typeface="Times New Roman" panose="02020603050405020304" pitchFamily="18" charset="0"/>
                <a:sym typeface="Times New Roman"/>
              </a:rPr>
              <a:t>thể </a:t>
            </a:r>
            <a:r>
              <a:rPr lang="en-US" sz="3200" b="1" dirty="0" err="1" smtClean="0">
                <a:solidFill>
                  <a:srgbClr val="FFFFFF"/>
                </a:solidFill>
                <a:latin typeface="Times New Roman" panose="02020603050405020304" pitchFamily="18" charset="0"/>
                <a:ea typeface="Times New Roman"/>
                <a:cs typeface="Times New Roman" panose="02020603050405020304" pitchFamily="18" charset="0"/>
                <a:sym typeface="Times New Roman"/>
              </a:rPr>
              <a:t>văn</a:t>
            </a:r>
            <a:r>
              <a:rPr lang="en-US" sz="3200" b="1" dirty="0" smtClean="0">
                <a:solidFill>
                  <a:srgbClr val="FFFFFF"/>
                </a:solidFill>
                <a:latin typeface="Times New Roman" panose="02020603050405020304" pitchFamily="18" charset="0"/>
                <a:ea typeface="Times New Roman"/>
                <a:cs typeface="Times New Roman" panose="02020603050405020304" pitchFamily="18" charset="0"/>
                <a:sym typeface="Times New Roman"/>
              </a:rPr>
              <a:t> </a:t>
            </a:r>
            <a:r>
              <a:rPr lang="vi-VN" sz="3200" b="1" dirty="0" smtClean="0">
                <a:solidFill>
                  <a:srgbClr val="FFFFFF"/>
                </a:solidFill>
                <a:latin typeface="+mj-lt"/>
                <a:ea typeface="Times New Roman"/>
                <a:cs typeface="Times New Roman"/>
                <a:sym typeface="Times New Roman"/>
              </a:rPr>
              <a:t>nghị </a:t>
            </a:r>
            <a:r>
              <a:rPr lang="vi-VN" sz="3200" b="1" dirty="0">
                <a:solidFill>
                  <a:srgbClr val="FFFFFF"/>
                </a:solidFill>
                <a:latin typeface="+mj-lt"/>
                <a:ea typeface="Times New Roman"/>
                <a:cs typeface="Times New Roman"/>
                <a:sym typeface="Times New Roman"/>
              </a:rPr>
              <a:t>luận trung đại</a:t>
            </a:r>
          </a:p>
          <a:p>
            <a:pPr lvl="0">
              <a:buClr>
                <a:srgbClr val="FFFFFF"/>
              </a:buClr>
              <a:buSzPts val="2800"/>
            </a:pPr>
            <a:r>
              <a:rPr lang="vi-VN" sz="3200" b="1" dirty="0">
                <a:solidFill>
                  <a:srgbClr val="FFFFFF"/>
                </a:solidFill>
                <a:latin typeface="+mj-lt"/>
                <a:ea typeface="Times New Roman"/>
                <a:cs typeface="Times New Roman"/>
                <a:sym typeface="Times New Roman"/>
              </a:rPr>
              <a:t>           + Kết cấu chặt chẽ </a:t>
            </a:r>
            <a:endParaRPr lang="vi-VN" sz="3200" dirty="0">
              <a:latin typeface="+mj-lt"/>
            </a:endParaRPr>
          </a:p>
          <a:p>
            <a:pPr lvl="0">
              <a:buClr>
                <a:srgbClr val="FFFFFF"/>
              </a:buClr>
              <a:buSzPts val="2800"/>
            </a:pPr>
            <a:r>
              <a:rPr lang="vi-VN" sz="3200" b="1" dirty="0">
                <a:solidFill>
                  <a:srgbClr val="FFFFFF"/>
                </a:solidFill>
                <a:latin typeface="+mj-lt"/>
                <a:ea typeface="Times New Roman"/>
                <a:cs typeface="Times New Roman"/>
                <a:sym typeface="Times New Roman"/>
              </a:rPr>
              <a:t>           + Lập luận sắc bén </a:t>
            </a:r>
            <a:endParaRPr lang="vi-VN" sz="3200" dirty="0">
              <a:latin typeface="+mj-lt"/>
            </a:endParaRPr>
          </a:p>
          <a:p>
            <a:pPr lvl="0">
              <a:buClr>
                <a:srgbClr val="FFFFFF"/>
              </a:buClr>
              <a:buSzPts val="2800"/>
            </a:pPr>
            <a:r>
              <a:rPr lang="vi-VN" sz="3200" b="1" dirty="0">
                <a:solidFill>
                  <a:srgbClr val="FFFFFF"/>
                </a:solidFill>
                <a:latin typeface="+mj-lt"/>
                <a:ea typeface="Times New Roman"/>
                <a:cs typeface="Times New Roman"/>
                <a:sym typeface="Times New Roman"/>
              </a:rPr>
              <a:t>           + Lối văn xuôi, văn vần, văn biền ngẫu</a:t>
            </a:r>
            <a:endParaRPr lang="vi-VN" sz="3200" b="1" dirty="0">
              <a:solidFill>
                <a:srgbClr val="FFFFFF"/>
              </a:solidFill>
              <a:latin typeface="+mj-lt"/>
              <a:ea typeface="Calibri"/>
              <a:cs typeface="Calibri"/>
              <a:sym typeface="Calibri"/>
            </a:endParaRPr>
          </a:p>
          <a:p>
            <a:pPr lvl="0">
              <a:buClr>
                <a:srgbClr val="FFFFFF"/>
              </a:buClr>
              <a:buSzPts val="2800"/>
            </a:pPr>
            <a:r>
              <a:rPr lang="vi-VN" sz="3200" b="1" dirty="0">
                <a:solidFill>
                  <a:srgbClr val="FFFFFF"/>
                </a:solidFill>
                <a:latin typeface="+mj-lt"/>
                <a:ea typeface="Times New Roman"/>
                <a:cs typeface="Times New Roman"/>
                <a:sym typeface="Times New Roman"/>
              </a:rPr>
              <a:t>           + Người viết: Vua, chúa, tướng </a:t>
            </a:r>
            <a:endParaRPr lang="en-US" sz="3200" dirty="0">
              <a:latin typeface="+mj-lt"/>
            </a:endParaRPr>
          </a:p>
        </p:txBody>
      </p:sp>
      <p:sp>
        <p:nvSpPr>
          <p:cNvPr id="3" name="TextBox 2"/>
          <p:cNvSpPr txBox="1"/>
          <p:nvPr/>
        </p:nvSpPr>
        <p:spPr>
          <a:xfrm>
            <a:off x="2086029" y="4775200"/>
            <a:ext cx="5143500" cy="1569660"/>
          </a:xfrm>
          <a:prstGeom prst="rect">
            <a:avLst/>
          </a:prstGeom>
          <a:noFill/>
        </p:spPr>
        <p:txBody>
          <a:bodyPr wrap="square" rtlCol="0">
            <a:spAutoFit/>
          </a:bodyPr>
          <a:lstStyle/>
          <a:p>
            <a:pPr lvl="0" algn="just"/>
            <a:r>
              <a:rPr lang="en-US" sz="3200" b="1" dirty="0">
                <a:solidFill>
                  <a:schemeClr val="bg1"/>
                </a:solidFill>
                <a:latin typeface="Times New Roman"/>
                <a:ea typeface="Times New Roman"/>
                <a:cs typeface="Times New Roman"/>
                <a:sym typeface="Times New Roman"/>
              </a:rPr>
              <a:t>Ban </a:t>
            </a:r>
            <a:r>
              <a:rPr lang="en-US" sz="3200" b="1" dirty="0" err="1">
                <a:solidFill>
                  <a:schemeClr val="bg1"/>
                </a:solidFill>
                <a:latin typeface="Times New Roman"/>
                <a:ea typeface="Times New Roman"/>
                <a:cs typeface="Times New Roman"/>
                <a:sym typeface="Times New Roman"/>
              </a:rPr>
              <a:t>bố</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mệnh</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lệnh</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sự</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kiện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trọng</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đại</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liên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quan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đến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vận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mệnh</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dân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tộc</a:t>
            </a:r>
            <a:endParaRPr lang="en-US" sz="3200" dirty="0">
              <a:solidFill>
                <a:schemeClr val="bg1"/>
              </a:solidFill>
            </a:endParaRPr>
          </a:p>
        </p:txBody>
      </p:sp>
      <p:sp>
        <p:nvSpPr>
          <p:cNvPr id="4" name="TextBox 3"/>
          <p:cNvSpPr txBox="1"/>
          <p:nvPr/>
        </p:nvSpPr>
        <p:spPr>
          <a:xfrm>
            <a:off x="7442200" y="4775200"/>
            <a:ext cx="4445000" cy="1569660"/>
          </a:xfrm>
          <a:prstGeom prst="rect">
            <a:avLst/>
          </a:prstGeom>
          <a:noFill/>
        </p:spPr>
        <p:txBody>
          <a:bodyPr wrap="square" rtlCol="0">
            <a:spAutoFit/>
          </a:bodyPr>
          <a:lstStyle/>
          <a:p>
            <a:pPr lvl="0" algn="just">
              <a:buClr>
                <a:srgbClr val="00B0F0"/>
              </a:buClr>
              <a:buSzPts val="2800"/>
            </a:pPr>
            <a:r>
              <a:rPr lang="vi-VN" sz="3200" b="1" dirty="0">
                <a:solidFill>
                  <a:schemeClr val="bg1"/>
                </a:solidFill>
                <a:latin typeface="Times New Roman"/>
                <a:ea typeface="Times New Roman"/>
                <a:cs typeface="Times New Roman"/>
                <a:sym typeface="Times New Roman"/>
              </a:rPr>
              <a:t>Kêu gọi; khích lệ tinh thần của binh sĩ trước cuộc kháng chiến</a:t>
            </a:r>
            <a:endParaRPr lang="vi-VN" sz="3200" b="1"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66298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20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24F2085-22AE-E1A6-7E01-C3F0D64178E9}"/>
              </a:ext>
            </a:extLst>
          </p:cNvPr>
          <p:cNvGraphicFramePr>
            <a:graphicFrameLocks noGrp="1"/>
          </p:cNvGraphicFramePr>
          <p:nvPr>
            <p:extLst/>
          </p:nvPr>
        </p:nvGraphicFramePr>
        <p:xfrm>
          <a:off x="350520" y="0"/>
          <a:ext cx="11841480" cy="6579806"/>
        </p:xfrm>
        <a:graphic>
          <a:graphicData uri="http://schemas.openxmlformats.org/drawingml/2006/table">
            <a:tbl>
              <a:tblPr firstRow="1" firstCol="1" bandRow="1"/>
              <a:tblGrid>
                <a:gridCol w="3992880">
                  <a:extLst>
                    <a:ext uri="{9D8B030D-6E8A-4147-A177-3AD203B41FA5}">
                      <a16:colId xmlns="" xmlns:a16="http://schemas.microsoft.com/office/drawing/2014/main" val="4238457004"/>
                    </a:ext>
                  </a:extLst>
                </a:gridCol>
                <a:gridCol w="7848600">
                  <a:extLst>
                    <a:ext uri="{9D8B030D-6E8A-4147-A177-3AD203B41FA5}">
                      <a16:colId xmlns="" xmlns:a16="http://schemas.microsoft.com/office/drawing/2014/main" val="2278802506"/>
                    </a:ext>
                  </a:extLst>
                </a:gridCol>
              </a:tblGrid>
              <a:tr h="927100">
                <a:tc gridSpan="2">
                  <a:txBody>
                    <a:bodyPr/>
                    <a:lstStyle/>
                    <a:p>
                      <a:pPr algn="ctr">
                        <a:lnSpc>
                          <a:spcPct val="100000"/>
                        </a:lnSpc>
                        <a:spcBef>
                          <a:spcPts val="0"/>
                        </a:spcBef>
                        <a:spcAft>
                          <a:spcPts val="0"/>
                        </a:spcAft>
                      </a:pPr>
                      <a:r>
                        <a:rPr lang="pt-BR" sz="28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pt-BR"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 </a:t>
                      </a:r>
                      <a:r>
                        <a:rPr lang="pt-BR" sz="28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“Hịch tướng sĩ”</a:t>
                      </a:r>
                      <a:endPar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4283510474"/>
                  </a:ext>
                </a:extLst>
              </a:tr>
              <a:tr h="132080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biết</a:t>
                      </a:r>
                      <a:r>
                        <a:rPr lang="pt-BR" sz="24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tên tiếng Hán, phương thức biểu đạt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i="1" dirty="0" smtClean="0">
                        <a:solidFill>
                          <a:srgbClr val="3C4043"/>
                        </a:solidFill>
                        <a:latin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816907285"/>
                  </a:ext>
                </a:extLst>
              </a:tr>
              <a:tr h="927100">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biết hoàn cảnh ra đời của văn bản.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03519593"/>
                  </a:ext>
                </a:extLst>
              </a:tr>
              <a:tr h="533400">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viết theo thể loại nào?</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i="1" dirty="0" smtClean="0">
                        <a:latin typeface="Times New Roman" panose="02020603050405020304" pitchFamily="18"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3912252158"/>
                  </a:ext>
                </a:extLst>
              </a:tr>
              <a:tr h="2563558">
                <a:tc>
                  <a:txBody>
                    <a:bodyPr/>
                    <a:lstStyle/>
                    <a:p>
                      <a:pPr marL="0" marR="0" indent="0" algn="just" defTabSz="914400" rtl="0" eaLnBrk="1" fontAlgn="auto" latinLnBrk="0" hangingPunct="1">
                        <a:lnSpc>
                          <a:spcPct val="115000"/>
                        </a:lnSpc>
                        <a:spcBef>
                          <a:spcPts val="600"/>
                        </a:spcBef>
                        <a:spcAft>
                          <a:spcPts val="600"/>
                        </a:spcAft>
                        <a:buClrTx/>
                        <a:buSzTx/>
                        <a:buFontTx/>
                        <a:buNone/>
                        <a:tabLst/>
                        <a:defRPr/>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viết ra nhằm mục đích gì?</a:t>
                      </a:r>
                      <a:r>
                        <a:rPr lang="en-US" sz="2400" baseline="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pt-BR"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a:t>
                      </a: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92970578"/>
                  </a:ext>
                </a:extLst>
              </a:tr>
            </a:tbl>
          </a:graphicData>
        </a:graphic>
      </p:graphicFrame>
      <p:sp>
        <p:nvSpPr>
          <p:cNvPr id="4" name="Rectangle 3">
            <a:extLst>
              <a:ext uri="{FF2B5EF4-FFF2-40B4-BE49-F238E27FC236}">
                <a16:creationId xmlns="" xmlns:a16="http://schemas.microsoft.com/office/drawing/2014/main" id="{1ED47B5F-C79C-482F-9D91-5945C45550DC}"/>
              </a:ext>
            </a:extLst>
          </p:cNvPr>
          <p:cNvSpPr/>
          <p:nvPr/>
        </p:nvSpPr>
        <p:spPr>
          <a:xfrm>
            <a:off x="5403033" y="2338031"/>
            <a:ext cx="6788967" cy="584775"/>
          </a:xfrm>
          <a:prstGeom prst="rect">
            <a:avLst/>
          </a:prstGeom>
        </p:spPr>
        <p:txBody>
          <a:bodyPr wrap="square">
            <a:spAutoFit/>
          </a:bodyPr>
          <a:lstStyle/>
          <a:p>
            <a:pPr algn="just"/>
            <a:endParaRPr lang="en-SG" sz="32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459614" y="4002788"/>
            <a:ext cx="7732386" cy="1366528"/>
          </a:xfrm>
          <a:prstGeom prst="rect">
            <a:avLst/>
          </a:prstGeom>
          <a:noFill/>
        </p:spPr>
        <p:txBody>
          <a:bodyPr wrap="square" rtlCol="0">
            <a:spAutoFit/>
          </a:bodyPr>
          <a:lstStyle/>
          <a:p>
            <a:pPr algn="just">
              <a:lnSpc>
                <a:spcPct val="115000"/>
              </a:lnSpc>
              <a:spcBef>
                <a:spcPts val="600"/>
              </a:spcBef>
              <a:spcAft>
                <a:spcPts val="600"/>
              </a:spcAft>
            </a:pPr>
            <a:r>
              <a:rPr lang="pt-BR"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Kêu </a:t>
            </a:r>
            <a:r>
              <a:rPr lang="pt-BR"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khích lệ tinh thần yêu nước của tướng sĩ,phê phán tư tưởng cầu an, hưởng lạc của một số tướng sĩ, kêu gọi mọi người đoàn kết trong cuộc chiến đấu chống kẻ thù xâm lược.</a:t>
            </a:r>
            <a:endParaRPr lang="en-US" sz="2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4459614" y="5266133"/>
            <a:ext cx="7592686" cy="1366528"/>
          </a:xfrm>
          <a:prstGeom prst="rect">
            <a:avLst/>
          </a:prstGeom>
          <a:noFill/>
        </p:spPr>
        <p:txBody>
          <a:bodyPr wrap="square" rtlCol="0">
            <a:spAutoFit/>
          </a:bodyPr>
          <a:lstStyle/>
          <a:p>
            <a:pPr algn="just">
              <a:lnSpc>
                <a:spcPct val="115000"/>
              </a:lnSpc>
              <a:spcBef>
                <a:spcPts val="600"/>
              </a:spcBef>
              <a:spcAft>
                <a:spcPts val="600"/>
              </a:spcAft>
            </a:pPr>
            <a:r>
              <a:rPr lang="pt-BR"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a:t>
            </a:r>
            <a:r>
              <a:rPr lang="pt-BR"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 lĩnh trong quân đội của Trần Quốc Tuấn, sau đó, lan toả ra toàn bộ các tướng sĩ và người dân Đại Việt lúc bấy giờ.</a:t>
            </a:r>
            <a:endParaRPr lang="en-US" sz="2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4341181" y="1049306"/>
            <a:ext cx="7829550" cy="1095685"/>
          </a:xfrm>
          <a:prstGeom prst="rect">
            <a:avLst/>
          </a:prstGeom>
          <a:noFill/>
        </p:spPr>
        <p:txBody>
          <a:bodyPr wrap="square" rtlCol="0">
            <a:spAutoFit/>
          </a:bodyPr>
          <a:lstStyle/>
          <a:p>
            <a:pPr algn="just">
              <a:lnSpc>
                <a:spcPct val="115000"/>
              </a:lnSpc>
              <a:spcBef>
                <a:spcPts val="600"/>
              </a:spcBef>
              <a:spcAft>
                <a:spcPts val="600"/>
              </a:spcAft>
            </a:pP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Tên</a:t>
            </a: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tiếng</a:t>
            </a:r>
            <a:r>
              <a:rPr lang="en-US" sz="2400" b="1" dirty="0" smtClean="0">
                <a:solidFill>
                  <a:srgbClr val="3C4043"/>
                </a:solidFill>
                <a:latin typeface="Times New Roman" panose="02020603050405020304" pitchFamily="18" charset="0"/>
                <a:cs typeface="Times New Roman" panose="02020603050405020304" pitchFamily="18" charset="0"/>
              </a:rPr>
              <a:t> </a:t>
            </a:r>
            <a:r>
              <a:rPr lang="en-US" sz="2400" b="1" dirty="0" err="1" smtClean="0">
                <a:solidFill>
                  <a:srgbClr val="3C4043"/>
                </a:solidFill>
                <a:latin typeface="Times New Roman" panose="02020603050405020304" pitchFamily="18" charset="0"/>
                <a:cs typeface="Times New Roman" panose="02020603050405020304" pitchFamily="18" charset="0"/>
              </a:rPr>
              <a:t>Hán</a:t>
            </a:r>
            <a:r>
              <a:rPr lang="en-US" sz="2400" b="1" dirty="0" smtClean="0">
                <a:solidFill>
                  <a:srgbClr val="3C4043"/>
                </a:solidFill>
                <a:latin typeface="Times New Roman" panose="02020603050405020304" pitchFamily="18" charset="0"/>
                <a:cs typeface="Times New Roman" panose="02020603050405020304" pitchFamily="18" charset="0"/>
              </a:rPr>
              <a:t>: </a:t>
            </a:r>
            <a:r>
              <a:rPr lang="vi-VN" sz="2400" i="1" dirty="0" smtClean="0">
                <a:solidFill>
                  <a:srgbClr val="3C4043"/>
                </a:solidFill>
                <a:latin typeface="Times New Roman" panose="02020603050405020304" pitchFamily="18" charset="0"/>
                <a:cs typeface="Times New Roman" panose="02020603050405020304" pitchFamily="18" charset="0"/>
              </a:rPr>
              <a:t>Dụ chư tỳ tướng hịch văn</a:t>
            </a:r>
            <a:endParaRPr lang="en-US" sz="2400" i="1" dirty="0" smtClean="0">
              <a:solidFill>
                <a:srgbClr val="3C4043"/>
              </a:solidFill>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Phương</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thức</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biểu</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đạt</a:t>
            </a:r>
            <a:r>
              <a:rPr lang="en-US" sz="2400" b="1" dirty="0">
                <a:solidFill>
                  <a:srgbClr val="3C4043"/>
                </a:solidFill>
                <a:latin typeface="Times New Roman" panose="02020603050405020304" pitchFamily="18" charset="0"/>
                <a:cs typeface="Times New Roman" panose="02020603050405020304" pitchFamily="18" charset="0"/>
              </a:rPr>
              <a:t>: </a:t>
            </a:r>
            <a:r>
              <a:rPr lang="en-US" sz="2400" i="1" dirty="0" err="1">
                <a:solidFill>
                  <a:srgbClr val="3C4043"/>
                </a:solidFill>
                <a:latin typeface="Times New Roman" panose="02020603050405020304" pitchFamily="18" charset="0"/>
                <a:cs typeface="Times New Roman" panose="02020603050405020304" pitchFamily="18" charset="0"/>
              </a:rPr>
              <a:t>Nghị</a:t>
            </a:r>
            <a:r>
              <a:rPr lang="en-US" sz="2400" i="1" dirty="0">
                <a:solidFill>
                  <a:srgbClr val="3C4043"/>
                </a:solidFill>
                <a:latin typeface="Times New Roman" panose="02020603050405020304" pitchFamily="18" charset="0"/>
                <a:cs typeface="Times New Roman" panose="02020603050405020304" pitchFamily="18" charset="0"/>
              </a:rPr>
              <a:t> </a:t>
            </a:r>
            <a:r>
              <a:rPr lang="en-US" sz="2400" i="1" dirty="0" err="1" smtClean="0">
                <a:solidFill>
                  <a:srgbClr val="3C4043"/>
                </a:solidFill>
                <a:latin typeface="Times New Roman" panose="02020603050405020304" pitchFamily="18" charset="0"/>
                <a:cs typeface="Times New Roman" panose="02020603050405020304" pitchFamily="18" charset="0"/>
              </a:rPr>
              <a:t>luận</a:t>
            </a:r>
            <a:endParaRPr lang="en-US" sz="2400" i="1" dirty="0">
              <a:solidFill>
                <a:srgbClr val="3C4043"/>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459614" y="2275154"/>
            <a:ext cx="7592685" cy="907749"/>
          </a:xfrm>
          <a:prstGeom prst="rect">
            <a:avLst/>
          </a:prstGeom>
          <a:noFill/>
        </p:spPr>
        <p:txBody>
          <a:bodyPr wrap="square" rtlCol="0">
            <a:spAutoFit/>
          </a:bodyPr>
          <a:lstStyle/>
          <a:p>
            <a:pPr algn="just" defTabSz="914400">
              <a:lnSpc>
                <a:spcPct val="115000"/>
              </a:lnSpc>
              <a:spcBef>
                <a:spcPts val="600"/>
              </a:spcBef>
              <a:spcAft>
                <a:spcPts val="600"/>
              </a:spcAft>
              <a:defRPr/>
            </a:pPr>
            <a:r>
              <a:rPr lang="en-US" sz="2400" i="1" dirty="0">
                <a:latin typeface="Times New Roman" panose="02020603050405020304" pitchFamily="18" charset="0"/>
                <a:cs typeface="Times New Roman" panose="02020603050405020304" pitchFamily="18" charset="0"/>
              </a:rPr>
              <a:t>Ra </a:t>
            </a:r>
            <a:r>
              <a:rPr lang="en-US" sz="2400" i="1" dirty="0" err="1">
                <a:latin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Mông</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Nguyên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2 (1285) </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4660900" y="3259445"/>
            <a:ext cx="4368800" cy="483017"/>
          </a:xfrm>
          <a:prstGeom prst="rect">
            <a:avLst/>
          </a:prstGeom>
          <a:noFill/>
        </p:spPr>
        <p:txBody>
          <a:bodyPr wrap="square" rtlCol="0">
            <a:spAutoFit/>
          </a:bodyPr>
          <a:lstStyle/>
          <a:p>
            <a:pPr algn="just" defTabSz="914400">
              <a:lnSpc>
                <a:spcPct val="115000"/>
              </a:lnSpc>
              <a:spcBef>
                <a:spcPts val="600"/>
              </a:spcBef>
              <a:spcAft>
                <a:spcPts val="600"/>
              </a:spcAft>
              <a:defRPr/>
            </a:pP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Thể</a:t>
            </a:r>
            <a:r>
              <a:rPr lang="en-US" sz="2400" b="1" dirty="0">
                <a:solidFill>
                  <a:srgbClr val="3C4043"/>
                </a:solidFill>
                <a:latin typeface="Times New Roman" panose="02020603050405020304" pitchFamily="18" charset="0"/>
                <a:cs typeface="Times New Roman" panose="02020603050405020304" pitchFamily="18" charset="0"/>
              </a:rPr>
              <a:t> </a:t>
            </a:r>
            <a:r>
              <a:rPr lang="en-US" sz="2400" b="1" dirty="0" err="1">
                <a:solidFill>
                  <a:srgbClr val="3C4043"/>
                </a:solidFill>
                <a:latin typeface="Times New Roman" panose="02020603050405020304" pitchFamily="18" charset="0"/>
                <a:cs typeface="Times New Roman" panose="02020603050405020304" pitchFamily="18" charset="0"/>
              </a:rPr>
              <a:t>loại</a:t>
            </a:r>
            <a:r>
              <a:rPr lang="en-US" sz="2400" b="1" dirty="0">
                <a:solidFill>
                  <a:srgbClr val="3C4043"/>
                </a:solidFill>
                <a:latin typeface="Times New Roman" panose="02020603050405020304" pitchFamily="18" charset="0"/>
                <a:cs typeface="Times New Roman" panose="02020603050405020304" pitchFamily="18" charset="0"/>
              </a:rPr>
              <a:t> </a:t>
            </a:r>
            <a:r>
              <a:rPr lang="en-US" sz="2400" i="1" dirty="0">
                <a:solidFill>
                  <a:srgbClr val="3C4043"/>
                </a:solidFill>
                <a:latin typeface="Times New Roman" panose="02020603050405020304" pitchFamily="18" charset="0"/>
                <a:cs typeface="Times New Roman" panose="02020603050405020304" pitchFamily="18" charset="0"/>
              </a:rPr>
              <a:t>: </a:t>
            </a:r>
            <a:r>
              <a:rPr lang="en-US" sz="2400" i="1" dirty="0" err="1">
                <a:solidFill>
                  <a:srgbClr val="3C4043"/>
                </a:solidFill>
                <a:latin typeface="Times New Roman" panose="02020603050405020304" pitchFamily="18" charset="0"/>
                <a:cs typeface="Times New Roman" panose="02020603050405020304" pitchFamily="18" charset="0"/>
              </a:rPr>
              <a:t>Hịch</a:t>
            </a:r>
            <a:endParaRPr lang="en-SG"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36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ời kêu gọi toàn quốc kháng chiến của Chủ tịch Hồ Chí Minh ngày 19/12/1946. Ảnh Tư liệ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89499" y="265194"/>
            <a:ext cx="6727244" cy="5146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file1.dangcongsan.vn/DATA/0/2019/09/bac_ho_46-15_36_47_167.jpg"/>
          <p:cNvPicPr/>
          <p:nvPr/>
        </p:nvPicPr>
        <p:blipFill>
          <a:blip r:embed="rId3">
            <a:extLst>
              <a:ext uri="{28A0092B-C50C-407E-A947-70E740481C1C}">
                <a14:useLocalDpi xmlns:a14="http://schemas.microsoft.com/office/drawing/2010/main" val="0"/>
              </a:ext>
            </a:extLst>
          </a:blip>
          <a:srcRect/>
          <a:stretch>
            <a:fillRect/>
          </a:stretch>
        </p:blipFill>
        <p:spPr bwMode="auto">
          <a:xfrm>
            <a:off x="0" y="265194"/>
            <a:ext cx="4889500" cy="5146675"/>
          </a:xfrm>
          <a:prstGeom prst="rect">
            <a:avLst/>
          </a:prstGeom>
          <a:noFill/>
          <a:ln>
            <a:noFill/>
          </a:ln>
        </p:spPr>
      </p:pic>
      <p:sp>
        <p:nvSpPr>
          <p:cNvPr id="7" name="Rectangle 6"/>
          <p:cNvSpPr/>
          <p:nvPr/>
        </p:nvSpPr>
        <p:spPr>
          <a:xfrm>
            <a:off x="4889499" y="5522777"/>
            <a:ext cx="8077200" cy="892552"/>
          </a:xfrm>
          <a:prstGeom prst="rect">
            <a:avLst/>
          </a:prstGeom>
        </p:spPr>
        <p:txBody>
          <a:bodyPr wrap="square">
            <a:spAutoFit/>
          </a:bodyPr>
          <a:lstStyle/>
          <a:p>
            <a:pPr fontAlgn="base"/>
            <a:r>
              <a:rPr lang="en-US" sz="2600" b="1" dirty="0" err="1">
                <a:latin typeface="Times New Roman" panose="02020603050405020304" pitchFamily="18" charset="0"/>
                <a:cs typeface="Times New Roman" panose="02020603050405020304" pitchFamily="18" charset="0"/>
              </a:rPr>
              <a:t>Lời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gọi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Toàn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quốc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tịch</a:t>
            </a:r>
            <a:r>
              <a:rPr lang="en-US" sz="2600" b="1" dirty="0">
                <a:latin typeface="Times New Roman" panose="02020603050405020304" pitchFamily="18" charset="0"/>
                <a:cs typeface="Times New Roman" panose="02020603050405020304" pitchFamily="18" charset="0"/>
              </a:rPr>
              <a:t> </a:t>
            </a:r>
            <a:endParaRPr lang="en-US" sz="2600" b="1" dirty="0" smtClean="0">
              <a:latin typeface="Times New Roman" panose="02020603050405020304" pitchFamily="18" charset="0"/>
              <a:cs typeface="Times New Roman" panose="02020603050405020304" pitchFamily="18" charset="0"/>
            </a:endParaRPr>
          </a:p>
          <a:p>
            <a:pPr fontAlgn="base"/>
            <a:r>
              <a:rPr lang="en-US" sz="2600" b="1" dirty="0" err="1" smtClean="0">
                <a:latin typeface="Times New Roman" panose="02020603050405020304" pitchFamily="18" charset="0"/>
                <a:cs typeface="Times New Roman" panose="02020603050405020304" pitchFamily="18" charset="0"/>
              </a:rPr>
              <a:t>Hồ</a:t>
            </a:r>
            <a:r>
              <a:rPr lang="en-US" sz="2600" b="1" dirty="0" smtClean="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Chí</a:t>
            </a:r>
            <a:r>
              <a:rPr lang="en-US" sz="2600" b="1" dirty="0">
                <a:latin typeface="Times New Roman" panose="02020603050405020304" pitchFamily="18" charset="0"/>
                <a:cs typeface="Times New Roman" panose="02020603050405020304" pitchFamily="18" charset="0"/>
              </a:rPr>
              <a:t> Minh, </a:t>
            </a:r>
            <a:r>
              <a:rPr lang="en-US" sz="2600" b="1" dirty="0" err="1">
                <a:latin typeface="Times New Roman" panose="02020603050405020304" pitchFamily="18" charset="0"/>
                <a:cs typeface="Times New Roman" panose="02020603050405020304" pitchFamily="18" charset="0"/>
              </a:rPr>
              <a:t>ngày</a:t>
            </a:r>
            <a:r>
              <a:rPr lang="en-US" sz="2600" b="1" dirty="0">
                <a:latin typeface="Times New Roman" panose="02020603050405020304" pitchFamily="18" charset="0"/>
                <a:cs typeface="Times New Roman" panose="02020603050405020304" pitchFamily="18" charset="0"/>
              </a:rPr>
              <a:t> 19/12/1946</a:t>
            </a:r>
            <a:endParaRPr lang="en-US" sz="2600" dirty="0">
              <a:latin typeface="Times New Roman" panose="02020603050405020304" pitchFamily="18" charset="0"/>
              <a:cs typeface="Times New Roman" panose="02020603050405020304" pitchFamily="18" charset="0"/>
            </a:endParaRPr>
          </a:p>
        </p:txBody>
      </p:sp>
      <p:sp>
        <p:nvSpPr>
          <p:cNvPr id="5" name="Rectangle 4"/>
          <p:cNvSpPr/>
          <p:nvPr/>
        </p:nvSpPr>
        <p:spPr>
          <a:xfrm>
            <a:off x="-454612" y="5567577"/>
            <a:ext cx="5447143" cy="958660"/>
          </a:xfrm>
          <a:prstGeom prst="rect">
            <a:avLst/>
          </a:prstGeom>
        </p:spPr>
        <p:txBody>
          <a:bodyPr wrap="square">
            <a:spAutoFit/>
          </a:bodyPr>
          <a:lstStyle/>
          <a:p>
            <a:pPr algn="ctr" fontAlgn="base">
              <a:lnSpc>
                <a:spcPct val="107000"/>
              </a:lnSpc>
              <a:spcAft>
                <a:spcPts val="800"/>
              </a:spcAft>
            </a:pP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tịch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1946. </a:t>
            </a:r>
            <a:endPar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07000"/>
              </a:lnSpc>
              <a:spcAft>
                <a:spcPts val="800"/>
              </a:spcAft>
            </a:pPr>
            <a:r>
              <a:rPr lang="en-US" sz="24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5551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11EDA845-9DF3-47B1-BACB-CCE2DFD9C8AB}"/>
              </a:ext>
            </a:extLst>
          </p:cNvPr>
          <p:cNvSpPr txBox="1"/>
          <p:nvPr/>
        </p:nvSpPr>
        <p:spPr>
          <a:xfrm>
            <a:off x="402920" y="958145"/>
            <a:ext cx="11700180" cy="3970318"/>
          </a:xfrm>
          <a:prstGeom prst="rect">
            <a:avLst/>
          </a:prstGeom>
          <a:noFill/>
        </p:spPr>
        <p:txBody>
          <a:bodyPr wrap="square" rtlCol="0">
            <a:spAutoFit/>
          </a:bodyPr>
          <a:lstStyle/>
          <a:p>
            <a:pPr algn="ctr"/>
            <a:r>
              <a:rPr lang="en-SG" sz="3600" b="1" u="sng" dirty="0" smtClean="0">
                <a:solidFill>
                  <a:srgbClr val="FF0000"/>
                </a:solidFill>
                <a:latin typeface="Times New Roman" panose="02020603050405020304" pitchFamily="18" charset="0"/>
                <a:cs typeface="Times New Roman" panose="02020603050405020304" pitchFamily="18" charset="0"/>
              </a:rPr>
              <a:t>BÀI 5</a:t>
            </a:r>
            <a:r>
              <a:rPr lang="en-SG" sz="3600" dirty="0" smtClean="0">
                <a:solidFill>
                  <a:srgbClr val="FF0000"/>
                </a:solidFill>
                <a:latin typeface="Times New Roman" panose="02020603050405020304" pitchFamily="18" charset="0"/>
                <a:cs typeface="Times New Roman" panose="02020603050405020304" pitchFamily="18" charset="0"/>
              </a:rPr>
              <a:t>: </a:t>
            </a:r>
            <a:r>
              <a:rPr lang="en-SG" sz="3600" b="1" dirty="0" smtClean="0">
                <a:solidFill>
                  <a:srgbClr val="FF0000"/>
                </a:solidFill>
                <a:latin typeface="Times New Roman" panose="02020603050405020304" pitchFamily="18" charset="0"/>
                <a:cs typeface="Times New Roman" panose="02020603050405020304" pitchFamily="18" charset="0"/>
              </a:rPr>
              <a:t>NGHỊ LUẬN XÃ HỘI</a:t>
            </a:r>
          </a:p>
          <a:p>
            <a:endParaRPr lang="en-SG" sz="3600" b="1" u="sng" dirty="0" smtClean="0">
              <a:solidFill>
                <a:srgbClr val="FF0000"/>
              </a:solidFill>
              <a:latin typeface="Times New Roman" panose="02020603050405020304" pitchFamily="18" charset="0"/>
              <a:cs typeface="Times New Roman" panose="02020603050405020304" pitchFamily="18" charset="0"/>
            </a:endParaRPr>
          </a:p>
          <a:p>
            <a:r>
              <a:rPr lang="en-SG" sz="3600" u="sng" dirty="0" err="1" smtClean="0">
                <a:solidFill>
                  <a:srgbClr val="FF0000"/>
                </a:solidFill>
                <a:latin typeface="Times New Roman" panose="02020603050405020304" pitchFamily="18" charset="0"/>
                <a:cs typeface="Times New Roman" panose="02020603050405020304" pitchFamily="18" charset="0"/>
              </a:rPr>
              <a:t>Tiết</a:t>
            </a:r>
            <a:r>
              <a:rPr lang="en-SG" sz="3600" u="sng" dirty="0" smtClean="0">
                <a:solidFill>
                  <a:srgbClr val="FF0000"/>
                </a:solidFill>
                <a:latin typeface="Times New Roman" panose="02020603050405020304" pitchFamily="18" charset="0"/>
                <a:cs typeface="Times New Roman" panose="02020603050405020304" pitchFamily="18" charset="0"/>
              </a:rPr>
              <a:t> 56: </a:t>
            </a:r>
            <a:r>
              <a:rPr lang="en-SG" sz="3600" u="sng" dirty="0" err="1" smtClean="0">
                <a:solidFill>
                  <a:srgbClr val="FF0000"/>
                </a:solidFill>
                <a:latin typeface="Times New Roman" panose="02020603050405020304" pitchFamily="18" charset="0"/>
                <a:cs typeface="Times New Roman" panose="02020603050405020304" pitchFamily="18" charset="0"/>
              </a:rPr>
              <a:t>Đọc</a:t>
            </a:r>
            <a:r>
              <a:rPr lang="en-SG" sz="3600" u="sng" dirty="0" smtClean="0">
                <a:solidFill>
                  <a:srgbClr val="FF0000"/>
                </a:solidFill>
                <a:latin typeface="Times New Roman" panose="02020603050405020304" pitchFamily="18" charset="0"/>
                <a:cs typeface="Times New Roman" panose="02020603050405020304" pitchFamily="18" charset="0"/>
              </a:rPr>
              <a:t> </a:t>
            </a:r>
            <a:r>
              <a:rPr lang="en-SG" sz="3600" u="sng" dirty="0" err="1" smtClean="0">
                <a:solidFill>
                  <a:srgbClr val="FF0000"/>
                </a:solidFill>
                <a:latin typeface="Times New Roman" panose="02020603050405020304" pitchFamily="18" charset="0"/>
                <a:cs typeface="Times New Roman" panose="02020603050405020304" pitchFamily="18" charset="0"/>
              </a:rPr>
              <a:t>hiểu</a:t>
            </a:r>
            <a:r>
              <a:rPr lang="en-SG" sz="3600" u="sng" dirty="0" smtClean="0">
                <a:solidFill>
                  <a:srgbClr val="FF0000"/>
                </a:solidFill>
                <a:latin typeface="Times New Roman" panose="02020603050405020304" pitchFamily="18" charset="0"/>
                <a:cs typeface="Times New Roman" panose="02020603050405020304" pitchFamily="18" charset="0"/>
              </a:rPr>
              <a:t> </a:t>
            </a:r>
            <a:r>
              <a:rPr lang="en-SG" sz="3600" u="sng" dirty="0" err="1" smtClean="0">
                <a:solidFill>
                  <a:srgbClr val="FF0000"/>
                </a:solidFill>
                <a:latin typeface="Times New Roman" panose="02020603050405020304" pitchFamily="18" charset="0"/>
                <a:cs typeface="Times New Roman" panose="02020603050405020304" pitchFamily="18" charset="0"/>
              </a:rPr>
              <a:t>văn</a:t>
            </a:r>
            <a:r>
              <a:rPr lang="en-SG" sz="3600" u="sng" dirty="0" smtClean="0">
                <a:solidFill>
                  <a:srgbClr val="FF0000"/>
                </a:solidFill>
                <a:latin typeface="Times New Roman" panose="02020603050405020304" pitchFamily="18" charset="0"/>
                <a:cs typeface="Times New Roman" panose="02020603050405020304" pitchFamily="18" charset="0"/>
              </a:rPr>
              <a:t> </a:t>
            </a:r>
            <a:r>
              <a:rPr lang="en-SG" sz="3600" u="sng" dirty="0" err="1" smtClean="0">
                <a:solidFill>
                  <a:srgbClr val="FF0000"/>
                </a:solidFill>
                <a:latin typeface="Times New Roman" panose="02020603050405020304" pitchFamily="18" charset="0"/>
                <a:cs typeface="Times New Roman" panose="02020603050405020304" pitchFamily="18" charset="0"/>
              </a:rPr>
              <a:t>bản</a:t>
            </a:r>
            <a:r>
              <a:rPr lang="en-SG" sz="3600" dirty="0" smtClean="0">
                <a:solidFill>
                  <a:srgbClr val="FF0000"/>
                </a:solidFill>
                <a:latin typeface="Times New Roman" panose="02020603050405020304" pitchFamily="18" charset="0"/>
                <a:cs typeface="Times New Roman" panose="02020603050405020304" pitchFamily="18" charset="0"/>
              </a:rPr>
              <a:t>:  </a:t>
            </a:r>
            <a:r>
              <a:rPr lang="en-SG" sz="3600" b="1" dirty="0" smtClean="0">
                <a:solidFill>
                  <a:srgbClr val="FF0000"/>
                </a:solidFill>
                <a:latin typeface="Times New Roman" panose="02020603050405020304" pitchFamily="18" charset="0"/>
                <a:cs typeface="Times New Roman" panose="02020603050405020304" pitchFamily="18" charset="0"/>
              </a:rPr>
              <a:t>HỊCH  TƯỚNG SĨ </a:t>
            </a:r>
          </a:p>
          <a:p>
            <a:r>
              <a:rPr lang="en-SG" sz="3600" dirty="0">
                <a:solidFill>
                  <a:srgbClr val="FF0000"/>
                </a:solidFill>
                <a:latin typeface="Times New Roman" panose="02020603050405020304" pitchFamily="18" charset="0"/>
                <a:cs typeface="Times New Roman" panose="02020603050405020304" pitchFamily="18" charset="0"/>
              </a:rPr>
              <a:t> </a:t>
            </a:r>
            <a:r>
              <a:rPr lang="en-SG" sz="3600" dirty="0" smtClean="0">
                <a:solidFill>
                  <a:srgbClr val="FF0000"/>
                </a:solidFill>
                <a:latin typeface="Times New Roman" panose="02020603050405020304" pitchFamily="18" charset="0"/>
                <a:cs typeface="Times New Roman" panose="02020603050405020304" pitchFamily="18" charset="0"/>
              </a:rPr>
              <a:t>                                                  </a:t>
            </a:r>
            <a:r>
              <a:rPr lang="en-SG" sz="3600" i="1" dirty="0" smtClean="0">
                <a:solidFill>
                  <a:srgbClr val="FF0000"/>
                </a:solidFill>
                <a:latin typeface="Times New Roman" panose="02020603050405020304" pitchFamily="18" charset="0"/>
                <a:cs typeface="Times New Roman" panose="02020603050405020304" pitchFamily="18" charset="0"/>
              </a:rPr>
              <a:t>(</a:t>
            </a:r>
            <a:r>
              <a:rPr lang="en-SG" sz="3600" i="1" dirty="0" err="1" smtClean="0">
                <a:solidFill>
                  <a:srgbClr val="FF0000"/>
                </a:solidFill>
                <a:latin typeface="Times New Roman" panose="02020603050405020304" pitchFamily="18" charset="0"/>
                <a:cs typeface="Times New Roman" panose="02020603050405020304" pitchFamily="18" charset="0"/>
              </a:rPr>
              <a:t>Dụ</a:t>
            </a:r>
            <a:r>
              <a:rPr lang="en-SG" sz="3600" i="1" dirty="0" smtClean="0">
                <a:solidFill>
                  <a:srgbClr val="FF0000"/>
                </a:solidFill>
                <a:latin typeface="Times New Roman" panose="02020603050405020304" pitchFamily="18" charset="0"/>
                <a:cs typeface="Times New Roman" panose="02020603050405020304" pitchFamily="18" charset="0"/>
              </a:rPr>
              <a:t> </a:t>
            </a:r>
            <a:r>
              <a:rPr lang="en-SG" sz="3600" i="1" dirty="0" err="1" smtClean="0">
                <a:solidFill>
                  <a:srgbClr val="FF0000"/>
                </a:solidFill>
                <a:latin typeface="Times New Roman" panose="02020603050405020304" pitchFamily="18" charset="0"/>
                <a:cs typeface="Times New Roman" panose="02020603050405020304" pitchFamily="18" charset="0"/>
              </a:rPr>
              <a:t>chư</a:t>
            </a:r>
            <a:r>
              <a:rPr lang="en-SG" sz="3600" i="1" dirty="0" smtClean="0">
                <a:solidFill>
                  <a:srgbClr val="FF0000"/>
                </a:solidFill>
                <a:latin typeface="Times New Roman" panose="02020603050405020304" pitchFamily="18" charset="0"/>
                <a:cs typeface="Times New Roman" panose="02020603050405020304" pitchFamily="18" charset="0"/>
              </a:rPr>
              <a:t> </a:t>
            </a:r>
            <a:r>
              <a:rPr lang="en-SG" sz="3600" i="1" dirty="0" err="1" smtClean="0">
                <a:solidFill>
                  <a:srgbClr val="FF0000"/>
                </a:solidFill>
                <a:latin typeface="Times New Roman" panose="02020603050405020304" pitchFamily="18" charset="0"/>
                <a:cs typeface="Times New Roman" panose="02020603050405020304" pitchFamily="18" charset="0"/>
              </a:rPr>
              <a:t>tì</a:t>
            </a:r>
            <a:r>
              <a:rPr lang="en-SG" sz="3600" i="1" dirty="0" smtClean="0">
                <a:solidFill>
                  <a:srgbClr val="FF0000"/>
                </a:solidFill>
                <a:latin typeface="Times New Roman" panose="02020603050405020304" pitchFamily="18" charset="0"/>
                <a:cs typeface="Times New Roman" panose="02020603050405020304" pitchFamily="18" charset="0"/>
              </a:rPr>
              <a:t> </a:t>
            </a:r>
            <a:r>
              <a:rPr lang="en-SG" sz="3600" i="1" dirty="0" err="1" smtClean="0">
                <a:solidFill>
                  <a:srgbClr val="FF0000"/>
                </a:solidFill>
                <a:latin typeface="Times New Roman" panose="02020603050405020304" pitchFamily="18" charset="0"/>
                <a:cs typeface="Times New Roman" panose="02020603050405020304" pitchFamily="18" charset="0"/>
              </a:rPr>
              <a:t>tướng</a:t>
            </a:r>
            <a:r>
              <a:rPr lang="en-SG" sz="3600" i="1" dirty="0" smtClean="0">
                <a:solidFill>
                  <a:srgbClr val="FF0000"/>
                </a:solidFill>
                <a:latin typeface="Times New Roman" panose="02020603050405020304" pitchFamily="18" charset="0"/>
                <a:cs typeface="Times New Roman" panose="02020603050405020304" pitchFamily="18" charset="0"/>
              </a:rPr>
              <a:t> </a:t>
            </a:r>
            <a:r>
              <a:rPr lang="en-SG" sz="3600" i="1" dirty="0" err="1" smtClean="0">
                <a:solidFill>
                  <a:srgbClr val="FF0000"/>
                </a:solidFill>
                <a:latin typeface="Times New Roman" panose="02020603050405020304" pitchFamily="18" charset="0"/>
                <a:cs typeface="Times New Roman" panose="02020603050405020304" pitchFamily="18" charset="0"/>
              </a:rPr>
              <a:t>hịch</a:t>
            </a:r>
            <a:r>
              <a:rPr lang="en-SG" sz="3600" i="1" dirty="0" smtClean="0">
                <a:solidFill>
                  <a:srgbClr val="FF0000"/>
                </a:solidFill>
                <a:latin typeface="Times New Roman" panose="02020603050405020304" pitchFamily="18" charset="0"/>
                <a:cs typeface="Times New Roman" panose="02020603050405020304" pitchFamily="18" charset="0"/>
              </a:rPr>
              <a:t> </a:t>
            </a:r>
            <a:r>
              <a:rPr lang="en-SG" sz="3600" i="1" dirty="0" err="1" smtClean="0">
                <a:solidFill>
                  <a:srgbClr val="FF0000"/>
                </a:solidFill>
                <a:latin typeface="Times New Roman" panose="02020603050405020304" pitchFamily="18" charset="0"/>
                <a:cs typeface="Times New Roman" panose="02020603050405020304" pitchFamily="18" charset="0"/>
              </a:rPr>
              <a:t>văn</a:t>
            </a:r>
            <a:r>
              <a:rPr lang="en-SG" sz="3600" i="1" dirty="0" smtClean="0">
                <a:solidFill>
                  <a:srgbClr val="FF0000"/>
                </a:solidFill>
                <a:latin typeface="Times New Roman" panose="02020603050405020304" pitchFamily="18" charset="0"/>
                <a:cs typeface="Times New Roman" panose="02020603050405020304" pitchFamily="18" charset="0"/>
              </a:rPr>
              <a:t>)</a:t>
            </a:r>
          </a:p>
          <a:p>
            <a:r>
              <a:rPr lang="en-US" sz="3600" dirty="0" smtClean="0">
                <a:latin typeface="Segoe Print" panose="02000600000000000000" pitchFamily="2" charset="0"/>
              </a:rPr>
              <a:t>                                        </a:t>
            </a:r>
          </a:p>
          <a:p>
            <a:r>
              <a:rPr lang="en-US" sz="3600" dirty="0">
                <a:latin typeface="Segoe Print" panose="02000600000000000000" pitchFamily="2" charset="0"/>
              </a:rPr>
              <a:t> </a:t>
            </a:r>
            <a:r>
              <a:rPr lang="en-US" sz="3600" dirty="0" smtClean="0">
                <a:latin typeface="Segoe Print" panose="02000600000000000000" pitchFamily="2" charset="0"/>
              </a:rPr>
              <a:t>                                     </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Trần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Quốc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Tuấn</a:t>
            </a:r>
            <a:r>
              <a:rPr lang="en-US" sz="3600" dirty="0" smtClean="0">
                <a:latin typeface="Times New Roman" panose="02020603050405020304" pitchFamily="18" charset="0"/>
                <a:cs typeface="Times New Roman" panose="02020603050405020304" pitchFamily="18" charset="0"/>
              </a:rPr>
              <a:t>-</a:t>
            </a:r>
            <a:endParaRPr lang="en-SG" sz="3600" dirty="0">
              <a:solidFill>
                <a:srgbClr val="FF000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
            <a:extLst>
              <a:ext uri="{FF2B5EF4-FFF2-40B4-BE49-F238E27FC236}">
                <a16:creationId xmlns="" xmlns:a16="http://schemas.microsoft.com/office/drawing/2014/main"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 xmlns:a16="http://schemas.microsoft.com/office/drawing/2014/main" id="{63D2E5E1-7F27-4AAB-8609-17514DA48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 xmlns:a16="http://schemas.microsoft.com/office/drawing/2014/main"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 xmlns:a16="http://schemas.microsoft.com/office/drawing/2014/main"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 xmlns:a16="http://schemas.microsoft.com/office/drawing/2014/main" id="{FD49D686-000C-49CB-8BAC-1ACD25FCF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 xmlns:a16="http://schemas.microsoft.com/office/drawing/2014/main"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 xmlns:a16="http://schemas.microsoft.com/office/drawing/2014/main"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 xmlns:a16="http://schemas.microsoft.com/office/drawing/2014/main" id="{AC4B1661-B839-452F-95C7-E20655576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 xmlns:a16="http://schemas.microsoft.com/office/drawing/2014/main"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 xmlns:a16="http://schemas.microsoft.com/office/drawing/2014/main"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ct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 xmlns:a16="http://schemas.microsoft.com/office/drawing/2014/main" id="{22F30497-F7D5-481E-AF79-C45069B3B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 xmlns:a16="http://schemas.microsoft.com/office/drawing/2014/main"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Vector Corel Trống Đồng Đông Sơn, Ngọc Lũ 3 - Free.Vector6.com">
            <a:extLst>
              <a:ext uri="{FF2B5EF4-FFF2-40B4-BE49-F238E27FC236}">
                <a16:creationId xmlns=""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 xmlns:a16="http://schemas.microsoft.com/office/drawing/2014/main" id="{4D478E45-2052-4E4D-A7A8-65F5A8570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à một </a:t>
            </a:r>
            <a:r>
              <a:rPr lang="en-US" sz="2800" dirty="0" err="1">
                <a:solidFill>
                  <a:schemeClr val="tx1"/>
                </a:solidFill>
                <a:latin typeface="Times New Roman"/>
                <a:ea typeface="Times New Roman"/>
                <a:cs typeface="Times New Roman"/>
              </a:rPr>
              <a:t>hư</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schemeClr val="tx1"/>
                </a:solidFill>
                <a:effectLst/>
                <a:uLnTx/>
                <a:uFillTx/>
                <a:latin typeface="Times New Roman"/>
                <a:ea typeface="Arial"/>
                <a:cs typeface="Times New Roman"/>
              </a:rPr>
              <a:t>          ("</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381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546"/>
            <a:ext cx="4396510" cy="59557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5517B45-A041-40FA-BA56-E22BD36A3DD5}"/>
              </a:ext>
            </a:extLst>
          </p:cNvPr>
          <p:cNvSpPr/>
          <p:nvPr/>
        </p:nvSpPr>
        <p:spPr>
          <a:xfrm>
            <a:off x="9013533" y="646546"/>
            <a:ext cx="7076211" cy="1015663"/>
          </a:xfrm>
          <a:prstGeom prst="rect">
            <a:avLst/>
          </a:prstGeom>
        </p:spPr>
        <p:txBody>
          <a:bodyPr wrap="square">
            <a:spAutoFit/>
          </a:bodyPr>
          <a:lstStyle/>
          <a:p>
            <a:pPr algn="just"/>
            <a:r>
              <a:rPr lang="en-US" sz="3000" i="1" dirty="0" smtClean="0">
                <a:solidFill>
                  <a:srgbClr val="3C4043"/>
                </a:solidFill>
                <a:latin typeface="Times New Roman" panose="02020603050405020304" pitchFamily="18" charset="0"/>
                <a:cs typeface="Times New Roman" panose="02020603050405020304" pitchFamily="18" charset="0"/>
              </a:rPr>
              <a:t>( </a:t>
            </a:r>
            <a:r>
              <a:rPr lang="vi-VN" sz="3000" i="1" dirty="0" smtClean="0">
                <a:solidFill>
                  <a:srgbClr val="3C4043"/>
                </a:solidFill>
                <a:latin typeface="Times New Roman" panose="02020603050405020304" pitchFamily="18" charset="0"/>
                <a:cs typeface="Times New Roman" panose="02020603050405020304" pitchFamily="18" charset="0"/>
              </a:rPr>
              <a:t>Dụ </a:t>
            </a:r>
            <a:r>
              <a:rPr lang="vi-VN" sz="3000" i="1" dirty="0">
                <a:solidFill>
                  <a:srgbClr val="3C4043"/>
                </a:solidFill>
                <a:latin typeface="Times New Roman" panose="02020603050405020304" pitchFamily="18" charset="0"/>
                <a:cs typeface="Times New Roman" panose="02020603050405020304" pitchFamily="18" charset="0"/>
              </a:rPr>
              <a:t>chư tỳ tướng </a:t>
            </a:r>
            <a:endParaRPr lang="en-US" sz="3000" i="1" dirty="0" smtClean="0">
              <a:solidFill>
                <a:srgbClr val="3C4043"/>
              </a:solidFill>
              <a:latin typeface="Times New Roman" panose="02020603050405020304" pitchFamily="18" charset="0"/>
              <a:cs typeface="Times New Roman" panose="02020603050405020304" pitchFamily="18" charset="0"/>
            </a:endParaRPr>
          </a:p>
          <a:p>
            <a:pPr algn="just"/>
            <a:r>
              <a:rPr lang="en-US" sz="3000" i="1" dirty="0" smtClean="0">
                <a:solidFill>
                  <a:srgbClr val="3C4043"/>
                </a:solidFill>
                <a:latin typeface="Times New Roman" panose="02020603050405020304" pitchFamily="18" charset="0"/>
                <a:cs typeface="Times New Roman" panose="02020603050405020304" pitchFamily="18" charset="0"/>
              </a:rPr>
              <a:t>               </a:t>
            </a:r>
            <a:r>
              <a:rPr lang="vi-VN" sz="3000" i="1" dirty="0" smtClean="0">
                <a:solidFill>
                  <a:srgbClr val="3C4043"/>
                </a:solidFill>
                <a:latin typeface="Times New Roman" panose="02020603050405020304" pitchFamily="18" charset="0"/>
                <a:cs typeface="Times New Roman" panose="02020603050405020304" pitchFamily="18" charset="0"/>
              </a:rPr>
              <a:t>Hịch</a:t>
            </a:r>
            <a:r>
              <a:rPr lang="en-US" sz="3000" i="1" dirty="0" smtClean="0">
                <a:solidFill>
                  <a:srgbClr val="3C4043"/>
                </a:solidFill>
                <a:latin typeface="Times New Roman" panose="02020603050405020304" pitchFamily="18" charset="0"/>
                <a:cs typeface="Times New Roman" panose="02020603050405020304" pitchFamily="18" charset="0"/>
              </a:rPr>
              <a:t> </a:t>
            </a:r>
            <a:r>
              <a:rPr lang="vi-VN" sz="3000" i="1" dirty="0" smtClean="0">
                <a:solidFill>
                  <a:srgbClr val="3C4043"/>
                </a:solidFill>
                <a:latin typeface="Times New Roman" panose="02020603050405020304" pitchFamily="18" charset="0"/>
                <a:cs typeface="Times New Roman" panose="02020603050405020304" pitchFamily="18" charset="0"/>
              </a:rPr>
              <a:t>văn</a:t>
            </a:r>
            <a:r>
              <a:rPr lang="en-US" sz="3000" i="1" dirty="0" smtClean="0">
                <a:solidFill>
                  <a:srgbClr val="3C4043"/>
                </a:solidFill>
                <a:latin typeface="Times New Roman" panose="02020603050405020304" pitchFamily="18"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BB43E82E-8D61-4F0E-A398-0964CB6A9340}"/>
              </a:ext>
            </a:extLst>
          </p:cNvPr>
          <p:cNvSpPr/>
          <p:nvPr/>
        </p:nvSpPr>
        <p:spPr>
          <a:xfrm>
            <a:off x="3819722" y="-105319"/>
            <a:ext cx="6739767"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Hịch</a:t>
            </a:r>
            <a:r>
              <a:rPr lang="en-US" sz="4000" b="1" dirty="0">
                <a:solidFill>
                  <a:srgbClr val="FF0000"/>
                </a:solidFill>
                <a:latin typeface="Times New Roman" panose="02020603050405020304" pitchFamily="18" charset="0"/>
                <a:cs typeface="Times New Roman" panose="02020603050405020304" pitchFamily="18" charset="0"/>
              </a:rPr>
              <a:t> t</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sĩ</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11" name="Picture 12" descr="Hich tuong si">
            <a:extLst>
              <a:ext uri="{FF2B5EF4-FFF2-40B4-BE49-F238E27FC236}">
                <a16:creationId xmlns="" xmlns:a16="http://schemas.microsoft.com/office/drawing/2014/main" id="{7F291091-4FEB-4B35-A1BC-217DE2618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510" y="704784"/>
            <a:ext cx="4396510" cy="609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7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 xmlns:a16="http://schemas.microsoft.com/office/drawing/2014/main" id="{5C8EB654-EED6-45A7-877F-99D646430D77}"/>
              </a:ext>
            </a:extLst>
          </p:cNvPr>
          <p:cNvSpPr/>
          <p:nvPr/>
        </p:nvSpPr>
        <p:spPr>
          <a:xfrm>
            <a:off x="1562852" y="935086"/>
            <a:ext cx="8508355" cy="923330"/>
          </a:xfrm>
          <a:prstGeom prst="rect">
            <a:avLst/>
          </a:prstGeom>
        </p:spPr>
        <p:txBody>
          <a:bodyPr wrap="none">
            <a:spAutoFit/>
          </a:bodyPr>
          <a:lstStyle/>
          <a:p>
            <a:r>
              <a:rPr lang="en-US" sz="5400" b="1" dirty="0">
                <a:solidFill>
                  <a:srgbClr val="FF0000"/>
                </a:solidFill>
                <a:latin typeface="Times New Roman" panose="02020603050405020304" pitchFamily="18" charset="0"/>
                <a:ea typeface="Times New Roman" panose="02020603050405020304" pitchFamily="18" charset="0"/>
              </a:rPr>
              <a:t>LUYỆN TẬP – VẬN DỤNG</a:t>
            </a:r>
            <a:endParaRPr lang="en-US" sz="5400" dirty="0">
              <a:solidFill>
                <a:srgbClr val="FF0000"/>
              </a:solidFill>
            </a:endParaRPr>
          </a:p>
        </p:txBody>
      </p:sp>
    </p:spTree>
    <p:extLst>
      <p:ext uri="{BB962C8B-B14F-4D97-AF65-F5344CB8AC3E}">
        <p14:creationId xmlns:p14="http://schemas.microsoft.com/office/powerpoint/2010/main" val="1517563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err="1">
                <a:solidFill>
                  <a:srgbClr val="002060"/>
                </a:solidFill>
                <a:latin typeface="Times New Roman" pitchFamily="18" charset="0"/>
                <a:cs typeface="Times New Roman" pitchFamily="18" charset="0"/>
              </a:rPr>
              <a:t>Hội</a:t>
            </a:r>
            <a:r>
              <a:rPr lang="vi-VN" sz="3800" dirty="0">
                <a:solidFill>
                  <a:srgbClr val="002060"/>
                </a:solidFill>
                <a:latin typeface="Times New Roman" pitchFamily="18" charset="0"/>
                <a:cs typeface="Times New Roman" pitchFamily="18" charset="0"/>
              </a:rPr>
              <a:t> đồng khoa học Hoàng gia Anh đã xét phong 10 vị tướng tài của thế giới được chọn từ 98 vị từ cổ đại đến </a:t>
            </a:r>
            <a:r>
              <a:rPr lang="vi-VN" sz="3800" dirty="0" err="1">
                <a:solidFill>
                  <a:srgbClr val="002060"/>
                </a:solidFill>
                <a:latin typeface="Times New Roman" pitchFamily="18" charset="0"/>
                <a:cs typeface="Times New Roman" pitchFamily="18" charset="0"/>
              </a:rPr>
              <a:t>hiện</a:t>
            </a:r>
            <a:r>
              <a:rPr lang="vi-VN" sz="3800" dirty="0">
                <a:solidFill>
                  <a:srgbClr val="002060"/>
                </a:solidFill>
                <a:latin typeface="Times New Roman" pitchFamily="18" charset="0"/>
                <a:cs typeface="Times New Roman" pitchFamily="18" charset="0"/>
              </a:rPr>
              <a:t> </a:t>
            </a:r>
            <a:r>
              <a:rPr lang="vi-VN" sz="3800" dirty="0" err="1">
                <a:solidFill>
                  <a:srgbClr val="002060"/>
                </a:solidFill>
                <a:latin typeface="Times New Roman" pitchFamily="18" charset="0"/>
                <a:cs typeface="Times New Roman" pitchFamily="18" charset="0"/>
              </a:rPr>
              <a:t>đại</a:t>
            </a:r>
            <a:r>
              <a:rPr lang="vi-VN" sz="3800" dirty="0">
                <a:solidFill>
                  <a:srgbClr val="002060"/>
                </a:solidFill>
                <a:latin typeface="Times New Roman" pitchFamily="18" charset="0"/>
                <a:cs typeface="Times New Roman" pitchFamily="18" charset="0"/>
              </a:rPr>
              <a:t> </a:t>
            </a:r>
            <a:r>
              <a:rPr lang="vi-VN" sz="3800" dirty="0" err="1">
                <a:solidFill>
                  <a:srgbClr val="002060"/>
                </a:solidFill>
                <a:latin typeface="Times New Roman" pitchFamily="18" charset="0"/>
                <a:cs typeface="Times New Roman" pitchFamily="18" charset="0"/>
              </a:rPr>
              <a:t>vào</a:t>
            </a:r>
            <a:r>
              <a:rPr lang="vi-VN" sz="3800" dirty="0">
                <a:solidFill>
                  <a:srgbClr val="002060"/>
                </a:solidFill>
                <a:latin typeface="Times New Roman" pitchFamily="18" charset="0"/>
                <a:cs typeface="Times New Roman" pitchFamily="18" charset="0"/>
              </a:rPr>
              <a:t> </a:t>
            </a:r>
            <a:r>
              <a:rPr lang="vi-VN" sz="3800" dirty="0" err="1">
                <a:solidFill>
                  <a:srgbClr val="002060"/>
                </a:solidFill>
                <a:latin typeface="Times New Roman" pitchFamily="18" charset="0"/>
                <a:cs typeface="Times New Roman" pitchFamily="18" charset="0"/>
              </a:rPr>
              <a:t>tháng</a:t>
            </a:r>
            <a:r>
              <a:rPr lang="vi-VN" sz="3800" dirty="0">
                <a:solidFill>
                  <a:srgbClr val="002060"/>
                </a:solidFill>
                <a:latin typeface="Times New Roman" pitchFamily="18" charset="0"/>
                <a:cs typeface="Times New Roman" pitchFamily="18" charset="0"/>
              </a:rPr>
              <a:t> 2.1984. Việt Nam vinh dự là nước </a:t>
            </a:r>
            <a:r>
              <a:rPr lang="vi-VN" sz="3800" dirty="0" err="1">
                <a:solidFill>
                  <a:srgbClr val="002060"/>
                </a:solidFill>
                <a:latin typeface="Times New Roman" pitchFamily="18" charset="0"/>
                <a:cs typeface="Times New Roman" pitchFamily="18" charset="0"/>
              </a:rPr>
              <a:t>có</a:t>
            </a:r>
            <a:r>
              <a:rPr lang="vi-VN" sz="3800" dirty="0">
                <a:solidFill>
                  <a:srgbClr val="002060"/>
                </a:solidFill>
                <a:latin typeface="Times New Roman" pitchFamily="18" charset="0"/>
                <a:cs typeface="Times New Roman" pitchFamily="18" charset="0"/>
              </a:rPr>
              <a:t> hai </a:t>
            </a:r>
            <a:r>
              <a:rPr lang="vi-VN" sz="3800" dirty="0" err="1">
                <a:solidFill>
                  <a:srgbClr val="002060"/>
                </a:solidFill>
                <a:latin typeface="Times New Roman" pitchFamily="18" charset="0"/>
                <a:cs typeface="Times New Roman" pitchFamily="18" charset="0"/>
              </a:rPr>
              <a:t>người</a:t>
            </a:r>
            <a:r>
              <a:rPr lang="vi-VN" sz="3800" dirty="0">
                <a:solidFill>
                  <a:srgbClr val="002060"/>
                </a:solidFill>
                <a:latin typeface="Times New Roman" pitchFamily="18" charset="0"/>
                <a:cs typeface="Times New Roman" pitchFamily="18" charset="0"/>
              </a:rPr>
              <a:t>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067204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062984286"/>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trời của triều đại này vào 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9568051"/>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2013153906"/>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 xmlns:a16="http://schemas.microsoft.com/office/drawing/2014/main"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 xmlns:a16="http://schemas.microsoft.com/office/drawing/2014/main" id="{14A26756-2362-4CD2-AA38-CD31E7A0194A}"/>
              </a:ext>
            </a:extLst>
          </p:cNvPr>
          <p:cNvSpPr/>
          <p:nvPr/>
        </p:nvSpPr>
        <p:spPr>
          <a:xfrm>
            <a:off x="340963" y="2574185"/>
            <a:ext cx="5676055"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a:t>
            </a:r>
            <a:r>
              <a:rPr lang="vi-VN" altLang="en-US" sz="3200" dirty="0" err="1">
                <a:solidFill>
                  <a:schemeClr val="tx1"/>
                </a:solidFill>
                <a:latin typeface="+mj-lt"/>
                <a:ea typeface="Times New Roman" panose="02020603050405020304" pitchFamily="18" charset="0"/>
              </a:rPr>
              <a:t>nước</a:t>
            </a:r>
            <a:r>
              <a:rPr lang="vi-VN" altLang="en-US" sz="3200" dirty="0">
                <a:solidFill>
                  <a:schemeClr val="tx1"/>
                </a:solidFill>
                <a:latin typeface="+mj-lt"/>
                <a:ea typeface="Times New Roman" panose="02020603050405020304" pitchFamily="18" charset="0"/>
              </a:rPr>
              <a:t> c</a:t>
            </a:r>
            <a:r>
              <a:rPr lang="en-US" altLang="en-US" sz="3200" dirty="0">
                <a:solidFill>
                  <a:schemeClr val="tx1"/>
                </a:solidFill>
                <a:latin typeface="+mj-lt"/>
                <a:ea typeface="Times New Roman" panose="02020603050405020304" pitchFamily="18" charset="0"/>
              </a:rPr>
              <a:t>ó</a:t>
            </a:r>
            <a:r>
              <a:rPr lang="vi-VN" altLang="en-US" sz="3200" dirty="0">
                <a:solidFill>
                  <a:schemeClr val="tx1"/>
                </a:solidFill>
                <a:latin typeface="+mj-lt"/>
                <a:ea typeface="Times New Roman" panose="02020603050405020304" pitchFamily="18" charset="0"/>
              </a:rPr>
              <a:t> giặc ngoại xâm</a:t>
            </a:r>
            <a:endParaRPr lang="vi-VN" sz="3200" dirty="0">
              <a:solidFill>
                <a:schemeClr val="tx1"/>
              </a:solidFill>
              <a:latin typeface="+mj-lt"/>
            </a:endParaRPr>
          </a:p>
        </p:txBody>
      </p:sp>
      <p:sp>
        <p:nvSpPr>
          <p:cNvPr id="21" name="Rectangle 20">
            <a:extLst>
              <a:ext uri="{FF2B5EF4-FFF2-40B4-BE49-F238E27FC236}">
                <a16:creationId xmlns="" xmlns:a16="http://schemas.microsoft.com/office/drawing/2014/main" id="{8E441581-9835-4724-9736-1A541455E81D}"/>
              </a:ext>
            </a:extLst>
          </p:cNvPr>
          <p:cNvSpPr/>
          <p:nvPr/>
        </p:nvSpPr>
        <p:spPr>
          <a:xfrm>
            <a:off x="6130615" y="2578374"/>
            <a:ext cx="5676054"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 xmlns:a16="http://schemas.microsoft.com/office/drawing/2014/main" id="{526EFB43-979F-4033-AC46-1321A4EBEDA4}"/>
              </a:ext>
            </a:extLst>
          </p:cNvPr>
          <p:cNvSpPr/>
          <p:nvPr/>
        </p:nvSpPr>
        <p:spPr>
          <a:xfrm>
            <a:off x="340963" y="4179637"/>
            <a:ext cx="5676055"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 xmlns:a16="http://schemas.microsoft.com/office/drawing/2014/main" id="{715C44AA-C566-4283-BA0D-C1882099F39F}"/>
              </a:ext>
            </a:extLst>
          </p:cNvPr>
          <p:cNvSpPr/>
          <p:nvPr/>
        </p:nvSpPr>
        <p:spPr>
          <a:xfrm>
            <a:off x="6130615" y="4183826"/>
            <a:ext cx="5720422"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62877" y="2906917"/>
            <a:ext cx="885137" cy="708059"/>
          </a:xfrm>
          <a:prstGeom prst="rect">
            <a:avLst/>
          </a:prstGeom>
        </p:spPr>
      </p:pic>
      <p:pic>
        <p:nvPicPr>
          <p:cNvPr id="25" name="Picture 24">
            <a:extLst>
              <a:ext uri="{FF2B5EF4-FFF2-40B4-BE49-F238E27FC236}">
                <a16:creationId xmlns=""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8583" y="4415946"/>
            <a:ext cx="877794" cy="707197"/>
          </a:xfrm>
          <a:prstGeom prst="rect">
            <a:avLst/>
          </a:prstGeom>
        </p:spPr>
      </p:pic>
      <p:pic>
        <p:nvPicPr>
          <p:cNvPr id="27" name="Picture 26">
            <a:extLst>
              <a:ext uri="{FF2B5EF4-FFF2-40B4-BE49-F238E27FC236}">
                <a16:creationId xmlns=""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9229" y="2862914"/>
            <a:ext cx="804742" cy="707197"/>
          </a:xfrm>
          <a:prstGeom prst="rect">
            <a:avLst/>
          </a:prstGeom>
        </p:spPr>
      </p:pic>
    </p:spTree>
    <p:extLst>
      <p:ext uri="{BB962C8B-B14F-4D97-AF65-F5344CB8AC3E}">
        <p14:creationId xmlns:p14="http://schemas.microsoft.com/office/powerpoint/2010/main" val="363321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 xmlns:a16="http://schemas.microsoft.com/office/drawing/2014/main" id="{DE03FEC8-7235-4329-9FEE-10877E085EE4}"/>
              </a:ext>
            </a:extLst>
          </p:cNvPr>
          <p:cNvSpPr/>
          <p:nvPr/>
        </p:nvSpPr>
        <p:spPr>
          <a:xfrm>
            <a:off x="309966" y="405609"/>
            <a:ext cx="1145587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a:t>
            </a:r>
            <a:r>
              <a:rPr lang="vi-VN" sz="4000" b="1" dirty="0" err="1">
                <a:solidFill>
                  <a:srgbClr val="FF0000"/>
                </a:solidFill>
                <a:latin typeface="+mj-lt"/>
              </a:rPr>
              <a:t>sĩ</a:t>
            </a:r>
            <a:r>
              <a:rPr lang="vi-VN" sz="4000" b="1" dirty="0">
                <a:solidFill>
                  <a:srgbClr val="FF0000"/>
                </a:solidFill>
                <a:latin typeface="+mj-lt"/>
              </a:rPr>
              <a:t> khi nào?</a:t>
            </a:r>
            <a:endParaRPr lang="en-SG" sz="4000" b="1" dirty="0">
              <a:solidFill>
                <a:srgbClr val="FF0000"/>
              </a:solidFill>
              <a:latin typeface="+mj-lt"/>
            </a:endParaRPr>
          </a:p>
        </p:txBody>
      </p:sp>
      <p:sp>
        <p:nvSpPr>
          <p:cNvPr id="4" name="Rectangle 3">
            <a:extLst>
              <a:ext uri="{FF2B5EF4-FFF2-40B4-BE49-F238E27FC236}">
                <a16:creationId xmlns="" xmlns:a16="http://schemas.microsoft.com/office/drawing/2014/main" id="{85A018DD-CDC3-473E-80FA-CFB7D9D0B854}"/>
              </a:ext>
            </a:extLst>
          </p:cNvPr>
          <p:cNvSpPr/>
          <p:nvPr/>
        </p:nvSpPr>
        <p:spPr>
          <a:xfrm>
            <a:off x="418454" y="2459231"/>
            <a:ext cx="5598564"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 xmlns:a16="http://schemas.microsoft.com/office/drawing/2014/main" id="{D59C87E8-44F9-42EB-8596-E2DF07B9178E}"/>
              </a:ext>
            </a:extLst>
          </p:cNvPr>
          <p:cNvSpPr/>
          <p:nvPr/>
        </p:nvSpPr>
        <p:spPr>
          <a:xfrm>
            <a:off x="6130614" y="2463420"/>
            <a:ext cx="5642931"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 xmlns:a16="http://schemas.microsoft.com/office/drawing/2014/main" id="{6FAAD6B9-2CEA-48C0-966D-12A05A84B255}"/>
              </a:ext>
            </a:extLst>
          </p:cNvPr>
          <p:cNvSpPr/>
          <p:nvPr/>
        </p:nvSpPr>
        <p:spPr>
          <a:xfrm>
            <a:off x="418454" y="4410033"/>
            <a:ext cx="5598564"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F74C9A71-5DC2-46E6-AC74-9AE793B11936}"/>
              </a:ext>
            </a:extLst>
          </p:cNvPr>
          <p:cNvSpPr/>
          <p:nvPr/>
        </p:nvSpPr>
        <p:spPr>
          <a:xfrm>
            <a:off x="6130614" y="4414222"/>
            <a:ext cx="5598563"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094" y="4900061"/>
            <a:ext cx="804742" cy="707197"/>
          </a:xfrm>
          <a:prstGeom prst="rect">
            <a:avLst/>
          </a:prstGeom>
        </p:spPr>
      </p:pic>
      <p:pic>
        <p:nvPicPr>
          <p:cNvPr id="11" name="Picture 10">
            <a:extLst>
              <a:ext uri="{FF2B5EF4-FFF2-40B4-BE49-F238E27FC236}">
                <a16:creationId xmlns=""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341003"/>
            <a:ext cx="804742" cy="643793"/>
          </a:xfrm>
          <a:prstGeom prst="rect">
            <a:avLst/>
          </a:prstGeom>
        </p:spPr>
      </p:pic>
    </p:spTree>
    <p:extLst>
      <p:ext uri="{BB962C8B-B14F-4D97-AF65-F5344CB8AC3E}">
        <p14:creationId xmlns:p14="http://schemas.microsoft.com/office/powerpoint/2010/main" val="174381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58088B3E-6A46-9253-CFC3-61080490D825}"/>
              </a:ext>
            </a:extLst>
          </p:cNvPr>
          <p:cNvSpPr txBox="1"/>
          <p:nvPr/>
        </p:nvSpPr>
        <p:spPr>
          <a:xfrm>
            <a:off x="400391" y="0"/>
            <a:ext cx="11791609" cy="3000821"/>
          </a:xfrm>
          <a:prstGeom prst="rect">
            <a:avLst/>
          </a:prstGeom>
        </p:spPr>
        <p:txBody>
          <a:bodyPr wrap="square" lIns="0" tIns="0" rIns="0" bIns="0" rtlCol="0" anchor="t">
            <a:spAutoFit/>
          </a:bodyPr>
          <a:lstStyle/>
          <a:p>
            <a:pPr>
              <a:lnSpc>
                <a:spcPts val="2582"/>
              </a:lnSpc>
            </a:pPr>
            <a:endParaRPr lang="en-US" sz="2933" b="1" dirty="0" smtClean="0">
              <a:latin typeface="Times New Roman" panose="02020603050405020304" pitchFamily="18" charset="0"/>
              <a:ea typeface="Cambria" panose="02040503050406030204" pitchFamily="18" charset="0"/>
              <a:cs typeface="Times New Roman" panose="02020603050405020304" pitchFamily="18" charset="0"/>
            </a:endParaRPr>
          </a:p>
          <a:p>
            <a:pPr algn="ctr">
              <a:lnSpc>
                <a:spcPts val="2582"/>
              </a:lnSpc>
            </a:pPr>
            <a:r>
              <a:rPr lang="en-US" sz="2933"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Chia </a:t>
            </a:r>
            <a:r>
              <a:rPr lang="en-US" sz="2933"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sẻ</a:t>
            </a:r>
            <a:r>
              <a:rPr lang="en-US" sz="2933"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cặp</a:t>
            </a:r>
            <a:r>
              <a:rPr lang="en-US" sz="2933"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đôi</a:t>
            </a:r>
            <a:r>
              <a:rPr lang="en-US" sz="2933"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 </a:t>
            </a:r>
            <a:r>
              <a:rPr lang="en-US" sz="2933"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phút</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933"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Thế</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nào</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nghị</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hội</a:t>
            </a:r>
            <a:r>
              <a:rPr lang="en-US" sz="2933" dirty="0">
                <a:latin typeface="Times New Roman" panose="02020603050405020304" pitchFamily="18" charset="0"/>
                <a:ea typeface="Cambria" panose="02040503050406030204" pitchFamily="18" charset="0"/>
                <a:cs typeface="Times New Roman" panose="02020603050405020304" pitchFamily="18" charset="0"/>
              </a:rPr>
              <a:t>?</a:t>
            </a: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kiểu</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văn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bản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nghị</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hội</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Một</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số</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thành</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tố</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văn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bản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nghị</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5525811" y="2348009"/>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52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down)">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 xmlns:a16="http://schemas.microsoft.com/office/drawing/2014/main"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 xmlns:a16="http://schemas.microsoft.com/office/drawing/2014/main"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val="424509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 xmlns:a16="http://schemas.microsoft.com/office/drawing/2014/main"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93349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p:cNvPicPr preferRelativeResize="0"/>
          <p:nvPr/>
        </p:nvPicPr>
        <p:blipFill rotWithShape="1">
          <a:blip r:embed="rId3">
            <a:alphaModFix/>
          </a:blip>
          <a:srcRect/>
          <a:stretch/>
        </p:blipFill>
        <p:spPr>
          <a:xfrm>
            <a:off x="144379" y="-63499"/>
            <a:ext cx="12047621" cy="6858000"/>
          </a:xfrm>
          <a:prstGeom prst="rect">
            <a:avLst/>
          </a:prstGeom>
          <a:noFill/>
          <a:ln>
            <a:noFill/>
          </a:ln>
        </p:spPr>
      </p:pic>
      <p:sp>
        <p:nvSpPr>
          <p:cNvPr id="398" name="Google Shape;398;p34"/>
          <p:cNvSpPr/>
          <p:nvPr/>
        </p:nvSpPr>
        <p:spPr>
          <a:xfrm rot="-203078">
            <a:off x="1389753" y="1112606"/>
            <a:ext cx="9948563" cy="3920485"/>
          </a:xfrm>
          <a:prstGeom prst="rect">
            <a:avLst/>
          </a:prstGeom>
          <a:solidFill>
            <a:schemeClr val="accent4"/>
          </a:solidFill>
          <a:ln w="25400" cap="flat" cmpd="sng">
            <a:solidFill>
              <a:srgbClr val="5D4876"/>
            </a:solidFill>
            <a:prstDash val="solid"/>
            <a:round/>
            <a:headEnd type="none" w="sm" len="sm"/>
            <a:tailEnd type="none" w="sm" len="sm"/>
          </a:ln>
        </p:spPr>
        <p:txBody>
          <a:bodyPr spcFirstLastPara="1" wrap="square" lIns="76188" tIns="38083" rIns="76188" bIns="38083" anchor="ctr" anchorCtr="0">
            <a:noAutofit/>
          </a:bodyPr>
          <a:lstStyle/>
          <a:p>
            <a:pPr algn="ctr"/>
            <a:r>
              <a:rPr lang="en-US" sz="4000" b="1" dirty="0">
                <a:latin typeface="Times New Roman"/>
                <a:ea typeface="Times New Roman"/>
                <a:cs typeface="Times New Roman"/>
                <a:sym typeface="Times New Roman"/>
              </a:rPr>
              <a:t>HƯỚNG DẪN HỌC BÀI</a:t>
            </a:r>
            <a:endParaRPr sz="4000" b="1" dirty="0">
              <a:latin typeface="Times New Roman"/>
              <a:ea typeface="Times New Roman"/>
              <a:cs typeface="Times New Roman"/>
              <a:sym typeface="Times New Roman"/>
            </a:endParaRPr>
          </a:p>
          <a:p>
            <a:pPr marL="571500" indent="-571500">
              <a:buFontTx/>
              <a:buChar char="-"/>
            </a:pPr>
            <a:r>
              <a:rPr lang="en-US" sz="4000" b="1" dirty="0" err="1" smtClean="0">
                <a:latin typeface="Times New Roman"/>
                <a:ea typeface="Times New Roman"/>
                <a:cs typeface="Times New Roman"/>
                <a:sym typeface="Times New Roman"/>
              </a:rPr>
              <a:t>Hoàn</a:t>
            </a:r>
            <a:r>
              <a:rPr lang="en-US" sz="4000" b="1" dirty="0" smtClean="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thiện</a:t>
            </a:r>
            <a:r>
              <a:rPr lang="en-US" sz="4000" b="1" dirty="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nội</a:t>
            </a:r>
            <a:r>
              <a:rPr lang="en-US" sz="4000" b="1" dirty="0" smtClean="0">
                <a:latin typeface="Times New Roman"/>
                <a:ea typeface="Times New Roman"/>
                <a:cs typeface="Times New Roman"/>
                <a:sym typeface="Times New Roman"/>
              </a:rPr>
              <a:t> dung </a:t>
            </a:r>
            <a:r>
              <a:rPr lang="en-US" sz="4000" b="1" dirty="0" err="1" smtClean="0">
                <a:latin typeface="Times New Roman"/>
                <a:ea typeface="Times New Roman"/>
                <a:cs typeface="Times New Roman"/>
                <a:sym typeface="Times New Roman"/>
              </a:rPr>
              <a:t>bài</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học</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vào</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vở</a:t>
            </a:r>
            <a:r>
              <a:rPr lang="en-US" sz="4000" b="1" dirty="0" smtClean="0">
                <a:latin typeface="Times New Roman"/>
                <a:ea typeface="Times New Roman"/>
                <a:cs typeface="Times New Roman"/>
                <a:sym typeface="Times New Roman"/>
              </a:rPr>
              <a:t>.</a:t>
            </a:r>
          </a:p>
          <a:p>
            <a:r>
              <a:rPr lang="en-US" sz="4000" b="1" dirty="0" smtClean="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Đọc</a:t>
            </a:r>
            <a:r>
              <a:rPr lang="en-US" sz="4000" b="1" dirty="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lại</a:t>
            </a:r>
            <a:r>
              <a:rPr lang="en-US" sz="4000" b="1" dirty="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bài</a:t>
            </a:r>
            <a:r>
              <a:rPr lang="en-US" sz="4000" b="1" dirty="0">
                <a:latin typeface="Times New Roman"/>
                <a:ea typeface="Times New Roman"/>
                <a:cs typeface="Times New Roman"/>
                <a:sym typeface="Times New Roman"/>
              </a:rPr>
              <a:t> “</a:t>
            </a:r>
            <a:r>
              <a:rPr lang="en-US" sz="4000" b="1" i="1" dirty="0" err="1">
                <a:latin typeface="Times New Roman"/>
                <a:ea typeface="Times New Roman"/>
                <a:cs typeface="Times New Roman"/>
                <a:sym typeface="Times New Roman"/>
              </a:rPr>
              <a:t>Hịch</a:t>
            </a:r>
            <a:r>
              <a:rPr lang="en-US" sz="4000" b="1" i="1" dirty="0">
                <a:latin typeface="Times New Roman"/>
                <a:ea typeface="Times New Roman"/>
                <a:cs typeface="Times New Roman"/>
                <a:sym typeface="Times New Roman"/>
              </a:rPr>
              <a:t> </a:t>
            </a:r>
            <a:r>
              <a:rPr lang="en-US" sz="4000" b="1" i="1" dirty="0" err="1">
                <a:latin typeface="Times New Roman"/>
                <a:ea typeface="Times New Roman"/>
                <a:cs typeface="Times New Roman"/>
                <a:sym typeface="Times New Roman"/>
              </a:rPr>
              <a:t>tướng</a:t>
            </a:r>
            <a:r>
              <a:rPr lang="en-US" sz="4000" b="1" i="1" dirty="0">
                <a:latin typeface="Times New Roman"/>
                <a:ea typeface="Times New Roman"/>
                <a:cs typeface="Times New Roman"/>
                <a:sym typeface="Times New Roman"/>
              </a:rPr>
              <a:t> </a:t>
            </a:r>
            <a:r>
              <a:rPr lang="en-US" sz="4000" b="1" i="1" dirty="0" err="1">
                <a:latin typeface="Times New Roman"/>
                <a:ea typeface="Times New Roman"/>
                <a:cs typeface="Times New Roman"/>
                <a:sym typeface="Times New Roman"/>
              </a:rPr>
              <a:t>sĩ</a:t>
            </a:r>
            <a:r>
              <a:rPr lang="en-US" sz="4000" b="1" i="1" dirty="0">
                <a:latin typeface="Times New Roman"/>
                <a:ea typeface="Times New Roman"/>
                <a:cs typeface="Times New Roman"/>
                <a:sym typeface="Times New Roman"/>
              </a:rPr>
              <a:t>”</a:t>
            </a:r>
            <a:endParaRPr sz="4000" b="1" dirty="0"/>
          </a:p>
          <a:p>
            <a:r>
              <a:rPr lang="en-US" sz="4000" b="1" i="1" dirty="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Chuẩn</a:t>
            </a:r>
            <a:r>
              <a:rPr lang="en-US" sz="4000" b="1" dirty="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bị</a:t>
            </a:r>
            <a:r>
              <a:rPr lang="en-US" sz="4000" b="1" dirty="0">
                <a:latin typeface="Times New Roman"/>
                <a:ea typeface="Times New Roman"/>
                <a:cs typeface="Times New Roman"/>
                <a:sym typeface="Times New Roman"/>
              </a:rPr>
              <a:t> </a:t>
            </a:r>
            <a:r>
              <a:rPr lang="en-US" sz="4000" b="1" dirty="0" err="1">
                <a:latin typeface="Times New Roman"/>
                <a:ea typeface="Times New Roman"/>
                <a:cs typeface="Times New Roman"/>
                <a:sym typeface="Times New Roman"/>
              </a:rPr>
              <a:t>tiếp</a:t>
            </a:r>
            <a:r>
              <a:rPr lang="en-US" sz="4000" b="1" dirty="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phần</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theo</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Cách</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thuyết</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phục</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của</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tác</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giả</a:t>
            </a:r>
            <a:r>
              <a:rPr lang="en-US" sz="4000" b="1" dirty="0" smtClean="0">
                <a:latin typeface="Times New Roman"/>
                <a:ea typeface="Times New Roman"/>
                <a:cs typeface="Times New Roman"/>
                <a:sym typeface="Times New Roman"/>
              </a:rPr>
              <a:t> qua </a:t>
            </a:r>
            <a:r>
              <a:rPr lang="en-US" sz="4000" b="1" dirty="0" err="1" smtClean="0">
                <a:latin typeface="Times New Roman"/>
                <a:ea typeface="Times New Roman"/>
                <a:cs typeface="Times New Roman"/>
                <a:sym typeface="Times New Roman"/>
              </a:rPr>
              <a:t>bài</a:t>
            </a:r>
            <a:r>
              <a:rPr lang="en-US" sz="4000" b="1" dirty="0" smtClean="0">
                <a:latin typeface="Times New Roman"/>
                <a:ea typeface="Times New Roman"/>
                <a:cs typeface="Times New Roman"/>
                <a:sym typeface="Times New Roman"/>
              </a:rPr>
              <a:t> </a:t>
            </a:r>
            <a:r>
              <a:rPr lang="en-US" sz="4000" b="1" dirty="0" err="1" smtClean="0">
                <a:latin typeface="Times New Roman"/>
                <a:ea typeface="Times New Roman"/>
                <a:cs typeface="Times New Roman"/>
                <a:sym typeface="Times New Roman"/>
              </a:rPr>
              <a:t>hịch</a:t>
            </a:r>
            <a:r>
              <a:rPr lang="en-US" sz="4000" b="1" dirty="0" smtClean="0">
                <a:latin typeface="Times New Roman"/>
                <a:ea typeface="Times New Roman"/>
                <a:cs typeface="Times New Roman"/>
                <a:sym typeface="Times New Roman"/>
              </a:rPr>
              <a:t>.</a:t>
            </a:r>
            <a:endParaRPr sz="4000" b="1"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4" name="Google Shape;404;p35"/>
          <p:cNvSpPr/>
          <p:nvPr/>
        </p:nvSpPr>
        <p:spPr>
          <a:xfrm>
            <a:off x="2309247" y="1397001"/>
            <a:ext cx="8676253" cy="3810430"/>
          </a:xfrm>
          <a:prstGeom prst="cloudCallout">
            <a:avLst>
              <a:gd name="adj1" fmla="val -9180"/>
              <a:gd name="adj2" fmla="val 40983"/>
            </a:avLst>
          </a:prstGeom>
          <a:solidFill>
            <a:srgbClr val="FF9900"/>
          </a:solidFill>
          <a:ln w="25400" cap="flat" cmpd="sng">
            <a:solidFill>
              <a:srgbClr val="395E89"/>
            </a:solidFill>
            <a:prstDash val="solid"/>
            <a:round/>
            <a:headEnd type="none" w="sm" len="sm"/>
            <a:tailEnd type="none" w="sm" len="sm"/>
          </a:ln>
        </p:spPr>
        <p:txBody>
          <a:bodyPr spcFirstLastPara="1" wrap="square" lIns="76188" tIns="38083" rIns="76188" bIns="38083" anchor="ctr" anchorCtr="0">
            <a:noAutofit/>
          </a:bodyPr>
          <a:lstStyle/>
          <a:p>
            <a:r>
              <a:rPr lang="en-US" sz="4000" b="1" i="1" dirty="0">
                <a:solidFill>
                  <a:schemeClr val="bg1"/>
                </a:solidFill>
                <a:latin typeface="Calibri"/>
                <a:ea typeface="Calibri"/>
                <a:cs typeface="Calibri"/>
                <a:sym typeface="Calibri"/>
              </a:rPr>
              <a:t>Xin </a:t>
            </a:r>
            <a:r>
              <a:rPr lang="en-US" sz="4000" b="1" i="1" dirty="0" err="1">
                <a:solidFill>
                  <a:schemeClr val="bg1"/>
                </a:solidFill>
                <a:latin typeface="Calibri"/>
                <a:ea typeface="Calibri"/>
                <a:cs typeface="Calibri"/>
                <a:sym typeface="Calibri"/>
              </a:rPr>
              <a:t>cám</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ơn</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đã</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lắng</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nghe</a:t>
            </a:r>
            <a:r>
              <a:rPr lang="en-US" sz="4000" b="1" i="1" dirty="0">
                <a:solidFill>
                  <a:schemeClr val="bg1"/>
                </a:solidFill>
                <a:latin typeface="Calibri"/>
                <a:ea typeface="Calibri"/>
                <a:cs typeface="Calibri"/>
                <a:sym typeface="Calibri"/>
              </a:rPr>
              <a:t>! </a:t>
            </a:r>
            <a:endParaRPr sz="4000" b="1" dirty="0">
              <a:solidFill>
                <a:schemeClr val="bg1"/>
              </a:solidFill>
            </a:endParaRPr>
          </a:p>
          <a:p>
            <a:pPr algn="ctr"/>
            <a:r>
              <a:rPr lang="en-US" sz="4000" b="1" i="1" dirty="0">
                <a:solidFill>
                  <a:schemeClr val="bg1"/>
                </a:solidFill>
                <a:latin typeface="Calibri"/>
                <a:ea typeface="Calibri"/>
                <a:cs typeface="Calibri"/>
                <a:sym typeface="Calibri"/>
              </a:rPr>
              <a:t>Xin </a:t>
            </a:r>
            <a:r>
              <a:rPr lang="en-US" sz="4000" b="1" i="1" dirty="0" err="1">
                <a:solidFill>
                  <a:schemeClr val="bg1"/>
                </a:solidFill>
                <a:latin typeface="Calibri"/>
                <a:ea typeface="Calibri"/>
                <a:cs typeface="Calibri"/>
                <a:sym typeface="Calibri"/>
              </a:rPr>
              <a:t>chào</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tạm</a:t>
            </a:r>
            <a:r>
              <a:rPr lang="en-US" sz="4000" b="1" i="1" dirty="0">
                <a:solidFill>
                  <a:schemeClr val="bg1"/>
                </a:solidFill>
                <a:latin typeface="Calibri"/>
                <a:ea typeface="Calibri"/>
                <a:cs typeface="Calibri"/>
                <a:sym typeface="Calibri"/>
              </a:rPr>
              <a:t> </a:t>
            </a:r>
            <a:r>
              <a:rPr lang="en-US" sz="4000" b="1" i="1" dirty="0" err="1">
                <a:solidFill>
                  <a:schemeClr val="bg1"/>
                </a:solidFill>
                <a:latin typeface="Calibri"/>
                <a:ea typeface="Calibri"/>
                <a:cs typeface="Calibri"/>
                <a:sym typeface="Calibri"/>
              </a:rPr>
              <a:t>biệt</a:t>
            </a:r>
            <a:r>
              <a:rPr lang="en-US" sz="4000" b="1" i="1" dirty="0">
                <a:solidFill>
                  <a:schemeClr val="bg1"/>
                </a:solidFill>
                <a:latin typeface="Calibri"/>
                <a:ea typeface="Calibri"/>
                <a:cs typeface="Calibri"/>
                <a:sym typeface="Calibri"/>
              </a:rPr>
              <a:t>!</a:t>
            </a:r>
            <a:endParaRPr sz="4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58088B3E-6A46-9253-CFC3-61080490D825}"/>
              </a:ext>
            </a:extLst>
          </p:cNvPr>
          <p:cNvSpPr txBox="1"/>
          <p:nvPr/>
        </p:nvSpPr>
        <p:spPr>
          <a:xfrm>
            <a:off x="338202" y="0"/>
            <a:ext cx="11791609" cy="8879354"/>
          </a:xfrm>
          <a:prstGeom prst="rect">
            <a:avLst/>
          </a:prstGeom>
        </p:spPr>
        <p:txBody>
          <a:bodyPr wrap="square" lIns="0" tIns="0" rIns="0" bIns="0" rtlCol="0" anchor="t">
            <a:spAutoFit/>
          </a:bodyPr>
          <a:lstStyle/>
          <a:p>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văn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xã</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smtClean="0">
                <a:latin typeface="Times New Roman" panose="02020603050405020304" pitchFamily="18" charset="0"/>
                <a:ea typeface="Cambria" panose="02040503050406030204" pitchFamily="18" charset="0"/>
                <a:cs typeface="Times New Roman" panose="02020603050405020304" pitchFamily="18" charset="0"/>
              </a:rPr>
              <a:t>hội</a:t>
            </a:r>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a:t>
            </a:r>
          </a:p>
          <a:p>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3200"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3200"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xã</a:t>
            </a:r>
            <a:r>
              <a:rPr lang="en-US" sz="3200"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hội</a:t>
            </a:r>
            <a:r>
              <a:rPr lang="en-US" sz="3200"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trung</a:t>
            </a:r>
            <a:r>
              <a:rPr lang="en-US" sz="3200"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200"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Hán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hoặc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Nôm</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hiện</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bằng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loại</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như</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chiếu</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cáo</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hịch</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a:t>
            </a:r>
          </a:p>
          <a:p>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Chiếu</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cáo</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thường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vua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chúa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dùng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200" dirty="0">
                <a:latin typeface="Times New Roman" panose="02020603050405020304" pitchFamily="18" charset="0"/>
                <a:ea typeface="Cambria" panose="02040503050406030204" pitchFamily="18" charset="0"/>
                <a:cs typeface="Times New Roman" panose="02020603050405020304" pitchFamily="18" charset="0"/>
              </a:rPr>
              <a:t> ban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bố</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trước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chúng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về</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kiện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chất</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quốc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a:p>
            <a:r>
              <a:rPr lang="en-US" sz="3200" dirty="0">
                <a:latin typeface="Times New Roman" panose="02020603050405020304" pitchFamily="18" charset="0"/>
                <a:ea typeface="Cambria" panose="02040503050406030204" pitchFamily="18" charset="0"/>
                <a:cs typeface="Times New Roman" panose="02020603050405020304" pitchFamily="18" charset="0"/>
              </a:rPr>
              <a:t>.</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Hịch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200" dirty="0">
                <a:latin typeface="Times New Roman" panose="02020603050405020304" pitchFamily="18" charset="0"/>
                <a:ea typeface="Cambria" panose="02040503050406030204" pitchFamily="18" charset="0"/>
                <a:cs typeface="Times New Roman" panose="02020603050405020304" pitchFamily="18" charset="0"/>
              </a:rPr>
              <a:t> ,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chúa</a:t>
            </a:r>
            <a:r>
              <a:rPr lang="en-US" sz="3200" dirty="0">
                <a:latin typeface="Times New Roman" panose="02020603050405020304" pitchFamily="18" charset="0"/>
                <a:ea typeface="Cambria" panose="02040503050406030204" pitchFamily="18" charset="0"/>
                <a:cs typeface="Times New Roman" panose="02020603050405020304" pitchFamily="18" charset="0"/>
              </a:rPr>
              <a:t> ,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hoặc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phong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ra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để</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kêu</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gọi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chúng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người</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dưới</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quyền</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p>
          <a:p>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cùng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thực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hiện</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trọng</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đại</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a:t>
            </a:r>
          </a:p>
          <a:p>
            <a:r>
              <a:rPr lang="en-US" sz="32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trung</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biền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ngẫu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biền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ngựa</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sóng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ngẫu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cặp</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âm</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3200" dirty="0">
                <a:latin typeface="Times New Roman" panose="02020603050405020304" pitchFamily="18" charset="0"/>
                <a:ea typeface="Cambria" panose="02040503050406030204" pitchFamily="18" charset="0"/>
                <a:cs typeface="Times New Roman" panose="02020603050405020304" pitchFamily="18" charset="0"/>
              </a:rPr>
              <a:t> (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thanh</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trắc</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r>
              <a:rPr lang="en-US" sz="3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từ,tính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nghĩa,tạo</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nên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dirty="0">
                <a:latin typeface="Times New Roman" panose="02020603050405020304" pitchFamily="18" charset="0"/>
                <a:ea typeface="Cambria" panose="02040503050406030204" pitchFamily="18" charset="0"/>
                <a:cs typeface="Times New Roman" panose="02020603050405020304" pitchFamily="18" charset="0"/>
              </a:rPr>
              <a:t> ý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latin typeface="Times New Roman" panose="02020603050405020304" pitchFamily="18" charset="0"/>
                <a:ea typeface="Cambria" panose="02040503050406030204" pitchFamily="18" charset="0"/>
                <a:cs typeface="Times New Roman" panose="02020603050405020304" pitchFamily="18" charset="0"/>
              </a:rPr>
              <a:t>văn.Từ</a:t>
            </a:r>
            <a:r>
              <a:rPr lang="en-US" sz="32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trọng,uyên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giàu</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ước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a:p>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endParaRPr lang="en-US" sz="3200"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xmlns="" id="{33F119EA-F0F6-E4C9-AEDF-5F61D11085A0}"/>
              </a:ext>
            </a:extLst>
          </p:cNvPr>
          <p:cNvSpPr txBox="1">
            <a:spLocks/>
          </p:cNvSpPr>
          <p:nvPr/>
        </p:nvSpPr>
        <p:spPr>
          <a:xfrm>
            <a:off x="338202" y="1605446"/>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5525811" y="2348009"/>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56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8">
            <a:extLst>
              <a:ext uri="{FF2B5EF4-FFF2-40B4-BE49-F238E27FC236}">
                <a16:creationId xmlns:a16="http://schemas.microsoft.com/office/drawing/2014/main" xmlns="" id="{33F119EA-F0F6-E4C9-AEDF-5F61D11085A0}"/>
              </a:ext>
            </a:extLst>
          </p:cNvPr>
          <p:cNvSpPr txBox="1">
            <a:spLocks/>
          </p:cNvSpPr>
          <p:nvPr/>
        </p:nvSpPr>
        <p:spPr>
          <a:xfrm>
            <a:off x="338202" y="1605446"/>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5525811" y="2348009"/>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338202" y="0"/>
            <a:ext cx="11853797" cy="7663636"/>
          </a:xfrm>
          <a:prstGeom prst="rect">
            <a:avLst/>
          </a:prstGeom>
          <a:noFill/>
        </p:spPr>
        <p:txBody>
          <a:bodyPr wrap="square" rtlCol="0">
            <a:spAutoFit/>
          </a:bodyPr>
          <a:lstStyle/>
          <a:p>
            <a:r>
              <a:rPr lang="vi-VN" sz="2800" dirty="0" smtClean="0">
                <a:latin typeface="+mj-lt"/>
              </a:rPr>
              <a:t> </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Ví</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Nghệ thuật đối và nhịp của các câu văn biền ngẫu, từng cặp từng cặp một</a:t>
            </a:r>
            <a:r>
              <a:rPr lang="en-US" sz="2400" dirty="0" smtClean="0">
                <a:solidFill>
                  <a:srgbClr val="FF0000"/>
                </a:solidFill>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Các </a:t>
            </a:r>
            <a:r>
              <a:rPr lang="vi-VN" sz="2400" dirty="0">
                <a:latin typeface="Times New Roman" panose="02020603050405020304" pitchFamily="18" charset="0"/>
                <a:cs typeface="Times New Roman" panose="02020603050405020304" pitchFamily="18" charset="0"/>
              </a:rPr>
              <a:t>ngươi không có mặc - thì ta cho áo.</a:t>
            </a:r>
          </a:p>
          <a:p>
            <a:r>
              <a:rPr lang="vi-VN" sz="2400" dirty="0">
                <a:latin typeface="Times New Roman" panose="02020603050405020304" pitchFamily="18" charset="0"/>
                <a:cs typeface="Times New Roman" panose="02020603050405020304" pitchFamily="18" charset="0"/>
              </a:rPr>
              <a:t>+ Không có ăn - thì ta cho cơm.</a:t>
            </a:r>
          </a:p>
          <a:p>
            <a:r>
              <a:rPr lang="vi-VN" sz="2400" dirty="0">
                <a:latin typeface="Times New Roman" panose="02020603050405020304" pitchFamily="18" charset="0"/>
                <a:cs typeface="Times New Roman" panose="02020603050405020304" pitchFamily="18" charset="0"/>
              </a:rPr>
              <a:t>+ Quan nhỏ - thì ta thăng chức.</a:t>
            </a:r>
          </a:p>
          <a:p>
            <a:r>
              <a:rPr lang="vi-VN" sz="2400" dirty="0">
                <a:latin typeface="Times New Roman" panose="02020603050405020304" pitchFamily="18" charset="0"/>
                <a:cs typeface="Times New Roman" panose="02020603050405020304" pitchFamily="18" charset="0"/>
              </a:rPr>
              <a:t>+ Lương ít - thì ta cấp bổng.</a:t>
            </a:r>
          </a:p>
          <a:p>
            <a:r>
              <a:rPr lang="vi-VN" sz="2400" dirty="0">
                <a:latin typeface="Times New Roman" panose="02020603050405020304" pitchFamily="18" charset="0"/>
                <a:cs typeface="Times New Roman" panose="02020603050405020304" pitchFamily="18" charset="0"/>
              </a:rPr>
              <a:t>+ Đi thủy - thì ta cho thuyền.</a:t>
            </a:r>
          </a:p>
          <a:p>
            <a:r>
              <a:rPr lang="vi-VN" sz="2400" dirty="0">
                <a:latin typeface="Times New Roman" panose="02020603050405020304" pitchFamily="18" charset="0"/>
                <a:cs typeface="Times New Roman" panose="02020603050405020304" pitchFamily="18" charset="0"/>
              </a:rPr>
              <a:t>+ Đi bộ - thì ta cho ngựa</a:t>
            </a:r>
          </a:p>
          <a:p>
            <a:r>
              <a:rPr lang="vi-VN" sz="2400" dirty="0">
                <a:latin typeface="Times New Roman" panose="02020603050405020304" pitchFamily="18" charset="0"/>
                <a:cs typeface="Times New Roman" panose="02020603050405020304" pitchFamily="18" charset="0"/>
              </a:rPr>
              <a:t>+ Cùng sống chết - cùng vui cười</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400" dirty="0">
                <a:latin typeface="Times New Roman" panose="02020603050405020304" pitchFamily="18" charset="0"/>
                <a:ea typeface="Cambria" panose="02040503050406030204" pitchFamily="18" charset="0"/>
                <a:cs typeface="Times New Roman" panose="02020603050405020304" pitchFamily="18" charset="0"/>
              </a:rPr>
              <a:t> 4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400" dirty="0">
                <a:latin typeface="Times New Roman" panose="02020603050405020304" pitchFamily="18" charset="0"/>
                <a:ea typeface="Cambria" panose="02040503050406030204" pitchFamily="18" charset="0"/>
                <a:cs typeface="Times New Roman" panose="02020603050405020304" pitchFamily="18" charset="0"/>
              </a:rPr>
              <a:t> 4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ruột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đau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cắt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mắt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đầm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đìa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p>
          <a:p>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400" dirty="0">
                <a:latin typeface="Times New Roman" panose="02020603050405020304" pitchFamily="18" charset="0"/>
                <a:ea typeface="Cambria" panose="02040503050406030204" pitchFamily="18" charset="0"/>
                <a:cs typeface="Times New Roman" panose="02020603050405020304" pitchFamily="18" charset="0"/>
              </a:rPr>
              <a:t> 6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400" dirty="0">
                <a:latin typeface="Times New Roman" panose="02020603050405020304" pitchFamily="18" charset="0"/>
                <a:ea typeface="Cambria" panose="02040503050406030204" pitchFamily="18" charset="0"/>
                <a:cs typeface="Times New Roman" panose="02020603050405020304" pitchFamily="18" charset="0"/>
              </a:rPr>
              <a:t> 6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400" dirty="0" err="1">
                <a:latin typeface="Times New Roman" panose="02020603050405020304" pitchFamily="18" charset="0"/>
                <a:ea typeface="Cambria" panose="02040503050406030204" pitchFamily="18" charset="0"/>
                <a:cs typeface="Times New Roman" panose="02020603050405020304" pitchFamily="18" charset="0"/>
              </a:rPr>
              <a:t>sinh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lạc</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gặp</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gian</a:t>
            </a:r>
            <a:r>
              <a:rPr lang="en-US" sz="2400" dirty="0">
                <a:latin typeface="Times New Roman" panose="02020603050405020304" pitchFamily="18" charset="0"/>
                <a:ea typeface="Cambria" panose="02040503050406030204" pitchFamily="18" charset="0"/>
                <a:cs typeface="Times New Roman" panose="02020603050405020304" pitchFamily="18" charset="0"/>
              </a:rPr>
              <a:t> nan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trang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giàu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tính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hợp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viết</a:t>
            </a:r>
            <a:r>
              <a:rPr lang="en-US" sz="2400" dirty="0">
                <a:solidFill>
                  <a:srgbClr val="FF0000"/>
                </a:solidFill>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Ta thường tới bữa quên ăn</a:t>
            </a:r>
            <a:r>
              <a:rPr lang="en-US" sz="2400" dirty="0" smtClean="0">
                <a:latin typeface="Times New Roman" panose="02020603050405020304" pitchFamily="18" charset="0"/>
                <a:cs typeface="Times New Roman" panose="02020603050405020304" pitchFamily="18" charset="0"/>
              </a:rPr>
              <a:t>, n</a:t>
            </a:r>
            <a:r>
              <a:rPr lang="vi-VN" sz="2400" dirty="0" smtClean="0">
                <a:latin typeface="Times New Roman" panose="02020603050405020304" pitchFamily="18" charset="0"/>
                <a:cs typeface="Times New Roman" panose="02020603050405020304" pitchFamily="18" charset="0"/>
              </a:rPr>
              <a:t>ửa </a:t>
            </a:r>
            <a:r>
              <a:rPr lang="vi-VN" sz="2400" dirty="0">
                <a:latin typeface="Times New Roman" panose="02020603050405020304" pitchFamily="18" charset="0"/>
                <a:cs typeface="Times New Roman" panose="02020603050405020304" pitchFamily="18" charset="0"/>
              </a:rPr>
              <a:t>đêm vỗ gối</a:t>
            </a:r>
            <a:r>
              <a:rPr lang="en-US" sz="2400" dirty="0">
                <a:latin typeface="Times New Roman" panose="02020603050405020304" pitchFamily="18" charset="0"/>
                <a:cs typeface="Times New Roman" panose="02020603050405020304" pitchFamily="18" charset="0"/>
              </a:rPr>
              <a:t>, r</a:t>
            </a:r>
            <a:r>
              <a:rPr lang="vi-VN" sz="2400" dirty="0" smtClean="0">
                <a:latin typeface="Times New Roman" panose="02020603050405020304" pitchFamily="18" charset="0"/>
                <a:cs typeface="Times New Roman" panose="02020603050405020304" pitchFamily="18" charset="0"/>
              </a:rPr>
              <a:t>uột </a:t>
            </a:r>
            <a:r>
              <a:rPr lang="vi-VN" sz="2400" dirty="0">
                <a:latin typeface="Times New Roman" panose="02020603050405020304" pitchFamily="18" charset="0"/>
                <a:cs typeface="Times New Roman" panose="02020603050405020304" pitchFamily="18" charset="0"/>
              </a:rPr>
              <a:t>đau như cắt</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a:t>
            </a:r>
            <a:r>
              <a:rPr lang="vi-VN" sz="2400" dirty="0" smtClean="0">
                <a:latin typeface="Times New Roman" panose="02020603050405020304" pitchFamily="18" charset="0"/>
                <a:cs typeface="Times New Roman" panose="02020603050405020304" pitchFamily="18" charset="0"/>
              </a:rPr>
              <a:t>ước </a:t>
            </a:r>
            <a:r>
              <a:rPr lang="vi-VN" sz="2400" dirty="0">
                <a:latin typeface="Times New Roman" panose="02020603050405020304" pitchFamily="18" charset="0"/>
                <a:cs typeface="Times New Roman" panose="02020603050405020304" pitchFamily="18" charset="0"/>
              </a:rPr>
              <a:t>mắt đầm </a:t>
            </a:r>
            <a:r>
              <a:rPr lang="vi-VN" sz="2400" dirty="0" smtClean="0">
                <a:latin typeface="Times New Roman" panose="02020603050405020304" pitchFamily="18" charset="0"/>
                <a:cs typeface="Times New Roman" panose="02020603050405020304" pitchFamily="18" charset="0"/>
              </a:rPr>
              <a:t>đìa</a:t>
            </a:r>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cs typeface="Times New Roman" panose="02020603050405020304" pitchFamily="18" charset="0"/>
              </a:rPr>
              <a:t>+ Thái ấp vững bền, bổng lộc được hưởng thụ.Gia </a:t>
            </a:r>
            <a:r>
              <a:rPr lang="vi-VN" sz="2400" dirty="0">
                <a:latin typeface="Times New Roman" panose="02020603050405020304" pitchFamily="18" charset="0"/>
                <a:cs typeface="Times New Roman" panose="02020603050405020304" pitchFamily="18" charset="0"/>
              </a:rPr>
              <a:t>quyến êm ấm, vợ con bách niên giai lão.</a:t>
            </a:r>
          </a:p>
          <a:p>
            <a:r>
              <a:rPr lang="vi-VN" sz="2400" dirty="0">
                <a:latin typeface="Times New Roman" panose="02020603050405020304" pitchFamily="18" charset="0"/>
                <a:cs typeface="Times New Roman" panose="02020603050405020304" pitchFamily="18" charset="0"/>
              </a:rPr>
              <a:t>+ Tổ tiên được tế lễ, thờ cúng.</a:t>
            </a:r>
          </a:p>
          <a:p>
            <a:r>
              <a:rPr lang="vi-VN" sz="2400" dirty="0">
                <a:latin typeface="Times New Roman" panose="02020603050405020304" pitchFamily="18" charset="0"/>
                <a:cs typeface="Times New Roman" panose="02020603050405020304" pitchFamily="18" charset="0"/>
              </a:rPr>
              <a:t>+ Trăm năm sau còn lưu tiếng </a:t>
            </a:r>
            <a:r>
              <a:rPr lang="vi-VN" sz="2400" dirty="0" smtClean="0">
                <a:latin typeface="Times New Roman" panose="02020603050405020304" pitchFamily="18" charset="0"/>
                <a:cs typeface="Times New Roman" panose="02020603050405020304" pitchFamily="18" charset="0"/>
              </a:rPr>
              <a:t>thơm.Bức </a:t>
            </a:r>
            <a:r>
              <a:rPr lang="vi-VN" sz="2400" dirty="0">
                <a:latin typeface="Times New Roman" panose="02020603050405020304" pitchFamily="18" charset="0"/>
                <a:cs typeface="Times New Roman" panose="02020603050405020304" pitchFamily="18" charset="0"/>
              </a:rPr>
              <a:t>tranh cảnh đất nước được thái bình.</a:t>
            </a:r>
          </a:p>
          <a:p>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6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58088B3E-6A46-9253-CFC3-61080490D825}"/>
              </a:ext>
            </a:extLst>
          </p:cNvPr>
          <p:cNvSpPr txBox="1"/>
          <p:nvPr/>
        </p:nvSpPr>
        <p:spPr>
          <a:xfrm>
            <a:off x="101601" y="0"/>
            <a:ext cx="6929240" cy="7135287"/>
          </a:xfrm>
          <a:prstGeom prst="rect">
            <a:avLst/>
          </a:prstGeom>
        </p:spPr>
        <p:txBody>
          <a:bodyPr wrap="square" lIns="0" tIns="0" rIns="0" bIns="0" rtlCol="0" anchor="t">
            <a:spAutoFit/>
          </a:bodyPr>
          <a:lstStyle/>
          <a:p>
            <a:pPr>
              <a:lnSpc>
                <a:spcPts val="2582"/>
              </a:lnSpc>
            </a:pPr>
            <a:r>
              <a:rPr lang="en-US" sz="2933"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trung</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a:p>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viết</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Hán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Nôm</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chiếu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cáo</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a:t>
            </a:r>
          </a:p>
          <a:p>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Chiếu</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cáo</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chúa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dùng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600" dirty="0">
                <a:latin typeface="Times New Roman" panose="02020603050405020304" pitchFamily="18" charset="0"/>
                <a:ea typeface="Cambria" panose="02040503050406030204" pitchFamily="18" charset="0"/>
                <a:cs typeface="Times New Roman" panose="02020603050405020304" pitchFamily="18" charset="0"/>
              </a:rPr>
              <a:t> ban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bố</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trước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về</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công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kiện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quốc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2600" dirty="0">
                <a:latin typeface="Times New Roman" panose="02020603050405020304" pitchFamily="18" charset="0"/>
                <a:ea typeface="Cambria" panose="02040503050406030204" pitchFamily="18" charset="0"/>
                <a:cs typeface="Times New Roman" panose="02020603050405020304" pitchFamily="18" charset="0"/>
              </a:rPr>
              <a:t>.</a:t>
            </a:r>
          </a:p>
          <a:p>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Hịch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2600" dirty="0">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chúa</a:t>
            </a:r>
            <a:r>
              <a:rPr lang="en-US" sz="2600" dirty="0">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lĩnh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phong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ra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để</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kêu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dưới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quyền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cùng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2600" dirty="0">
                <a:latin typeface="Times New Roman" panose="02020603050405020304" pitchFamily="18" charset="0"/>
                <a:ea typeface="Cambria" panose="02040503050406030204" pitchFamily="18" charset="0"/>
                <a:cs typeface="Times New Roman" panose="02020603050405020304" pitchFamily="18" charset="0"/>
              </a:rPr>
              <a:t>.</a:t>
            </a:r>
          </a:p>
          <a:p>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b="1"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trung</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biền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ngẫu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biền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ngựa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sóng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ngẫu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cặp</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âm</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2600" dirty="0">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trắc</a:t>
            </a:r>
            <a:r>
              <a:rPr lang="en-US" sz="2600" dirty="0">
                <a:latin typeface="Times New Roman" panose="02020603050405020304" pitchFamily="18" charset="0"/>
                <a:ea typeface="Cambria" panose="02040503050406030204" pitchFamily="18" charset="0"/>
                <a:cs typeface="Times New Roman" panose="02020603050405020304" pitchFamily="18" charset="0"/>
              </a:rPr>
              <a:t>),</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từ,tính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nghĩa,tạo</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nên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600" dirty="0">
                <a:latin typeface="Times New Roman" panose="02020603050405020304" pitchFamily="18" charset="0"/>
                <a:ea typeface="Cambria" panose="02040503050406030204" pitchFamily="18" charset="0"/>
                <a:cs typeface="Times New Roman" panose="02020603050405020304" pitchFamily="18" charset="0"/>
              </a:rPr>
              <a:t> ý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văn.Từ</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ngữ</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trang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trọng,uyên</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bác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giàu</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tính</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ước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lệ</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tượng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trưng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2600" dirty="0">
              <a:latin typeface="Times New Roman" panose="02020603050405020304" pitchFamily="18" charset="0"/>
              <a:ea typeface="Cambria" panose="02040503050406030204" pitchFamily="18" charset="0"/>
              <a:cs typeface="Times New Roman" panose="02020603050405020304" pitchFamily="18" charset="0"/>
            </a:endParaRPr>
          </a:p>
          <a:p>
            <a:endParaRPr lang="en-US" sz="2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5525811" y="2348009"/>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p:cNvCxnSpPr/>
          <p:nvPr/>
        </p:nvCxnSpPr>
        <p:spPr>
          <a:xfrm>
            <a:off x="6973691" y="0"/>
            <a:ext cx="5715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145141" y="0"/>
            <a:ext cx="4984670" cy="7402026"/>
          </a:xfrm>
          <a:prstGeom prst="rect">
            <a:avLst/>
          </a:prstGeom>
        </p:spPr>
        <p:txBody>
          <a:bodyPr wrap="square">
            <a:spAutoFit/>
          </a:bodyPr>
          <a:lstStyle/>
          <a:p>
            <a:pPr>
              <a:lnSpc>
                <a:spcPts val="2582"/>
              </a:lnSpc>
            </a:pPr>
            <a:r>
              <a:rPr lang="en-US" sz="2600" b="1" u="sng"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600" b="1" u="sng"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26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b="1"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xã</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hội</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xuôi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2600" dirty="0">
                <a:latin typeface="Times New Roman" panose="02020603050405020304" pitchFamily="18" charset="0"/>
                <a:ea typeface="Cambria" panose="02040503050406030204" pitchFamily="18" charset="0"/>
                <a:cs typeface="Times New Roman" panose="02020603050405020304" pitchFamily="18" charset="0"/>
              </a:rPr>
              <a:t> do.</a:t>
            </a:r>
          </a:p>
          <a:p>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nội</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cạnh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xã</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bàn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đời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600" dirty="0">
                <a:latin typeface="Times New Roman" panose="02020603050405020304" pitchFamily="18" charset="0"/>
                <a:ea typeface="Cambria" panose="02040503050406030204" pitchFamily="18" charset="0"/>
                <a:cs typeface="Times New Roman" panose="02020603050405020304" pitchFamily="18" charset="0"/>
              </a:rPr>
              <a:t>.</a:t>
            </a:r>
          </a:p>
          <a:p>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r>
              <a:rPr lang="en-US" sz="2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xã</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uy</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hội</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bình</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400" i="1" dirty="0" err="1" smtClean="0">
                <a:latin typeface="Times New Roman" panose="02020603050405020304" pitchFamily="18" charset="0"/>
                <a:ea typeface="Cambria" panose="02040503050406030204" pitchFamily="18" charset="0"/>
                <a:cs typeface="Times New Roman" panose="02020603050405020304" pitchFamily="18" charset="0"/>
              </a:rPr>
              <a:t>Ví</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smtClean="0">
                <a:latin typeface="Times New Roman" panose="02020603050405020304" pitchFamily="18" charset="0"/>
                <a:ea typeface="Cambria" panose="02040503050406030204" pitchFamily="18" charset="0"/>
                <a:cs typeface="Times New Roman" panose="02020603050405020304" pitchFamily="18" charset="0"/>
              </a:rPr>
              <a:t>dụ</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nhà</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nghiên</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cứu</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lịch</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sử</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trị</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gia</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400" i="1" dirty="0">
                <a:latin typeface="Times New Roman" panose="02020603050405020304" pitchFamily="18" charset="0"/>
                <a:ea typeface="Cambria" panose="02040503050406030204" pitchFamily="18" charset="0"/>
                <a:cs typeface="Times New Roman" panose="02020603050405020304" pitchFamily="18" charset="0"/>
              </a:rPr>
              <a:t> Nam </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400" i="1" dirty="0" err="1" smtClean="0">
                <a:latin typeface="Times New Roman" panose="02020603050405020304" pitchFamily="18" charset="0"/>
                <a:ea typeface="Cambria" panose="02040503050406030204" pitchFamily="18" charset="0"/>
                <a:cs typeface="Times New Roman" panose="02020603050405020304" pitchFamily="18" charset="0"/>
              </a:rPr>
              <a:t>Dương</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Trung</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tác</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văn</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400" i="1" dirty="0">
                <a:latin typeface="Times New Roman" panose="02020603050405020304" pitchFamily="18" charset="0"/>
                <a:ea typeface="Cambria" panose="02040503050406030204" pitchFamily="18" charset="0"/>
                <a:cs typeface="Times New Roman" panose="02020603050405020304" pitchFamily="18" charset="0"/>
              </a:rPr>
              <a:t> Nam </a:t>
            </a:r>
            <a:r>
              <a:rPr lang="en-US" sz="2400" i="1" dirty="0" smtClean="0">
                <a:latin typeface="Times New Roman" panose="02020603050405020304" pitchFamily="18" charset="0"/>
                <a:ea typeface="Cambria" panose="02040503050406030204" pitchFamily="18" charset="0"/>
                <a:cs typeface="Times New Roman" panose="02020603050405020304" pitchFamily="18" charset="0"/>
              </a:rPr>
              <a:t>ta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nhỏ</a:t>
            </a:r>
            <a:r>
              <a:rPr lang="en-US" sz="2400" i="1" dirty="0">
                <a:latin typeface="Times New Roman" panose="02020603050405020304" pitchFamily="18" charset="0"/>
                <a:ea typeface="Cambria" panose="02040503050406030204" pitchFamily="18" charset="0"/>
                <a:cs typeface="Times New Roman" panose="02020603050405020304" pitchFamily="18" charset="0"/>
              </a:rPr>
              <a:t> hay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400" i="1" dirty="0">
                <a:latin typeface="Times New Roman" panose="02020603050405020304" pitchFamily="18" charset="0"/>
                <a:ea typeface="Cambria" panose="02040503050406030204" pitchFamily="18" charset="0"/>
                <a:cs typeface="Times New Roman" panose="02020603050405020304" pitchFamily="18" charset="0"/>
              </a:rPr>
              <a:t> </a:t>
            </a:r>
            <a:r>
              <a:rPr lang="en-US" sz="2400" i="1" dirty="0" err="1">
                <a:latin typeface="Times New Roman" panose="02020603050405020304" pitchFamily="18" charset="0"/>
                <a:ea typeface="Cambria" panose="02040503050406030204" pitchFamily="18" charset="0"/>
                <a:cs typeface="Times New Roman" panose="02020603050405020304" pitchFamily="18" charset="0"/>
              </a:rPr>
              <a:t>nhỏ</a:t>
            </a:r>
            <a:r>
              <a:rPr lang="en-US" sz="2400" i="1" dirty="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600"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400"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6014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58088B3E-6A46-9253-CFC3-61080490D825}"/>
              </a:ext>
            </a:extLst>
          </p:cNvPr>
          <p:cNvSpPr txBox="1"/>
          <p:nvPr/>
        </p:nvSpPr>
        <p:spPr>
          <a:xfrm>
            <a:off x="400391" y="0"/>
            <a:ext cx="11791609" cy="6668492"/>
          </a:xfrm>
          <a:prstGeom prst="rect">
            <a:avLst/>
          </a:prstGeom>
        </p:spPr>
        <p:txBody>
          <a:bodyPr wrap="square" lIns="0" tIns="0" rIns="0" bIns="0" rtlCol="0" anchor="t">
            <a:spAutoFit/>
          </a:bodyPr>
          <a:lstStyle/>
          <a:p>
            <a:pPr>
              <a:lnSpc>
                <a:spcPts val="2582"/>
              </a:lnSpc>
            </a:pPr>
            <a:endParaRPr lang="en-US" sz="2933" b="1"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b="1" dirty="0" smtClean="0">
                <a:latin typeface="Times New Roman" panose="02020603050405020304" pitchFamily="18" charset="0"/>
                <a:ea typeface="Cambria" panose="02040503050406030204" pitchFamily="18" charset="0"/>
                <a:cs typeface="Times New Roman" panose="02020603050405020304" pitchFamily="18" charset="0"/>
              </a:rPr>
              <a:t> -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văn</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nghị</a:t>
            </a:r>
            <a:r>
              <a:rPr lang="en-US" sz="2933"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đề</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vấn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trọng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tâm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bao</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trùm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toàn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bộ</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bài</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viết,thường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nêu</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ở </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nhan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hoặc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trong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phần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mở</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đầu</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văn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bản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nhằm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triển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khai</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rõ</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luận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phải</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sáng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tỏ</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bởi</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lí</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lẽ</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dẫn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chứng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Ý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kiến</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đánh</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giá</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chủ</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quan</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viết</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phát</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biểu,nhận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định</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mang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quan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điểm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riêng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giả</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nên</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chúng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hoặc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chưa</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chứng</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khách</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quan</a:t>
            </a:r>
            <a:r>
              <a:rPr lang="en-US" sz="2933" dirty="0" smtClean="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là</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những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vật,số</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liệu</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thật</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kiểm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nghiệm</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p>
          <a:p>
            <a:pPr>
              <a:lnSpc>
                <a:spcPts val="2582"/>
              </a:lnSpc>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được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trong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thực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tế</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cuộc</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933" dirty="0" err="1" smtClean="0">
                <a:latin typeface="Times New Roman" panose="02020603050405020304" pitchFamily="18" charset="0"/>
                <a:ea typeface="Cambria" panose="02040503050406030204" pitchFamily="18" charset="0"/>
                <a:cs typeface="Times New Roman" panose="02020603050405020304" pitchFamily="18" charset="0"/>
              </a:rPr>
              <a:t>sống</a:t>
            </a:r>
            <a:r>
              <a:rPr lang="en-US" sz="2933" dirty="0" smtClean="0">
                <a:latin typeface="Times New Roman" panose="02020603050405020304" pitchFamily="18" charset="0"/>
                <a:ea typeface="Cambria" panose="02040503050406030204" pitchFamily="18" charset="0"/>
                <a:cs typeface="Times New Roman" panose="02020603050405020304" pitchFamily="18" charset="0"/>
              </a:rPr>
              <a:t>.</a:t>
            </a:r>
          </a:p>
          <a:p>
            <a:pPr>
              <a:lnSpc>
                <a:spcPts val="2582"/>
              </a:lnSpc>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a:lnSpc>
                <a:spcPts val="2582"/>
              </a:lnSpc>
            </a:pPr>
            <a:endParaRPr lang="en-US" sz="2933" b="1" dirty="0">
              <a:solidFill>
                <a:srgbClr val="000000"/>
              </a:solidFill>
              <a:latin typeface="Times New Roman" panose="02020603050405020304" pitchFamily="18" charset="0"/>
              <a:cs typeface="Times New Roman" panose="02020603050405020304" pitchFamily="18" charset="0"/>
            </a:endParaRPr>
          </a:p>
        </p:txBody>
      </p:sp>
      <p:sp>
        <p:nvSpPr>
          <p:cNvPr id="24" name="Subtitle 8">
            <a:extLst>
              <a:ext uri="{FF2B5EF4-FFF2-40B4-BE49-F238E27FC236}">
                <a16:creationId xmlns:a16="http://schemas.microsoft.com/office/drawing/2014/main" xmlns="" id="{F438D4EB-BFCF-E0C4-4A93-AA5F1A2510AE}"/>
              </a:ext>
            </a:extLst>
          </p:cNvPr>
          <p:cNvSpPr txBox="1">
            <a:spLocks/>
          </p:cNvSpPr>
          <p:nvPr/>
        </p:nvSpPr>
        <p:spPr>
          <a:xfrm>
            <a:off x="5525811" y="2348009"/>
            <a:ext cx="6604000" cy="757434"/>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138" indent="0" algn="just">
              <a:buNone/>
            </a:pPr>
            <a:endParaRPr lang="en-US" sz="2933" dirty="0" smtClean="0">
              <a:latin typeface="Times New Roman" panose="02020603050405020304" pitchFamily="18" charset="0"/>
              <a:ea typeface="Cambria" panose="02040503050406030204" pitchFamily="18" charset="0"/>
              <a:cs typeface="Times New Roman" panose="02020603050405020304" pitchFamily="18" charset="0"/>
            </a:endParaRPr>
          </a:p>
          <a:p>
            <a:pPr marL="93138" indent="0" algn="just">
              <a:buNone/>
            </a:pPr>
            <a:endParaRPr lang="en-US" sz="2933"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486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arn(inVertical)">
                                      <p:cBhvr>
                                        <p:cTn id="15" dur="500"/>
                                        <p:tgtEl>
                                          <p:spTgt spid="3">
                                            <p:txEl>
                                              <p:pRg st="7" end="7"/>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Effect transition="in" filter="barn(inVertical)">
                                      <p:cBhvr>
                                        <p:cTn id="23" dur="500"/>
                                        <p:tgtEl>
                                          <p:spTgt spid="3">
                                            <p:txEl>
                                              <p:pRg st="11" end="1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13" end="13"/>
                                            </p:txEl>
                                          </p:spTgt>
                                        </p:tgtEl>
                                        <p:attrNameLst>
                                          <p:attrName>style.visibility</p:attrName>
                                        </p:attrNameLst>
                                      </p:cBhvr>
                                      <p:to>
                                        <p:strVal val="visible"/>
                                      </p:to>
                                    </p:set>
                                    <p:animEffect transition="in" filter="barn(inVertical)">
                                      <p:cBhvr>
                                        <p:cTn id="26" dur="500"/>
                                        <p:tgtEl>
                                          <p:spTgt spid="3">
                                            <p:txEl>
                                              <p:pRg st="13" end="1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Effect transition="in" filter="barn(inVertical)">
                                      <p:cBhvr>
                                        <p:cTn id="31" dur="500"/>
                                        <p:tgtEl>
                                          <p:spTgt spid="3">
                                            <p:txEl>
                                              <p:pRg st="15" end="1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17" end="17"/>
                                            </p:txEl>
                                          </p:spTgt>
                                        </p:tgtEl>
                                        <p:attrNameLst>
                                          <p:attrName>style.visibility</p:attrName>
                                        </p:attrNameLst>
                                      </p:cBhvr>
                                      <p:to>
                                        <p:strVal val="visible"/>
                                      </p:to>
                                    </p:set>
                                    <p:animEffect transition="in" filter="barn(inVertical)">
                                      <p:cBhvr>
                                        <p:cTn id="34"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72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a:extLst>
              <a:ext uri="{FF2B5EF4-FFF2-40B4-BE49-F238E27FC236}">
                <a16:creationId xmlns="" xmlns:a16="http://schemas.microsoft.com/office/drawing/2014/main" id="{3CB9AECE-CBBB-45DA-B98B-BC8FD34C6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49" y="0"/>
            <a:ext cx="3864965" cy="3182111"/>
          </a:xfrm>
          <a:prstGeom prst="rect">
            <a:avLst/>
          </a:prstGeom>
        </p:spPr>
      </p:pic>
      <p:sp>
        <p:nvSpPr>
          <p:cNvPr id="5" name="TextBox 4">
            <a:extLst>
              <a:ext uri="{FF2B5EF4-FFF2-40B4-BE49-F238E27FC236}">
                <a16:creationId xmlns="" xmlns:a16="http://schemas.microsoft.com/office/drawing/2014/main" id="{47D6C6D7-34B7-4966-AE2F-CB84CEE68C57}"/>
              </a:ext>
            </a:extLst>
          </p:cNvPr>
          <p:cNvSpPr txBox="1"/>
          <p:nvPr/>
        </p:nvSpPr>
        <p:spPr>
          <a:xfrm>
            <a:off x="2005440" y="688328"/>
            <a:ext cx="3301298"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nấy</a:t>
            </a:r>
            <a:endParaRPr lang="en-SG" sz="4400"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 xmlns:a16="http://schemas.microsoft.com/office/drawing/2014/main" id="{83ABE7E6-315E-4584-959C-13E005DEC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661" y="-486912"/>
            <a:ext cx="6150958" cy="6782778"/>
          </a:xfrm>
          <a:prstGeom prst="rect">
            <a:avLst/>
          </a:prstGeom>
        </p:spPr>
      </p:pic>
      <p:sp>
        <p:nvSpPr>
          <p:cNvPr id="7" name="TextBox 6">
            <a:extLst>
              <a:ext uri="{FF2B5EF4-FFF2-40B4-BE49-F238E27FC236}">
                <a16:creationId xmlns="" xmlns:a16="http://schemas.microsoft.com/office/drawing/2014/main" id="{64F8F174-B50A-43B9-B090-23EE919E8507}"/>
              </a:ext>
            </a:extLst>
          </p:cNvPr>
          <p:cNvSpPr txBox="1"/>
          <p:nvPr/>
        </p:nvSpPr>
        <p:spPr>
          <a:xfrm>
            <a:off x="7158434" y="1800210"/>
            <a:ext cx="3450683" cy="378565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nhé</a:t>
            </a:r>
            <a:r>
              <a:rPr lang="en-US" sz="4000" dirty="0">
                <a:latin typeface="Times New Roman" panose="02020603050405020304" pitchFamily="18" charset="0"/>
                <a:cs typeface="Times New Roman" panose="02020603050405020304" pitchFamily="18" charset="0"/>
              </a:rPr>
              <a:t>!!!</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48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3974</TotalTime>
  <Words>2874</Words>
  <Application>Microsoft Office PowerPoint</Application>
  <PresentationFormat>Widescreen</PresentationFormat>
  <Paragraphs>336</Paragraphs>
  <Slides>43</Slides>
  <Notes>12</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Cambria</vt:lpstr>
      <vt:lpstr>Arial</vt:lpstr>
      <vt:lpstr>Tahoma</vt:lpstr>
      <vt:lpstr>Calibri</vt:lpstr>
      <vt:lpstr>Times New Roman</vt:lpstr>
      <vt:lpstr>Segoe Print</vt:lpstr>
      <vt:lpstr>Calibri Light</vt:lpstr>
      <vt:lpstr>微软雅黑</vt:lpstr>
      <vt:lpstr>Wingdings</vt:lpstr>
      <vt:lpstr>851tegakizatsu</vt:lpstr>
      <vt:lpstr>等线</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Administrator</cp:lastModifiedBy>
  <cp:revision>417</cp:revision>
  <dcterms:created xsi:type="dcterms:W3CDTF">2019-03-13T16:43:13Z</dcterms:created>
  <dcterms:modified xsi:type="dcterms:W3CDTF">2024-12-13T23:34:58Z</dcterms:modified>
</cp:coreProperties>
</file>