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81" r:id="rId2"/>
    <p:sldId id="384" r:id="rId3"/>
    <p:sldId id="256" r:id="rId4"/>
    <p:sldId id="316" r:id="rId5"/>
    <p:sldId id="347" r:id="rId6"/>
    <p:sldId id="348" r:id="rId7"/>
    <p:sldId id="364" r:id="rId8"/>
    <p:sldId id="365" r:id="rId9"/>
    <p:sldId id="283" r:id="rId10"/>
    <p:sldId id="383" r:id="rId11"/>
    <p:sldId id="359" r:id="rId12"/>
    <p:sldId id="380" r:id="rId13"/>
    <p:sldId id="298" r:id="rId14"/>
    <p:sldId id="327" r:id="rId15"/>
    <p:sldId id="385" r:id="rId16"/>
    <p:sldId id="325" r:id="rId17"/>
    <p:sldId id="386" r:id="rId18"/>
    <p:sldId id="387" r:id="rId19"/>
    <p:sldId id="388" r:id="rId20"/>
    <p:sldId id="389" r:id="rId21"/>
    <p:sldId id="390" r:id="rId22"/>
    <p:sldId id="393" r:id="rId23"/>
    <p:sldId id="394" r:id="rId24"/>
    <p:sldId id="392" r:id="rId25"/>
    <p:sldId id="313" r:id="rId26"/>
    <p:sldId id="314" r:id="rId27"/>
    <p:sldId id="330" r:id="rId28"/>
    <p:sldId id="3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37D91"/>
    <a:srgbClr val="D36113"/>
    <a:srgbClr val="AD4F0F"/>
    <a:srgbClr val="F7931D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580" y="3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9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1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2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1">
                <a:lumMod val="4000"/>
                <a:lumOff val="96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0.xml"/><Relationship Id="rId7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23.xml"/><Relationship Id="rId10" Type="http://schemas.openxmlformats.org/officeDocument/2006/relationships/slide" Target="slide24.xml"/><Relationship Id="rId4" Type="http://schemas.openxmlformats.org/officeDocument/2006/relationships/slide" Target="slide22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3792" y="2364562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8" y="63340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986873" y="116664"/>
            <a:ext cx="5791200" cy="6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733" b="1" dirty="0">
                <a:solidFill>
                  <a:srgbClr val="0070C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706949" y="2949517"/>
            <a:ext cx="2844800" cy="1447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121903" tIns="60952" rIns="121903" bIns="60952" anchor="ctr"/>
          <a:lstStyle/>
          <a:p>
            <a:pPr marL="144145" lvl="0" indent="-144145" algn="ctr">
              <a:lnSpc>
                <a:spcPct val="107000"/>
              </a:lnSpc>
            </a:pP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ornamental tree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454062" y="4574323"/>
            <a:ext cx="2844800" cy="14478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F490AD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4000" b="1" dirty="0">
                <a:solidFill>
                  <a:srgbClr val="AD4F0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endParaRPr lang="en-US" sz="4000" b="1" dirty="0">
              <a:solidFill>
                <a:srgbClr val="AD4F0F"/>
              </a:solidFill>
            </a:endParaRP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374166" y="1177021"/>
            <a:ext cx="28448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admire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966049" y="4499895"/>
            <a:ext cx="2844800" cy="1447800"/>
          </a:xfrm>
          <a:prstGeom prst="ellipse">
            <a:avLst/>
          </a:prstGeom>
          <a:solidFill>
            <a:srgbClr val="00B0F0"/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370996" y="1569961"/>
            <a:ext cx="2844800" cy="1447800"/>
          </a:xfrm>
          <a:prstGeom prst="ellipse">
            <a:avLst/>
          </a:prstGeom>
          <a:solidFill>
            <a:srgbClr val="F37D91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903" tIns="60952" rIns="121903" bIns="60952" anchor="ctr"/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chase away 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37" y="106325"/>
            <a:ext cx="3836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D36113"/>
                </a:solidFill>
              </a:rPr>
              <a:t>* Checking vocab</a:t>
            </a:r>
          </a:p>
        </p:txBody>
      </p:sp>
    </p:spTree>
    <p:extLst>
      <p:ext uri="{BB962C8B-B14F-4D97-AF65-F5344CB8AC3E}">
        <p14:creationId xmlns:p14="http://schemas.microsoft.com/office/powerpoint/2010/main" val="3023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669" y="809030"/>
            <a:ext cx="31251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063" y="7868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848" y="6842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412074" y="1094761"/>
            <a:ext cx="7666511" cy="210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dirty="0" smtClean="0">
                <a:sym typeface="+mn-ea"/>
              </a:rPr>
              <a:t>What </a:t>
            </a:r>
            <a:r>
              <a:rPr lang="en-US" sz="3600" dirty="0">
                <a:sym typeface="+mn-ea"/>
              </a:rPr>
              <a:t>can you see in each picture</a:t>
            </a:r>
            <a:r>
              <a:rPr lang="en-US" sz="3600" dirty="0" smtClean="0">
                <a:sym typeface="+mn-ea"/>
              </a:rPr>
              <a:t>?</a:t>
            </a:r>
            <a:endParaRPr lang="en-US" sz="3600" dirty="0">
              <a:sym typeface="+mn-ea"/>
            </a:endParaRPr>
          </a:p>
          <a:p>
            <a:pPr>
              <a:buFontTx/>
              <a:buChar char="-"/>
            </a:pPr>
            <a:r>
              <a:rPr lang="en-US" sz="3600" dirty="0" smtClean="0">
                <a:sym typeface="+mn-ea"/>
              </a:rPr>
              <a:t>Can </a:t>
            </a:r>
            <a:r>
              <a:rPr lang="en-US" sz="3600" dirty="0">
                <a:sym typeface="+mn-ea"/>
              </a:rPr>
              <a:t>you guess the places that the picture show</a:t>
            </a:r>
            <a:r>
              <a:rPr lang="en-US" sz="3600" dirty="0" smtClean="0">
                <a:sym typeface="+mn-ea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2074" y="47197"/>
            <a:ext cx="2629823" cy="584775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5" y="1354409"/>
            <a:ext cx="3767655" cy="5041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4798" y="2952362"/>
            <a:ext cx="7315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à"/>
            </a:pPr>
            <a:r>
              <a:rPr lang="en-US" sz="3000" b="1" i="1" dirty="0">
                <a:solidFill>
                  <a:srgbClr val="D36113"/>
                </a:solidFill>
                <a:sym typeface="Wingdings" panose="05000000000000000000" pitchFamily="2" charset="2"/>
              </a:rPr>
              <a:t>A few ornamental plants, bamboo pole, flower village,…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104798" y="4125978"/>
            <a:ext cx="7973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à"/>
            </a:pPr>
            <a:r>
              <a:rPr lang="en-US" sz="3000" b="1" i="1" dirty="0">
                <a:solidFill>
                  <a:srgbClr val="D36113"/>
                </a:solidFill>
                <a:sym typeface="Wingdings" panose="05000000000000000000" pitchFamily="2" charset="2"/>
              </a:rPr>
              <a:t>They are Elena and </a:t>
            </a:r>
            <a:r>
              <a:rPr lang="en-US" sz="3000" b="1" i="1" dirty="0" err="1">
                <a:solidFill>
                  <a:srgbClr val="D36113"/>
                </a:solidFill>
                <a:sym typeface="Wingdings" panose="05000000000000000000" pitchFamily="2" charset="2"/>
              </a:rPr>
              <a:t>Trang</a:t>
            </a:r>
            <a:r>
              <a:rPr lang="en-US" sz="3000" b="1" i="1" dirty="0">
                <a:solidFill>
                  <a:srgbClr val="D36113"/>
                </a:solidFill>
                <a:sym typeface="Wingdings" panose="05000000000000000000" pitchFamily="2" charset="2"/>
              </a:rPr>
              <a:t>, They are at  </a:t>
            </a:r>
            <a:r>
              <a:rPr lang="en-US" sz="3000" b="1" i="1" dirty="0" err="1">
                <a:solidFill>
                  <a:srgbClr val="D36113"/>
                </a:solidFill>
                <a:sym typeface="Wingdings" panose="05000000000000000000" pitchFamily="2" charset="2"/>
              </a:rPr>
              <a:t>Trang’house</a:t>
            </a:r>
            <a:r>
              <a:rPr lang="en-US" sz="3000" b="1" i="1" dirty="0">
                <a:solidFill>
                  <a:srgbClr val="D36113"/>
                </a:solidFill>
                <a:sym typeface="Wingdings" panose="05000000000000000000" pitchFamily="2" charset="2"/>
              </a:rPr>
              <a:t> , I guess they are talking about Tet.</a:t>
            </a:r>
            <a:endParaRPr lang="en-US" sz="3000" b="1" i="1" dirty="0">
              <a:solidFill>
                <a:srgbClr val="D36113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056" y="682424"/>
            <a:ext cx="39438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5451" y="70303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236" y="600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451" y="5506"/>
            <a:ext cx="3124047" cy="584775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31" y="1308284"/>
            <a:ext cx="11482027" cy="534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/>
              <a:t>Elena:</a:t>
            </a:r>
            <a:r>
              <a:rPr lang="en-US" sz="2200" dirty="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C00000"/>
                </a:solidFill>
              </a:rPr>
              <a:t>Trang</a:t>
            </a:r>
            <a:r>
              <a:rPr lang="en-US" sz="2200" b="1" i="1" dirty="0">
                <a:solidFill>
                  <a:srgbClr val="C00000"/>
                </a:solidFill>
              </a:rPr>
              <a:t>: </a:t>
            </a:r>
            <a:r>
              <a:rPr lang="en-US" sz="2200" dirty="0" smtClean="0"/>
              <a:t>Yeah </a:t>
            </a:r>
            <a:r>
              <a:rPr lang="en-US" sz="2200" dirty="0"/>
              <a:t>... She’s my cousin. She’s at Sa </a:t>
            </a:r>
            <a:r>
              <a:rPr lang="en-US" sz="2200" dirty="0" smtClean="0"/>
              <a:t>Dec flower Village</a:t>
            </a:r>
            <a:r>
              <a:rPr lang="en-US" sz="2200" dirty="0"/>
              <a:t>. Tet is coming soon, so many people visit </a:t>
            </a:r>
            <a:r>
              <a:rPr lang="en-US" sz="2200" dirty="0" smtClean="0"/>
              <a:t>flower villages </a:t>
            </a:r>
            <a:r>
              <a:rPr lang="en-US" sz="2200" dirty="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Elena:</a:t>
            </a:r>
            <a:r>
              <a:rPr lang="en-US" sz="2200" dirty="0"/>
              <a:t> </a:t>
            </a:r>
            <a:r>
              <a:rPr lang="en-US" sz="2200" dirty="0" smtClean="0"/>
              <a:t>Oh</a:t>
            </a:r>
            <a:r>
              <a:rPr lang="en-US" sz="2200" dirty="0"/>
              <a:t>, I’m fond of admiring the flowers. </a:t>
            </a:r>
            <a:r>
              <a:rPr lang="en-US" sz="2200" dirty="0" smtClean="0"/>
              <a:t>Does your family </a:t>
            </a:r>
            <a:r>
              <a:rPr lang="en-US" sz="2200" dirty="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C00000"/>
                </a:solidFill>
              </a:rPr>
              <a:t>Trang</a:t>
            </a:r>
            <a:r>
              <a:rPr lang="en-US" sz="2200" b="1" i="1" dirty="0">
                <a:solidFill>
                  <a:srgbClr val="C00000"/>
                </a:solidFill>
              </a:rPr>
              <a:t>: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Yes</a:t>
            </a:r>
            <a:r>
              <a:rPr lang="en-US" sz="2200" dirty="0"/>
              <a:t>, we do. We usually visit </a:t>
            </a:r>
            <a:r>
              <a:rPr lang="en-US" sz="2200" dirty="0" err="1"/>
              <a:t>nhat</a:t>
            </a:r>
            <a:r>
              <a:rPr lang="en-US" sz="2200" dirty="0"/>
              <a:t> Tan </a:t>
            </a:r>
            <a:r>
              <a:rPr lang="en-US" sz="2200" dirty="0" smtClean="0"/>
              <a:t>Village to </a:t>
            </a:r>
            <a:r>
              <a:rPr lang="en-US" sz="2200" dirty="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Elena:</a:t>
            </a:r>
            <a:r>
              <a:rPr lang="en-US" sz="2200" dirty="0"/>
              <a:t> I see flowers and ornamental </a:t>
            </a:r>
            <a:r>
              <a:rPr lang="en-US" sz="2200" dirty="0" smtClean="0"/>
              <a:t>trees everywhere </a:t>
            </a:r>
            <a:r>
              <a:rPr lang="en-US" sz="2200" dirty="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C00000"/>
                </a:solidFill>
              </a:rPr>
              <a:t>Trang</a:t>
            </a:r>
            <a:r>
              <a:rPr lang="en-US" sz="2200" b="1" i="1" dirty="0">
                <a:solidFill>
                  <a:srgbClr val="C00000"/>
                </a:solidFill>
              </a:rPr>
              <a:t>: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We, Vietnamese, use plants and </a:t>
            </a:r>
            <a:r>
              <a:rPr lang="en-US" sz="2200" dirty="0" smtClean="0"/>
              <a:t>flowers for </a:t>
            </a:r>
            <a:r>
              <a:rPr lang="en-US" sz="2200" dirty="0"/>
              <a:t>decorations and for oﬀerings. They are </a:t>
            </a:r>
            <a:r>
              <a:rPr lang="en-US" sz="2200" dirty="0" smtClean="0"/>
              <a:t>an important </a:t>
            </a:r>
            <a:r>
              <a:rPr lang="en-US" sz="2200" dirty="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Elena: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C00000"/>
                </a:solidFill>
              </a:rPr>
              <a:t>Trang</a:t>
            </a:r>
            <a:r>
              <a:rPr lang="en-US" sz="2200" b="1" i="1" dirty="0">
                <a:solidFill>
                  <a:srgbClr val="C00000"/>
                </a:solidFill>
              </a:rPr>
              <a:t>: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Well, it’s actually a bamboo </a:t>
            </a:r>
            <a:r>
              <a:rPr lang="en-US" sz="2200" dirty="0" smtClean="0"/>
              <a:t>pole. People </a:t>
            </a:r>
            <a:r>
              <a:rPr lang="en-US" sz="2200" dirty="0"/>
              <a:t>place it in the yard of </a:t>
            </a:r>
            <a:r>
              <a:rPr lang="en-US" sz="2200" dirty="0" smtClean="0"/>
              <a:t>the communal </a:t>
            </a:r>
            <a:r>
              <a:rPr lang="en-US" sz="2200" dirty="0"/>
              <a:t>house. They hang </a:t>
            </a:r>
            <a:r>
              <a:rPr lang="en-US" sz="2200" dirty="0" smtClean="0"/>
              <a:t>decorative items </a:t>
            </a:r>
            <a:r>
              <a:rPr lang="en-US" sz="2200" dirty="0"/>
              <a:t>like small bells and lanterns on </a:t>
            </a:r>
            <a:r>
              <a:rPr lang="en-US" sz="2200" dirty="0" smtClean="0"/>
              <a:t>it. They </a:t>
            </a:r>
            <a:r>
              <a:rPr lang="en-US" sz="2200" dirty="0"/>
              <a:t>want to chase away bad luck </a:t>
            </a:r>
            <a:r>
              <a:rPr lang="en-US" sz="2200" dirty="0" smtClean="0"/>
              <a:t>and pray </a:t>
            </a:r>
            <a:r>
              <a:rPr lang="en-US" sz="2200" dirty="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Elena:</a:t>
            </a:r>
            <a:r>
              <a:rPr lang="en-US" sz="2200" dirty="0"/>
              <a:t> Interesting! I didn’t know that.</a:t>
            </a:r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9919" y="980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94059" y="82952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665" y="829528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845" y="7268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27251"/>
              </p:ext>
            </p:extLst>
          </p:nvPr>
        </p:nvGraphicFramePr>
        <p:xfrm>
          <a:off x="379311" y="1434774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3. </a:t>
                      </a:r>
                      <a:r>
                        <a:rPr lang="en-US" sz="2800" dirty="0" err="1" smtClean="0">
                          <a:latin typeface="+mn-lt"/>
                        </a:rPr>
                        <a:t>Trang’s</a:t>
                      </a:r>
                      <a:r>
                        <a:rPr lang="en-US" sz="2800" dirty="0" smtClean="0">
                          <a:latin typeface="+mn-lt"/>
                        </a:rPr>
                        <a:t>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blossoms at </a:t>
                      </a:r>
                      <a:r>
                        <a:rPr lang="en-US" sz="2800" dirty="0" err="1" smtClean="0">
                          <a:latin typeface="+mn-lt"/>
                        </a:rPr>
                        <a:t>Nhat</a:t>
                      </a:r>
                      <a:r>
                        <a:rPr lang="en-US" sz="2800" dirty="0" smtClean="0">
                          <a:latin typeface="+mn-lt"/>
                        </a:rPr>
                        <a:t>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279" y="2202366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81" y="3171171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81" y="3959789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248" y="4766662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81" y="5552976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45362" y="2216496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4015" y="4676743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3023" y="10736"/>
            <a:ext cx="2634949" cy="584775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1800" y="113933"/>
            <a:ext cx="71557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phrase 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971" y="13604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756" y="33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4030"/>
          <a:stretch/>
        </p:blipFill>
        <p:spPr>
          <a:xfrm>
            <a:off x="1776416" y="1982380"/>
            <a:ext cx="2685704" cy="1739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1896"/>
          <a:stretch/>
        </p:blipFill>
        <p:spPr>
          <a:xfrm>
            <a:off x="5477132" y="2013173"/>
            <a:ext cx="2659966" cy="17398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b="68685"/>
          <a:stretch/>
        </p:blipFill>
        <p:spPr>
          <a:xfrm>
            <a:off x="8861248" y="2048121"/>
            <a:ext cx="2646228" cy="1734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34337" b="33593"/>
          <a:stretch/>
        </p:blipFill>
        <p:spPr>
          <a:xfrm>
            <a:off x="2608204" y="4317283"/>
            <a:ext cx="2868928" cy="18418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t="68871"/>
          <a:stretch/>
        </p:blipFill>
        <p:spPr>
          <a:xfrm>
            <a:off x="6194364" y="4407161"/>
            <a:ext cx="2868928" cy="17928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800" y="700431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vi-VN" sz="2800" b="1" dirty="0" smtClean="0">
                <a:solidFill>
                  <a:srgbClr val="C00000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bamboo </a:t>
            </a:r>
            <a:r>
              <a:rPr lang="vi-VN" sz="2800" b="1" dirty="0" smtClean="0">
                <a:solidFill>
                  <a:schemeClr val="accent5"/>
                </a:solidFill>
              </a:rPr>
              <a:t>pole</a:t>
            </a:r>
            <a:endParaRPr lang="vi-VN" sz="28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963" y="70043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blooming flowers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5592" y="683589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vi-VN" sz="2800" b="1" dirty="0" smtClean="0">
                <a:solidFill>
                  <a:srgbClr val="C00000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communal </a:t>
            </a:r>
            <a:r>
              <a:rPr lang="vi-VN" sz="2800" b="1" dirty="0" smtClean="0">
                <a:solidFill>
                  <a:schemeClr val="accent5"/>
                </a:solidFill>
              </a:rPr>
              <a:t>house</a:t>
            </a:r>
            <a:endParaRPr lang="vi-VN" sz="2800" b="1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8204" y="1295491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r>
              <a:rPr lang="vi-VN" sz="2800" b="1" dirty="0" smtClean="0">
                <a:solidFill>
                  <a:schemeClr val="accent5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ornamental </a:t>
            </a:r>
            <a:r>
              <a:rPr lang="vi-VN" sz="2800" b="1" dirty="0" smtClean="0">
                <a:solidFill>
                  <a:schemeClr val="accent5"/>
                </a:solidFill>
              </a:rPr>
              <a:t>tree</a:t>
            </a:r>
            <a:endParaRPr lang="vi-VN" sz="2800" b="1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7273" y="1239740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vi-VN" sz="2800" b="1" dirty="0" smtClean="0">
                <a:solidFill>
                  <a:schemeClr val="accent5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decorative </a:t>
            </a:r>
            <a:r>
              <a:rPr lang="vi-VN" sz="2800" b="1" dirty="0" smtClean="0">
                <a:solidFill>
                  <a:schemeClr val="accent5"/>
                </a:solidFill>
              </a:rPr>
              <a:t>items</a:t>
            </a:r>
            <a:endParaRPr lang="vi-VN" sz="28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7825 0.4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834 L 0.103 0.4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9049 0.45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1732 0.71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2318 0.72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3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1800" y="113933"/>
            <a:ext cx="71557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phrase 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971" y="13604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756" y="33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4030"/>
          <a:stretch/>
        </p:blipFill>
        <p:spPr>
          <a:xfrm>
            <a:off x="898692" y="1089908"/>
            <a:ext cx="2685704" cy="1739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1896"/>
          <a:stretch/>
        </p:blipFill>
        <p:spPr>
          <a:xfrm>
            <a:off x="4279698" y="1039584"/>
            <a:ext cx="2659966" cy="17398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b="68685"/>
          <a:stretch/>
        </p:blipFill>
        <p:spPr>
          <a:xfrm>
            <a:off x="7969822" y="1097178"/>
            <a:ext cx="2646228" cy="1734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34337" b="33593"/>
          <a:stretch/>
        </p:blipFill>
        <p:spPr>
          <a:xfrm>
            <a:off x="2439097" y="3882014"/>
            <a:ext cx="2868928" cy="18418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t="68871"/>
          <a:stretch/>
        </p:blipFill>
        <p:spPr>
          <a:xfrm>
            <a:off x="6939664" y="3854941"/>
            <a:ext cx="2868928" cy="17928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2026" y="2927862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vi-VN" sz="2800" b="1" dirty="0" smtClean="0">
                <a:solidFill>
                  <a:srgbClr val="C00000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bamboo </a:t>
            </a:r>
            <a:r>
              <a:rPr lang="vi-VN" sz="2800" b="1" dirty="0" smtClean="0">
                <a:solidFill>
                  <a:schemeClr val="accent5"/>
                </a:solidFill>
              </a:rPr>
              <a:t>pole</a:t>
            </a:r>
            <a:endParaRPr lang="vi-VN" sz="28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4954" y="2918913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blooming flowers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57597" y="2900978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vi-VN" sz="2800" b="1" dirty="0" smtClean="0">
                <a:solidFill>
                  <a:srgbClr val="C00000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communal </a:t>
            </a:r>
            <a:r>
              <a:rPr lang="vi-VN" sz="2800" b="1" dirty="0" smtClean="0">
                <a:solidFill>
                  <a:schemeClr val="accent5"/>
                </a:solidFill>
              </a:rPr>
              <a:t>house</a:t>
            </a:r>
            <a:endParaRPr lang="vi-VN" sz="2800" b="1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1544" y="5860941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r>
              <a:rPr lang="vi-VN" sz="2800" b="1" dirty="0" smtClean="0">
                <a:solidFill>
                  <a:schemeClr val="accent5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ornamental </a:t>
            </a:r>
            <a:r>
              <a:rPr lang="vi-VN" sz="2800" b="1" dirty="0" smtClean="0">
                <a:solidFill>
                  <a:schemeClr val="accent5"/>
                </a:solidFill>
              </a:rPr>
              <a:t>tree</a:t>
            </a:r>
            <a:endParaRPr lang="vi-VN" sz="2800" b="1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9664" y="5860941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vi-VN" sz="2800" b="1" dirty="0" smtClean="0">
                <a:solidFill>
                  <a:schemeClr val="accent5"/>
                </a:solidFill>
              </a:rPr>
              <a:t>. </a:t>
            </a:r>
            <a:r>
              <a:rPr lang="vi-VN" sz="2800" b="1" dirty="0">
                <a:solidFill>
                  <a:schemeClr val="accent5"/>
                </a:solidFill>
              </a:rPr>
              <a:t>decorative </a:t>
            </a:r>
            <a:r>
              <a:rPr lang="vi-VN" sz="2800" b="1" dirty="0" smtClean="0">
                <a:solidFill>
                  <a:schemeClr val="accent5"/>
                </a:solidFill>
              </a:rPr>
              <a:t>items</a:t>
            </a:r>
            <a:endParaRPr lang="vi-VN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844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895" y="329029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936" y="32967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1" y="22703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2" name="Text Box 6"/>
          <p:cNvSpPr txBox="1"/>
          <p:nvPr/>
        </p:nvSpPr>
        <p:spPr>
          <a:xfrm>
            <a:off x="320025" y="225172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rgbClr val="F7931D"/>
                </a:solidFill>
              </a:rPr>
              <a:t>1.</a:t>
            </a:r>
            <a:r>
              <a:rPr lang="en-US" sz="3200" dirty="0" smtClean="0"/>
              <a:t> The </a:t>
            </a:r>
            <a:r>
              <a:rPr lang="en-US" sz="3200" dirty="0"/>
              <a:t>British decorate their Christmas </a:t>
            </a:r>
            <a:r>
              <a:rPr lang="en-US" sz="3200" dirty="0" smtClean="0"/>
              <a:t>trees and </a:t>
            </a:r>
            <a:r>
              <a:rPr lang="en-US" sz="3200" dirty="0"/>
              <a:t>______ presents under them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2.</a:t>
            </a:r>
            <a:r>
              <a:rPr lang="en-US" sz="3200" dirty="0"/>
              <a:t> Tom likes to ______ the view from the hill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3.</a:t>
            </a:r>
            <a:r>
              <a:rPr lang="en-US" sz="3200" dirty="0"/>
              <a:t> In many cultures, knocking on wood is </a:t>
            </a:r>
            <a:r>
              <a:rPr lang="en-US" sz="3200" dirty="0" smtClean="0"/>
              <a:t>a way </a:t>
            </a:r>
            <a:r>
              <a:rPr lang="en-US" sz="3200" dirty="0"/>
              <a:t>to ______ away bad spirits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4.</a:t>
            </a:r>
            <a:r>
              <a:rPr lang="en-US" sz="3200" dirty="0"/>
              <a:t> Many Asians go to Buddhist temples </a:t>
            </a:r>
            <a:r>
              <a:rPr lang="en-US" sz="3200" dirty="0" smtClean="0"/>
              <a:t>to ______ </a:t>
            </a:r>
            <a:r>
              <a:rPr lang="en-US" sz="3200" dirty="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09" y="953781"/>
            <a:ext cx="5680197" cy="105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325" y="310117"/>
            <a:ext cx="8323379" cy="77597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2588994" y="1434174"/>
            <a:ext cx="1730601" cy="16492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5097811" y="1540498"/>
            <a:ext cx="1730601" cy="16492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606628" y="1540497"/>
            <a:ext cx="1730601" cy="164926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10" name="Oval 9">
            <a:hlinkClick r:id="rId5" action="ppaction://hlinksldjump"/>
          </p:cNvPr>
          <p:cNvSpPr/>
          <p:nvPr/>
        </p:nvSpPr>
        <p:spPr>
          <a:xfrm>
            <a:off x="2588994" y="3513281"/>
            <a:ext cx="1730601" cy="16492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800" b="1" dirty="0"/>
              <a:t>4</a:t>
            </a:r>
            <a:endParaRPr lang="en-US" sz="4800" b="1" dirty="0"/>
          </a:p>
        </p:txBody>
      </p:sp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5097811" y="3513280"/>
            <a:ext cx="1730601" cy="16492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800" b="1" dirty="0"/>
              <a:t>5</a:t>
            </a:r>
            <a:endParaRPr lang="en-US" sz="4800" b="1" dirty="0"/>
          </a:p>
        </p:txBody>
      </p:sp>
      <p:sp>
        <p:nvSpPr>
          <p:cNvPr id="3" name="Oval 2">
            <a:hlinkClick r:id="rId7" action="ppaction://hlinksldjump"/>
          </p:cNvPr>
          <p:cNvSpPr/>
          <p:nvPr/>
        </p:nvSpPr>
        <p:spPr>
          <a:xfrm>
            <a:off x="7711110" y="3513280"/>
            <a:ext cx="1730601" cy="17317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800" b="1" dirty="0"/>
              <a:t>6</a:t>
            </a:r>
            <a:endParaRPr lang="en-US" sz="4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337" y="2380942"/>
            <a:ext cx="2186762" cy="19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r="8551"/>
          <a:stretch/>
        </p:blipFill>
        <p:spPr bwMode="auto">
          <a:xfrm>
            <a:off x="-54215" y="2316669"/>
            <a:ext cx="2254101" cy="198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1821711" y="5661281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1821711" y="6061331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040911" y="566128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latin typeface="Arial" charset="0"/>
              </a:rPr>
              <a:t>2</a:t>
            </a: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auto">
          <a:xfrm>
            <a:off x="3040911" y="606133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4031511" y="566128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5022111" y="566128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6012711" y="566128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>
            <a:off x="7003311" y="566128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38" name="AutoShape 24"/>
          <p:cNvSpPr>
            <a:spLocks noChangeArrowheads="1"/>
          </p:cNvSpPr>
          <p:nvPr/>
        </p:nvSpPr>
        <p:spPr bwMode="auto">
          <a:xfrm>
            <a:off x="7993911" y="566128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9" name="AutoShape 25"/>
          <p:cNvSpPr>
            <a:spLocks noChangeArrowheads="1"/>
          </p:cNvSpPr>
          <p:nvPr/>
        </p:nvSpPr>
        <p:spPr bwMode="auto">
          <a:xfrm>
            <a:off x="8984511" y="566128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40" name="AutoShape 26"/>
          <p:cNvSpPr>
            <a:spLocks noChangeArrowheads="1"/>
          </p:cNvSpPr>
          <p:nvPr/>
        </p:nvSpPr>
        <p:spPr bwMode="auto">
          <a:xfrm>
            <a:off x="8984511" y="606133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7993911" y="606133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42" name="AutoShape 28"/>
          <p:cNvSpPr>
            <a:spLocks noChangeArrowheads="1"/>
          </p:cNvSpPr>
          <p:nvPr/>
        </p:nvSpPr>
        <p:spPr bwMode="auto">
          <a:xfrm>
            <a:off x="7003311" y="606133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43" name="AutoShape 29"/>
          <p:cNvSpPr>
            <a:spLocks noChangeArrowheads="1"/>
          </p:cNvSpPr>
          <p:nvPr/>
        </p:nvSpPr>
        <p:spPr bwMode="auto">
          <a:xfrm>
            <a:off x="6012711" y="606133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5022111" y="606133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45" name="AutoShape 31"/>
          <p:cNvSpPr>
            <a:spLocks noChangeArrowheads="1"/>
          </p:cNvSpPr>
          <p:nvPr/>
        </p:nvSpPr>
        <p:spPr bwMode="auto">
          <a:xfrm>
            <a:off x="4031511" y="606133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4" name="Right Arrow 3">
            <a:hlinkClick r:id="rId10" action="ppaction://hlinksldjump"/>
          </p:cNvPr>
          <p:cNvSpPr/>
          <p:nvPr/>
        </p:nvSpPr>
        <p:spPr>
          <a:xfrm>
            <a:off x="11057861" y="6400800"/>
            <a:ext cx="712382" cy="457200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6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7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0" dur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1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895" y="329029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936" y="32967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1" y="22703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2" name="Text Box 6"/>
          <p:cNvSpPr txBox="1"/>
          <p:nvPr/>
        </p:nvSpPr>
        <p:spPr>
          <a:xfrm>
            <a:off x="320025" y="2251724"/>
            <a:ext cx="1131097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rgbClr val="F7931D"/>
                </a:solidFill>
              </a:rPr>
              <a:t>1.</a:t>
            </a:r>
            <a:r>
              <a:rPr lang="en-US" sz="3200" dirty="0" smtClean="0"/>
              <a:t> The </a:t>
            </a:r>
            <a:r>
              <a:rPr lang="en-US" sz="3200" dirty="0"/>
              <a:t>British decorate their Christmas </a:t>
            </a:r>
            <a:r>
              <a:rPr lang="en-US" sz="3200" dirty="0" smtClean="0"/>
              <a:t>trees and </a:t>
            </a:r>
            <a:r>
              <a:rPr lang="en-US" sz="3200" dirty="0"/>
              <a:t>______ presents under them</a:t>
            </a:r>
            <a:r>
              <a:rPr lang="en-US" sz="3200" dirty="0" smtClean="0"/>
              <a:t>.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09" y="953781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397261" y="2295695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MyriadPro-Regular"/>
              </a:rPr>
              <a:t>place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10197997" y="6196040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917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895" y="329029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936" y="32967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1" y="22703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2" name="Text Box 6"/>
          <p:cNvSpPr txBox="1"/>
          <p:nvPr/>
        </p:nvSpPr>
        <p:spPr>
          <a:xfrm>
            <a:off x="320025" y="2251724"/>
            <a:ext cx="1131097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2.</a:t>
            </a:r>
            <a:r>
              <a:rPr lang="en-US" sz="3200" dirty="0"/>
              <a:t> Tom likes to ______ the view from the hill</a:t>
            </a:r>
            <a:r>
              <a:rPr lang="en-US" sz="3200" dirty="0" smtClean="0"/>
              <a:t>.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09" y="953781"/>
            <a:ext cx="5680197" cy="10526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736109" y="2405612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MyriadPro-Regular"/>
              </a:rPr>
              <a:t>admire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10197997" y="6196040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48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3108" y="200438"/>
            <a:ext cx="5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Answer the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AD4F0F"/>
                </a:solidFill>
              </a:rPr>
              <a:t>* WARM-UP</a:t>
            </a:r>
            <a:endParaRPr lang="en-US" dirty="0">
              <a:solidFill>
                <a:srgbClr val="AD4F0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273" y="871897"/>
            <a:ext cx="71461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1. Can you name some of Festivals in Viet Nam? 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2. Do you like Mid-Autumn Festival? 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3.Do you like Tet holiday?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4. What do you do before Tet holiday? 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5. What do you do during Tet holiday?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95327" y="1673447"/>
            <a:ext cx="57029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 </a:t>
            </a:r>
            <a:r>
              <a:rPr lang="en-US" sz="2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Autumn Festival, Tet holiday, …</a:t>
            </a:r>
            <a:endParaRPr lang="en-US" sz="2600" b="1" i="1" dirty="0">
              <a:solidFill>
                <a:srgbClr val="D3611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327" y="3412385"/>
            <a:ext cx="118716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do </a:t>
            </a:r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Tet</a:t>
            </a:r>
            <a:r>
              <a:rPr lang="en-US" sz="2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often eat delicious food and receive lucky </a:t>
            </a:r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money. </a:t>
            </a:r>
            <a:endParaRPr lang="en-US" sz="2600" b="1" i="1" dirty="0">
              <a:solidFill>
                <a:srgbClr val="D3611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273" y="4183158"/>
            <a:ext cx="10436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 </a:t>
            </a:r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house, buy some flowers, decorate my house, cut hair,…</a:t>
            </a:r>
            <a:endParaRPr lang="en-US" sz="2800" b="1" i="1" dirty="0">
              <a:solidFill>
                <a:srgbClr val="D3611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273" y="5077022"/>
            <a:ext cx="665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relatives, receive lucky money…</a:t>
            </a:r>
            <a:endParaRPr lang="en-US" sz="2800" b="1" i="1" dirty="0">
              <a:solidFill>
                <a:srgbClr val="D3611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327" y="2479546"/>
            <a:ext cx="55182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do / No, I </a:t>
            </a:r>
            <a:r>
              <a:rPr lang="en-US" sz="2600" b="1" i="1" dirty="0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because ……..</a:t>
            </a:r>
            <a:endParaRPr lang="en-US" sz="2600" b="1" i="1" dirty="0">
              <a:solidFill>
                <a:srgbClr val="D3611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895" y="329029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936" y="32967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1" y="22703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2" name="Text Box 6"/>
          <p:cNvSpPr txBox="1"/>
          <p:nvPr/>
        </p:nvSpPr>
        <p:spPr>
          <a:xfrm>
            <a:off x="320025" y="2251724"/>
            <a:ext cx="1131097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3.</a:t>
            </a:r>
            <a:r>
              <a:rPr lang="en-US" sz="3200" dirty="0"/>
              <a:t> In many cultures, knocking on wood is </a:t>
            </a:r>
            <a:r>
              <a:rPr lang="en-US" sz="3200" dirty="0" smtClean="0"/>
              <a:t>a way </a:t>
            </a:r>
            <a:r>
              <a:rPr lang="en-US" sz="3200" dirty="0"/>
              <a:t>to ______ away bad spirits</a:t>
            </a:r>
            <a:r>
              <a:rPr lang="en-US" sz="3200" dirty="0" smtClean="0"/>
              <a:t>.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09" y="953781"/>
            <a:ext cx="5680197" cy="10526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402901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MyriadPro-Regular"/>
              </a:rPr>
              <a:t>chase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10197997" y="6196040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247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895" y="329029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936" y="32967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1" y="22703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2" name="Text Box 6"/>
          <p:cNvSpPr txBox="1"/>
          <p:nvPr/>
        </p:nvSpPr>
        <p:spPr>
          <a:xfrm>
            <a:off x="320025" y="2251724"/>
            <a:ext cx="1131097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4.</a:t>
            </a:r>
            <a:r>
              <a:rPr lang="en-US" sz="3200" dirty="0"/>
              <a:t> Many Asians go to Buddhist temples </a:t>
            </a:r>
            <a:r>
              <a:rPr lang="en-US" sz="3200" dirty="0" smtClean="0"/>
              <a:t>to ______ </a:t>
            </a:r>
            <a:r>
              <a:rPr lang="en-US" sz="3200" dirty="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09" y="953781"/>
            <a:ext cx="5680197" cy="10526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192069" y="2386589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MyriadPro-Regular"/>
              </a:rPr>
              <a:t>pray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10197997" y="6196040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676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39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197997" y="6196040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019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21" y="1259600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10197997" y="6196040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104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895" y="329029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936" y="32967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1" y="22703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2" name="Text Box 6"/>
          <p:cNvSpPr txBox="1"/>
          <p:nvPr/>
        </p:nvSpPr>
        <p:spPr>
          <a:xfrm>
            <a:off x="320025" y="225172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rgbClr val="F7931D"/>
                </a:solidFill>
              </a:rPr>
              <a:t>1.</a:t>
            </a:r>
            <a:r>
              <a:rPr lang="en-US" sz="3200" dirty="0" smtClean="0"/>
              <a:t> The </a:t>
            </a:r>
            <a:r>
              <a:rPr lang="en-US" sz="3200" dirty="0"/>
              <a:t>British decorate their Christmas </a:t>
            </a:r>
            <a:r>
              <a:rPr lang="en-US" sz="3200" dirty="0" smtClean="0"/>
              <a:t>trees and </a:t>
            </a:r>
            <a:r>
              <a:rPr lang="en-US" sz="3200" dirty="0"/>
              <a:t>______ presents under them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2.</a:t>
            </a:r>
            <a:r>
              <a:rPr lang="en-US" sz="3200" dirty="0"/>
              <a:t> Tom likes to ______ the view from the hill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3.</a:t>
            </a:r>
            <a:r>
              <a:rPr lang="en-US" sz="3200" dirty="0"/>
              <a:t> In many cultures, knocking on wood is </a:t>
            </a:r>
            <a:r>
              <a:rPr lang="en-US" sz="3200" dirty="0" smtClean="0"/>
              <a:t>a way </a:t>
            </a:r>
            <a:r>
              <a:rPr lang="en-US" sz="3200" dirty="0"/>
              <a:t>to ______ away bad spirits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4.</a:t>
            </a:r>
            <a:r>
              <a:rPr lang="en-US" sz="3200" dirty="0"/>
              <a:t> Many Asians go to Buddhist temples </a:t>
            </a:r>
            <a:r>
              <a:rPr lang="en-US" sz="3200" dirty="0" smtClean="0"/>
              <a:t>to ______ </a:t>
            </a:r>
            <a:r>
              <a:rPr lang="en-US" sz="3200" dirty="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09" y="953781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397261" y="2295695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MyriadPro-Regular"/>
              </a:rPr>
              <a:t>place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778975" y="3405857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MyriadPro-Regular"/>
              </a:rPr>
              <a:t>admire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73106" y="3997785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MyriadPro-Regular"/>
              </a:rPr>
              <a:t>chase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170804" y="5088328"/>
            <a:ext cx="140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MyriadPro-Regular"/>
              </a:rPr>
              <a:t>pray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16861" y="905181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</a:t>
            </a:r>
            <a:r>
              <a:rPr lang="en-US" sz="2400" b="1" dirty="0"/>
              <a:t>Years around the world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7785" y="87871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700" y="7402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30" y="40033"/>
            <a:ext cx="6353348" cy="646331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FURTHER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35" y="947498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4185" y="1497087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5739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6947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5897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6847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498796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7143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3888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067" y="1526614"/>
            <a:ext cx="10916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Tet holiday.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</a:t>
            </a:r>
            <a:r>
              <a:rPr lang="en-US" sz="3200" dirty="0" smtClean="0"/>
              <a:t>lesson.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2" y="46565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414542" cy="584775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88836" y="353717"/>
            <a:ext cx="3028651" cy="646331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091" y="1627502"/>
            <a:ext cx="814985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Practice talking about Tet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71" y="3441223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955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is coming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939280" y="497224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- admire </a:t>
            </a:r>
            <a:r>
              <a:rPr lang="en-US" sz="4400" b="1" dirty="0">
                <a:solidFill>
                  <a:srgbClr val="AD4F0F"/>
                </a:solidFill>
              </a:rPr>
              <a:t>(v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2395" y="5080311"/>
            <a:ext cx="6021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/>
              <a:t>khâm</a:t>
            </a:r>
            <a:r>
              <a:rPr lang="en-US" sz="4000" b="1" dirty="0"/>
              <a:t> </a:t>
            </a:r>
            <a:r>
              <a:rPr lang="en-US" sz="4000" b="1" dirty="0" err="1" smtClean="0"/>
              <a:t>phục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ngưỡng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mộ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605706" y="5788197"/>
            <a:ext cx="1898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ədˈmaɪr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148" y="1520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27660" y="991846"/>
            <a:ext cx="6107725" cy="38521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4" y="4453409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3557" y="252194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- chase </a:t>
            </a:r>
            <a:r>
              <a:rPr lang="en-US" sz="4400" b="1" dirty="0">
                <a:solidFill>
                  <a:srgbClr val="AD4F0F"/>
                </a:solidFill>
              </a:rPr>
              <a:t>away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9818" y="5519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xua</a:t>
            </a:r>
            <a:r>
              <a:rPr lang="en-US" sz="4800" dirty="0"/>
              <a:t> </a:t>
            </a:r>
            <a:r>
              <a:rPr lang="en-US" sz="4800" dirty="0" err="1"/>
              <a:t>đuổi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96887" y="4314270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tʃeɪs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əˈweɪ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14685" y="793612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20" y="4208750"/>
            <a:ext cx="1042035" cy="10420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2148" y="1520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67368" y="335810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pray </a:t>
            </a:r>
            <a:r>
              <a:rPr lang="en-US" sz="44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156" y="527129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cầu</a:t>
            </a:r>
            <a:r>
              <a:rPr lang="en-US" sz="4800" dirty="0"/>
              <a:t> </a:t>
            </a:r>
            <a:r>
              <a:rPr lang="en-US" sz="4800" dirty="0" err="1"/>
              <a:t>nguyện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34071" y="4377650"/>
            <a:ext cx="1762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194869" y="364313"/>
            <a:ext cx="6416424" cy="46972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2018" y="3567866"/>
            <a:ext cx="895350" cy="895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2148" y="1520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184" y="426239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cảnh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51824" y="3235437"/>
            <a:ext cx="3780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32090" y="933559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7" name="Google Shape;1881;p31"/>
          <p:cNvSpPr txBox="1"/>
          <p:nvPr/>
        </p:nvSpPr>
        <p:spPr>
          <a:xfrm>
            <a:off x="632130" y="1910232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ornamental </a:t>
            </a:r>
            <a:r>
              <a:rPr lang="en-US" sz="4400" b="1" dirty="0">
                <a:solidFill>
                  <a:srgbClr val="AD4F0F"/>
                </a:solidFill>
              </a:rPr>
              <a:t>tree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148" y="1520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70710"/>
              </p:ext>
            </p:extLst>
          </p:nvPr>
        </p:nvGraphicFramePr>
        <p:xfrm>
          <a:off x="1333500" y="1467485"/>
          <a:ext cx="9739630" cy="38583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/ədˈmaɪr/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8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148" y="1520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1076</Words>
  <Application>Microsoft Office PowerPoint</Application>
  <PresentationFormat>Widescreen</PresentationFormat>
  <Paragraphs>209</Paragraphs>
  <Slides>28</Slides>
  <Notes>20</Notes>
  <HiddenSlides>0</HiddenSlides>
  <MMClips>11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.VnArabia</vt:lpstr>
      <vt:lpstr>Arial</vt:lpstr>
      <vt:lpstr>Berlin Sans FB</vt:lpstr>
      <vt:lpstr>Calibri</vt:lpstr>
      <vt:lpstr>Calibri Light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237</cp:revision>
  <dcterms:created xsi:type="dcterms:W3CDTF">2020-12-09T02:04:00Z</dcterms:created>
  <dcterms:modified xsi:type="dcterms:W3CDTF">2023-11-09T13:39:37Z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