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388" r:id="rId2"/>
    <p:sldId id="372" r:id="rId3"/>
    <p:sldId id="256" r:id="rId4"/>
    <p:sldId id="376" r:id="rId5"/>
    <p:sldId id="378" r:id="rId6"/>
    <p:sldId id="377" r:id="rId7"/>
    <p:sldId id="379" r:id="rId8"/>
    <p:sldId id="380" r:id="rId9"/>
    <p:sldId id="387" r:id="rId10"/>
    <p:sldId id="389" r:id="rId11"/>
    <p:sldId id="395" r:id="rId12"/>
    <p:sldId id="276" r:id="rId13"/>
    <p:sldId id="401" r:id="rId14"/>
    <p:sldId id="396" r:id="rId15"/>
    <p:sldId id="386" r:id="rId16"/>
    <p:sldId id="402" r:id="rId17"/>
    <p:sldId id="298" r:id="rId18"/>
    <p:sldId id="403" r:id="rId19"/>
    <p:sldId id="404" r:id="rId20"/>
    <p:sldId id="398" r:id="rId21"/>
    <p:sldId id="399" r:id="rId22"/>
    <p:sldId id="400" r:id="rId23"/>
    <p:sldId id="405" r:id="rId24"/>
    <p:sldId id="381" r:id="rId25"/>
    <p:sldId id="390" r:id="rId26"/>
    <p:sldId id="393" r:id="rId27"/>
    <p:sldId id="375" r:id="rId28"/>
    <p:sldId id="314" r:id="rId29"/>
    <p:sldId id="384" r:id="rId30"/>
    <p:sldId id="3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4F0F"/>
    <a:srgbClr val="0000FF"/>
    <a:srgbClr val="3B87CD"/>
    <a:srgbClr val="F37D91"/>
    <a:srgbClr val="FF9933"/>
    <a:srgbClr val="1596F3"/>
    <a:srgbClr val="00FFCC"/>
    <a:srgbClr val="FFCC99"/>
    <a:srgbClr val="5DD2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62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573;2447"/>
  <ax:ocxPr ax:name="FontName" ax:value="Arial"/>
  <ax:ocxPr ax:name="FontEffects" ax:value="1073741825"/>
  <ax:ocxPr ax:name="FontHeight" ax:value="525"/>
  <ax:ocxPr ax:name="FontCharSet" ax:value="0"/>
  <ax:ocxPr ax:name="FontPitchAndFamily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573;2447"/>
  <ax:ocxPr ax:name="FontName" ax:value="Arial"/>
  <ax:ocxPr ax:name="FontEffects" ax:value="1073741825"/>
  <ax:ocxPr ax:name="FontHeight" ax:value="525"/>
  <ax:ocxPr ax:name="FontCharSet" ax:value="0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51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26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31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8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70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2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22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21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49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7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48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0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21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86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399913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2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0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15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2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0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60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2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9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0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6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7.xml"/><Relationship Id="rId3" Type="http://schemas.openxmlformats.org/officeDocument/2006/relationships/control" Target="../activeX/activeX2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8.xml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24.png"/><Relationship Id="rId10" Type="http://schemas.openxmlformats.org/officeDocument/2006/relationships/slide" Target="slide19.xml"/><Relationship Id="rId4" Type="http://schemas.openxmlformats.org/officeDocument/2006/relationships/slideLayout" Target="../slideLayouts/slideLayout7.xml"/><Relationship Id="rId9" Type="http://schemas.openxmlformats.org/officeDocument/2006/relationships/slide" Target="slide22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14.xml"/><Relationship Id="rId5" Type="http://schemas.openxmlformats.org/officeDocument/2006/relationships/image" Target="../media/image28.png"/><Relationship Id="rId4" Type="http://schemas.microsoft.com/office/2007/relationships/media" Target="../media/media6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3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4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5.mp3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microsoft.com/office/2007/relationships/media" Target="../media/media5.mp3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microsoft.com/office/2007/relationships/media" Target="../media/media1.mp3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4" y="5184"/>
            <a:ext cx="12193503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7143" y="898998"/>
            <a:ext cx="6876207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354" y="3454400"/>
            <a:ext cx="3605119" cy="2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6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ndAc>
          <p:stSnd>
            <p:snd r:embed="rId5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84799" y="38167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733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36123" y="913584"/>
            <a:ext cx="2844800" cy="17150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algn="ctr"/>
            <a:r>
              <a:rPr lang="en-US" sz="4400" b="1">
                <a:solidFill>
                  <a:srgbClr val="AD4F0F"/>
                </a:solidFill>
                <a:latin typeface="Calibri" panose="020F0502020204030204"/>
                <a:ea typeface="+mn-ea"/>
                <a:cs typeface="+mn-cs"/>
              </a:rPr>
              <a:t>practical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970428" y="2919749"/>
            <a:ext cx="2844800" cy="1715097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focused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4804" y="4336213"/>
            <a:ext cx="2844800" cy="1715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beforehand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1550907" y="1945984"/>
            <a:ext cx="2844800" cy="1715097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/>
              <a:t>craft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865447" y="5006288"/>
            <a:ext cx="2844800" cy="1715097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concentrate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059" y="38167"/>
            <a:ext cx="4199988" cy="65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812" y="3274695"/>
            <a:ext cx="1600200" cy="11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2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311" y="566942"/>
            <a:ext cx="961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7920" y="583653"/>
            <a:ext cx="502606" cy="461665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05" y="50151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43" y="29655"/>
            <a:ext cx="207753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2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222" y="1106873"/>
            <a:ext cx="11195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Tom, so which club do you want to join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I’m interested in two clubs: badminton and chess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I like badminton, too. It’s relaxing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Yes, I play it to keep fit. So let’s join that club together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OK. It’s on Tuesdays and Fridays from 5:00 p.m. to 6:30 p.m. It starts 30 minutes after school, so we have enough time to get some snacks beforehand. I know you like chess. Will you join the chess club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Well, I started playing it five years ago. My mum first sent me to a chess club because she wanted me to be more focused. Now I find that I can concentrate better. Do you like chess? Let’s join the chess club too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Actually, this year there is a new arts and crafts club, and I want to join it. I hear that the members will work together in small community service projects. Members can do art projects and also improve their practical skills and teamwork skills too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Awesome, Mai. Who will coach that club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the art teacher. She will help us connect with the community. </a:t>
            </a:r>
          </a:p>
        </p:txBody>
      </p:sp>
    </p:spTree>
    <p:extLst>
      <p:ext uri="{BB962C8B-B14F-4D97-AF65-F5344CB8AC3E}">
        <p14:creationId xmlns:p14="http://schemas.microsoft.com/office/powerpoint/2010/main" xmlns="" val="244983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0525" y="792238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7920" y="80123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05" y="682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8289094"/>
              </p:ext>
            </p:extLst>
          </p:nvPr>
        </p:nvGraphicFramePr>
        <p:xfrm>
          <a:off x="230653" y="1531190"/>
          <a:ext cx="11444109" cy="45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328">
                  <a:extLst>
                    <a:ext uri="{9D8B030D-6E8A-4147-A177-3AD203B41FA5}">
                      <a16:colId xmlns:a16="http://schemas.microsoft.com/office/drawing/2014/main" xmlns="" val="3459058007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xmlns="" val="3563289499"/>
                    </a:ext>
                  </a:extLst>
                </a:gridCol>
                <a:gridCol w="775853">
                  <a:extLst>
                    <a:ext uri="{9D8B030D-6E8A-4147-A177-3AD203B41FA5}">
                      <a16:colId xmlns:a16="http://schemas.microsoft.com/office/drawing/2014/main" xmlns="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Sentences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F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1. The school has</a:t>
                      </a:r>
                      <a:r>
                        <a:rPr lang="en-US" sz="3000" baseline="0" dirty="0" smtClean="0"/>
                        <a:t> badminton, chess, and arts and crafts clubs.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 The badminton</a:t>
                      </a:r>
                      <a:r>
                        <a:rPr lang="en-US" sz="3000" baseline="0" dirty="0" smtClean="0"/>
                        <a:t> club activities are after school.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3.</a:t>
                      </a:r>
                      <a:r>
                        <a:rPr lang="en-US" sz="3000" baseline="0" dirty="0" smtClean="0"/>
                        <a:t> Tom stayed playing chess when he was five.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4. Members of</a:t>
                      </a:r>
                      <a:r>
                        <a:rPr lang="en-US" sz="3000" baseline="0" dirty="0" smtClean="0"/>
                        <a:t> the arts and crafts club do community activities.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2893" y="4368732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ive years ago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4703" y="2256708"/>
            <a:ext cx="644835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4703" y="3288602"/>
            <a:ext cx="644836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2477" y="4242216"/>
            <a:ext cx="631644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4701" y="5120279"/>
            <a:ext cx="644837" cy="714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43" y="29655"/>
            <a:ext cx="248393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I.READING</a:t>
            </a:r>
            <a:endParaRPr lang="en-US" sz="30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1414558"/>
              </p:ext>
            </p:extLst>
          </p:nvPr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xmlns="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xmlns="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5994400" y="6243782"/>
            <a:ext cx="1302327" cy="61421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0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55799" y="-37695"/>
            <a:ext cx="8432801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rgbClr val="0070C0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63800" y="123348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6600" y="123348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94200" y="12334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24600" y="123348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92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463800" y="29860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324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416800" y="5943602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7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56600" y="298608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181601"/>
            <a:ext cx="1670051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709" y="5090088"/>
            <a:ext cx="1859441" cy="1707028"/>
          </a:xfrm>
          <a:prstGeom prst="rect">
            <a:avLst/>
          </a:prstGeom>
        </p:spPr>
      </p:pic>
      <p:sp>
        <p:nvSpPr>
          <p:cNvPr id="6" name="Right Arrow 5">
            <a:hlinkClick r:id="rId16" action="ppaction://hlinksldjump"/>
          </p:cNvPr>
          <p:cNvSpPr/>
          <p:nvPr/>
        </p:nvSpPr>
        <p:spPr>
          <a:xfrm>
            <a:off x="5793509" y="6378146"/>
            <a:ext cx="886691" cy="494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ontrols>
      <p:control spid="2064" name="TextBox1" r:id="rId2" imgW="1645920" imgH="883800"/>
      <p:control spid="2065" name="TextBox2" r:id="rId3" imgW="1645920" imgH="883800"/>
    </p:controls>
    <p:extLst>
      <p:ext uri="{BB962C8B-B14F-4D97-AF65-F5344CB8AC3E}">
        <p14:creationId xmlns:p14="http://schemas.microsoft.com/office/powerpoint/2010/main" xmlns="" val="31941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77965" y="1291044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Tom and Mai are discussing _________. </a:t>
            </a:r>
          </a:p>
          <a:p>
            <a:pPr marL="0" indent="0">
              <a:buNone/>
            </a:pPr>
            <a:r>
              <a:rPr lang="en-US" sz="3200" dirty="0" smtClean="0"/>
              <a:t>	A. their leisure time activities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	B. their school club activities   </a:t>
            </a:r>
          </a:p>
          <a:p>
            <a:pPr marL="0" indent="0">
              <a:buNone/>
            </a:pPr>
            <a:r>
              <a:rPr lang="en-US" sz="3200" dirty="0" smtClean="0"/>
              <a:t>	C. their likes and dislikes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1483456" y="2452231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8004" y="1272191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2.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Tom started playing chess because ________. </a:t>
            </a:r>
          </a:p>
          <a:p>
            <a:pPr marL="0" indent="0">
              <a:buNone/>
            </a:pPr>
            <a:r>
              <a:rPr lang="en-US" sz="3200" dirty="0" smtClean="0"/>
              <a:t>	A. he loved it		</a:t>
            </a:r>
          </a:p>
          <a:p>
            <a:pPr marL="0" indent="0">
              <a:buNone/>
            </a:pPr>
            <a:r>
              <a:rPr lang="en-US" sz="3200" dirty="0" smtClean="0"/>
              <a:t>	B. he wanted to stay focused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</a:p>
          <a:p>
            <a:pPr marL="0" indent="0">
              <a:buNone/>
            </a:pPr>
            <a:r>
              <a:rPr lang="en-US" sz="3200" dirty="0" smtClean="0"/>
              <a:t>	C. his mum wanted him to play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332921" y="2970796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9374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5179" y="1288482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3.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Playing chess helps Tom________. </a:t>
            </a:r>
          </a:p>
          <a:p>
            <a:pPr marL="0" indent="0">
              <a:buNone/>
            </a:pPr>
            <a:r>
              <a:rPr lang="en-US" sz="3200" dirty="0" smtClean="0"/>
              <a:t>	A. connect with other members	</a:t>
            </a:r>
          </a:p>
          <a:p>
            <a:pPr marL="0" indent="0">
              <a:buNone/>
            </a:pPr>
            <a:r>
              <a:rPr lang="en-US" sz="3200" dirty="0" smtClean="0"/>
              <a:t>	B. concentrate better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C. do community service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2" name="Oval 1"/>
          <p:cNvSpPr/>
          <p:nvPr/>
        </p:nvSpPr>
        <p:spPr>
          <a:xfrm>
            <a:off x="1436305" y="2456900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4539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4.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The word “</a:t>
            </a:r>
            <a:r>
              <a:rPr lang="en-US" sz="3200" b="1" dirty="0" smtClean="0"/>
              <a:t>it</a:t>
            </a:r>
            <a:r>
              <a:rPr lang="en-US" sz="3200" dirty="0" smtClean="0"/>
              <a:t>” refers________. </a:t>
            </a:r>
          </a:p>
          <a:p>
            <a:pPr marL="0" indent="0">
              <a:buNone/>
            </a:pPr>
            <a:r>
              <a:rPr lang="en-US" sz="3200" dirty="0" smtClean="0"/>
              <a:t>A. chess club	</a:t>
            </a:r>
          </a:p>
          <a:p>
            <a:pPr marL="0" indent="0">
              <a:buNone/>
            </a:pPr>
            <a:r>
              <a:rPr lang="en-US" sz="3200" dirty="0" smtClean="0"/>
              <a:t>B. arts and crafts club		</a:t>
            </a:r>
          </a:p>
          <a:p>
            <a:pPr marL="0" indent="0">
              <a:buNone/>
            </a:pPr>
            <a:r>
              <a:rPr lang="en-US" sz="3200" dirty="0" smtClean="0"/>
              <a:t>C. community service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2" name="Oval 1"/>
          <p:cNvSpPr/>
          <p:nvPr/>
        </p:nvSpPr>
        <p:spPr>
          <a:xfrm>
            <a:off x="226423" y="2611882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8794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105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5.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Mai will participate in the arts and crafts club to ________. </a:t>
            </a:r>
          </a:p>
          <a:p>
            <a:pPr marL="0" indent="0">
              <a:buNone/>
            </a:pPr>
            <a:r>
              <a:rPr lang="en-US" sz="3200" dirty="0" smtClean="0"/>
              <a:t>A. help the school	</a:t>
            </a:r>
          </a:p>
          <a:p>
            <a:pPr marL="0" indent="0">
              <a:buNone/>
            </a:pPr>
            <a:r>
              <a:rPr lang="en-US" sz="3200" dirty="0" smtClean="0"/>
              <a:t>B. coach her friends	</a:t>
            </a:r>
          </a:p>
          <a:p>
            <a:pPr marL="0" indent="0">
              <a:buNone/>
            </a:pPr>
            <a:r>
              <a:rPr lang="en-US" sz="3200" dirty="0" smtClean="0"/>
              <a:t>C. do art projects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226423" y="317778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2690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416286" y="63536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99437" y="11491"/>
            <a:ext cx="3091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259" y="958786"/>
            <a:ext cx="3515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pairs: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371" y="93416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819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527409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  <a:endParaRPr lang="en-US" sz="4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  <a:endParaRPr lang="en-US" sz="4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43017" y="61871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3189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  <a:endParaRPr lang="en-US" sz="4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  <a:endParaRPr lang="en-US" sz="4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30911" y="618578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1930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1558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xmlns="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xmlns="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84729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258" y="357408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6258" y="4652611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16258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6258" y="395739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1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4917976" y="1531924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331498"/>
            <a:ext cx="4253898" cy="52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87100" y="1384660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477"/>
          <a:stretch/>
        </p:blipFill>
        <p:spPr>
          <a:xfrm>
            <a:off x="192819" y="1567220"/>
            <a:ext cx="4796161" cy="3498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7100" y="4678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Who will coach the club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Mr Quang, a professional guitarist.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274" y="5632269"/>
            <a:ext cx="7087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What will they do in the club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B: </a:t>
            </a:r>
            <a:r>
              <a:rPr lang="en-US" sz="2800" dirty="0"/>
              <a:t>You can enjoy music and make new friends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55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641574" y="1546501"/>
            <a:ext cx="7550426" cy="5126699"/>
          </a:xfr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painting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Saturdays, from 9:00 </a:t>
            </a:r>
            <a:r>
              <a:rPr lang="en-US" u="sng" dirty="0"/>
              <a:t>a</a:t>
            </a:r>
            <a:r>
              <a:rPr lang="en-US" u="sng" dirty="0" smtClean="0"/>
              <a:t>.m. to 10:30 </a:t>
            </a:r>
            <a:r>
              <a:rPr lang="en-US" u="sng" dirty="0"/>
              <a:t>a</a:t>
            </a:r>
            <a:r>
              <a:rPr lang="en-US" u="sng" dirty="0" smtClean="0"/>
              <a:t>.m.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b="1" dirty="0" smtClean="0"/>
              <a:t>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It meets </a:t>
            </a:r>
            <a:r>
              <a:rPr lang="en-US" u="sng" dirty="0" smtClean="0"/>
              <a:t>in the </a:t>
            </a:r>
            <a:r>
              <a:rPr lang="en-US" dirty="0" smtClean="0"/>
              <a:t>school </a:t>
            </a:r>
            <a:r>
              <a:rPr lang="en-US" dirty="0"/>
              <a:t>hall, </a:t>
            </a:r>
            <a:r>
              <a:rPr lang="en-US" u="sng" dirty="0"/>
              <a:t>on the first floor</a:t>
            </a:r>
            <a:r>
              <a:rPr lang="en-US" u="sng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 smtClean="0"/>
              <a:t>: </a:t>
            </a:r>
            <a:r>
              <a:rPr lang="en-US" dirty="0"/>
              <a:t>Who will coach the club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: </a:t>
            </a:r>
            <a:r>
              <a:rPr lang="en-US" dirty="0"/>
              <a:t>It’s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a school art teacher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3B87CD"/>
                </a:solidFill>
              </a:rPr>
              <a:t>C</a:t>
            </a:r>
            <a:r>
              <a:rPr lang="en-US" dirty="0"/>
              <a:t>: What will they do in the club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dirty="0"/>
              <a:t>You can do art and relax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149"/>
          <a:stretch/>
        </p:blipFill>
        <p:spPr>
          <a:xfrm>
            <a:off x="194100" y="1661726"/>
            <a:ext cx="4288450" cy="30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7101" y="388369"/>
            <a:ext cx="1043387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your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4496" y="4387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281" y="3230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665189" y="1080209"/>
            <a:ext cx="6371097" cy="48037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 badminton club at my school meets on </a:t>
            </a:r>
            <a:r>
              <a:rPr lang="en-US" u="sng" dirty="0" smtClean="0"/>
              <a:t>Tuesdays, from 4:30 p.m. to 6:00p.m</a:t>
            </a:r>
            <a:r>
              <a:rPr lang="en-US" dirty="0" smtClean="0"/>
              <a:t>. It meets </a:t>
            </a:r>
            <a:r>
              <a:rPr lang="en-US" u="sng" dirty="0" smtClean="0"/>
              <a:t>in my schoolyard</a:t>
            </a:r>
            <a:r>
              <a:rPr lang="en-US" dirty="0"/>
              <a:t>,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smtClean="0"/>
              <a:t>Chung , a PE teacher, </a:t>
            </a:r>
            <a:r>
              <a:rPr lang="en-US" dirty="0"/>
              <a:t>will coach us. At the club  We can practice playing badminton ,</a:t>
            </a:r>
            <a:r>
              <a:rPr lang="en-US" dirty="0" smtClean="0"/>
              <a:t> </a:t>
            </a:r>
            <a:r>
              <a:rPr lang="en-US" dirty="0"/>
              <a:t>sometimes compete between </a:t>
            </a:r>
            <a:r>
              <a:rPr lang="en-US" dirty="0" smtClean="0"/>
              <a:t>teams and we can make </a:t>
            </a:r>
            <a:r>
              <a:rPr lang="en-US" dirty="0"/>
              <a:t>new friends.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" y="1335126"/>
            <a:ext cx="5397293" cy="38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15457" y="76134"/>
            <a:ext cx="45421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996730" y="1585254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Retell </a:t>
            </a:r>
            <a:r>
              <a:rPr lang="en-US" sz="3600" dirty="0"/>
              <a:t>some school clubs they have </a:t>
            </a:r>
            <a:r>
              <a:rPr lang="en-US" sz="3600" dirty="0" smtClean="0"/>
              <a:t>learned </a:t>
            </a:r>
            <a:r>
              <a:rPr lang="en-US" sz="3600" dirty="0"/>
              <a:t>after the lesson and their benefits.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7590" y="419602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6942" y="169035"/>
            <a:ext cx="39530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44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022" y="1391398"/>
            <a:ext cx="10341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/>
              <a:t>L</a:t>
            </a:r>
            <a:r>
              <a:rPr lang="en-US" sz="4400" dirty="0" smtClean="0"/>
              <a:t>earn </a:t>
            </a:r>
            <a:r>
              <a:rPr lang="en-US" sz="4400" dirty="0"/>
              <a:t>by heart vocab</a:t>
            </a:r>
            <a:r>
              <a:rPr lang="en-US" sz="4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/>
              <a:t>Do exercises in the workbook</a:t>
            </a:r>
            <a:r>
              <a:rPr lang="en-US" sz="4400" dirty="0" smtClean="0"/>
              <a:t>.</a:t>
            </a:r>
            <a:endParaRPr lang="en-US" sz="4400" dirty="0"/>
          </a:p>
          <a:p>
            <a:r>
              <a:rPr lang="en-US" sz="4400" dirty="0"/>
              <a:t>- Prepare for the next lesson: Unit 3-Skills 2.</a:t>
            </a:r>
            <a:endParaRPr 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5887" y="3806687"/>
            <a:ext cx="2930958" cy="27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01128" y="12212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99510" y="35425"/>
            <a:ext cx="187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D4F0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1717" y="62495"/>
            <a:ext cx="338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AD4F0F"/>
                </a:solidFill>
              </a:rPr>
              <a:t>TEENAGERS</a:t>
            </a:r>
            <a:endParaRPr lang="en-US" sz="4800" dirty="0">
              <a:solidFill>
                <a:srgbClr val="AD4F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1007" y="7716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7" y="2228194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95504" y="106188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3B87C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408" y="8934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62860" y="117465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</a:t>
            </a:r>
            <a:r>
              <a:rPr lang="en-US" sz="2000" b="1" dirty="0" smtClean="0">
                <a:solidFill>
                  <a:schemeClr val="bg1"/>
                </a:solidFill>
              </a:rPr>
              <a:t>SKILLS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p:oleObj spid="_x0000_s1033" name="Bitmap Image" r:id="rId4" imgW="1219370" imgH="1228571" progId="PBrush">
                <p:embed/>
              </p:oleObj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xmlns="" val="21119213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938990"/>
            <a:ext cx="40610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/>
              <a:t>concentrate </a:t>
            </a:r>
            <a:r>
              <a:rPr lang="en-US" sz="4400" b="1" dirty="0"/>
              <a:t>(v</a:t>
            </a:r>
            <a:r>
              <a:rPr lang="en-US" sz="4400" b="1" dirty="0" smtClean="0"/>
              <a:t>): </a:t>
            </a:r>
            <a:endParaRPr lang="en-US" sz="44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2080" y="5064933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atin typeface="Arial Narrow" panose="020B0606020202030204" pitchFamily="34" charset="0"/>
              </a:rPr>
              <a:t>tập</a:t>
            </a:r>
            <a:r>
              <a:rPr lang="en-US" sz="4400" b="1" dirty="0" smtClean="0">
                <a:latin typeface="Arial Narrow" panose="020B0606020202030204" pitchFamily="34" charset="0"/>
              </a:rPr>
              <a:t> </a:t>
            </a:r>
            <a:r>
              <a:rPr lang="en-US" sz="4400" b="1" dirty="0" err="1" smtClean="0">
                <a:latin typeface="Arial Narrow" panose="020B0606020202030204" pitchFamily="34" charset="0"/>
              </a:rPr>
              <a:t>trung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901" y="5603805"/>
            <a:ext cx="3009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OCABULARY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418" y="786144"/>
            <a:ext cx="5783494" cy="4278789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2317" y="5221645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6743" y="48859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focused (</a:t>
            </a:r>
            <a:r>
              <a:rPr lang="en-US" sz="4400" b="1" dirty="0" err="1" smtClean="0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275" y="5011449"/>
            <a:ext cx="649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atin typeface="Arial Narrow" panose="020B0606020202030204" pitchFamily="34" charset="0"/>
              </a:rPr>
              <a:t>chuyên</a:t>
            </a:r>
            <a:r>
              <a:rPr lang="en-US" sz="4400" b="1" dirty="0" smtClean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tâm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tập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trung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0694" y="5649362"/>
            <a:ext cx="237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339" y="794105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2108" y="5452901"/>
            <a:ext cx="695734" cy="695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OCABULARY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12420" y="4702384"/>
            <a:ext cx="268947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craft (n):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7884" y="4915393"/>
            <a:ext cx="7362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Arial Narrow" panose="020B0606020202030204" pitchFamily="34" charset="0"/>
              </a:rPr>
              <a:t>(</a:t>
            </a:r>
            <a:r>
              <a:rPr lang="en-US" sz="4400" b="1" dirty="0" err="1">
                <a:latin typeface="Arial Narrow" panose="020B0606020202030204" pitchFamily="34" charset="0"/>
              </a:rPr>
              <a:t>nghề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đồ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kỹ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nghệ</a:t>
            </a:r>
            <a:r>
              <a:rPr lang="en-US" sz="4400" b="1" dirty="0">
                <a:latin typeface="Arial Narrow" panose="020B0606020202030204" pitchFamily="34" charset="0"/>
              </a:rPr>
              <a:t>) </a:t>
            </a:r>
            <a:r>
              <a:rPr lang="en-US" sz="4400" b="1" dirty="0" err="1">
                <a:latin typeface="Arial Narrow" panose="020B0606020202030204" pitchFamily="34" charset="0"/>
              </a:rPr>
              <a:t>thủ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công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4323" y="5513122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11" y="667312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175" y="4961388"/>
            <a:ext cx="723446" cy="7234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OCABULARY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08532" y="4888219"/>
            <a:ext cx="47902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beforehand </a:t>
            </a:r>
            <a:r>
              <a:rPr lang="en-US" sz="4400" b="1" dirty="0">
                <a:solidFill>
                  <a:srgbClr val="AD4F0F"/>
                </a:solidFill>
              </a:rPr>
              <a:t>(</a:t>
            </a:r>
            <a:r>
              <a:rPr lang="en-US" sz="4400" b="1" dirty="0" err="1">
                <a:solidFill>
                  <a:srgbClr val="AD4F0F"/>
                </a:solidFill>
              </a:rPr>
              <a:t>adv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6372" y="498667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 smtClean="0">
                <a:latin typeface="Arial Narrow" panose="020B0606020202030204" pitchFamily="34" charset="0"/>
              </a:rPr>
              <a:t>trước</a:t>
            </a:r>
            <a:endParaRPr lang="en-US" sz="138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7738" y="5617884"/>
            <a:ext cx="296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9157"/>
          <a:stretch/>
        </p:blipFill>
        <p:spPr>
          <a:xfrm>
            <a:off x="2723415" y="529076"/>
            <a:ext cx="7315553" cy="4148683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321" y="4888219"/>
            <a:ext cx="775698" cy="775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OCABULARY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661881"/>
            <a:ext cx="3802647" cy="7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practical </a:t>
            </a:r>
            <a:r>
              <a:rPr lang="en-US" sz="4400" b="1" dirty="0">
                <a:solidFill>
                  <a:srgbClr val="AD4F0F"/>
                </a:solidFill>
              </a:rPr>
              <a:t>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5771" y="4826640"/>
            <a:ext cx="4890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atin typeface="Arial Narrow" panose="020B0606020202030204" pitchFamily="34" charset="0"/>
              </a:rPr>
              <a:t>thực</a:t>
            </a:r>
            <a:r>
              <a:rPr lang="en-US" sz="4400" b="1" dirty="0" smtClean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tế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thực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tiễn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482" y="5430297"/>
            <a:ext cx="2585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86" y="834348"/>
            <a:ext cx="6670735" cy="3916803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458" y="4787689"/>
            <a:ext cx="662486" cy="662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OCABULARY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176015"/>
              </p:ext>
            </p:extLst>
          </p:nvPr>
        </p:nvGraphicFramePr>
        <p:xfrm>
          <a:off x="778504" y="1537492"/>
          <a:ext cx="10770027" cy="39058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focused (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beforehand (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adv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tế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tiễn</a:t>
                      </a:r>
                      <a:endParaRPr lang="en-US" sz="3200" dirty="0" smtClean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26713" y="164435"/>
            <a:ext cx="43568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1811" y="2164190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1811" y="2842590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1811" y="3535638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11811" y="4177193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13396" y="4811077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1457</Words>
  <Application>Microsoft Office PowerPoint</Application>
  <PresentationFormat>Custom</PresentationFormat>
  <Paragraphs>243</Paragraphs>
  <Slides>30</Slides>
  <Notes>20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315</cp:revision>
  <dcterms:created xsi:type="dcterms:W3CDTF">2020-12-09T02:04:09Z</dcterms:created>
  <dcterms:modified xsi:type="dcterms:W3CDTF">2023-09-21T05:26:45Z</dcterms:modified>
</cp:coreProperties>
</file>