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383" r:id="rId2"/>
    <p:sldId id="384" r:id="rId3"/>
    <p:sldId id="385" r:id="rId4"/>
    <p:sldId id="256" r:id="rId5"/>
    <p:sldId id="373" r:id="rId6"/>
    <p:sldId id="367" r:id="rId7"/>
    <p:sldId id="382" r:id="rId8"/>
    <p:sldId id="276" r:id="rId9"/>
    <p:sldId id="374" r:id="rId10"/>
    <p:sldId id="298" r:id="rId11"/>
    <p:sldId id="387" r:id="rId12"/>
    <p:sldId id="388" r:id="rId13"/>
    <p:sldId id="386" r:id="rId14"/>
    <p:sldId id="393" r:id="rId15"/>
    <p:sldId id="394" r:id="rId16"/>
    <p:sldId id="395" r:id="rId17"/>
    <p:sldId id="397" r:id="rId18"/>
    <p:sldId id="396" r:id="rId19"/>
    <p:sldId id="375" r:id="rId20"/>
    <p:sldId id="381" r:id="rId21"/>
    <p:sldId id="370" r:id="rId22"/>
    <p:sldId id="330" r:id="rId23"/>
    <p:sldId id="39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33"/>
    <a:srgbClr val="1596F3"/>
    <a:srgbClr val="FF9900"/>
    <a:srgbClr val="F37D91"/>
    <a:srgbClr val="FFCC99"/>
    <a:srgbClr val="996633"/>
    <a:srgbClr val="00FFCC"/>
    <a:srgbClr val="00483A"/>
    <a:srgbClr val="1D3FD1"/>
    <a:srgbClr val="5DD2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316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-749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7263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8506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3739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1287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8215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691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9651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1550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7583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894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840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5362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9620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747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8082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6688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295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7658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56456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7414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6294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981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890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100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1205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4621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38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369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978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256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B526A92-8AAF-4BF0-85FE-B336BF0F8D2D}" type="datetimeFigureOut">
              <a:rPr lang="en-US" smtClean="0"/>
              <a:pPr/>
              <a:t>9/21/2023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4347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18.xml"/><Relationship Id="rId7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7.xml"/><Relationship Id="rId4" Type="http://schemas.openxmlformats.org/officeDocument/2006/relationships/image" Target="../media/image6.png"/><Relationship Id="rId9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200"/>
            <a:ext cx="119888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44073" y="2376055"/>
            <a:ext cx="8248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</a:t>
            </a:r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xmlns="" val="168440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6147" y="14755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4745" y="147551"/>
            <a:ext cx="71018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  <a:endParaRPr lang="en-US" sz="2800" b="1" dirty="0">
              <a:solidFill>
                <a:srgbClr val="FFC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933" y="6338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604" y="661480"/>
            <a:ext cx="1172861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1. 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Parents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should give teens some freedom,______ they should also set limits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	A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. for			B. so			C. but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2.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We don’t cheat on exams, ______ it is a wrong thing to do.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A. or			B. for			C. and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3.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Lan wants to join the school music club; ______, she can’t sing or play any instruments.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A. however		B. otherwise		C. 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therefore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4.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Schoolwork causes teens a lot of pressure, ______ they also feel pressure from their parents.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A. and			B. but			C. or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5.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She wanted to prepare for the exam; ______, she turned off her mobile phone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A. however		B. otherwise		C. 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therefore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6. English is very difficult to learn, ______ it is useful for you.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	A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. for			B. so			C. 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but</a:t>
            </a:r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10649529" y="6262255"/>
            <a:ext cx="1209964" cy="674254"/>
          </a:xfrm>
          <a:prstGeom prst="downArrowCallout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Game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6331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6656" y="214498"/>
            <a:ext cx="4311732" cy="5232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23706" y="948658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26" name="Heptagon 25">
            <a:hlinkClick r:id="rId2" action="ppaction://hlinksldjump"/>
          </p:cNvPr>
          <p:cNvSpPr/>
          <p:nvPr/>
        </p:nvSpPr>
        <p:spPr>
          <a:xfrm>
            <a:off x="6663570" y="1918278"/>
            <a:ext cx="1111397" cy="908627"/>
          </a:xfrm>
          <a:prstGeom prst="heptagon">
            <a:avLst/>
          </a:prstGeom>
          <a:solidFill>
            <a:schemeClr val="accent1"/>
          </a:solidFill>
          <a:ln w="57150"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8" name="5-Point Star 27">
            <a:hlinkClick r:id="rId3" action="ppaction://hlinksldjump"/>
          </p:cNvPr>
          <p:cNvSpPr/>
          <p:nvPr/>
        </p:nvSpPr>
        <p:spPr>
          <a:xfrm>
            <a:off x="11253784" y="6243782"/>
            <a:ext cx="685800" cy="614218"/>
          </a:xfrm>
          <a:prstGeom prst="star5">
            <a:avLst/>
          </a:prstGeom>
          <a:ln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58544" y="1377770"/>
            <a:ext cx="3626016" cy="3703631"/>
          </a:xfrm>
          <a:prstGeom prst="ellipse">
            <a:avLst/>
          </a:prstGeom>
          <a:solidFill>
            <a:srgbClr val="F79646">
              <a:lumMod val="50000"/>
            </a:srgbClr>
          </a:solidFill>
          <a:ln w="57150" cap="flat" cmpd="sng" algn="ctr">
            <a:solidFill>
              <a:srgbClr val="F79646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l="16700" r="16700"/>
          <a:stretch/>
        </p:blipFill>
        <p:spPr>
          <a:xfrm>
            <a:off x="381000" y="1130121"/>
            <a:ext cx="4200236" cy="4226970"/>
          </a:xfrm>
          <a:prstGeom prst="ellipse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2343159" y="3096584"/>
            <a:ext cx="236479" cy="241541"/>
          </a:xfrm>
          <a:prstGeom prst="ellipse">
            <a:avLst/>
          </a:prstGeom>
          <a:gradFill flip="none" rotWithShape="1">
            <a:gsLst>
              <a:gs pos="0">
                <a:srgbClr val="F79646">
                  <a:lumMod val="67000"/>
                </a:srgbClr>
              </a:gs>
              <a:gs pos="48000">
                <a:srgbClr val="F79646">
                  <a:lumMod val="97000"/>
                  <a:lumOff val="3000"/>
                </a:srgbClr>
              </a:gs>
              <a:gs pos="100000">
                <a:srgbClr val="F79646">
                  <a:lumMod val="60000"/>
                  <a:lumOff val="4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Pentagon 32"/>
          <p:cNvSpPr/>
          <p:nvPr/>
        </p:nvSpPr>
        <p:spPr>
          <a:xfrm>
            <a:off x="-1" y="3080723"/>
            <a:ext cx="874719" cy="161026"/>
          </a:xfrm>
          <a:prstGeom prst="homePlate">
            <a:avLst>
              <a:gd name="adj" fmla="val 218596"/>
            </a:avLst>
          </a:prstGeom>
          <a:solidFill>
            <a:srgbClr val="FFFF00"/>
          </a:solidFill>
          <a:ln w="25400" cap="flat" cmpd="sng" algn="ctr">
            <a:solidFill>
              <a:srgbClr val="00206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2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Heptagon 33">
            <a:hlinkClick r:id="rId5" action="ppaction://hlinksldjump"/>
          </p:cNvPr>
          <p:cNvSpPr/>
          <p:nvPr/>
        </p:nvSpPr>
        <p:spPr>
          <a:xfrm>
            <a:off x="8245039" y="3923146"/>
            <a:ext cx="1111397" cy="908627"/>
          </a:xfrm>
          <a:prstGeom prst="heptagon">
            <a:avLst/>
          </a:prstGeom>
          <a:solidFill>
            <a:schemeClr val="accent1"/>
          </a:solidFill>
          <a:ln w="57150"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5" name="Heptagon 34">
            <a:hlinkClick r:id="rId6" action="ppaction://hlinksldjump"/>
          </p:cNvPr>
          <p:cNvSpPr/>
          <p:nvPr/>
        </p:nvSpPr>
        <p:spPr>
          <a:xfrm>
            <a:off x="8245039" y="2927927"/>
            <a:ext cx="1111397" cy="908627"/>
          </a:xfrm>
          <a:prstGeom prst="heptagon">
            <a:avLst/>
          </a:prstGeom>
          <a:solidFill>
            <a:schemeClr val="accent1"/>
          </a:solidFill>
          <a:ln w="57150"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6" name="Heptagon 35">
            <a:hlinkClick r:id="rId7" action="ppaction://hlinksldjump"/>
          </p:cNvPr>
          <p:cNvSpPr/>
          <p:nvPr/>
        </p:nvSpPr>
        <p:spPr>
          <a:xfrm>
            <a:off x="8235332" y="1932708"/>
            <a:ext cx="1111397" cy="908627"/>
          </a:xfrm>
          <a:prstGeom prst="heptagon">
            <a:avLst/>
          </a:prstGeom>
          <a:solidFill>
            <a:schemeClr val="accent1"/>
          </a:solidFill>
          <a:ln w="57150"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7" name="Heptagon 36">
            <a:hlinkClick r:id="rId8" action="ppaction://hlinksldjump"/>
          </p:cNvPr>
          <p:cNvSpPr/>
          <p:nvPr/>
        </p:nvSpPr>
        <p:spPr>
          <a:xfrm>
            <a:off x="6663570" y="3935269"/>
            <a:ext cx="1111397" cy="908627"/>
          </a:xfrm>
          <a:prstGeom prst="heptagon">
            <a:avLst/>
          </a:prstGeom>
          <a:solidFill>
            <a:schemeClr val="accent1"/>
          </a:solidFill>
          <a:ln w="57150"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8" name="Heptagon 37">
            <a:hlinkClick r:id="rId9" action="ppaction://hlinksldjump"/>
          </p:cNvPr>
          <p:cNvSpPr/>
          <p:nvPr/>
        </p:nvSpPr>
        <p:spPr>
          <a:xfrm>
            <a:off x="6663570" y="2926773"/>
            <a:ext cx="1111397" cy="908627"/>
          </a:xfrm>
          <a:prstGeom prst="heptagon">
            <a:avLst/>
          </a:prstGeom>
          <a:solidFill>
            <a:schemeClr val="accent1"/>
          </a:solidFill>
          <a:ln w="57150">
            <a:solidFill>
              <a:srgbClr val="FFCC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322012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6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6147" y="21220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4745" y="212203"/>
            <a:ext cx="71018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  <a:endParaRPr lang="en-US" sz="2800" b="1" dirty="0">
              <a:solidFill>
                <a:srgbClr val="FFC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933" y="1095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92256" y="1538606"/>
            <a:ext cx="11176000" cy="2078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1. </a:t>
            </a:r>
            <a:r>
              <a:rPr lang="en-US" sz="3200" dirty="0" smtClean="0">
                <a:latin typeface="Arial Narrow" panose="020B0606020202030204" pitchFamily="34" charset="0"/>
              </a:rPr>
              <a:t>Parents should give teens some freedom,______ they should also set limits.</a:t>
            </a:r>
          </a:p>
          <a:p>
            <a:pPr marL="0" indent="0">
              <a:buNone/>
            </a:pPr>
            <a:r>
              <a:rPr lang="en-US" sz="3200" dirty="0" smtClean="0">
                <a:latin typeface="Arial Narrow" panose="020B0606020202030204" pitchFamily="34" charset="0"/>
              </a:rPr>
              <a:t>	A. for			B. so			C. but</a:t>
            </a:r>
          </a:p>
          <a:p>
            <a:pPr marL="0" indent="0">
              <a:buNone/>
            </a:pPr>
            <a:endParaRPr lang="en-US" sz="32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3200" dirty="0" smtClean="0">
              <a:latin typeface="Arial Narrow" panose="020B060602020203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485462" y="2253672"/>
            <a:ext cx="467139" cy="4815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11323782" y="6169891"/>
            <a:ext cx="655782" cy="568036"/>
          </a:xfrm>
          <a:prstGeom prst="actionButtonHome">
            <a:avLst/>
          </a:prstGeom>
          <a:solidFill>
            <a:srgbClr val="1596F3"/>
          </a:solidFill>
          <a:ln w="2857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FF0000"/>
                </a:solidFill>
                <a:prstDash val="solid"/>
              </a:ln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14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6147" y="21220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4745" y="212203"/>
            <a:ext cx="71018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  <a:endParaRPr lang="en-US" sz="2800" b="1" dirty="0">
              <a:solidFill>
                <a:srgbClr val="FFC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933" y="1095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518933" y="920089"/>
            <a:ext cx="11176000" cy="2078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</a:t>
            </a:r>
            <a:r>
              <a:rPr lang="en-US" sz="3200" b="1" dirty="0" smtClean="0">
                <a:solidFill>
                  <a:srgbClr val="FF9933"/>
                </a:solidFill>
                <a:latin typeface="Arial Narrow" panose="020B0606020202030204" pitchFamily="34" charset="0"/>
              </a:rPr>
              <a:t>. </a:t>
            </a:r>
            <a:r>
              <a:rPr lang="en-US" sz="3200" dirty="0" smtClean="0">
                <a:latin typeface="Arial Narrow" panose="020B0606020202030204" pitchFamily="34" charset="0"/>
              </a:rPr>
              <a:t>We </a:t>
            </a:r>
            <a:r>
              <a:rPr lang="en-US" sz="3200" dirty="0">
                <a:latin typeface="Arial Narrow" panose="020B0606020202030204" pitchFamily="34" charset="0"/>
              </a:rPr>
              <a:t>don’t cheat on exams, </a:t>
            </a:r>
            <a:r>
              <a:rPr lang="en-US" sz="3200" dirty="0" smtClean="0">
                <a:latin typeface="Arial Narrow" panose="020B0606020202030204" pitchFamily="34" charset="0"/>
              </a:rPr>
              <a:t>______ it is a wrong thing to do.</a:t>
            </a:r>
          </a:p>
          <a:p>
            <a:pPr marL="0" indent="0">
              <a:buNone/>
            </a:pPr>
            <a:r>
              <a:rPr lang="en-US" sz="3200" dirty="0">
                <a:latin typeface="Arial Narrow" panose="020B0606020202030204" pitchFamily="34" charset="0"/>
              </a:rPr>
              <a:t>	</a:t>
            </a:r>
            <a:r>
              <a:rPr lang="en-US" sz="3200" dirty="0" smtClean="0">
                <a:latin typeface="Arial Narrow" panose="020B0606020202030204" pitchFamily="34" charset="0"/>
              </a:rPr>
              <a:t>A. or			B. for			C. and</a:t>
            </a:r>
          </a:p>
        </p:txBody>
      </p:sp>
      <p:sp>
        <p:nvSpPr>
          <p:cNvPr id="33" name="Oval 32"/>
          <p:cNvSpPr/>
          <p:nvPr/>
        </p:nvSpPr>
        <p:spPr>
          <a:xfrm>
            <a:off x="2755302" y="2075829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323782" y="6169891"/>
            <a:ext cx="655782" cy="568036"/>
          </a:xfrm>
          <a:prstGeom prst="actionButtonHome">
            <a:avLst/>
          </a:prstGeom>
          <a:solidFill>
            <a:srgbClr val="1596F3"/>
          </a:solidFill>
          <a:ln w="2857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FF0000"/>
                </a:solidFill>
                <a:prstDash val="solid"/>
              </a:ln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20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9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6147" y="21220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4745" y="212203"/>
            <a:ext cx="71018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  <a:endParaRPr lang="en-US" sz="2800" b="1" dirty="0">
              <a:solidFill>
                <a:srgbClr val="FFC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933" y="1095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518932" y="1305118"/>
            <a:ext cx="11054231" cy="191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en-US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3</a:t>
            </a:r>
            <a:r>
              <a:rPr lang="en-US" sz="3200" b="1" dirty="0">
                <a:solidFill>
                  <a:srgbClr val="FF9933"/>
                </a:solidFill>
                <a:latin typeface="Arial Narrow" panose="020B0606020202030204" pitchFamily="34" charset="0"/>
              </a:rPr>
              <a:t>. </a:t>
            </a:r>
            <a:r>
              <a:rPr lang="en-US" sz="3200" dirty="0">
                <a:solidFill>
                  <a:srgbClr val="335B74">
                    <a:lumMod val="75000"/>
                  </a:srgbClr>
                </a:solidFill>
                <a:latin typeface="Arial Narrow" panose="020B0606020202030204" pitchFamily="34" charset="0"/>
              </a:rPr>
              <a:t>Lan wants to join the school music club; ______, she can’t sing or play any instruments.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en-US" sz="3200" dirty="0">
                <a:solidFill>
                  <a:srgbClr val="335B74">
                    <a:lumMod val="75000"/>
                  </a:srgbClr>
                </a:solidFill>
                <a:latin typeface="Arial Narrow" panose="020B0606020202030204" pitchFamily="34" charset="0"/>
              </a:rPr>
              <a:t>	A. however		B. otherwise		C. therefore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endParaRPr lang="en-US" sz="500" dirty="0">
              <a:solidFill>
                <a:srgbClr val="335B74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41045" y="2506457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11323782" y="6169891"/>
            <a:ext cx="655782" cy="568036"/>
          </a:xfrm>
          <a:prstGeom prst="actionButtonHome">
            <a:avLst/>
          </a:prstGeom>
          <a:solidFill>
            <a:srgbClr val="1596F3"/>
          </a:solidFill>
          <a:ln w="2857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FF0000"/>
                </a:solidFill>
                <a:prstDash val="solid"/>
              </a:ln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48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6147" y="21220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4745" y="212203"/>
            <a:ext cx="71018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  <a:endParaRPr lang="en-US" sz="2800" b="1" dirty="0">
              <a:solidFill>
                <a:srgbClr val="FFC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933" y="1095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915968" y="1245136"/>
            <a:ext cx="10878868" cy="174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en-US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4. </a:t>
            </a:r>
            <a:r>
              <a:rPr lang="en-US" sz="3200" dirty="0">
                <a:solidFill>
                  <a:srgbClr val="335B74">
                    <a:lumMod val="75000"/>
                  </a:srgbClr>
                </a:solidFill>
                <a:latin typeface="Arial Narrow" panose="020B0606020202030204" pitchFamily="34" charset="0"/>
              </a:rPr>
              <a:t>Schoolwork causes teens a lot of pressure, ______ they also feel pressure from their parents.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en-US" sz="3200" dirty="0">
                <a:solidFill>
                  <a:srgbClr val="335B74">
                    <a:lumMod val="75000"/>
                  </a:srgbClr>
                </a:solidFill>
                <a:latin typeface="Arial Narrow" panose="020B0606020202030204" pitchFamily="34" charset="0"/>
              </a:rPr>
              <a:t>	A. and			B. but			C. or</a:t>
            </a:r>
          </a:p>
        </p:txBody>
      </p:sp>
      <p:sp>
        <p:nvSpPr>
          <p:cNvPr id="10" name="Oval 9"/>
          <p:cNvSpPr/>
          <p:nvPr/>
        </p:nvSpPr>
        <p:spPr>
          <a:xfrm>
            <a:off x="1344808" y="2470746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323782" y="6169891"/>
            <a:ext cx="655782" cy="568036"/>
          </a:xfrm>
          <a:prstGeom prst="actionButtonHome">
            <a:avLst/>
          </a:prstGeom>
          <a:solidFill>
            <a:srgbClr val="1596F3"/>
          </a:solidFill>
          <a:ln w="2857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FF0000"/>
                </a:solidFill>
                <a:prstDash val="solid"/>
              </a:ln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2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6147" y="21220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4745" y="212203"/>
            <a:ext cx="71018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  <a:endParaRPr lang="en-US" sz="2800" b="1" dirty="0">
              <a:solidFill>
                <a:srgbClr val="FFC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933" y="1095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9963" y="1288157"/>
            <a:ext cx="8829964" cy="174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en-US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5. </a:t>
            </a:r>
            <a:r>
              <a:rPr lang="en-US" sz="3200" dirty="0">
                <a:solidFill>
                  <a:srgbClr val="335B74">
                    <a:lumMod val="75000"/>
                  </a:srgbClr>
                </a:solidFill>
                <a:latin typeface="Arial Narrow" panose="020B0606020202030204" pitchFamily="34" charset="0"/>
              </a:rPr>
              <a:t>She wanted to prepare for the exam; ______, she turned off her mobile phone.</a:t>
            </a:r>
          </a:p>
          <a:p>
            <a:pPr lvl="0" defTabSz="457200"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80000"/>
            </a:pPr>
            <a:r>
              <a:rPr lang="en-US" sz="3200" dirty="0">
                <a:solidFill>
                  <a:srgbClr val="335B74">
                    <a:lumMod val="75000"/>
                  </a:srgbClr>
                </a:solidFill>
                <a:latin typeface="Arial Narrow" panose="020B0606020202030204" pitchFamily="34" charset="0"/>
              </a:rPr>
              <a:t>	A. however		B. otherwise		C. therefore</a:t>
            </a:r>
          </a:p>
        </p:txBody>
      </p:sp>
      <p:sp>
        <p:nvSpPr>
          <p:cNvPr id="10" name="Oval 9"/>
          <p:cNvSpPr/>
          <p:nvPr/>
        </p:nvSpPr>
        <p:spPr>
          <a:xfrm>
            <a:off x="6692662" y="2515196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rId3" action="ppaction://hlinksldjump" highlightClick="1"/>
          </p:cNvPr>
          <p:cNvSpPr/>
          <p:nvPr/>
        </p:nvSpPr>
        <p:spPr>
          <a:xfrm>
            <a:off x="11323782" y="6169891"/>
            <a:ext cx="655782" cy="568036"/>
          </a:xfrm>
          <a:prstGeom prst="actionButtonHome">
            <a:avLst/>
          </a:prstGeom>
          <a:solidFill>
            <a:srgbClr val="1596F3"/>
          </a:solidFill>
          <a:ln w="2857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FF0000"/>
                </a:solidFill>
                <a:prstDash val="solid"/>
              </a:ln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71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6147" y="21220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4745" y="212203"/>
            <a:ext cx="71018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  <a:endParaRPr lang="en-US" sz="2800" b="1" dirty="0">
              <a:solidFill>
                <a:srgbClr val="FFC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933" y="1095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9963" y="1288157"/>
            <a:ext cx="88299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6.</a:t>
            </a:r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 . English is very difficult to learn, ______ it is useful for you.</a:t>
            </a:r>
          </a:p>
          <a:p>
            <a:pPr lvl="0"/>
            <a:r>
              <a:rPr lang="en-US" sz="2800" dirty="0">
                <a:solidFill>
                  <a:prstClr val="black"/>
                </a:solidFill>
                <a:latin typeface="Arial Narrow" panose="020B0606020202030204" pitchFamily="34" charset="0"/>
              </a:rPr>
              <a:t>	A. for			B. so			C. </a:t>
            </a:r>
            <a:r>
              <a:rPr lang="en-US" sz="28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but</a:t>
            </a:r>
            <a:r>
              <a:rPr lang="en-US" sz="32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endParaRPr lang="en-US" sz="3200" dirty="0">
              <a:solidFill>
                <a:srgbClr val="335B74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570115" y="1879760"/>
            <a:ext cx="467139" cy="4423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rId3" action="ppaction://hlinksldjump" highlightClick="1"/>
          </p:cNvPr>
          <p:cNvSpPr/>
          <p:nvPr/>
        </p:nvSpPr>
        <p:spPr>
          <a:xfrm>
            <a:off x="11323782" y="6169891"/>
            <a:ext cx="655782" cy="568036"/>
          </a:xfrm>
          <a:prstGeom prst="actionButtonHome">
            <a:avLst/>
          </a:prstGeom>
          <a:solidFill>
            <a:srgbClr val="1596F3"/>
          </a:solidFill>
          <a:ln w="2857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rgbClr val="FF0000"/>
                </a:solidFill>
                <a:prstDash val="solid"/>
              </a:ln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19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6147" y="14755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4745" y="147551"/>
            <a:ext cx="710188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B, or C.</a:t>
            </a:r>
            <a:endParaRPr lang="en-US" sz="2800" b="1" dirty="0">
              <a:solidFill>
                <a:srgbClr val="FFC000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933" y="6338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5604" y="661480"/>
            <a:ext cx="1172861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1. 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Parents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should give teens some freedom,______ they should also set limits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	A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. for			B. so			C. but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2.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We don’t cheat on exams, ______ it is a wrong thing to do.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A. or			B. for			C. and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3.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Lan wants to join the school music club; ______, she can’t sing or play any instruments.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A. however		B. otherwise		C. 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therefore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4.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Schoolwork causes teens a lot of pressure, ______ they also feel pressure from their parents.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A. and			B. but			C. or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5. 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She wanted to prepare for the exam; ______, she turned off her mobile phone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	A. however		B. otherwise		C. 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therefore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6. English is very difficult to learn, ______ it is useful for you.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	A</a:t>
            </a:r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. for			B. so			C. </a:t>
            </a:r>
            <a:r>
              <a:rPr lang="en-US" sz="2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but</a:t>
            </a:r>
            <a:endParaRPr lang="en-US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674481" y="1089890"/>
            <a:ext cx="467139" cy="4815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08190" y="1935017"/>
            <a:ext cx="467139" cy="4815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78845" y="3242324"/>
            <a:ext cx="467139" cy="4815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78845" y="4532746"/>
            <a:ext cx="467139" cy="4815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74481" y="5384801"/>
            <a:ext cx="467139" cy="4815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74481" y="6262255"/>
            <a:ext cx="467139" cy="4815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6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5053" y="148169"/>
            <a:ext cx="1049154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the two sentences to make compound sentences, using the words from the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62448" y="27607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5233" y="16184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462448" y="2357096"/>
            <a:ext cx="11630003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/>
                <a:latin typeface="Arial Narrow" panose="020B0606020202030204" pitchFamily="34" charset="0"/>
              </a:rPr>
              <a:t>1. </a:t>
            </a:r>
            <a:r>
              <a:rPr lang="en-US" sz="3200" dirty="0" err="1" smtClean="0">
                <a:solidFill>
                  <a:srgbClr val="242021"/>
                </a:solidFill>
                <a:effectLst/>
                <a:latin typeface="Arial Narrow" panose="020B0606020202030204" pitchFamily="34" charset="0"/>
              </a:rPr>
              <a:t>Phong</a:t>
            </a:r>
            <a:r>
              <a:rPr lang="en-US" sz="3200" dirty="0" smtClean="0">
                <a:solidFill>
                  <a:srgbClr val="242021"/>
                </a:solidFill>
                <a:effectLst/>
                <a:latin typeface="Arial Narrow" panose="020B0606020202030204" pitchFamily="34" charset="0"/>
              </a:rPr>
              <a:t> has to study harder. He may fail the exam.</a:t>
            </a:r>
          </a:p>
          <a:p>
            <a:r>
              <a:rPr lang="en-US" sz="3200" dirty="0" smtClean="0">
                <a:solidFill>
                  <a:srgbClr val="242021"/>
                </a:solidFill>
                <a:latin typeface="Arial Narrow" panose="020B0606020202030204" pitchFamily="34" charset="0"/>
              </a:rPr>
              <a:t>___________________________________________________</a:t>
            </a:r>
            <a:endParaRPr lang="en-US" sz="3200" dirty="0" smtClean="0">
              <a:solidFill>
                <a:srgbClr val="242021"/>
              </a:solidFill>
              <a:effectLst/>
              <a:latin typeface="Arial Narrow" panose="020B0606020202030204" pitchFamily="34" charset="0"/>
            </a:endParaRPr>
          </a:p>
          <a:p>
            <a:endParaRPr lang="en-US" sz="3200" dirty="0" smtClean="0">
              <a:solidFill>
                <a:srgbClr val="242021"/>
              </a:solidFill>
              <a:latin typeface="Arial Narrow" panose="020B0606020202030204" pitchFamily="34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2. </a:t>
            </a:r>
            <a:r>
              <a:rPr lang="en-US" sz="3200" dirty="0" smtClean="0">
                <a:solidFill>
                  <a:srgbClr val="242021"/>
                </a:solidFill>
                <a:latin typeface="Arial Narrow" panose="020B0606020202030204" pitchFamily="34" charset="0"/>
              </a:rPr>
              <a:t>She is very sensitive. Don’t comment on her new hairstyle.</a:t>
            </a:r>
          </a:p>
          <a:p>
            <a:r>
              <a:rPr lang="en-US" sz="3200" dirty="0">
                <a:solidFill>
                  <a:srgbClr val="242021"/>
                </a:solidFill>
                <a:latin typeface="Arial Narrow" panose="020B0606020202030204" pitchFamily="34" charset="0"/>
              </a:rPr>
              <a:t>___________________________________________________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4246" y="2824934"/>
            <a:ext cx="108175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Phong</a:t>
            </a:r>
            <a:r>
              <a:rPr lang="en-US" sz="32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</a:rPr>
              <a:t>has to study harder; </a:t>
            </a:r>
            <a:r>
              <a:rPr lang="en-US" sz="32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otherwise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</a:rPr>
              <a:t>, he may fail the exam.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4246" y="4312304"/>
            <a:ext cx="1176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</a:rPr>
              <a:t>She is very sensitive</a:t>
            </a:r>
            <a:r>
              <a:rPr lang="en-US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;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i="1" dirty="0">
                <a:solidFill>
                  <a:srgbClr val="C00000"/>
                </a:solidFill>
                <a:latin typeface="Arial Narrow" panose="020B0606020202030204" pitchFamily="34" charset="0"/>
              </a:rPr>
              <a:t>therefore</a:t>
            </a:r>
            <a:r>
              <a:rPr lang="en-US" sz="3200" dirty="0">
                <a:solidFill>
                  <a:srgbClr val="C00000"/>
                </a:solidFill>
                <a:latin typeface="Arial Narrow" panose="020B0606020202030204" pitchFamily="34" charset="0"/>
              </a:rPr>
              <a:t>, don’t comment on her new hairstyle. 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285" t="10130" r="3572" b="10130"/>
          <a:stretch/>
        </p:blipFill>
        <p:spPr>
          <a:xfrm>
            <a:off x="2563026" y="979166"/>
            <a:ext cx="6848829" cy="120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695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67" y="798473"/>
            <a:ext cx="10786060" cy="2728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books / I / science / read /.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house / They/ their / clean/  every day.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Mark / he / usually/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-working  / is/  gets/; therefore,/good marks/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Mai / bought / I /,for / many books /she/reading/likes/.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learn / words / every day / You / should / the / new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/.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647" y="127934"/>
            <a:ext cx="5739072" cy="5564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JUMBLED SENTENCES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7291" y="3743530"/>
            <a:ext cx="7996382" cy="31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 read science books.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They clean their house every day.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 lvl="0" indent="-1905" algn="just">
              <a:lnSpc>
                <a:spcPct val="115000"/>
              </a:lnSpc>
              <a:spcBef>
                <a:spcPts val="195"/>
              </a:spcBef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Mark is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hard-working; therefore, he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usually gets high scores on exams.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 lvl="0" indent="-1905" algn="just">
              <a:lnSpc>
                <a:spcPct val="115000"/>
              </a:lnSpc>
              <a:spcBef>
                <a:spcPts val="195"/>
              </a:spcBef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Mai bought many books, for she likes reading.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 You should learn the new words every day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556" y="3548188"/>
            <a:ext cx="1522596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Answer key:</a:t>
            </a:r>
            <a:endParaRPr lang="en-US" sz="14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24824" y="127934"/>
            <a:ext cx="3705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* Work in groups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93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102870" y="472729"/>
            <a:ext cx="1188802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3. </a:t>
            </a:r>
            <a:r>
              <a:rPr lang="en-US" sz="3200" dirty="0" err="1" smtClean="0">
                <a:solidFill>
                  <a:srgbClr val="242021"/>
                </a:solidFill>
                <a:latin typeface="Arial Narrow" panose="020B0606020202030204" pitchFamily="34" charset="0"/>
              </a:rPr>
              <a:t>Mi</a:t>
            </a:r>
            <a:r>
              <a:rPr lang="en-US" sz="3200" dirty="0" smtClean="0">
                <a:solidFill>
                  <a:srgbClr val="242021"/>
                </a:solidFill>
                <a:latin typeface="Arial Narrow" panose="020B0606020202030204" pitchFamily="34" charset="0"/>
              </a:rPr>
              <a:t> wants to have more friends. She doesn’t connect well with others.</a:t>
            </a:r>
          </a:p>
          <a:p>
            <a:r>
              <a:rPr lang="en-US" sz="3200" dirty="0" smtClean="0">
                <a:solidFill>
                  <a:srgbClr val="242021"/>
                </a:solidFill>
                <a:latin typeface="Arial Narrow" panose="020B0606020202030204" pitchFamily="34" charset="0"/>
              </a:rPr>
              <a:t>__________________________________________________________</a:t>
            </a:r>
          </a:p>
          <a:p>
            <a:endParaRPr lang="en-US" dirty="0" smtClean="0">
              <a:solidFill>
                <a:srgbClr val="242021"/>
              </a:solidFill>
              <a:latin typeface="Arial Narrow" panose="020B0606020202030204" pitchFamily="34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4.</a:t>
            </a:r>
            <a:r>
              <a:rPr lang="en-US" sz="3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 smtClean="0">
                <a:solidFill>
                  <a:srgbClr val="242021"/>
                </a:solidFill>
                <a:latin typeface="Arial Narrow" panose="020B0606020202030204" pitchFamily="34" charset="0"/>
              </a:rPr>
              <a:t>Students can work in groups. She can work in pairs.</a:t>
            </a:r>
          </a:p>
          <a:p>
            <a:r>
              <a:rPr lang="en-US" sz="3200" dirty="0" smtClean="0">
                <a:solidFill>
                  <a:srgbClr val="242021"/>
                </a:solidFill>
                <a:latin typeface="Arial Narrow" panose="020B0606020202030204" pitchFamily="34" charset="0"/>
              </a:rPr>
              <a:t>___________________________________________________</a:t>
            </a:r>
          </a:p>
          <a:p>
            <a:endParaRPr lang="en-US" dirty="0">
              <a:solidFill>
                <a:srgbClr val="242021"/>
              </a:solidFill>
              <a:latin typeface="Arial Narrow" panose="020B0606020202030204" pitchFamily="34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5. </a:t>
            </a:r>
            <a:r>
              <a:rPr lang="en-US" sz="3200" dirty="0" smtClean="0">
                <a:solidFill>
                  <a:srgbClr val="242021"/>
                </a:solidFill>
                <a:latin typeface="Arial Narrow" panose="020B0606020202030204" pitchFamily="34" charset="0"/>
              </a:rPr>
              <a:t>My friend likes showing off her new things. She often posts pictures on social media.</a:t>
            </a:r>
          </a:p>
          <a:p>
            <a:r>
              <a:rPr lang="en-US" sz="3200" dirty="0" smtClean="0">
                <a:solidFill>
                  <a:srgbClr val="242021"/>
                </a:solidFill>
                <a:latin typeface="Arial Narrow" panose="020B0606020202030204" pitchFamily="34" charset="0"/>
              </a:rPr>
              <a:t>___________________________________________________</a:t>
            </a:r>
            <a:br>
              <a:rPr lang="en-US" sz="3200" dirty="0" smtClean="0">
                <a:solidFill>
                  <a:srgbClr val="242021"/>
                </a:solidFill>
                <a:latin typeface="Arial Narrow" panose="020B0606020202030204" pitchFamily="34" charset="0"/>
              </a:rPr>
            </a:br>
            <a:r>
              <a:rPr lang="en-US" sz="3200" dirty="0" smtClean="0">
                <a:solidFill>
                  <a:srgbClr val="242021"/>
                </a:solidFill>
                <a:latin typeface="Arial Narrow" panose="020B0606020202030204" pitchFamily="34" charset="0"/>
              </a:rPr>
              <a:t>_____________________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3200" b="1" dirty="0"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7800" y="926701"/>
            <a:ext cx="1201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00" dirty="0" err="1">
                <a:solidFill>
                  <a:srgbClr val="FF0000"/>
                </a:solidFill>
                <a:latin typeface="Arial Narrow" panose="020B0606020202030204" pitchFamily="34" charset="0"/>
              </a:rPr>
              <a:t>Mi</a:t>
            </a:r>
            <a:r>
              <a:rPr lang="en-US" sz="3100" dirty="0">
                <a:solidFill>
                  <a:srgbClr val="FF0000"/>
                </a:solidFill>
                <a:latin typeface="Arial Narrow" panose="020B0606020202030204" pitchFamily="34" charset="0"/>
              </a:rPr>
              <a:t> wants to have more friends, </a:t>
            </a:r>
            <a:r>
              <a:rPr lang="en-US" sz="31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but</a:t>
            </a:r>
            <a:r>
              <a:rPr lang="en-US" sz="3100" dirty="0">
                <a:solidFill>
                  <a:srgbClr val="FF0000"/>
                </a:solidFill>
                <a:latin typeface="Arial Narrow" panose="020B0606020202030204" pitchFamily="34" charset="0"/>
              </a:rPr>
              <a:t> she doesn’t connect well with others.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6691" y="2201744"/>
            <a:ext cx="109244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Students can work in groups, </a:t>
            </a:r>
            <a:r>
              <a:rPr lang="en-US" sz="32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or </a:t>
            </a:r>
            <a:r>
              <a:rPr lang="en-US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they can work in pairs.   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2870" y="3902114"/>
            <a:ext cx="12906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My friend likes showing off her new things, </a:t>
            </a:r>
            <a:r>
              <a:rPr lang="en-US" sz="3200" b="1" i="1" dirty="0">
                <a:solidFill>
                  <a:srgbClr val="FF0000"/>
                </a:solidFill>
                <a:latin typeface="Arial Narrow" panose="020B0606020202030204" pitchFamily="34" charset="0"/>
              </a:rPr>
              <a:t>so</a:t>
            </a:r>
            <a:r>
              <a:rPr lang="en-US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 she often posts </a:t>
            </a:r>
            <a:r>
              <a:rPr lang="en-US" sz="3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pictures </a:t>
            </a:r>
            <a:r>
              <a:rPr lang="en-US" sz="3200" dirty="0">
                <a:solidFill>
                  <a:srgbClr val="FF0000"/>
                </a:solidFill>
                <a:latin typeface="Arial Narrow" panose="020B0606020202030204" pitchFamily="34" charset="0"/>
              </a:rPr>
              <a:t>on social media.   </a:t>
            </a:r>
          </a:p>
        </p:txBody>
      </p:sp>
    </p:spTree>
    <p:extLst>
      <p:ext uri="{BB962C8B-B14F-4D97-AF65-F5344CB8AC3E}">
        <p14:creationId xmlns:p14="http://schemas.microsoft.com/office/powerpoint/2010/main" xmlns="" val="340556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1668" y="112168"/>
            <a:ext cx="3576406" cy="584775"/>
          </a:xfrm>
          <a:prstGeom prst="rect">
            <a:avLst/>
          </a:prstGeom>
          <a:solidFill>
            <a:srgbClr val="FF9933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49727" y="1466385"/>
            <a:ext cx="11831465" cy="1363755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GB" sz="2400" b="1" dirty="0"/>
              <a:t>Work in groups. Each group makes as many compound sentences as possible. The group with the most correct sentence is the winner.</a:t>
            </a: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3158546" y="10568"/>
            <a:ext cx="8414617" cy="135421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GAME: SENTENCE RACE</a:t>
            </a:r>
          </a:p>
          <a:p>
            <a:pPr algn="ctr"/>
            <a:endParaRPr lang="en-US" sz="14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3200" b="1" dirty="0" smtClean="0">
                <a:solidFill>
                  <a:srgbClr val="00B050"/>
                </a:solidFill>
              </a:rPr>
              <a:t>Which group has the most sentences?</a:t>
            </a:r>
            <a:endParaRPr lang="en-US" sz="6000" b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163" y="3325091"/>
            <a:ext cx="6908800" cy="3367348"/>
          </a:xfrm>
          <a:prstGeom prst="rect">
            <a:avLst/>
          </a:prstGeom>
        </p:spPr>
      </p:pic>
      <p:pic>
        <p:nvPicPr>
          <p:cNvPr id="2050" name="Picture 2" descr="Structure Clipart Cooperative Learning - Group Work Clipart - Free  Transparent PNG Clipart Images Downl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182" b="97273" l="4286" r="94524">
                        <a14:foregroundMark x1="14048" y1="73523" x2="14048" y2="73523"/>
                        <a14:foregroundMark x1="24167" y1="67841" x2="24167" y2="67841"/>
                        <a14:foregroundMark x1="41310" y1="56136" x2="41310" y2="56136"/>
                        <a14:foregroundMark x1="36667" y1="48409" x2="36667" y2="48409"/>
                        <a14:foregroundMark x1="34286" y1="51932" x2="34286" y2="51932"/>
                        <a14:foregroundMark x1="32381" y1="53750" x2="32381" y2="53750"/>
                        <a14:foregroundMark x1="32381" y1="59091" x2="32381" y2="59091"/>
                        <a14:foregroundMark x1="35357" y1="56705" x2="35357" y2="56705"/>
                        <a14:foregroundMark x1="41310" y1="58182" x2="41310" y2="58182"/>
                        <a14:foregroundMark x1="43214" y1="59318" x2="43214" y2="59318"/>
                        <a14:foregroundMark x1="41786" y1="63182" x2="41786" y2="63182"/>
                        <a14:foregroundMark x1="39405" y1="61705" x2="39405" y2="61705"/>
                        <a14:foregroundMark x1="39167" y1="61136" x2="39167" y2="61136"/>
                        <a14:foregroundMark x1="37500" y1="58750" x2="37500" y2="58750"/>
                        <a14:foregroundMark x1="37143" y1="59659" x2="37143" y2="59659"/>
                        <a14:foregroundMark x1="36905" y1="60795" x2="36905" y2="60795"/>
                        <a14:foregroundMark x1="38810" y1="63750" x2="38810" y2="63750"/>
                        <a14:foregroundMark x1="42024" y1="65227" x2="42024" y2="65227"/>
                        <a14:foregroundMark x1="42619" y1="65568" x2="42619" y2="65568"/>
                        <a14:foregroundMark x1="45595" y1="67273" x2="45595" y2="67273"/>
                        <a14:foregroundMark x1="47738" y1="67841" x2="47738" y2="67841"/>
                        <a14:foregroundMark x1="51786" y1="65227" x2="51786" y2="65227"/>
                        <a14:foregroundMark x1="55357" y1="66136" x2="55357" y2="66136"/>
                        <a14:foregroundMark x1="60238" y1="65227" x2="60238" y2="65227"/>
                        <a14:foregroundMark x1="37976" y1="49659" x2="63214" y2="64659"/>
                        <a14:foregroundMark x1="47738" y1="42273" x2="56548" y2="46705"/>
                        <a14:foregroundMark x1="55714" y1="28068" x2="58929" y2="18750"/>
                        <a14:foregroundMark x1="58571" y1="19318" x2="56429" y2="11364"/>
                        <a14:foregroundMark x1="77381" y1="10114" x2="83571" y2="9318"/>
                        <a14:foregroundMark x1="72738" y1="29886" x2="82857" y2="28750"/>
                        <a14:foregroundMark x1="73095" y1="33977" x2="76905" y2="33409"/>
                        <a14:foregroundMark x1="80833" y1="33750" x2="83929" y2="36023"/>
                        <a14:foregroundMark x1="73571" y1="62045" x2="74048" y2="70568"/>
                        <a14:foregroundMark x1="18690" y1="29886" x2="33095" y2="29545"/>
                        <a14:foregroundMark x1="19524" y1="32841" x2="31190" y2="33182"/>
                        <a14:foregroundMark x1="57619" y1="11591" x2="65357" y2="11591"/>
                        <a14:foregroundMark x1="27738" y1="84091" x2="29881" y2="83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079" y="3867420"/>
            <a:ext cx="3435583" cy="274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474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96886" y="280409"/>
            <a:ext cx="3447624" cy="646331"/>
          </a:xfrm>
          <a:prstGeom prst="rect">
            <a:avLst/>
          </a:prstGeom>
          <a:solidFill>
            <a:srgbClr val="F37D91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HOME WORK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715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- </a:t>
            </a:r>
            <a:r>
              <a:rPr lang="en-US" sz="3600" smtClean="0"/>
              <a:t>Do exercise in the workbook.</a:t>
            </a:r>
            <a:endParaRPr lang="en-US" sz="3600" dirty="0"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00544" y="465028"/>
            <a:ext cx="2875370" cy="28753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6145" y="1717779"/>
            <a:ext cx="7352145" cy="1279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Do exercises in the workbook.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Prepare  lesson 4 ( communication)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" y="-117987"/>
            <a:ext cx="12324735" cy="6975987"/>
          </a:xfrm>
          <a:prstGeom prst="rect">
            <a:avLst/>
          </a:prstGeom>
          <a:solidFill>
            <a:srgbClr val="F37D91"/>
          </a:solidFill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1251826" y="2122580"/>
            <a:ext cx="10496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FBB040"/>
                </a:solidFill>
                <a:latin typeface="UVN Bay Buom Nang" pitchFamily="2" charset="0"/>
              </a:rPr>
              <a:t>Goodbye.</a:t>
            </a:r>
          </a:p>
          <a:p>
            <a:pPr algn="ctr"/>
            <a:r>
              <a:rPr lang="en-GB" sz="6000" b="1" dirty="0">
                <a:solidFill>
                  <a:srgbClr val="FBB040"/>
                </a:solidFill>
                <a:latin typeface="UVN Bay Buom Nang" pitchFamily="2" charset="0"/>
              </a:rPr>
              <a:t>See you again.</a:t>
            </a:r>
            <a:endParaRPr lang="en-US" sz="6000" b="1" dirty="0">
              <a:solidFill>
                <a:srgbClr val="FBB040"/>
              </a:solidFill>
              <a:latin typeface="UVN Bay Buom Na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82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647" y="127934"/>
            <a:ext cx="5739072" cy="5564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Game: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JUMBLED SENTENCES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5854" y="1318108"/>
            <a:ext cx="7996382" cy="314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 read science books.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They clean their house every day.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 lvl="0" indent="-1905" algn="just">
              <a:lnSpc>
                <a:spcPct val="115000"/>
              </a:lnSpc>
              <a:spcBef>
                <a:spcPts val="195"/>
              </a:spcBef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Mark is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hard-working; therefore, he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usually gets high scores on exams.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" lvl="0" indent="-1905" algn="just">
              <a:lnSpc>
                <a:spcPct val="115000"/>
              </a:lnSpc>
              <a:spcBef>
                <a:spcPts val="195"/>
              </a:spcBef>
              <a:spcAft>
                <a:spcPts val="1000"/>
              </a:spcAft>
            </a:pP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Mai bought many books, for she likes reading.</a:t>
            </a:r>
            <a:endParaRPr lang="en-US" sz="2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 You should learn the new words every day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512" y="809999"/>
            <a:ext cx="1522596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Answer key:</a:t>
            </a:r>
            <a:endParaRPr lang="en-US" sz="14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7674" y="4467688"/>
            <a:ext cx="2364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* Questions: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674" y="5439493"/>
            <a:ext cx="8717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 smtClean="0">
                <a:solidFill>
                  <a:srgbClr val="202124"/>
                </a:solidFill>
                <a:latin typeface="inherit"/>
              </a:rPr>
              <a:t>- which </a:t>
            </a:r>
            <a:r>
              <a:rPr lang="en-US" altLang="en-US" sz="2400" b="1" i="1" dirty="0">
                <a:solidFill>
                  <a:srgbClr val="202124"/>
                </a:solidFill>
                <a:latin typeface="inherit"/>
              </a:rPr>
              <a:t>sentence is </a:t>
            </a:r>
            <a:r>
              <a:rPr lang="en-US" altLang="en-US" sz="2400" b="1" i="1" dirty="0" smtClean="0">
                <a:solidFill>
                  <a:srgbClr val="202124"/>
                </a:solidFill>
                <a:latin typeface="inherit"/>
              </a:rPr>
              <a:t>compound </a:t>
            </a:r>
            <a:r>
              <a:rPr lang="en-US" altLang="en-US" sz="2400" b="1" i="1" dirty="0">
                <a:solidFill>
                  <a:srgbClr val="202124"/>
                </a:solidFill>
                <a:latin typeface="inherit"/>
              </a:rPr>
              <a:t>sentence?</a:t>
            </a:r>
            <a:r>
              <a:rPr lang="en-US" altLang="en-US" sz="2400" b="1" i="1" dirty="0">
                <a:solidFill>
                  <a:prstClr val="white"/>
                </a:solidFill>
              </a:rPr>
              <a:t> </a:t>
            </a:r>
            <a:endParaRPr lang="en-US" altLang="en-US" sz="2400" b="1" i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7674" y="4893562"/>
            <a:ext cx="589296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202124"/>
                </a:solidFill>
                <a:latin typeface="inherit"/>
              </a:rPr>
              <a:t>- Which sentence is </a:t>
            </a:r>
            <a:r>
              <a:rPr lang="en-US" altLang="en-US" sz="2400" b="1" i="1" dirty="0" smtClean="0">
                <a:solidFill>
                  <a:srgbClr val="202124"/>
                </a:solidFill>
                <a:latin typeface="inherit"/>
              </a:rPr>
              <a:t>simple </a:t>
            </a:r>
            <a:r>
              <a:rPr lang="en-US" altLang="en-US" sz="2400" b="1" i="1" dirty="0">
                <a:solidFill>
                  <a:srgbClr val="202124"/>
                </a:solidFill>
                <a:latin typeface="inherit"/>
              </a:rPr>
              <a:t>sentence ? </a:t>
            </a:r>
          </a:p>
        </p:txBody>
      </p:sp>
    </p:spTree>
    <p:extLst>
      <p:ext uri="{BB962C8B-B14F-4D97-AF65-F5344CB8AC3E}">
        <p14:creationId xmlns:p14="http://schemas.microsoft.com/office/powerpoint/2010/main" xmlns="" val="257386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690944" y="24415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048001" y="188689"/>
            <a:ext cx="1561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74137" y="213764"/>
            <a:ext cx="40651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 smtClean="0">
                <a:solidFill>
                  <a:srgbClr val="0070C0"/>
                </a:solidFill>
              </a:rPr>
              <a:t>TEENAGERS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29943" y="199183"/>
            <a:ext cx="673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599" y="2063976"/>
            <a:ext cx="6899565" cy="4170570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281593" y="1143756"/>
            <a:ext cx="4289754" cy="625641"/>
          </a:xfrm>
          <a:prstGeom prst="roundRect">
            <a:avLst>
              <a:gd name="adj" fmla="val 42661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4496" y="998331"/>
            <a:ext cx="964452" cy="9164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48949" y="1256521"/>
            <a:ext cx="39223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</p:spTree>
    <p:extLst>
      <p:ext uri="{BB962C8B-B14F-4D97-AF65-F5344CB8AC3E}">
        <p14:creationId xmlns:p14="http://schemas.microsoft.com/office/powerpoint/2010/main" xmlns="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20812" y="97597"/>
            <a:ext cx="26163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solidFill>
                <a:srgbClr val="FFC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90B3834-4C81-4FEB-AFD7-98DFCE8021FF}"/>
              </a:ext>
            </a:extLst>
          </p:cNvPr>
          <p:cNvSpPr txBox="1"/>
          <p:nvPr/>
        </p:nvSpPr>
        <p:spPr>
          <a:xfrm>
            <a:off x="2731273" y="143763"/>
            <a:ext cx="7489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596F3"/>
                </a:solidFill>
              </a:rPr>
              <a:t>Simple sentences </a:t>
            </a:r>
            <a:br>
              <a:rPr lang="en-US" sz="3600" b="1" dirty="0" smtClean="0">
                <a:solidFill>
                  <a:srgbClr val="1596F3"/>
                </a:solidFill>
              </a:rPr>
            </a:br>
            <a:r>
              <a:rPr lang="en-US" sz="3600" b="1" dirty="0" smtClean="0">
                <a:solidFill>
                  <a:srgbClr val="1596F3"/>
                </a:solidFill>
              </a:rPr>
              <a:t>&amp; Compound sentences</a:t>
            </a:r>
            <a:endParaRPr lang="en-US" sz="3600" b="1" dirty="0">
              <a:solidFill>
                <a:srgbClr val="1596F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" y="1600413"/>
            <a:ext cx="11856720" cy="3606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Eg1: </a:t>
            </a:r>
            <a:r>
              <a:rPr lang="en-US" sz="3000" i="1" u="sng" dirty="0">
                <a:solidFill>
                  <a:schemeClr val="bg1"/>
                </a:solidFill>
                <a:ea typeface="Calibri" panose="020F0502020204030204" pitchFamily="34" charset="0"/>
              </a:rPr>
              <a:t>Minh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sz="3000" i="1" u="dbl" dirty="0">
                <a:solidFill>
                  <a:schemeClr val="bg1"/>
                </a:solidFill>
                <a:ea typeface="Calibri" panose="020F0502020204030204" pitchFamily="34" charset="0"/>
              </a:rPr>
              <a:t>has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 some problems with </a:t>
            </a:r>
            <a:r>
              <a:rPr lang="en-US" sz="3000" i="1" dirty="0" smtClean="0">
                <a:solidFill>
                  <a:schemeClr val="bg1"/>
                </a:solidFill>
                <a:ea typeface="Calibri" panose="020F0502020204030204" pitchFamily="34" charset="0"/>
              </a:rPr>
              <a:t>his schoolwork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.</a:t>
            </a:r>
            <a:endParaRPr lang="en-US" sz="30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3000" i="1" dirty="0" smtClean="0">
                <a:solidFill>
                  <a:schemeClr val="bg1"/>
                </a:solidFill>
                <a:ea typeface="Calibri" panose="020F0502020204030204" pitchFamily="34" charset="0"/>
              </a:rPr>
              <a:t>           </a:t>
            </a:r>
            <a:endParaRPr lang="en-US" sz="30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  <a:spcBef>
                <a:spcPts val="195"/>
              </a:spcBef>
            </a:pPr>
            <a:r>
              <a:rPr lang="en-US" sz="3000" i="1" dirty="0" smtClean="0">
                <a:solidFill>
                  <a:schemeClr val="bg1"/>
                </a:solidFill>
                <a:ea typeface="Calibri" panose="020F0502020204030204" pitchFamily="34" charset="0"/>
              </a:rPr>
              <a:t>Eg2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: </a:t>
            </a:r>
            <a:r>
              <a:rPr lang="en-US" sz="3000" i="1" u="sng" dirty="0">
                <a:solidFill>
                  <a:schemeClr val="bg1"/>
                </a:solidFill>
                <a:ea typeface="Calibri" panose="020F0502020204030204" pitchFamily="34" charset="0"/>
              </a:rPr>
              <a:t>Mark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sz="3000" i="1" u="dbl" dirty="0">
                <a:solidFill>
                  <a:schemeClr val="bg1"/>
                </a:solidFill>
                <a:ea typeface="Calibri" panose="020F0502020204030204" pitchFamily="34" charset="0"/>
              </a:rPr>
              <a:t>is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 hard-working; </a:t>
            </a:r>
            <a:r>
              <a:rPr lang="en-US" sz="3000" i="1" u="heavy" dirty="0">
                <a:solidFill>
                  <a:schemeClr val="bg1"/>
                </a:solidFill>
                <a:ea typeface="Calibri" panose="020F0502020204030204" pitchFamily="34" charset="0"/>
              </a:rPr>
              <a:t>therefore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, </a:t>
            </a:r>
            <a:r>
              <a:rPr lang="en-US" sz="3000" i="1" u="sng" dirty="0">
                <a:solidFill>
                  <a:schemeClr val="bg1"/>
                </a:solidFill>
                <a:ea typeface="Calibri" panose="020F0502020204030204" pitchFamily="34" charset="0"/>
              </a:rPr>
              <a:t>he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 usually </a:t>
            </a:r>
            <a:r>
              <a:rPr lang="en-US" sz="3000" i="1" u="dbl" dirty="0">
                <a:solidFill>
                  <a:schemeClr val="bg1"/>
                </a:solidFill>
                <a:ea typeface="Calibri" panose="020F0502020204030204" pitchFamily="34" charset="0"/>
              </a:rPr>
              <a:t>gets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 high scores on exams.</a:t>
            </a:r>
            <a:endParaRPr lang="en-US" sz="3000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195"/>
              </a:spcBef>
            </a:pPr>
            <a:r>
              <a:rPr lang="en-US" sz="3000" i="1" dirty="0" smtClean="0">
                <a:solidFill>
                  <a:schemeClr val="bg1"/>
                </a:solidFill>
                <a:ea typeface="Calibri" panose="020F0502020204030204" pitchFamily="34" charset="0"/>
              </a:rPr>
              <a:t>           </a:t>
            </a:r>
            <a:endParaRPr lang="en-US" sz="30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4489" y="2012984"/>
            <a:ext cx="37397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87916" y="2012984"/>
            <a:ext cx="3505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10480" y="3329835"/>
            <a:ext cx="80087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4400" b="1" cap="none" spc="0" baseline="-25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74317" y="3367935"/>
            <a:ext cx="8395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4400" b="1" cap="none" spc="0" baseline="-25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39132" y="3367936"/>
            <a:ext cx="80087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4400" b="1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100699" y="3367935"/>
            <a:ext cx="83950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4400" b="1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12101" y="3491045"/>
            <a:ext cx="22270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rgbClr val="1596F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connector</a:t>
            </a:r>
            <a:endParaRPr lang="en-US" sz="2800" b="1" cap="none" spc="0" dirty="0">
              <a:ln w="0"/>
              <a:solidFill>
                <a:srgbClr val="1596F3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65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19" grpId="0"/>
      <p:bldP spid="20" grpId="0"/>
      <p:bldP spid="21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2465"/>
          <a:stretch/>
        </p:blipFill>
        <p:spPr>
          <a:xfrm>
            <a:off x="247794" y="380020"/>
            <a:ext cx="5781675" cy="36493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68611" b="5459"/>
          <a:stretch/>
        </p:blipFill>
        <p:spPr>
          <a:xfrm>
            <a:off x="6334788" y="3228686"/>
            <a:ext cx="5781675" cy="19907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t="47767" b="31886"/>
          <a:stretch/>
        </p:blipFill>
        <p:spPr>
          <a:xfrm>
            <a:off x="6196243" y="942167"/>
            <a:ext cx="5781675" cy="156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577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3345" y="150475"/>
            <a:ext cx="107603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*</a:t>
            </a:r>
            <a:r>
              <a:rPr lang="en-US" sz="2400" b="1" u="sng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Grammar</a:t>
            </a:r>
            <a:r>
              <a:rPr lang="en-US" sz="24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:  </a:t>
            </a:r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SIMPLE </a:t>
            </a:r>
            <a:r>
              <a:rPr lang="vi-VN" sz="2400" b="1" dirty="0">
                <a:solidFill>
                  <a:srgbClr val="C00000"/>
                </a:solidFill>
                <a:latin typeface="+mj-lt"/>
              </a:rPr>
              <a:t>SENTENCES &amp; COMPOUND SENTENCES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+mj-lt"/>
              </a:rPr>
              <a:t>                                                        </a:t>
            </a:r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(</a:t>
            </a:r>
            <a:r>
              <a:rPr lang="vi-VN" sz="2400" b="1" dirty="0">
                <a:solidFill>
                  <a:srgbClr val="C00000"/>
                </a:solidFill>
                <a:latin typeface="+mj-lt"/>
              </a:rPr>
              <a:t>Câu đơn &amp; câu ghép</a:t>
            </a:r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)</a:t>
            </a:r>
            <a:endParaRPr lang="vi-VN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5016" y="954326"/>
            <a:ext cx="77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+mj-lt"/>
              </a:rPr>
              <a:t>- Một câu đơn gồm một mệnh đề độc lập</a:t>
            </a:r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vi-VN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3345" y="5122870"/>
            <a:ext cx="11856720" cy="1389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95"/>
              </a:spcBef>
            </a:pPr>
            <a:r>
              <a:rPr lang="en-US" sz="3000" i="1" dirty="0" smtClean="0">
                <a:solidFill>
                  <a:schemeClr val="bg1"/>
                </a:solidFill>
                <a:ea typeface="Calibri" panose="020F0502020204030204" pitchFamily="34" charset="0"/>
              </a:rPr>
              <a:t>Eg3: </a:t>
            </a:r>
            <a:r>
              <a:rPr lang="en-US" sz="3000" i="1" u="sng" dirty="0">
                <a:solidFill>
                  <a:schemeClr val="bg1"/>
                </a:solidFill>
                <a:ea typeface="Calibri" panose="020F0502020204030204" pitchFamily="34" charset="0"/>
              </a:rPr>
              <a:t>Mark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sz="3000" i="1" u="dbl" dirty="0">
                <a:solidFill>
                  <a:schemeClr val="bg1"/>
                </a:solidFill>
                <a:ea typeface="Calibri" panose="020F0502020204030204" pitchFamily="34" charset="0"/>
              </a:rPr>
              <a:t>is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 hard-working</a:t>
            </a:r>
            <a:r>
              <a:rPr lang="en-US" sz="3000" b="1" i="1" dirty="0">
                <a:solidFill>
                  <a:schemeClr val="bg1"/>
                </a:solidFill>
                <a:ea typeface="Calibri" panose="020F0502020204030204" pitchFamily="34" charset="0"/>
              </a:rPr>
              <a:t>; </a:t>
            </a:r>
            <a:r>
              <a:rPr lang="en-US" sz="3000" b="1" i="1" u="heavy" dirty="0">
                <a:solidFill>
                  <a:schemeClr val="bg1"/>
                </a:solidFill>
                <a:ea typeface="Calibri" panose="020F0502020204030204" pitchFamily="34" charset="0"/>
              </a:rPr>
              <a:t>therefore</a:t>
            </a:r>
            <a:r>
              <a:rPr lang="en-US" sz="3000" b="1" i="1" dirty="0">
                <a:solidFill>
                  <a:schemeClr val="bg1"/>
                </a:solidFill>
                <a:ea typeface="Calibri" panose="020F0502020204030204" pitchFamily="34" charset="0"/>
              </a:rPr>
              <a:t>, </a:t>
            </a:r>
            <a:r>
              <a:rPr lang="en-US" sz="3000" i="1" u="sng" dirty="0">
                <a:solidFill>
                  <a:schemeClr val="bg1"/>
                </a:solidFill>
                <a:ea typeface="Calibri" panose="020F0502020204030204" pitchFamily="34" charset="0"/>
              </a:rPr>
              <a:t>he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 usually </a:t>
            </a:r>
            <a:r>
              <a:rPr lang="en-US" sz="3000" i="1" u="dbl" dirty="0">
                <a:solidFill>
                  <a:schemeClr val="bg1"/>
                </a:solidFill>
                <a:ea typeface="Calibri" panose="020F0502020204030204" pitchFamily="34" charset="0"/>
              </a:rPr>
              <a:t>gets</a:t>
            </a:r>
            <a:r>
              <a:rPr lang="en-US" sz="3000" i="1" dirty="0">
                <a:solidFill>
                  <a:schemeClr val="bg1"/>
                </a:solidFill>
                <a:ea typeface="Calibri" panose="020F0502020204030204" pitchFamily="34" charset="0"/>
              </a:rPr>
              <a:t> high scores on exams</a:t>
            </a:r>
            <a:r>
              <a:rPr lang="en-US" sz="3000" i="1" dirty="0" smtClean="0">
                <a:solidFill>
                  <a:schemeClr val="bg1"/>
                </a:solidFill>
                <a:ea typeface="Calibri" panose="020F0502020204030204" pitchFamily="34" charset="0"/>
              </a:rPr>
              <a:t>.</a:t>
            </a:r>
            <a:endParaRPr lang="en-US" sz="3000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300403"/>
            <a:ext cx="9264073" cy="656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dirty="0">
                <a:solidFill>
                  <a:schemeClr val="bg1"/>
                </a:solidFill>
                <a:ea typeface="Calibri" panose="020F0502020204030204" pitchFamily="34" charset="0"/>
              </a:rPr>
              <a:t>Eg1: </a:t>
            </a:r>
            <a:r>
              <a:rPr lang="en-US" sz="2800" i="1" u="sng" dirty="0">
                <a:solidFill>
                  <a:schemeClr val="bg1"/>
                </a:solidFill>
                <a:ea typeface="Calibri" panose="020F0502020204030204" pitchFamily="34" charset="0"/>
              </a:rPr>
              <a:t>Minh</a:t>
            </a:r>
            <a:r>
              <a:rPr lang="en-US" sz="2800" i="1" dirty="0">
                <a:solidFill>
                  <a:schemeClr val="bg1"/>
                </a:solidFill>
                <a:ea typeface="Calibri" panose="020F0502020204030204" pitchFamily="34" charset="0"/>
              </a:rPr>
              <a:t> </a:t>
            </a:r>
            <a:r>
              <a:rPr lang="en-US" sz="2800" i="1" u="dbl" dirty="0">
                <a:solidFill>
                  <a:schemeClr val="bg1"/>
                </a:solidFill>
                <a:ea typeface="Calibri" panose="020F0502020204030204" pitchFamily="34" charset="0"/>
              </a:rPr>
              <a:t>has</a:t>
            </a:r>
            <a:r>
              <a:rPr lang="en-US" sz="2800" i="1" dirty="0">
                <a:solidFill>
                  <a:schemeClr val="bg1"/>
                </a:solidFill>
                <a:ea typeface="Calibri" panose="020F0502020204030204" pitchFamily="34" charset="0"/>
              </a:rPr>
              <a:t> some problems with his schoolwork</a:t>
            </a:r>
            <a:r>
              <a:rPr lang="en-US" sz="2800" i="1" dirty="0" smtClean="0">
                <a:solidFill>
                  <a:schemeClr val="bg1"/>
                </a:solidFill>
                <a:ea typeface="Calibri" panose="020F0502020204030204" pitchFamily="34" charset="0"/>
              </a:rPr>
              <a:t>.         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72055" y="1694301"/>
            <a:ext cx="3739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endParaRPr lang="en-US" sz="40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5482" y="1694301"/>
            <a:ext cx="3505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endParaRPr lang="en-US" sz="40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2133572"/>
            <a:ext cx="11139055" cy="1124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+mj-lt"/>
              </a:rPr>
              <a:t>- Một câu ghép bao gồm hai hay nhiều mệnh đề độc lập, và chúng được liên kết bởi</a:t>
            </a:r>
            <a:r>
              <a:rPr lang="vi-VN" sz="2400" b="1" dirty="0" smtClean="0">
                <a:solidFill>
                  <a:schemeClr val="bg1"/>
                </a:solidFill>
                <a:latin typeface="+mj-lt"/>
              </a:rPr>
              <a:t>:</a:t>
            </a:r>
            <a:endParaRPr lang="vi-VN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" y="3647488"/>
            <a:ext cx="100861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ea typeface="Calibri" panose="020F0502020204030204" pitchFamily="34" charset="0"/>
              </a:rPr>
              <a:t>Eg2 : </a:t>
            </a:r>
            <a:r>
              <a:rPr lang="en-US" sz="2800" i="1" u="sng" dirty="0" smtClean="0">
                <a:solidFill>
                  <a:schemeClr val="bg1"/>
                </a:solidFill>
              </a:rPr>
              <a:t>Mai</a:t>
            </a:r>
            <a:r>
              <a:rPr lang="en-US" sz="2800" i="1" dirty="0" smtClean="0">
                <a:solidFill>
                  <a:schemeClr val="bg1"/>
                </a:solidFill>
              </a:rPr>
              <a:t> </a:t>
            </a:r>
            <a:r>
              <a:rPr lang="en-US" sz="2800" i="1" u="sng" dirty="0">
                <a:solidFill>
                  <a:schemeClr val="bg1"/>
                </a:solidFill>
              </a:rPr>
              <a:t>bought</a:t>
            </a:r>
            <a:r>
              <a:rPr lang="en-US" sz="2800" i="1" dirty="0">
                <a:solidFill>
                  <a:schemeClr val="bg1"/>
                </a:solidFill>
              </a:rPr>
              <a:t> many books, </a:t>
            </a:r>
            <a:r>
              <a:rPr lang="en-US" sz="2800" b="1" i="1" dirty="0">
                <a:solidFill>
                  <a:schemeClr val="bg1"/>
                </a:solidFill>
              </a:rPr>
              <a:t>for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u="sng" dirty="0">
                <a:solidFill>
                  <a:schemeClr val="bg1"/>
                </a:solidFill>
              </a:rPr>
              <a:t>she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u="sng" dirty="0">
                <a:solidFill>
                  <a:schemeClr val="bg1"/>
                </a:solidFill>
              </a:rPr>
              <a:t>likes</a:t>
            </a:r>
            <a:r>
              <a:rPr lang="en-US" sz="2800" i="1" dirty="0">
                <a:solidFill>
                  <a:schemeClr val="bg1"/>
                </a:solidFill>
              </a:rPr>
              <a:t>  reading</a:t>
            </a:r>
            <a:r>
              <a:rPr lang="en-US" sz="2800" i="1" dirty="0" smtClean="0">
                <a:solidFill>
                  <a:schemeClr val="bg1"/>
                </a:solidFill>
              </a:rPr>
              <a:t>.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48395" y="3860147"/>
            <a:ext cx="8008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4000" b="1" cap="none" spc="0" baseline="-25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2232" y="3898247"/>
            <a:ext cx="8395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4000" b="1" cap="none" spc="0" baseline="-25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76567" y="3877831"/>
            <a:ext cx="8008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4000" b="1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80389" y="3868740"/>
            <a:ext cx="8395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4000" b="1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8688" y="4490487"/>
            <a:ext cx="11277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+mj-lt"/>
              </a:rPr>
              <a:t>+ một trạng từ liên kết: </a:t>
            </a:r>
            <a:r>
              <a:rPr lang="vi-VN" sz="2400" b="1" i="1" dirty="0">
                <a:solidFill>
                  <a:schemeClr val="bg1"/>
                </a:solidFill>
                <a:latin typeface="+mj-lt"/>
              </a:rPr>
              <a:t>however (tuy nhiên), therefore (vì vậy), otherwise (ngược lại</a:t>
            </a:r>
            <a:r>
              <a:rPr lang="vi-VN" sz="2400" b="1" i="1" dirty="0" smtClean="0">
                <a:solidFill>
                  <a:schemeClr val="bg1"/>
                </a:solidFill>
                <a:latin typeface="+mj-lt"/>
              </a:rPr>
              <a:t>)</a:t>
            </a:r>
            <a:endParaRPr lang="vi-VN" sz="24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68350" y="5519403"/>
            <a:ext cx="8008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3600" b="1" cap="none" spc="0" baseline="-25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32187" y="5557503"/>
            <a:ext cx="8395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3600" b="1" cap="none" spc="0" baseline="-25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86105" y="5569967"/>
            <a:ext cx="8008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sz="3600" b="1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200421" y="5535300"/>
            <a:ext cx="83950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3600" b="1" baseline="-25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8688" y="3109221"/>
            <a:ext cx="8737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Calibri Light" panose="020F0302020204030204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+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từ nối: </a:t>
            </a:r>
            <a:r>
              <a:rPr 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for</a:t>
            </a:r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(vì), </a:t>
            </a:r>
            <a:r>
              <a:rPr 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and</a:t>
            </a:r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(và), </a:t>
            </a:r>
            <a:r>
              <a:rPr 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but</a:t>
            </a:r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(nhưng), </a:t>
            </a:r>
            <a:r>
              <a:rPr 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or</a:t>
            </a:r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(hoặc), </a:t>
            </a:r>
            <a:r>
              <a:rPr lang="vi-VN" sz="24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so</a:t>
            </a:r>
            <a:r>
              <a:rPr lang="vi-VN" sz="24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(vì vậy)</a:t>
            </a:r>
          </a:p>
        </p:txBody>
      </p:sp>
    </p:spTree>
    <p:extLst>
      <p:ext uri="{BB962C8B-B14F-4D97-AF65-F5344CB8AC3E}">
        <p14:creationId xmlns:p14="http://schemas.microsoft.com/office/powerpoint/2010/main" xmlns="" val="286051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67316" y="114236"/>
            <a:ext cx="104915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</a:t>
            </a:r>
            <a:r>
              <a:rPr lang="en-US" sz="2800" b="1" dirty="0">
                <a:solidFill>
                  <a:srgbClr val="FFC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simple sentences.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92790" y="114236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575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275354" y="731078"/>
            <a:ext cx="10953031" cy="5179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242021"/>
                </a:solidFill>
                <a:effectLst/>
              </a:rPr>
              <a:t>We work together on different projects.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242021"/>
                </a:solidFill>
              </a:rPr>
              <a:t>Teens need good friends and tolerant teachers at school.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242021"/>
                </a:solidFill>
              </a:rPr>
              <a:t>She plays chess </a:t>
            </a:r>
            <a:r>
              <a:rPr lang="en-US" sz="2800" dirty="0">
                <a:solidFill>
                  <a:srgbClr val="242021"/>
                </a:solidFill>
              </a:rPr>
              <a:t>very well, </a:t>
            </a:r>
            <a:r>
              <a:rPr lang="en-US" sz="2800" dirty="0" smtClean="0">
                <a:solidFill>
                  <a:srgbClr val="242021"/>
                </a:solidFill>
              </a:rPr>
              <a:t>and she </a:t>
            </a:r>
            <a:r>
              <a:rPr lang="en-US" sz="2800" dirty="0">
                <a:solidFill>
                  <a:srgbClr val="242021"/>
                </a:solidFill>
              </a:rPr>
              <a:t>won the first prize last year</a:t>
            </a:r>
            <a:r>
              <a:rPr lang="en-US" sz="2800" dirty="0" smtClean="0">
                <a:solidFill>
                  <a:srgbClr val="242021"/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242021"/>
                </a:solidFill>
              </a:rPr>
              <a:t>Sports activities at school help me relax.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rgbClr val="242021"/>
                </a:solidFill>
              </a:rPr>
              <a:t>Teens should learn teamwork, and they should also have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242021"/>
                </a:solidFill>
              </a:rPr>
              <a:t> </a:t>
            </a:r>
            <a:r>
              <a:rPr lang="en-US" sz="2800" dirty="0" smtClean="0">
                <a:solidFill>
                  <a:srgbClr val="242021"/>
                </a:solidFill>
              </a:rPr>
              <a:t>     communication skills.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1277535" y="998657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277535" y="1788881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1262070" y="2515286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1262070" y="3300261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1262070" y="3980980"/>
            <a:ext cx="430980" cy="374468"/>
          </a:xfrm>
          <a:prstGeom prst="rect">
            <a:avLst/>
          </a:prstGeom>
          <a:solidFill>
            <a:srgbClr val="5DD2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2070" y="769785"/>
            <a:ext cx="446445" cy="636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7535" y="1526749"/>
            <a:ext cx="430980" cy="636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62070" y="3055929"/>
            <a:ext cx="446445" cy="6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6428" y="262330"/>
            <a:ext cx="1102605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</a:t>
            </a:r>
            <a:r>
              <a:rPr lang="en-US" sz="28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for simple sentences and </a:t>
            </a:r>
            <a:r>
              <a:rPr lang="en-US" sz="2800" b="1" dirty="0">
                <a:solidFill>
                  <a:srgbClr val="FF9933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for compound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sentences.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98826" y="241860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1611" y="1180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762BA3-5846-49A1-A041-93C20AA09C52}"/>
              </a:ext>
            </a:extLst>
          </p:cNvPr>
          <p:cNvSpPr txBox="1"/>
          <p:nvPr/>
        </p:nvSpPr>
        <p:spPr>
          <a:xfrm>
            <a:off x="298826" y="785225"/>
            <a:ext cx="1160087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242021"/>
                </a:solidFill>
                <a:effectLst/>
              </a:rPr>
              <a:t>____ 1. Teenagers are often very active and talkative.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242021"/>
                </a:solidFill>
              </a:rPr>
              <a:t>____ </a:t>
            </a:r>
            <a:r>
              <a:rPr lang="en-US" sz="3000" dirty="0" smtClean="0">
                <a:solidFill>
                  <a:srgbClr val="242021"/>
                </a:solidFill>
              </a:rPr>
              <a:t>2. He often chats with his friends on Facebook Messenger.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242021"/>
                </a:solidFill>
              </a:rPr>
              <a:t>____ </a:t>
            </a:r>
            <a:r>
              <a:rPr lang="en-US" sz="3000" dirty="0" smtClean="0">
                <a:solidFill>
                  <a:srgbClr val="242021"/>
                </a:solidFill>
              </a:rPr>
              <a:t>3. She is a smart student, and she is an active member of our club.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242021"/>
                </a:solidFill>
              </a:rPr>
              <a:t>____ </a:t>
            </a:r>
            <a:r>
              <a:rPr lang="en-US" sz="3000" dirty="0" smtClean="0">
                <a:solidFill>
                  <a:srgbClr val="242021"/>
                </a:solidFill>
              </a:rPr>
              <a:t>4. My friends and I joined a sports competition last year.</a:t>
            </a:r>
          </a:p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242021"/>
                </a:solidFill>
              </a:rPr>
              <a:t>____ 5. He is a club member, but he never participates in any of the activities.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8562" y="929092"/>
            <a:ext cx="3978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596F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1596F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4861" y="1609345"/>
            <a:ext cx="3978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596F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1596F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5019" y="2982963"/>
            <a:ext cx="5052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993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74861" y="4322393"/>
            <a:ext cx="39786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1596F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1596F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1160" y="5051035"/>
            <a:ext cx="5052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9933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58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  <p:bldP spid="22" grpId="0"/>
      <p:bldP spid="29" grpId="0"/>
    </p:bldLst>
  </p:timing>
</p:sld>
</file>

<file path=ppt/theme/theme1.xml><?xml version="1.0" encoding="utf-8"?>
<a:theme xmlns:a="http://schemas.openxmlformats.org/drawingml/2006/main" name="Slic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5221</TotalTime>
  <Words>1067</Words>
  <Application>Microsoft Office PowerPoint</Application>
  <PresentationFormat>Custom</PresentationFormat>
  <Paragraphs>188</Paragraphs>
  <Slides>23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Slice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mshuong594@gmail.com</cp:lastModifiedBy>
  <cp:revision>295</cp:revision>
  <dcterms:created xsi:type="dcterms:W3CDTF">2020-12-09T02:04:09Z</dcterms:created>
  <dcterms:modified xsi:type="dcterms:W3CDTF">2023-09-21T05:24:21Z</dcterms:modified>
</cp:coreProperties>
</file>