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2"/>
  </p:notesMasterIdLst>
  <p:sldIdLst>
    <p:sldId id="371" r:id="rId2"/>
    <p:sldId id="358" r:id="rId3"/>
    <p:sldId id="357" r:id="rId4"/>
    <p:sldId id="359" r:id="rId5"/>
    <p:sldId id="256" r:id="rId6"/>
    <p:sldId id="316" r:id="rId7"/>
    <p:sldId id="347" r:id="rId8"/>
    <p:sldId id="348" r:id="rId9"/>
    <p:sldId id="349" r:id="rId10"/>
    <p:sldId id="350" r:id="rId11"/>
    <p:sldId id="351" r:id="rId12"/>
    <p:sldId id="283" r:id="rId13"/>
    <p:sldId id="373" r:id="rId14"/>
    <p:sldId id="352" r:id="rId15"/>
    <p:sldId id="276" r:id="rId16"/>
    <p:sldId id="374" r:id="rId17"/>
    <p:sldId id="298" r:id="rId18"/>
    <p:sldId id="362" r:id="rId19"/>
    <p:sldId id="363" r:id="rId20"/>
    <p:sldId id="364" r:id="rId21"/>
    <p:sldId id="325" r:id="rId22"/>
    <p:sldId id="380" r:id="rId23"/>
    <p:sldId id="375" r:id="rId24"/>
    <p:sldId id="381" r:id="rId25"/>
    <p:sldId id="385" r:id="rId26"/>
    <p:sldId id="386" r:id="rId27"/>
    <p:sldId id="387" r:id="rId28"/>
    <p:sldId id="388" r:id="rId29"/>
    <p:sldId id="389" r:id="rId30"/>
    <p:sldId id="390" r:id="rId31"/>
    <p:sldId id="377" r:id="rId32"/>
    <p:sldId id="313" r:id="rId33"/>
    <p:sldId id="367" r:id="rId34"/>
    <p:sldId id="368" r:id="rId35"/>
    <p:sldId id="370" r:id="rId36"/>
    <p:sldId id="369" r:id="rId37"/>
    <p:sldId id="365" r:id="rId38"/>
    <p:sldId id="330" r:id="rId39"/>
    <p:sldId id="391" r:id="rId40"/>
    <p:sldId id="31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3B87CD"/>
    <a:srgbClr val="EF4B66"/>
    <a:srgbClr val="6699FF"/>
    <a:srgbClr val="FF9933"/>
    <a:srgbClr val="FBCDCD"/>
    <a:srgbClr val="FFCC99"/>
    <a:srgbClr val="FFFF99"/>
    <a:srgbClr val="FFFF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62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65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01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368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73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92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108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87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3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739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240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028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028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912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242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779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31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3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114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2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0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20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8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7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544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22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382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5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2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71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0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0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59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5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4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87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8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microsoft.com/office/2007/relationships/media" Target="../media/media5.mp3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media" Target="../media/media6.mp3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notesSlide" Target="../notesSlides/notesSlide9.xml"/><Relationship Id="rId7" Type="http://schemas.microsoft.com/office/2007/relationships/media" Target="../media/media3.mp3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microsoft.com/office/2007/relationships/media" Target="../media/media5.mp3"/><Relationship Id="rId4" Type="http://schemas.microsoft.com/office/2007/relationships/media" Target="../media/media1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7.png"/><Relationship Id="rId4" Type="http://schemas.microsoft.com/office/2007/relationships/media" Target="../media/media7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7.png"/><Relationship Id="rId4" Type="http://schemas.microsoft.com/office/2007/relationships/media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3" Type="http://schemas.openxmlformats.org/officeDocument/2006/relationships/slide" Target="slide25.xml"/><Relationship Id="rId7" Type="http://schemas.openxmlformats.org/officeDocument/2006/relationships/slide" Target="slide30.xml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image" Target="../media/image35.png"/><Relationship Id="rId5" Type="http://schemas.openxmlformats.org/officeDocument/2006/relationships/slide" Target="slide27.xml"/><Relationship Id="rId10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40.png"/><Relationship Id="rId4" Type="http://schemas.microsoft.com/office/2007/relationships/media" Target="../media/media8.mp3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  <a:endParaRPr lang="en-US" sz="7200" b="1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26230" y="4117554"/>
            <a:ext cx="53684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u</a:t>
            </a:r>
            <a:r>
              <a:rPr lang="en-US" sz="4400" b="1" dirty="0" smtClean="0">
                <a:solidFill>
                  <a:srgbClr val="AD4F0F"/>
                </a:solidFill>
              </a:rPr>
              <a:t>ser-friendly (</a:t>
            </a:r>
            <a:r>
              <a:rPr lang="en-US" sz="4400" b="1" dirty="0" err="1" smtClean="0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 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3516" y="4251501"/>
            <a:ext cx="813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latin typeface="Bahnschrift Condensed" panose="020B0502040204020203" pitchFamily="34" charset="0"/>
              </a:rPr>
              <a:t>t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hân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thiện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với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người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dùng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928" y="5020942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juːzə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-ˈ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frendli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3980"/>
          <a:stretch/>
        </p:blipFill>
        <p:spPr>
          <a:xfrm>
            <a:off x="3870671" y="218885"/>
            <a:ext cx="5845690" cy="3985469"/>
          </a:xfrm>
          <a:prstGeom prst="rect">
            <a:avLst/>
          </a:prstGeom>
        </p:spPr>
      </p:pic>
      <p:pic>
        <p:nvPicPr>
          <p:cNvPr id="5" name="user- friend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6012" y="3245930"/>
            <a:ext cx="767916" cy="7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03435" y="3885697"/>
            <a:ext cx="68586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  <a:latin typeface="Arial Narrow" panose="020B0606020202030204" pitchFamily="34" charset="0"/>
              </a:rPr>
              <a:t>midterm </a:t>
            </a:r>
            <a:r>
              <a:rPr lang="en-US" sz="4400" b="1" dirty="0">
                <a:solidFill>
                  <a:srgbClr val="AD4F0F"/>
                </a:solidFill>
                <a:latin typeface="Arial Narrow" panose="020B0606020202030204" pitchFamily="34" charset="0"/>
              </a:rPr>
              <a:t>(</a:t>
            </a:r>
            <a:r>
              <a:rPr lang="en-US" sz="4400" b="1" dirty="0" err="1">
                <a:solidFill>
                  <a:srgbClr val="AD4F0F"/>
                </a:solidFill>
                <a:latin typeface="Arial Narrow" panose="020B0606020202030204" pitchFamily="34" charset="0"/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  <a:latin typeface="Arial Narrow" panose="020B0606020202030204" pitchFamily="34" charset="0"/>
              </a:rPr>
              <a:t>):   </a:t>
            </a:r>
            <a:endParaRPr lang="en-US" sz="4400" b="1" dirty="0">
              <a:solidFill>
                <a:srgbClr val="AD4F0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2655" y="4026673"/>
            <a:ext cx="6151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atin typeface="Bahnschrift Condensed" panose="020B0502040204020203" pitchFamily="34" charset="0"/>
              </a:rPr>
              <a:t>giữa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kì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435" y="4632191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mɪdˈtɜːm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mid-ter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17004" y="4071499"/>
            <a:ext cx="724615" cy="72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66"/>
          <a:stretch/>
        </p:blipFill>
        <p:spPr>
          <a:xfrm>
            <a:off x="3009044" y="331249"/>
            <a:ext cx="4361685" cy="346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261" y="331250"/>
            <a:ext cx="3480209" cy="32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7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475217"/>
              </p:ext>
            </p:extLst>
          </p:nvPr>
        </p:nvGraphicFramePr>
        <p:xfrm>
          <a:off x="1382123" y="707107"/>
          <a:ext cx="10809877" cy="49379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83843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4179386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1. forum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diễn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đàn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2. stress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sự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3.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stressful 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tạo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4. pressure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(r)/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5. user-friendly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 smtClean="0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thân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thiện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với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người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dễ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28529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midterm 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giữa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kì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610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06411" y="97343"/>
            <a:ext cx="3751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* VOCABULARY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5746" y="1387675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7585" y="2113170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8972" y="2785957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2509" y="3410092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82368" y="4057867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58290" y="5071589"/>
            <a:ext cx="539326" cy="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230" y="31720"/>
            <a:ext cx="4117571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/>
              <a:t>* Checking vocab</a:t>
            </a:r>
            <a:endParaRPr lang="en-GB" sz="2800" b="1" dirty="0"/>
          </a:p>
        </p:txBody>
      </p:sp>
      <p:sp>
        <p:nvSpPr>
          <p:cNvPr id="7" name="Oval 6"/>
          <p:cNvSpPr/>
          <p:nvPr/>
        </p:nvSpPr>
        <p:spPr>
          <a:xfrm>
            <a:off x="4893379" y="3011179"/>
            <a:ext cx="3001916" cy="146320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user-friendly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3379" y="2977847"/>
            <a:ext cx="3001916" cy="149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hân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thiện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với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người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dùng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77063" y="1507904"/>
            <a:ext cx="2569381" cy="136145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midterm </a:t>
            </a:r>
          </a:p>
        </p:txBody>
      </p:sp>
      <p:sp>
        <p:nvSpPr>
          <p:cNvPr id="10" name="Oval 9"/>
          <p:cNvSpPr/>
          <p:nvPr/>
        </p:nvSpPr>
        <p:spPr>
          <a:xfrm>
            <a:off x="2197975" y="1473577"/>
            <a:ext cx="2722080" cy="14588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02674" y="1064003"/>
            <a:ext cx="2294896" cy="14478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forum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5465" y="1064003"/>
            <a:ext cx="2579659" cy="14923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iễn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đàn</a:t>
            </a:r>
            <a:endParaRPr lang="en-GB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6942" y="5118304"/>
            <a:ext cx="2613458" cy="141998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pressure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76942" y="5041560"/>
            <a:ext cx="2613458" cy="1496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5678" y="119313"/>
            <a:ext cx="363272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ay </a:t>
            </a:r>
            <a:r>
              <a:rPr lang="en-US" sz="2800" b="1" dirty="0">
                <a:solidFill>
                  <a:srgbClr val="0070C0"/>
                </a:solidFill>
              </a:rPr>
              <a:t>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1835522" y="4086947"/>
            <a:ext cx="2540676" cy="119405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prstClr val="black"/>
                </a:solidFill>
              </a:rPr>
              <a:t>stress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522" y="4082586"/>
            <a:ext cx="2540677" cy="1290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14849" y="3288783"/>
            <a:ext cx="2713369" cy="145541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stressful</a:t>
            </a:r>
          </a:p>
        </p:txBody>
      </p:sp>
      <p:sp>
        <p:nvSpPr>
          <p:cNvPr id="19" name="Oval 18"/>
          <p:cNvSpPr/>
          <p:nvPr/>
        </p:nvSpPr>
        <p:spPr>
          <a:xfrm>
            <a:off x="8314849" y="3291617"/>
            <a:ext cx="2713369" cy="14363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c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ăng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thẳng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tạo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áp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lực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8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930" y="5338473"/>
            <a:ext cx="9296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- </a:t>
            </a:r>
            <a:r>
              <a:rPr lang="en-US" sz="3200" i="1" dirty="0">
                <a:solidFill>
                  <a:srgbClr val="000000"/>
                </a:solidFill>
              </a:rPr>
              <a:t>Who are the people? </a:t>
            </a:r>
            <a:endParaRPr lang="en-US" sz="3200" dirty="0"/>
          </a:p>
          <a:p>
            <a:r>
              <a:rPr lang="en-US" sz="3200" i="1" dirty="0">
                <a:solidFill>
                  <a:srgbClr val="000000"/>
                </a:solidFill>
              </a:rPr>
              <a:t>- What might they be talking about?</a:t>
            </a:r>
            <a:endParaRPr lang="en-US" sz="32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1639" y="443194"/>
            <a:ext cx="5777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READ AND LISTEN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3857" y="1168849"/>
            <a:ext cx="9577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a typeface="Calibri" panose="020F0502020204030204" pitchFamily="34" charset="0"/>
              </a:rPr>
              <a:t>Look at the picture in the book  and answer the questions:</a:t>
            </a:r>
            <a:endParaRPr lang="en-US" sz="32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82" y="1972840"/>
            <a:ext cx="5458692" cy="3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6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90" y="268779"/>
            <a:ext cx="28341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63285" y="24432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070" y="120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341238" y="969062"/>
            <a:ext cx="106106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Awesome! I hope you all can join the clubs you 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20563" y="197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90" y="268779"/>
            <a:ext cx="28341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63285" y="24432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070" y="120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341238" y="969062"/>
            <a:ext cx="106106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Awesome! I hope you all can join the clubs you 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20563" y="197887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68066" y="1404594"/>
            <a:ext cx="688158" cy="301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2495" y="1811518"/>
            <a:ext cx="950536" cy="252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30878" y="2209016"/>
            <a:ext cx="707011" cy="232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9682" y="2545237"/>
            <a:ext cx="1025951" cy="28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42495" y="3244392"/>
            <a:ext cx="1091938" cy="300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19341" y="3981254"/>
            <a:ext cx="1363744" cy="2702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76953" y="5453407"/>
            <a:ext cx="1465867" cy="26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3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9172928"/>
              </p:ext>
            </p:extLst>
          </p:nvPr>
        </p:nvGraphicFramePr>
        <p:xfrm>
          <a:off x="738074" y="715114"/>
          <a:ext cx="11315380" cy="443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71">
                  <a:extLst>
                    <a:ext uri="{9D8B030D-6E8A-4147-A177-3AD203B41FA5}">
                      <a16:colId xmlns:a16="http://schemas.microsoft.com/office/drawing/2014/main" xmlns="" val="238422361"/>
                    </a:ext>
                  </a:extLst>
                </a:gridCol>
                <a:gridCol w="783727">
                  <a:extLst>
                    <a:ext uri="{9D8B030D-6E8A-4147-A177-3AD203B41FA5}">
                      <a16:colId xmlns:a16="http://schemas.microsoft.com/office/drawing/2014/main" xmlns="" val="679268740"/>
                    </a:ext>
                  </a:extLst>
                </a:gridCol>
                <a:gridCol w="666382">
                  <a:extLst>
                    <a:ext uri="{9D8B030D-6E8A-4147-A177-3AD203B41FA5}">
                      <a16:colId xmlns:a16="http://schemas.microsoft.com/office/drawing/2014/main" xmlns="" val="3432448170"/>
                    </a:ext>
                  </a:extLst>
                </a:gridCol>
              </a:tblGrid>
              <a:tr h="3778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Sentences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F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1. The students finished their midterm tests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2. Minh mentions the different types of pressure they are facing.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3. The teacher tells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them to stay calm and work hard.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4. The class will discuss their problems offline.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5. The school has different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clubs for its students.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45622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74994" y="59622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239" y="930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003" y="-53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3489" y="1374137"/>
            <a:ext cx="519893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2525" y="2237434"/>
            <a:ext cx="536618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2525" y="2921384"/>
            <a:ext cx="536618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90530" y="3577425"/>
            <a:ext cx="562924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2525" y="4413527"/>
            <a:ext cx="536618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7600" y="1374137"/>
            <a:ext cx="7441652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They are preparing for the midterm test.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3356" y="3664176"/>
            <a:ext cx="9510623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class will discuss their problems in their new Facebook group.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yriadPro-Regular"/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539246" y="6146004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pressure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1930033" y="607174"/>
            <a:ext cx="7971349" cy="1618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033" y="2575429"/>
            <a:ext cx="8517237" cy="3163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1545931" y="6203154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yriadPro-Regular"/>
              </a:rPr>
              <a:t>1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14568" y="6157869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l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240157" y="612218"/>
            <a:ext cx="8143840" cy="1920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88" t="7679" r="5835" b="4107"/>
          <a:stretch/>
        </p:blipFill>
        <p:spPr>
          <a:xfrm>
            <a:off x="2085097" y="3018160"/>
            <a:ext cx="7720077" cy="31234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114266" y="1572378"/>
            <a:ext cx="248297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19456" y="2057488"/>
            <a:ext cx="1314994" cy="76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36794" y="6196011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rts and crafts club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745908" y="6119811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forum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988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498368" y="548058"/>
            <a:ext cx="440148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1733976" y="61262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45638" y="1535866"/>
            <a:ext cx="1779453" cy="60519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Bodoni" panose="020B7200000000000000" pitchFamily="34" charset="0"/>
              </a:rPr>
              <a:t>Rule:</a:t>
            </a:r>
            <a:endParaRPr lang="en-US" b="1" dirty="0">
              <a:solidFill>
                <a:srgbClr val="FF0000"/>
              </a:solidFill>
              <a:latin typeface=".VnBodoni" panose="020B7200000000000000" pitchFamily="34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688053" y="2417963"/>
            <a:ext cx="10515600" cy="35808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 in 2 teams.</a:t>
            </a:r>
          </a:p>
          <a:p>
            <a:r>
              <a:rPr lang="en-US" sz="3200" dirty="0" smtClean="0"/>
              <a:t>Look at 9 pictures.</a:t>
            </a:r>
          </a:p>
          <a:p>
            <a:r>
              <a:rPr lang="en-US" sz="3200" dirty="0" smtClean="0"/>
              <a:t>Find the word for each picture, then </a:t>
            </a:r>
            <a:r>
              <a:rPr lang="en-US" sz="3200" dirty="0"/>
              <a:t>take the first letter from each picture to form the mystery word. </a:t>
            </a:r>
            <a:endParaRPr lang="en-US" sz="3200" dirty="0" smtClean="0"/>
          </a:p>
          <a:p>
            <a:r>
              <a:rPr lang="en-US" sz="3200" dirty="0" smtClean="0"/>
              <a:t>Which team finds the </a:t>
            </a:r>
            <a:r>
              <a:rPr lang="en-US" sz="3200" dirty="0"/>
              <a:t>mystery word first will become the winner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417827" y="905489"/>
            <a:ext cx="7438777" cy="1754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78212" y="1750396"/>
            <a:ext cx="2227565" cy="621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9923" y="1279341"/>
            <a:ext cx="1235168" cy="45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428284" y="6134456"/>
            <a:ext cx="2848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6573546" y="6165233"/>
            <a:ext cx="2965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chess club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78212" y="2214440"/>
            <a:ext cx="3102515" cy="178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4542" y="2195138"/>
            <a:ext cx="1246803" cy="1930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70" t="3690" r="2444" b="5535"/>
          <a:stretch/>
        </p:blipFill>
        <p:spPr>
          <a:xfrm>
            <a:off x="2095784" y="2952827"/>
            <a:ext cx="7602304" cy="3205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65888" y="12311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4527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066935" y="2063316"/>
            <a:ext cx="11055146" cy="404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______________. The greeting cards he makes are really creative.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________.</a:t>
            </a:r>
            <a:endParaRPr lang="en-US" sz="24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 tells us to drink plenty of water during our practice sessions.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5185362" y="6243782"/>
            <a:ext cx="1283855" cy="591127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Game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733964" y="784198"/>
            <a:ext cx="6807200" cy="1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1642" y="250097"/>
            <a:ext cx="104267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19945" y="1533290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2391" y="1531705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66957" y="1526939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91524" y="1533290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19940" y="2996966"/>
            <a:ext cx="1625600" cy="128111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42391" y="2996966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466957" y="3009666"/>
            <a:ext cx="1625600" cy="1281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99991" y="3009666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1153901" y="469515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1153901" y="522855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7795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7795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41003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54211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7419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80627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93835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7043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7043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93835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80627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7419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54211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41003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8592" y="1685197"/>
            <a:ext cx="1958109" cy="165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83" y="1753866"/>
            <a:ext cx="2051040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0704301" y="6432057"/>
            <a:ext cx="801278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196244" y="2684966"/>
            <a:ext cx="105431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__________________.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 The greeting cards he makes are really creative.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5207100" y="2684966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</a:t>
            </a:r>
            <a:r>
              <a:rPr lang="en-US" sz="25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rts and crafts club </a:t>
            </a:r>
            <a:endParaRPr lang="en-US" sz="25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184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4982" y="2776457"/>
            <a:ext cx="1000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9909412" y="2795436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8810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3271" y="2511485"/>
            <a:ext cx="91440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4205586" y="3344010"/>
            <a:ext cx="3190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</a:t>
            </a:r>
            <a:r>
              <a:rPr lang="en-US" sz="26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anguage club</a:t>
            </a:r>
            <a:endParaRPr lang="en-US" sz="26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3857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3453" y="2755510"/>
            <a:ext cx="9818255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   _________   from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her school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2121532" y="3316306"/>
            <a:ext cx="1743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  <a:endParaRPr lang="en-US" sz="28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8520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1309" y="2708794"/>
            <a:ext cx="9809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_____________ tells us to drink plenty of water during our practice sessions.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5084431" y="2708794"/>
            <a:ext cx="2425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</a:t>
            </a:r>
            <a:r>
              <a:rPr lang="en-US" sz="26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ports club</a:t>
            </a:r>
            <a:endParaRPr lang="en-US" sz="26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6827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90815" y="5753929"/>
            <a:ext cx="2210371" cy="663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get 2 plus points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7" y="51422"/>
            <a:ext cx="1318223" cy="1373627"/>
          </a:xfrm>
          <a:prstGeom prst="rect">
            <a:avLst/>
          </a:prstGeom>
        </p:spPr>
      </p:pic>
      <p:pic>
        <p:nvPicPr>
          <p:cNvPr id="14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1416"/>
            <a:ext cx="1318223" cy="1373627"/>
          </a:xfrm>
          <a:prstGeom prst="rect">
            <a:avLst/>
          </a:prstGeom>
        </p:spPr>
      </p:pic>
      <p:pic>
        <p:nvPicPr>
          <p:cNvPr id="15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6" y="5398984"/>
            <a:ext cx="1318223" cy="1373627"/>
          </a:xfrm>
          <a:prstGeom prst="rect">
            <a:avLst/>
          </a:prstGeom>
        </p:spPr>
      </p:pic>
      <p:pic>
        <p:nvPicPr>
          <p:cNvPr id="16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398985"/>
            <a:ext cx="1318223" cy="1373627"/>
          </a:xfrm>
          <a:prstGeom prst="rect">
            <a:avLst/>
          </a:prstGeom>
        </p:spPr>
      </p:pic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10165201" y="6197424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0680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86" y="738230"/>
            <a:ext cx="5752231" cy="417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7" y="51422"/>
            <a:ext cx="1318223" cy="137362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1416"/>
            <a:ext cx="1318223" cy="13736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6" y="5398984"/>
            <a:ext cx="1318223" cy="137362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398985"/>
            <a:ext cx="1318223" cy="13736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90815" y="5753929"/>
            <a:ext cx="2210371" cy="663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get 2 plus points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10132874" y="6197424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8208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1" y="1160574"/>
            <a:ext cx="2979575" cy="16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659"/>
          <a:stretch/>
        </p:blipFill>
        <p:spPr>
          <a:xfrm>
            <a:off x="3506634" y="1121091"/>
            <a:ext cx="2698524" cy="165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367" b="7054"/>
          <a:stretch/>
        </p:blipFill>
        <p:spPr>
          <a:xfrm>
            <a:off x="6621797" y="1077433"/>
            <a:ext cx="2630895" cy="16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1094" t="-7702" r="1094" b="5469"/>
          <a:stretch/>
        </p:blipFill>
        <p:spPr>
          <a:xfrm>
            <a:off x="9325747" y="980618"/>
            <a:ext cx="2279703" cy="186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829" y="3524816"/>
            <a:ext cx="2336305" cy="234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0484" y="3665158"/>
            <a:ext cx="2344639" cy="234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5501" y="3524816"/>
            <a:ext cx="2377279" cy="2377279"/>
          </a:xfrm>
          <a:prstGeom prst="rect">
            <a:avLst/>
          </a:prstGeom>
        </p:spPr>
      </p:pic>
      <p:pic>
        <p:nvPicPr>
          <p:cNvPr id="1026" name="Picture 2" descr="100+ Free Sunflower &amp; Flower Vectors -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309" y="3482347"/>
            <a:ext cx="1808890" cy="23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2130" y="5736519"/>
            <a:ext cx="2041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01728" y="2679066"/>
            <a:ext cx="1723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3921" y="2679066"/>
            <a:ext cx="2823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lephant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51321" y="2679066"/>
            <a:ext cx="211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908" y="2679066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3039" y="5736519"/>
            <a:ext cx="2312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63985" y="5755289"/>
            <a:ext cx="205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282" y="5755289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8563" y="5755289"/>
            <a:ext cx="330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unflower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913" t="15330" r="3952" b="2681"/>
          <a:stretch/>
        </p:blipFill>
        <p:spPr>
          <a:xfrm>
            <a:off x="7265593" y="3981255"/>
            <a:ext cx="2050703" cy="16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6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4146" y="5897501"/>
            <a:ext cx="2299855" cy="29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You lose 2 points</a:t>
            </a: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6619" y="1225622"/>
            <a:ext cx="113237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__________________.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greeting cards he </a:t>
            </a:r>
          </a:p>
          <a:p>
            <a:pPr marL="0" indent="0">
              <a:buNone/>
            </a:pP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makes are really creative.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________.</a:t>
            </a: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________________.</a:t>
            </a: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_____________ tells us to drink plenty of water during our practice sessions.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4726806" y="1317983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</a:t>
            </a:r>
            <a:r>
              <a:rPr lang="en-US" sz="25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rts and crafts club</a:t>
            </a:r>
            <a:endParaRPr lang="en-US" sz="25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8828757" y="2408394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446386" y="3363357"/>
            <a:ext cx="319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</a:t>
            </a:r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anguage club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10231059" y="3918788"/>
            <a:ext cx="1743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3588306" y="4986277"/>
            <a:ext cx="2425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</a:t>
            </a:r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ports club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9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040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5435" y="70500"/>
            <a:ext cx="502606" cy="502606"/>
          </a:xfrm>
          <a:prstGeom prst="roundRect">
            <a:avLst/>
          </a:prstGeom>
          <a:solidFill>
            <a:srgbClr val="3B87C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20" y="-32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59251" y="1330678"/>
            <a:ext cx="10232386" cy="26224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types of social media do you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kinds of pressure do you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clubs do you participate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Why do you choose to participate in that club?</a:t>
            </a:r>
            <a:endParaRPr lang="en-US" sz="30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3" t="9589" r="6669" b="10835"/>
          <a:stretch/>
        </p:blipFill>
        <p:spPr bwMode="auto">
          <a:xfrm>
            <a:off x="8285018" y="4147129"/>
            <a:ext cx="3389746" cy="25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52127" y="1512734"/>
            <a:ext cx="8885533" cy="14718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types of social media do you use?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3" t="9589" r="6669" b="10835"/>
          <a:stretch/>
        </p:blipFill>
        <p:spPr bwMode="auto">
          <a:xfrm>
            <a:off x="9088582" y="4368799"/>
            <a:ext cx="2934210" cy="2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782" y="2338302"/>
            <a:ext cx="10351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I'm using Social Networks: Facebook; Instagram;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Zalo</a:t>
            </a:r>
            <a:r>
              <a:rPr lang="en-US" sz="2800" b="1" i="1" dirty="0" smtClean="0">
                <a:solidFill>
                  <a:srgbClr val="FF0000"/>
                </a:solidFill>
              </a:rPr>
              <a:t>;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787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3609" y="1271678"/>
            <a:ext cx="8883876" cy="8779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2. What kinds of pressure do you have?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3" t="9589" r="6669" b="10835"/>
          <a:stretch/>
        </p:blipFill>
        <p:spPr bwMode="auto">
          <a:xfrm>
            <a:off x="9554209" y="4045526"/>
            <a:ext cx="2522196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9680" y="2182700"/>
            <a:ext cx="868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 have pressure from my schoolwork, from my parents and also peer pressure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93183" y="1388059"/>
            <a:ext cx="8885533" cy="8696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3. What clubs do you participate in?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3" t="9589" r="6669" b="10835"/>
          <a:stretch/>
        </p:blipFill>
        <p:spPr bwMode="auto">
          <a:xfrm>
            <a:off x="9217891" y="4265211"/>
            <a:ext cx="2844800" cy="2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3183" y="2487197"/>
            <a:ext cx="1046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 participate in chess club; sports club and </a:t>
            </a:r>
            <a:r>
              <a:rPr lang="en-US" sz="2800" b="1" i="1" dirty="0" smtClean="0">
                <a:solidFill>
                  <a:srgbClr val="FF0000"/>
                </a:solidFill>
              </a:rPr>
              <a:t>English </a:t>
            </a:r>
            <a:r>
              <a:rPr lang="en-US" sz="2800" b="1" i="1" dirty="0">
                <a:solidFill>
                  <a:srgbClr val="FF0000"/>
                </a:solidFill>
              </a:rPr>
              <a:t>club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9103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4913" y="1419766"/>
            <a:ext cx="11516240" cy="8614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4. Why do you choose to participate in that club?</a:t>
            </a: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3" t="9589" r="6669" b="10835"/>
          <a:stretch/>
        </p:blipFill>
        <p:spPr bwMode="auto">
          <a:xfrm>
            <a:off x="9568873" y="4414982"/>
            <a:ext cx="2441796" cy="21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573" y="2481160"/>
            <a:ext cx="9176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- I choose </a:t>
            </a:r>
            <a:r>
              <a:rPr lang="en-US" sz="2800" b="1" i="1" dirty="0">
                <a:solidFill>
                  <a:srgbClr val="FF0000"/>
                </a:solidFill>
              </a:rPr>
              <a:t>chess club because it improves my mental health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4700" y="3635167"/>
            <a:ext cx="9453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- I choose English </a:t>
            </a:r>
            <a:r>
              <a:rPr lang="en-US" sz="2800" b="1" i="1" dirty="0">
                <a:solidFill>
                  <a:srgbClr val="FF0000"/>
                </a:solidFill>
              </a:rPr>
              <a:t>club </a:t>
            </a:r>
            <a:r>
              <a:rPr lang="en-US" sz="2800" b="1" i="1" dirty="0" smtClean="0">
                <a:solidFill>
                  <a:srgbClr val="FF0000"/>
                </a:solidFill>
              </a:rPr>
              <a:t>because I will have a chance to practice EL 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311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1385" y="171597"/>
            <a:ext cx="105035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Report your friend’s answers to your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8780" y="1653741"/>
            <a:ext cx="7071511" cy="35702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My friend, …, often use Facebook/ Instagram/ </a:t>
            </a:r>
            <a:r>
              <a:rPr lang="en-US" sz="3000" dirty="0" err="1" smtClean="0"/>
              <a:t>Zalo</a:t>
            </a:r>
            <a:r>
              <a:rPr lang="en-US" sz="3000" dirty="0" smtClean="0"/>
              <a:t>… to get information or keep in contact with her/his relationships.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…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78" y="1517574"/>
            <a:ext cx="3854831" cy="24803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23954" y="594244"/>
            <a:ext cx="355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REPORTING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8780" y="13065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1565" y="280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433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20291" y="148875"/>
            <a:ext cx="687185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*Homework</a:t>
            </a:r>
            <a:endParaRPr lang="en-US" sz="7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708" y="1349204"/>
            <a:ext cx="10520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Name a list of </a:t>
            </a:r>
            <a:r>
              <a:rPr lang="en-US" sz="3200" dirty="0" smtClean="0"/>
              <a:t>school </a:t>
            </a:r>
            <a:r>
              <a:rPr lang="en-US" sz="3200" dirty="0"/>
              <a:t>clubs and </a:t>
            </a:r>
            <a:r>
              <a:rPr lang="en-US" sz="3200" dirty="0" smtClean="0"/>
              <a:t>pressures.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Start preparing for the Project of the </a:t>
            </a:r>
            <a:r>
              <a:rPr lang="en-US" sz="3200" dirty="0" smtClean="0"/>
              <a:t>unit.</a:t>
            </a:r>
            <a:endParaRPr lang="en-US" sz="32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945" y="4322617"/>
            <a:ext cx="3676073" cy="2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524" y="51398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549" y="277698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 T, Author at City Kids Dental - 4700 N. Western Ave. Chicago, IL - Page 3  o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2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9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76545" y="136526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43202" y="157265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2357" y="132929"/>
            <a:ext cx="382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TEENAGERS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6424" y="9155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069375" y="2302186"/>
            <a:ext cx="682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It’s great to see you again!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7147" y="1243688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51" y="10752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79234" y="1356357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43031" y="46164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forum</a:t>
            </a:r>
            <a:r>
              <a:rPr lang="en-US" sz="3800" b="1" dirty="0" smtClean="0">
                <a:solidFill>
                  <a:srgbClr val="AD4F0F"/>
                </a:solidFill>
              </a:rPr>
              <a:t> </a:t>
            </a:r>
            <a:r>
              <a:rPr lang="en-US" sz="38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(n): </a:t>
            </a:r>
            <a:endParaRPr lang="en-US" sz="3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9257" y="472847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d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iễn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đàn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7303" y="5425714"/>
            <a:ext cx="227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fɔːrəm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" name="foru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12831" y="4931271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7898" r="8285"/>
          <a:stretch/>
        </p:blipFill>
        <p:spPr>
          <a:xfrm>
            <a:off x="4075522" y="996035"/>
            <a:ext cx="5907464" cy="37324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721" y="380345"/>
            <a:ext cx="42866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 VOCABULARY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9244" y="397218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stress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(n):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5784" y="409571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s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ự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căng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thẳng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0742" y="4629621"/>
            <a:ext cx="2257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stres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stre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21023" y="4265039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523" y="229506"/>
            <a:ext cx="5407366" cy="36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60835" y="3755802"/>
            <a:ext cx="6029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stressful </a:t>
            </a:r>
            <a:r>
              <a:rPr lang="en-US" sz="4400" b="1" dirty="0">
                <a:solidFill>
                  <a:srgbClr val="AD4F0F"/>
                </a:solidFill>
              </a:rPr>
              <a:t>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): 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979" y="3935184"/>
            <a:ext cx="6151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latin typeface="Bahnschrift Condensed" panose="020B0502040204020203" pitchFamily="34" charset="0"/>
              </a:rPr>
              <a:t>căng</a:t>
            </a:r>
            <a:r>
              <a:rPr lang="en-US" sz="4000" dirty="0" smtClean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thẳng</a:t>
            </a:r>
            <a:r>
              <a:rPr lang="en-US" sz="4000" dirty="0">
                <a:latin typeface="Bahnschrift Condensed" panose="020B0502040204020203" pitchFamily="34" charset="0"/>
              </a:rPr>
              <a:t>, </a:t>
            </a:r>
            <a:r>
              <a:rPr lang="en-US" sz="4000" dirty="0" err="1">
                <a:latin typeface="Bahnschrift Condensed" panose="020B0502040204020203" pitchFamily="34" charset="0"/>
              </a:rPr>
              <a:t>tạo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áp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lực</a:t>
            </a:r>
            <a:endParaRPr lang="en-US" sz="40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876" y="4643070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stresfl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876" y="260399"/>
            <a:ext cx="4619135" cy="3260320"/>
          </a:xfrm>
          <a:prstGeom prst="rect">
            <a:avLst/>
          </a:prstGeom>
        </p:spPr>
      </p:pic>
      <p:pic>
        <p:nvPicPr>
          <p:cNvPr id="5" name="stressfu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13596" y="4289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0975" y="42924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pressure (n): 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888" y="4389168"/>
            <a:ext cx="2410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atin typeface="Bahnschrift Condensed" panose="020B0502040204020203" pitchFamily="34" charset="0"/>
              </a:rPr>
              <a:t>áp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lực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3733" y="5056124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preʃə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889" y="4610993"/>
            <a:ext cx="621579" cy="6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755" t="-798" r="6684" b="1"/>
          <a:stretch/>
        </p:blipFill>
        <p:spPr>
          <a:xfrm>
            <a:off x="4226155" y="373058"/>
            <a:ext cx="4857750" cy="3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9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4574</TotalTime>
  <Words>1296</Words>
  <Application>Microsoft Office PowerPoint</Application>
  <PresentationFormat>Custom</PresentationFormat>
  <Paragraphs>259</Paragraphs>
  <Slides>40</Slides>
  <Notes>31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Wisp</vt:lpstr>
      <vt:lpstr>Slide 1</vt:lpstr>
      <vt:lpstr>Rule: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265</cp:revision>
  <dcterms:created xsi:type="dcterms:W3CDTF">2020-12-09T02:04:09Z</dcterms:created>
  <dcterms:modified xsi:type="dcterms:W3CDTF">2023-09-21T05:22:09Z</dcterms:modified>
</cp:coreProperties>
</file>