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357" r:id="rId2"/>
    <p:sldId id="358" r:id="rId3"/>
    <p:sldId id="360" r:id="rId4"/>
    <p:sldId id="256" r:id="rId5"/>
    <p:sldId id="316" r:id="rId6"/>
    <p:sldId id="347" r:id="rId7"/>
    <p:sldId id="348" r:id="rId8"/>
    <p:sldId id="349" r:id="rId9"/>
    <p:sldId id="361" r:id="rId10"/>
    <p:sldId id="283" r:id="rId11"/>
    <p:sldId id="383" r:id="rId12"/>
    <p:sldId id="384" r:id="rId13"/>
    <p:sldId id="362" r:id="rId14"/>
    <p:sldId id="298" r:id="rId15"/>
    <p:sldId id="356" r:id="rId16"/>
    <p:sldId id="327" r:id="rId17"/>
    <p:sldId id="363" r:id="rId18"/>
    <p:sldId id="377" r:id="rId19"/>
    <p:sldId id="378" r:id="rId20"/>
    <p:sldId id="380" r:id="rId21"/>
    <p:sldId id="379" r:id="rId22"/>
    <p:sldId id="381" r:id="rId23"/>
    <p:sldId id="376" r:id="rId24"/>
    <p:sldId id="352" r:id="rId25"/>
    <p:sldId id="313" r:id="rId26"/>
    <p:sldId id="365" r:id="rId27"/>
    <p:sldId id="366" r:id="rId28"/>
    <p:sldId id="367" r:id="rId29"/>
    <p:sldId id="368" r:id="rId30"/>
    <p:sldId id="369" r:id="rId31"/>
    <p:sldId id="314" r:id="rId32"/>
    <p:sldId id="330" r:id="rId33"/>
    <p:sldId id="38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AD4F0F"/>
    <a:srgbClr val="00B0F0"/>
    <a:srgbClr val="7192A9"/>
    <a:srgbClr val="EF4B66"/>
    <a:srgbClr val="FBCDCD"/>
    <a:srgbClr val="3B87CD"/>
    <a:srgbClr val="E0702A"/>
    <a:srgbClr val="D36113"/>
    <a:srgbClr val="5D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3385" autoAdjust="0"/>
  </p:normalViewPr>
  <p:slideViewPr>
    <p:cSldViewPr snapToGrid="0" showGuides="1">
      <p:cViewPr varScale="1">
        <p:scale>
          <a:sx n="70" d="100"/>
          <a:sy n="70" d="100"/>
        </p:scale>
        <p:origin x="96" y="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7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92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0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63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59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35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64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0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90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30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1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4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64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88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93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1.png"/><Relationship Id="rId5" Type="http://schemas.microsoft.com/office/2007/relationships/media" Target="../media/media3.mp3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0"/>
            <a:ext cx="11988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6356" y="2311400"/>
            <a:ext cx="10419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Good afternoon class !!!</a:t>
            </a:r>
          </a:p>
        </p:txBody>
      </p:sp>
    </p:spTree>
    <p:extLst>
      <p:ext uri="{BB962C8B-B14F-4D97-AF65-F5344CB8AC3E}">
        <p14:creationId xmlns:p14="http://schemas.microsoft.com/office/powerpoint/2010/main" val="263293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848750"/>
              </p:ext>
            </p:extLst>
          </p:nvPr>
        </p:nvGraphicFramePr>
        <p:xfrm>
          <a:off x="824446" y="1095058"/>
          <a:ext cx="11182025" cy="48963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9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2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753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New words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Pronunciation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35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1. harvest (v) 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 /ˈhɑːvɪst</a:t>
                      </a:r>
                      <a:r>
                        <a:rPr lang="en-US" sz="3200" dirty="0">
                          <a:effectLst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 thu </a:t>
                      </a:r>
                      <a:r>
                        <a:rPr lang="en-US" sz="3200" dirty="0" err="1">
                          <a:effectLst/>
                        </a:rPr>
                        <a:t>hoạch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569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2. combine harvester (n)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 /</a:t>
                      </a:r>
                      <a:r>
                        <a:rPr lang="en-US" sz="3200" dirty="0" err="1">
                          <a:effectLst/>
                        </a:rPr>
                        <a:t>kəmˈbaɪn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>
                          <a:effectLst/>
                        </a:rPr>
                        <a:t>ˈhɑːvɪstər/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máy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gặt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đập</a:t>
                      </a:r>
                      <a:r>
                        <a:rPr lang="en-US" sz="3200" baseline="0" dirty="0">
                          <a:effectLst/>
                        </a:rPr>
                        <a:t> </a:t>
                      </a:r>
                      <a:r>
                        <a:rPr lang="en-US" sz="3200" baseline="0" dirty="0" err="1">
                          <a:effectLst/>
                        </a:rPr>
                        <a:t>liên</a:t>
                      </a:r>
                      <a:r>
                        <a:rPr lang="en-US" sz="3200" baseline="0" dirty="0">
                          <a:effectLst/>
                        </a:rPr>
                        <a:t> </a:t>
                      </a:r>
                      <a:r>
                        <a:rPr lang="en-US" sz="3200" baseline="0" dirty="0" err="1">
                          <a:effectLst/>
                        </a:rPr>
                        <a:t>hợp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87435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3. herd (v)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 /</a:t>
                      </a:r>
                      <a:r>
                        <a:rPr lang="en-US" sz="3200" dirty="0" err="1">
                          <a:effectLst/>
                        </a:rPr>
                        <a:t>hɜːd</a:t>
                      </a:r>
                      <a:r>
                        <a:rPr lang="en-US" sz="3200" dirty="0"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 chăn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353886"/>
                  </a:ext>
                </a:extLst>
              </a:tr>
              <a:tr h="87435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4. paddy field (n) 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 /ˈ</a:t>
                      </a:r>
                      <a:r>
                        <a:rPr lang="en-US" sz="3200" dirty="0" err="1">
                          <a:effectLst/>
                        </a:rPr>
                        <a:t>pædi</a:t>
                      </a:r>
                      <a:r>
                        <a:rPr lang="en-US" sz="3200" dirty="0">
                          <a:effectLst/>
                        </a:rPr>
                        <a:t> ˌ</a:t>
                      </a:r>
                      <a:r>
                        <a:rPr lang="en-US" sz="3200" dirty="0" err="1">
                          <a:effectLst/>
                        </a:rPr>
                        <a:t>fiːld</a:t>
                      </a:r>
                      <a:r>
                        <a:rPr lang="en-US" sz="3200" dirty="0">
                          <a:effectLst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đồng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lúa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347186"/>
                  </a:ext>
                </a:extLst>
              </a:tr>
            </a:tbl>
          </a:graphicData>
        </a:graphic>
      </p:graphicFrame>
      <p:pic>
        <p:nvPicPr>
          <p:cNvPr id="8" name="harves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214845" y="1907900"/>
            <a:ext cx="609600" cy="609600"/>
          </a:xfrm>
          <a:prstGeom prst="rect">
            <a:avLst/>
          </a:prstGeom>
        </p:spPr>
      </p:pic>
      <p:pic>
        <p:nvPicPr>
          <p:cNvPr id="12" name="combine harvester 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214845" y="2676299"/>
            <a:ext cx="609600" cy="609600"/>
          </a:xfrm>
          <a:prstGeom prst="rect">
            <a:avLst/>
          </a:prstGeom>
        </p:spPr>
      </p:pic>
      <p:pic>
        <p:nvPicPr>
          <p:cNvPr id="13" name="herd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214845" y="3404821"/>
            <a:ext cx="609600" cy="609600"/>
          </a:xfrm>
          <a:prstGeom prst="rect">
            <a:avLst/>
          </a:prstGeom>
        </p:spPr>
      </p:pic>
      <p:pic>
        <p:nvPicPr>
          <p:cNvPr id="14" name="paddy field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214845" y="4133343"/>
            <a:ext cx="609600" cy="609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* </a:t>
            </a:r>
            <a:r>
              <a:rPr lang="en-US" sz="3600" b="1" u="sng" dirty="0">
                <a:solidFill>
                  <a:srgbClr val="0070C0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47006-A9F6-362C-0005-310FE3444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12" y="365125"/>
            <a:ext cx="11229622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*Checking vocabulary: </a:t>
            </a:r>
            <a:br>
              <a:rPr lang="en-US" dirty="0">
                <a:solidFill>
                  <a:srgbClr val="FF0000"/>
                </a:solidFill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E503814-151E-A8A1-4D09-A34722B8F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1015" y="-461665"/>
            <a:ext cx="1435301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-Bold"/>
              </a:rPr>
              <a:t>Part A. Matching</a:t>
            </a:r>
            <a:b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-Bold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Match the words with their meanings: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</a:b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24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30BC5-026E-2661-666B-0302545A5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44B5-D71A-ECC8-B21F-094251371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12" y="365125"/>
            <a:ext cx="11229622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*Checking vocabulary: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>Matching the words with their meanings: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0A111F-231D-5353-4174-16C14791507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8222" y="1591733"/>
          <a:ext cx="8940800" cy="4901142"/>
        </p:xfrm>
        <a:graphic>
          <a:graphicData uri="http://schemas.openxmlformats.org/drawingml/2006/table">
            <a:tbl>
              <a:tblPr/>
              <a:tblGrid>
                <a:gridCol w="4847027">
                  <a:extLst>
                    <a:ext uri="{9D8B030D-6E8A-4147-A177-3AD203B41FA5}">
                      <a16:colId xmlns:a16="http://schemas.microsoft.com/office/drawing/2014/main" val="1540253841"/>
                    </a:ext>
                  </a:extLst>
                </a:gridCol>
                <a:gridCol w="4093773">
                  <a:extLst>
                    <a:ext uri="{9D8B030D-6E8A-4147-A177-3AD203B41FA5}">
                      <a16:colId xmlns:a16="http://schemas.microsoft.com/office/drawing/2014/main" val="737297820"/>
                    </a:ext>
                  </a:extLst>
                </a:gridCol>
              </a:tblGrid>
              <a:tr h="8168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1. combine harvester 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a.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v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ụ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ZapfDingbats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mùa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,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thu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ho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ZapfDingbats"/>
                        </a:rPr>
                        <a:t>ạ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ch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658694"/>
                  </a:ext>
                </a:extLst>
              </a:tr>
              <a:tr h="8168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2. herd 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b.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máy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g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ZapfDingbats"/>
                        </a:rPr>
                        <a:t>ặ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ZapfDingbats"/>
                        </a:rPr>
                        <a:t>đậ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p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liên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h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ZapfDingbats"/>
                        </a:rPr>
                        <a:t>ợ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p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6198357"/>
                  </a:ext>
                </a:extLst>
              </a:tr>
              <a:tr h="8168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3. paddy field 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c.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ch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ZapfDingbats"/>
                        </a:rPr>
                        <a:t>ấ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hàng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lên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334286"/>
                  </a:ext>
                </a:extLst>
              </a:tr>
              <a:tr h="8168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4. load 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d.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để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ZapfDingbats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hàng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xu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ZapfDingbats"/>
                        </a:rPr>
                        <a:t>ố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ng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041660"/>
                  </a:ext>
                </a:extLst>
              </a:tr>
              <a:tr h="8168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5. unload 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2800" b="0" i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e. ch</a:t>
                      </a:r>
                      <a:r>
                        <a:rPr lang="it-IT" sz="2800" b="0" i="0" dirty="0">
                          <a:solidFill>
                            <a:srgbClr val="000000"/>
                          </a:solidFill>
                          <a:effectLst/>
                          <a:latin typeface="ZapfDingbats"/>
                        </a:rPr>
                        <a:t>ă</a:t>
                      </a:r>
                      <a:r>
                        <a:rPr lang="it-IT" sz="2800" b="0" i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n (gia súc)</a:t>
                      </a:r>
                      <a:endParaRPr lang="it-IT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450689"/>
                  </a:ext>
                </a:extLst>
              </a:tr>
              <a:tr h="8168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6. harvest 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f.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cánh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ZapfDingbats"/>
                        </a:rPr>
                        <a:t>đồ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ng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27024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05330AC-4651-A661-B61F-D97904934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1015" y="-461665"/>
            <a:ext cx="1435301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-Bold"/>
              </a:rPr>
              <a:t>Part A. Matching</a:t>
            </a:r>
            <a:b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-Bold"/>
              </a:rPr>
            </a:b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Match the words with their meanings:</a:t>
            </a: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</a:b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29FB099-8843-0174-262F-777E1EB17844}"/>
              </a:ext>
            </a:extLst>
          </p:cNvPr>
          <p:cNvCxnSpPr/>
          <p:nvPr/>
        </p:nvCxnSpPr>
        <p:spPr>
          <a:xfrm>
            <a:off x="5063319" y="2019869"/>
            <a:ext cx="1241947" cy="7096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932AE49-F8BD-E524-0B55-6B900F059815}"/>
              </a:ext>
            </a:extLst>
          </p:cNvPr>
          <p:cNvCxnSpPr/>
          <p:nvPr/>
        </p:nvCxnSpPr>
        <p:spPr>
          <a:xfrm>
            <a:off x="4368800" y="2878667"/>
            <a:ext cx="1936466" cy="224648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01FEA65-1CB5-B8E2-6FA1-A85F05122516}"/>
              </a:ext>
            </a:extLst>
          </p:cNvPr>
          <p:cNvCxnSpPr>
            <a:cxnSpLocks/>
          </p:cNvCxnSpPr>
          <p:nvPr/>
        </p:nvCxnSpPr>
        <p:spPr>
          <a:xfrm>
            <a:off x="3835021" y="3684896"/>
            <a:ext cx="2470245" cy="223823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95C9FAC-CD0B-B5FF-0730-18C7906BDB4F}"/>
              </a:ext>
            </a:extLst>
          </p:cNvPr>
          <p:cNvCxnSpPr/>
          <p:nvPr/>
        </p:nvCxnSpPr>
        <p:spPr>
          <a:xfrm flipV="1">
            <a:off x="3127022" y="3684896"/>
            <a:ext cx="3178244" cy="988704"/>
          </a:xfrm>
          <a:prstGeom prst="straightConnector1">
            <a:avLst/>
          </a:prstGeom>
          <a:ln w="57150">
            <a:solidFill>
              <a:srgbClr val="F266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69D7A61-C3BB-FFD1-AF13-3DA9528AF9BD}"/>
              </a:ext>
            </a:extLst>
          </p:cNvPr>
          <p:cNvCxnSpPr/>
          <p:nvPr/>
        </p:nvCxnSpPr>
        <p:spPr>
          <a:xfrm flipV="1">
            <a:off x="3548418" y="4558352"/>
            <a:ext cx="2756848" cy="9007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9E68D9F-DD2E-5971-EA30-6FD26A609D4E}"/>
              </a:ext>
            </a:extLst>
          </p:cNvPr>
          <p:cNvCxnSpPr/>
          <p:nvPr/>
        </p:nvCxnSpPr>
        <p:spPr>
          <a:xfrm flipV="1">
            <a:off x="3251200" y="2201333"/>
            <a:ext cx="2946400" cy="403013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3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35363" y="7250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9642" y="727737"/>
            <a:ext cx="270875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557" y="37119"/>
            <a:ext cx="306963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33844" y="1205628"/>
            <a:ext cx="11736631" cy="5604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You look great with a tan, Mai!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Thank you. I’ve just come back from a very enjoyable summer holiday.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Really? Where did you stay?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 stayed at my uncle’s house in a small village in Bac </a:t>
            </a:r>
            <a:r>
              <a:rPr lang="en-US" sz="2000" dirty="0" err="1">
                <a:solidFill>
                  <a:srgbClr val="242021"/>
                </a:solidFill>
                <a:latin typeface="Comic Sans MS" panose="030F0702030302020204" pitchFamily="66" charset="0"/>
              </a:rPr>
              <a:t>G</a:t>
            </a:r>
            <a:r>
              <a:rPr lang="en-US" sz="2000" dirty="0" err="1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iang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 Province.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What did you do there?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A lot of things. It was harvest time. The villagers were harvesting rice with a combine harvester. I helped them load the rice onto a truck. Then we unloaded the rice and dried it.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Sounds great!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And sometimes I went with the village children to herd the buffaloes and cows. I made friends with them on my first day.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Were they friendly?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Yes, they were. They took me to the paddy fields to fly kites. And in the evening, we played traditional games like bamboo dancing and dragon-snake.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Oh, I envy you!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Things move more slowly there than in our city, but people seem to have a healthier life.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387002" y="6218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738396" y="671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49143" y="2170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2878" y="231495"/>
            <a:ext cx="101205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to each question.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6148" y="103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F4741CCB-7F98-BDC5-4240-F6BA120D698A}"/>
              </a:ext>
            </a:extLst>
          </p:cNvPr>
          <p:cNvSpPr/>
          <p:nvPr/>
        </p:nvSpPr>
        <p:spPr>
          <a:xfrm>
            <a:off x="1510296" y="1473474"/>
            <a:ext cx="450431" cy="45043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ình Bầu dục 4">
            <a:extLst>
              <a:ext uri="{FF2B5EF4-FFF2-40B4-BE49-F238E27FC236}">
                <a16:creationId xmlns:a16="http://schemas.microsoft.com/office/drawing/2014/main" id="{F4741CCB-7F98-BDC5-4240-F6BA120D698A}"/>
              </a:ext>
            </a:extLst>
          </p:cNvPr>
          <p:cNvSpPr/>
          <p:nvPr/>
        </p:nvSpPr>
        <p:spPr>
          <a:xfrm>
            <a:off x="1491438" y="4364007"/>
            <a:ext cx="455194" cy="4551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567799" y="881412"/>
            <a:ext cx="86781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1.</a:t>
            </a:r>
            <a:r>
              <a:rPr lang="en-US" sz="3200" dirty="0"/>
              <a:t> How does Mai feel about her summer holiday?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She likes it.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She doesn’t like it.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C.</a:t>
            </a:r>
            <a:r>
              <a:rPr lang="en-US" sz="3200" dirty="0"/>
              <a:t> She thought it was fine.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2.</a:t>
            </a:r>
            <a:r>
              <a:rPr lang="en-US" sz="3200" dirty="0"/>
              <a:t> Where did she stay during her summer holiday?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At her friend’s house.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At her uncle’s house.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C.</a:t>
            </a:r>
            <a:r>
              <a:rPr lang="en-US" sz="3200" dirty="0"/>
              <a:t> At her grandparents’ house.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21850" y="998562"/>
            <a:ext cx="102164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3.</a:t>
            </a:r>
            <a:r>
              <a:rPr lang="en-US" sz="3200"/>
              <a:t> During harvest time, people harvest rice by ______.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themselves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using a truck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C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using a combine harvester</a:t>
            </a:r>
          </a:p>
          <a:p>
            <a:endParaRPr lang="en-US" sz="3200" dirty="0"/>
          </a:p>
          <a:p>
            <a:r>
              <a:rPr lang="en-US" sz="3200" b="1">
                <a:solidFill>
                  <a:srgbClr val="F7941E"/>
                </a:solidFill>
              </a:rPr>
              <a:t>4.</a:t>
            </a:r>
            <a:r>
              <a:rPr lang="en-US" sz="3200"/>
              <a:t> Mai thinks people in the countryside lead ______.	</a:t>
            </a:r>
          </a:p>
          <a:p>
            <a:r>
              <a:rPr lang="en-US" sz="3200" b="1">
                <a:solidFill>
                  <a:srgbClr val="00B0F0"/>
                </a:solidFill>
              </a:rPr>
              <a:t>	A.</a:t>
            </a:r>
            <a:r>
              <a:rPr lang="en-US" sz="3200"/>
              <a:t> a healthy life	</a:t>
            </a:r>
          </a:p>
          <a:p>
            <a:r>
              <a:rPr lang="en-US" sz="3200" b="1">
                <a:solidFill>
                  <a:srgbClr val="00B0F0"/>
                </a:solidFill>
              </a:rPr>
              <a:t>	B.</a:t>
            </a:r>
            <a:r>
              <a:rPr lang="en-US" sz="3200"/>
              <a:t> an exciting life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C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an interesting life</a:t>
            </a:r>
            <a:endParaRPr lang="en-US" sz="3200" dirty="0"/>
          </a:p>
        </p:txBody>
      </p:sp>
      <p:sp>
        <p:nvSpPr>
          <p:cNvPr id="13" name="Rounded Rectangle 12"/>
          <p:cNvSpPr/>
          <p:nvPr/>
        </p:nvSpPr>
        <p:spPr>
          <a:xfrm>
            <a:off x="401151" y="25953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4886" y="273933"/>
            <a:ext cx="101205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to each question.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8156" y="14574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F4741CCB-7F98-BDC5-4240-F6BA120D698A}"/>
              </a:ext>
            </a:extLst>
          </p:cNvPr>
          <p:cNvSpPr/>
          <p:nvPr/>
        </p:nvSpPr>
        <p:spPr>
          <a:xfrm>
            <a:off x="2032549" y="2541317"/>
            <a:ext cx="450431" cy="45043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ình Bầu dục 4">
            <a:extLst>
              <a:ext uri="{FF2B5EF4-FFF2-40B4-BE49-F238E27FC236}">
                <a16:creationId xmlns:a16="http://schemas.microsoft.com/office/drawing/2014/main" id="{F4741CCB-7F98-BDC5-4240-F6BA120D698A}"/>
              </a:ext>
            </a:extLst>
          </p:cNvPr>
          <p:cNvSpPr/>
          <p:nvPr/>
        </p:nvSpPr>
        <p:spPr>
          <a:xfrm>
            <a:off x="2049307" y="4009711"/>
            <a:ext cx="455194" cy="4551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331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283145" y="1397632"/>
            <a:ext cx="117956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1.</a:t>
            </a:r>
            <a:r>
              <a:rPr lang="en-US" sz="2800" dirty="0"/>
              <a:t> It took them an hour to ___________ all the goods onto the truck.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2.</a:t>
            </a:r>
            <a:r>
              <a:rPr lang="en-US" sz="2800" dirty="0"/>
              <a:t> Nowadays, people in my village use a _______________ to harvest their rice and separate the grains from the rest of the plant.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3.</a:t>
            </a:r>
            <a:r>
              <a:rPr lang="en-US" sz="2800" dirty="0"/>
              <a:t> Today it is my turn to __________ the cows.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4.</a:t>
            </a:r>
            <a:r>
              <a:rPr lang="en-US" sz="2800" dirty="0"/>
              <a:t> A place in which people grow rice is called a _______________.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5.</a:t>
            </a:r>
            <a:r>
              <a:rPr lang="en-US" sz="2800" dirty="0"/>
              <a:t> A busy time when people cut and gather their crops is called _____________.</a:t>
            </a:r>
            <a:endParaRPr lang="vi-VN" sz="28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1182098" y="792386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paddy field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3464815" y="803221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herd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4723383" y="822784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harvest time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7006101" y="804873"/>
            <a:ext cx="91069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load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727561F6-4A1D-DFE9-72C9-88FFE047C3B9}"/>
              </a:ext>
            </a:extLst>
          </p:cNvPr>
          <p:cNvSpPr/>
          <p:nvPr/>
        </p:nvSpPr>
        <p:spPr>
          <a:xfrm>
            <a:off x="8113854" y="803221"/>
            <a:ext cx="297765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combine harvester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283145" y="1714056"/>
            <a:ext cx="117956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/>
              <a:t>It took them an hour to __________ all the goods 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onto the truck.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766881" y="1108810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3009842" y="1108810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4261236" y="1108810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6830956" y="1122001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727561F6-4A1D-DFE9-72C9-88FFE047C3B9}"/>
              </a:ext>
            </a:extLst>
          </p:cNvPr>
          <p:cNvSpPr/>
          <p:nvPr/>
        </p:nvSpPr>
        <p:spPr>
          <a:xfrm>
            <a:off x="8008283" y="1120349"/>
            <a:ext cx="33521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combine harvester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1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5677 0.124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283145" y="1714056"/>
            <a:ext cx="117956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2. Nowadays, people in my village use a ________________ to harvest their rice and separate the grains from the rest of the plant.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766881" y="1108810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3009842" y="1108810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4261236" y="1108810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6830956" y="1122001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727561F6-4A1D-DFE9-72C9-88FFE047C3B9}"/>
              </a:ext>
            </a:extLst>
          </p:cNvPr>
          <p:cNvSpPr/>
          <p:nvPr/>
        </p:nvSpPr>
        <p:spPr>
          <a:xfrm>
            <a:off x="8008283" y="1120349"/>
            <a:ext cx="33521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combine harvester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09075 0.11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283145" y="1714056"/>
            <a:ext cx="11795617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3. Today it is my turn to __________ the cows. 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766881" y="1108810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3009842" y="1108810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4261236" y="1108810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6830956" y="1122001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727561F6-4A1D-DFE9-72C9-88FFE047C3B9}"/>
              </a:ext>
            </a:extLst>
          </p:cNvPr>
          <p:cNvSpPr/>
          <p:nvPr/>
        </p:nvSpPr>
        <p:spPr>
          <a:xfrm>
            <a:off x="8008283" y="1120349"/>
            <a:ext cx="33521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combine harvester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18581 0.11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4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125" y="0"/>
            <a:ext cx="120418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WARM UP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091225" y="1059136"/>
            <a:ext cx="2407216" cy="1490502"/>
            <a:chOff x="4702504" y="3861255"/>
            <a:chExt cx="4215835" cy="2873080"/>
          </a:xfrm>
        </p:grpSpPr>
        <p:pic>
          <p:nvPicPr>
            <p:cNvPr id="6" name="Picture 5" descr="https://encrypted-tbn3.gstatic.com/images?q=tbn:ANd9GcQrve8yu7MrjG3DnlPJkUJZMwsAj4srmnJ961uoN13Dtjfr5jdu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5"/>
            <a:stretch/>
          </p:blipFill>
          <p:spPr bwMode="auto">
            <a:xfrm>
              <a:off x="4702504" y="3861255"/>
              <a:ext cx="3552129" cy="28730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8249127" y="4099924"/>
              <a:ext cx="669212" cy="1118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096040" y="3211141"/>
            <a:ext cx="2452717" cy="1397282"/>
            <a:chOff x="8119113" y="4075469"/>
            <a:chExt cx="3957673" cy="1764426"/>
          </a:xfrm>
        </p:grpSpPr>
        <p:pic>
          <p:nvPicPr>
            <p:cNvPr id="5" name="Picture 2" descr="http://aglobalkitchen.com/wp-content/uploads/2014/09/AGKGreenRice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19113" y="4075469"/>
              <a:ext cx="3343701" cy="1764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1507067" y="4397546"/>
              <a:ext cx="569719" cy="665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96040" y="5088144"/>
            <a:ext cx="2675165" cy="1281980"/>
            <a:chOff x="344898" y="4357703"/>
            <a:chExt cx="2426873" cy="1660558"/>
          </a:xfrm>
        </p:grpSpPr>
        <p:pic>
          <p:nvPicPr>
            <p:cNvPr id="9" name="Picture 8" descr="https://encrypted-tbn1.gstatic.com/images?q=tbn:ANd9GcTc9WcFMFlMrfWlnaYGlMcjqeN13ITdHX6J6Pp3s70muRX9NYmH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98" y="4357703"/>
              <a:ext cx="1914475" cy="16605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2321394" y="4807360"/>
              <a:ext cx="450377" cy="667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86113" y="1035227"/>
            <a:ext cx="2597257" cy="1430852"/>
            <a:chOff x="8802184" y="4856239"/>
            <a:chExt cx="2220854" cy="1430852"/>
          </a:xfrm>
        </p:grpSpPr>
        <p:pic>
          <p:nvPicPr>
            <p:cNvPr id="7" name="Picture 6" descr="http://www.saigon-gpdaily.com.vn/dataimages/original/2013/03/images222510_rice%20farming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4142" y="4955439"/>
              <a:ext cx="1818896" cy="13316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8802184" y="4856239"/>
              <a:ext cx="443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7898" y="2966470"/>
            <a:ext cx="2245226" cy="1686623"/>
            <a:chOff x="9037505" y="257161"/>
            <a:chExt cx="2866259" cy="2688306"/>
          </a:xfrm>
        </p:grpSpPr>
        <p:pic>
          <p:nvPicPr>
            <p:cNvPr id="10" name="Picture 9" descr="https://encrypted-tbn3.gstatic.com/images?q=tbn:ANd9GcQYLroJInP_vCHYrtf7wt-3nJpz8X4yP5IplZZxDfWOu_3ICPnsOA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57"/>
            <a:stretch/>
          </p:blipFill>
          <p:spPr bwMode="auto">
            <a:xfrm>
              <a:off x="9642888" y="257161"/>
              <a:ext cx="2260876" cy="26883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9037505" y="405844"/>
              <a:ext cx="680831" cy="1030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2188" y="4922198"/>
            <a:ext cx="2290936" cy="1480474"/>
            <a:chOff x="6079155" y="4986888"/>
            <a:chExt cx="2290936" cy="1542490"/>
          </a:xfrm>
        </p:grpSpPr>
        <p:pic>
          <p:nvPicPr>
            <p:cNvPr id="8" name="Picture 7" descr="http://thumbs.dreamstime.com/z/herding-buffalo-farmer-was-boyolali-central-java-indonesia-41138254.jpg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23"/>
            <a:stretch/>
          </p:blipFill>
          <p:spPr bwMode="auto">
            <a:xfrm>
              <a:off x="6493596" y="5038605"/>
              <a:ext cx="1876495" cy="149077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6079155" y="4986888"/>
              <a:ext cx="4144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476798" y="2288028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flying a kite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76798" y="2902942"/>
            <a:ext cx="342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herding buffaloes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76798" y="3436504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riding a horse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76798" y="4052527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collecting water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76798" y="4621130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drying the rice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33264" y="5186051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loading the rice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3412" y="511501"/>
            <a:ext cx="8797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Match the activities with the pictures. </a:t>
            </a:r>
            <a:endParaRPr kumimoji="0" lang="vi-VN" sz="28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9518" y="4554369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flying a kite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9518" y="2412515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drying the rice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6989" y="6334780"/>
            <a:ext cx="342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herding buffaloes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09641" y="2633868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riding a horse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81637" y="4555562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loading the rice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81637" y="6318456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collecting water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8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283145" y="1714056"/>
            <a:ext cx="117956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4. A place in which people grow rice is called a ____________. 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766881" y="1108810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3009842" y="1108810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4261236" y="1108810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6830956" y="1122001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727561F6-4A1D-DFE9-72C9-88FFE047C3B9}"/>
              </a:ext>
            </a:extLst>
          </p:cNvPr>
          <p:cNvSpPr/>
          <p:nvPr/>
        </p:nvSpPr>
        <p:spPr>
          <a:xfrm>
            <a:off x="8008283" y="1120349"/>
            <a:ext cx="33521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combine harvester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7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34557 1.11111E-6 C 0.50039 1.11111E-6 0.69127 0.03241 0.69127 0.0588 L 0.69127 0.1178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7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283145" y="1714056"/>
            <a:ext cx="1179561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5. A busy time when people cut and gather their crops is called _____________.</a:t>
            </a:r>
            <a:endParaRPr lang="vi-VN" sz="3600" dirty="0"/>
          </a:p>
          <a:p>
            <a:pPr>
              <a:lnSpc>
                <a:spcPct val="150000"/>
              </a:lnSpc>
            </a:pPr>
            <a:r>
              <a:rPr lang="en-US" sz="3600" dirty="0"/>
              <a:t>.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766881" y="1108810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3009842" y="1108810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4261236" y="1108810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6830956" y="1122001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727561F6-4A1D-DFE9-72C9-88FFE047C3B9}"/>
              </a:ext>
            </a:extLst>
          </p:cNvPr>
          <p:cNvSpPr/>
          <p:nvPr/>
        </p:nvSpPr>
        <p:spPr>
          <a:xfrm>
            <a:off x="8008283" y="1120349"/>
            <a:ext cx="33521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combine harvester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2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-0.30521 0.24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626707" y="1704117"/>
            <a:ext cx="117956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6. In the countryside , the air is very  ___________.</a:t>
            </a:r>
            <a:endParaRPr lang="vi-VN" sz="36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1129313" y="1088414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3372274" y="1088414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4623668" y="1088414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7193388" y="1101605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1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8315277" y="1101605"/>
            <a:ext cx="143011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fresh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04596 0.1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6F366E4-43F8-F19C-82EB-ADE210DEFC91}"/>
              </a:ext>
            </a:extLst>
          </p:cNvPr>
          <p:cNvSpPr txBox="1"/>
          <p:nvPr/>
        </p:nvSpPr>
        <p:spPr>
          <a:xfrm>
            <a:off x="283145" y="1397632"/>
            <a:ext cx="117956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1.</a:t>
            </a:r>
            <a:r>
              <a:rPr lang="en-US" sz="2800" dirty="0"/>
              <a:t> It took them an hour to ___________ all the goods onto the truck.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2.</a:t>
            </a:r>
            <a:r>
              <a:rPr lang="en-US" sz="2800" dirty="0"/>
              <a:t> Nowadays, people in my village use a __________________ to harvest their rice and separate the grains from the rest of the plant.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3.</a:t>
            </a:r>
            <a:r>
              <a:rPr lang="en-US" sz="2800" dirty="0"/>
              <a:t> Today it is my turn to __________ the cows.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4.</a:t>
            </a:r>
            <a:r>
              <a:rPr lang="en-US" sz="2800" dirty="0"/>
              <a:t> A place in which people grow rice is called a _______________.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5.</a:t>
            </a:r>
            <a:r>
              <a:rPr lang="en-US" sz="2800" dirty="0"/>
              <a:t> A busy time when people cut and gather their crops is called _____________.</a:t>
            </a:r>
            <a:endParaRPr lang="vi-VN" sz="28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6A8DCDCC-8D68-F1D2-0D38-E521316DB179}"/>
              </a:ext>
            </a:extLst>
          </p:cNvPr>
          <p:cNvSpPr/>
          <p:nvPr/>
        </p:nvSpPr>
        <p:spPr>
          <a:xfrm>
            <a:off x="7145576" y="4121995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paddy field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58E9C8-2D0D-E7AB-55D2-25E817C689FD}"/>
              </a:ext>
            </a:extLst>
          </p:cNvPr>
          <p:cNvSpPr/>
          <p:nvPr/>
        </p:nvSpPr>
        <p:spPr>
          <a:xfrm>
            <a:off x="4061163" y="3385664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herd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8246754-B31F-1F52-46CE-80A1EE46AB01}"/>
              </a:ext>
            </a:extLst>
          </p:cNvPr>
          <p:cNvSpPr/>
          <p:nvPr/>
        </p:nvSpPr>
        <p:spPr>
          <a:xfrm>
            <a:off x="9583618" y="4758679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harvest time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97E14E3C-FF0C-11D7-39F7-D71E5CC974E7}"/>
              </a:ext>
            </a:extLst>
          </p:cNvPr>
          <p:cNvSpPr/>
          <p:nvPr/>
        </p:nvSpPr>
        <p:spPr>
          <a:xfrm>
            <a:off x="4531258" y="1513621"/>
            <a:ext cx="91069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load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727561F6-4A1D-DFE9-72C9-88FFE047C3B9}"/>
              </a:ext>
            </a:extLst>
          </p:cNvPr>
          <p:cNvSpPr/>
          <p:nvPr/>
        </p:nvSpPr>
        <p:spPr>
          <a:xfrm>
            <a:off x="6180953" y="2184760"/>
            <a:ext cx="297765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combine harvester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71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35764" y="60847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370" y="628948"/>
            <a:ext cx="108142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activities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that people living in the countryside often do with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pictures.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054" y="5058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3A3A7BD3-7279-856C-743D-E02A15823F32}"/>
              </a:ext>
            </a:extLst>
          </p:cNvPr>
          <p:cNvSpPr/>
          <p:nvPr/>
        </p:nvSpPr>
        <p:spPr>
          <a:xfrm>
            <a:off x="116878" y="1207668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1. unloading rice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27D59C92-9444-09DA-5937-A18DF03E68A2}"/>
              </a:ext>
            </a:extLst>
          </p:cNvPr>
          <p:cNvSpPr/>
          <p:nvPr/>
        </p:nvSpPr>
        <p:spPr>
          <a:xfrm>
            <a:off x="4504883" y="1187198"/>
            <a:ext cx="2995598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2. ploughing fields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60BF277-D50F-252C-91EE-615E7A553E3F}"/>
              </a:ext>
            </a:extLst>
          </p:cNvPr>
          <p:cNvSpPr/>
          <p:nvPr/>
        </p:nvSpPr>
        <p:spPr>
          <a:xfrm>
            <a:off x="8892888" y="1134926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3. milking cows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2B793053-2174-F55F-E122-BC5736C1BB61}"/>
              </a:ext>
            </a:extLst>
          </p:cNvPr>
          <p:cNvSpPr/>
          <p:nvPr/>
        </p:nvSpPr>
        <p:spPr>
          <a:xfrm>
            <a:off x="116878" y="1620432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4. feeding pigs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1ADF222E-67A0-CAF9-5942-4889D3FE3C3B}"/>
              </a:ext>
            </a:extLst>
          </p:cNvPr>
          <p:cNvSpPr/>
          <p:nvPr/>
        </p:nvSpPr>
        <p:spPr>
          <a:xfrm>
            <a:off x="4504882" y="1608497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5. catching fish</a:t>
            </a:r>
            <a:endParaRPr lang="vi-VN" sz="2800"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3846" r="2595"/>
          <a:stretch/>
        </p:blipFill>
        <p:spPr>
          <a:xfrm>
            <a:off x="235764" y="2289769"/>
            <a:ext cx="2707738" cy="14963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719" y="2289769"/>
            <a:ext cx="3114892" cy="15727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5350" y="2189481"/>
            <a:ext cx="2835091" cy="16969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22" y="4220385"/>
            <a:ext cx="2622948" cy="16572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2719" y="4220385"/>
            <a:ext cx="2932137" cy="16480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5350" y="4220385"/>
            <a:ext cx="2768038" cy="1730865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61EE922B-124B-B297-5007-6770C4B647C0}"/>
              </a:ext>
            </a:extLst>
          </p:cNvPr>
          <p:cNvSpPr/>
          <p:nvPr/>
        </p:nvSpPr>
        <p:spPr>
          <a:xfrm>
            <a:off x="8892888" y="1535447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6. drying rice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7.40741E-7 L 0.00026 0.67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35534 0.370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3" y="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0092 L -0.01705 0.684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3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15 0.00556 L 0.36667 0.60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34" y="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0847 0.316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4 0.01158 L -0.01419 0.331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DC11619-DEAC-44EE-56EC-B710570FB8B9}"/>
              </a:ext>
            </a:extLst>
          </p:cNvPr>
          <p:cNvSpPr txBox="1"/>
          <p:nvPr/>
        </p:nvSpPr>
        <p:spPr>
          <a:xfrm>
            <a:off x="906574" y="4607172"/>
            <a:ext cx="6995187" cy="15696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latin typeface="ChronicaProMediumIt"/>
              </a:rPr>
              <a:t>Example:</a:t>
            </a:r>
            <a:endParaRPr lang="en-US" sz="3200" b="0" i="1" dirty="0">
              <a:solidFill>
                <a:srgbClr val="C00000"/>
              </a:solidFill>
              <a:effectLst/>
              <a:latin typeface="ChronicaProMediumIt"/>
            </a:endParaRPr>
          </a:p>
          <a:p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A: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What are they doing in picture </a:t>
            </a:r>
            <a:r>
              <a:rPr lang="en-US" sz="3200" b="1" i="0" dirty="0">
                <a:solidFill>
                  <a:srgbClr val="00ADEE"/>
                </a:solidFill>
                <a:effectLst/>
                <a:latin typeface="ChronicaPro-Bold"/>
              </a:rPr>
              <a:t>a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?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They’re ploughing fields</a:t>
            </a: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D08A1C40-9949-6C30-2E76-CA18125753CF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5DEE0157-0166-4371-22DC-3BB79B8E52EF}"/>
              </a:ext>
            </a:extLst>
          </p:cNvPr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t="3846" r="2595"/>
          <a:stretch/>
        </p:blipFill>
        <p:spPr>
          <a:xfrm>
            <a:off x="2992824" y="1505567"/>
            <a:ext cx="4093776" cy="285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D08A1C40-9949-6C30-2E76-CA18125753CF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5DEE0157-0166-4371-22DC-3BB79B8E52EF}"/>
              </a:ext>
            </a:extLst>
          </p:cNvPr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3868" y="1674963"/>
            <a:ext cx="5413523" cy="3361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5598" y="5124464"/>
            <a:ext cx="6811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OpenSans"/>
              </a:rPr>
              <a:t>A: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What are they doing in picture b?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5598" y="5709239"/>
            <a:ext cx="4651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0070C0"/>
                </a:solidFill>
                <a:latin typeface="OpenSans"/>
              </a:rPr>
              <a:t>B :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They're catching fish.</a:t>
            </a:r>
          </a:p>
        </p:txBody>
      </p:sp>
    </p:spTree>
    <p:extLst>
      <p:ext uri="{BB962C8B-B14F-4D97-AF65-F5344CB8AC3E}">
        <p14:creationId xmlns:p14="http://schemas.microsoft.com/office/powerpoint/2010/main" val="374989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D08A1C40-9949-6C30-2E76-CA18125753CF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5DEE0157-0166-4371-22DC-3BB79B8E52EF}"/>
              </a:ext>
            </a:extLst>
          </p:cNvPr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45598" y="5124464"/>
            <a:ext cx="6789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OpenSans"/>
              </a:rPr>
              <a:t>A: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What are they doing in picture </a:t>
            </a:r>
            <a:r>
              <a:rPr lang="en-US" sz="3200" b="1" dirty="0">
                <a:solidFill>
                  <a:srgbClr val="00B0F0"/>
                </a:solidFill>
                <a:latin typeface="OpenSans"/>
              </a:rPr>
              <a:t>c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?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45598" y="5709239"/>
            <a:ext cx="4377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OpenSans"/>
              </a:rPr>
              <a:t>B :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They're drying rice.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3503" y="1610139"/>
            <a:ext cx="5279595" cy="308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3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D08A1C40-9949-6C30-2E76-CA18125753CF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5DEE0157-0166-4371-22DC-3BB79B8E52EF}"/>
              </a:ext>
            </a:extLst>
          </p:cNvPr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45598" y="5124464"/>
            <a:ext cx="6789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OpenSans"/>
              </a:rPr>
              <a:t>A: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What are they doing in picture </a:t>
            </a:r>
            <a:r>
              <a:rPr lang="en-US" sz="3200" b="1" dirty="0">
                <a:solidFill>
                  <a:srgbClr val="00B0F0"/>
                </a:solidFill>
                <a:latin typeface="OpenSans"/>
              </a:rPr>
              <a:t>d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?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45598" y="5709239"/>
            <a:ext cx="4923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C00000"/>
                </a:solidFill>
                <a:latin typeface="OpenSans"/>
              </a:rPr>
              <a:t>B :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They're unloading rice.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1555" y="1512003"/>
            <a:ext cx="5103950" cy="325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D08A1C40-9949-6C30-2E76-CA18125753CF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5DEE0157-0166-4371-22DC-3BB79B8E52EF}"/>
              </a:ext>
            </a:extLst>
          </p:cNvPr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5515" y="1569531"/>
            <a:ext cx="4522304" cy="293882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45598" y="5124464"/>
            <a:ext cx="6290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OpenSans"/>
              </a:rPr>
              <a:t>A: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What are they doing in picture </a:t>
            </a:r>
            <a:r>
              <a:rPr lang="en-US" sz="3200" dirty="0">
                <a:solidFill>
                  <a:srgbClr val="C00000"/>
                </a:solidFill>
                <a:latin typeface="OpenSans"/>
              </a:rPr>
              <a:t>e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45597" y="5709239"/>
            <a:ext cx="5144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OpenSans"/>
              </a:rPr>
              <a:t>B :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They're feeding pigs.</a:t>
            </a:r>
          </a:p>
        </p:txBody>
      </p:sp>
    </p:spTree>
    <p:extLst>
      <p:ext uri="{BB962C8B-B14F-4D97-AF65-F5344CB8AC3E}">
        <p14:creationId xmlns:p14="http://schemas.microsoft.com/office/powerpoint/2010/main" val="220980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id="{DDF1AF6F-1E3B-4A3F-B661-3B8695FE669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3876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ln w="25400">
                  <a:solidFill>
                    <a:schemeClr val="bg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  <a:t>- Unit 2 -</a:t>
            </a:r>
            <a:br>
              <a:rPr lang="en-US" sz="6000" b="1" dirty="0">
                <a:ln w="25400">
                  <a:solidFill>
                    <a:schemeClr val="bg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6000" b="1" dirty="0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Life in the countryside</a:t>
            </a:r>
          </a:p>
        </p:txBody>
      </p:sp>
    </p:spTree>
    <p:extLst>
      <p:ext uri="{BB962C8B-B14F-4D97-AF65-F5344CB8AC3E}">
        <p14:creationId xmlns:p14="http://schemas.microsoft.com/office/powerpoint/2010/main" val="2753367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D08A1C40-9949-6C30-2E76-CA18125753CF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5DEE0157-0166-4371-22DC-3BB79B8E52EF}"/>
              </a:ext>
            </a:extLst>
          </p:cNvPr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1170" y="1531881"/>
            <a:ext cx="5496338" cy="34488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45598" y="5124464"/>
            <a:ext cx="6212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OpenSans"/>
              </a:rPr>
              <a:t>A: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What are they doing in picture </a:t>
            </a:r>
            <a:r>
              <a:rPr lang="en-US" sz="3200" dirty="0">
                <a:solidFill>
                  <a:srgbClr val="C00000"/>
                </a:solidFill>
                <a:latin typeface="OpenSans"/>
              </a:rPr>
              <a:t>f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45597" y="5709239"/>
            <a:ext cx="5144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OpenSans"/>
              </a:rPr>
              <a:t>B :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They're milking cows.</a:t>
            </a:r>
          </a:p>
        </p:txBody>
      </p:sp>
    </p:spTree>
    <p:extLst>
      <p:ext uri="{BB962C8B-B14F-4D97-AF65-F5344CB8AC3E}">
        <p14:creationId xmlns:p14="http://schemas.microsoft.com/office/powerpoint/2010/main" val="391121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289230"/>
            <a:ext cx="16785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34429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500" y="2098607"/>
            <a:ext cx="728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</a:t>
            </a:r>
            <a:r>
              <a:rPr lang="en-US" sz="3200"/>
              <a:t>lesson?</a:t>
            </a:r>
            <a:endParaRPr lang="en-US" sz="32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788" y="154227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500" y="2703735"/>
            <a:ext cx="977022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/>
              <a:t>identify </a:t>
            </a:r>
            <a:r>
              <a:rPr lang="en-US" sz="3200" dirty="0"/>
              <a:t>the topic of </a:t>
            </a:r>
            <a:r>
              <a:rPr lang="en-US" sz="3200"/>
              <a:t>the unit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500" y="3375586"/>
            <a:ext cx="977022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/>
              <a:t>use </a:t>
            </a:r>
            <a:r>
              <a:rPr lang="en-US" sz="3200" dirty="0"/>
              <a:t>lexical items related to life in </a:t>
            </a:r>
            <a:r>
              <a:rPr lang="en-US" sz="3200"/>
              <a:t>the countryside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499" y="4047437"/>
            <a:ext cx="11094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/>
              <a:t>identify </a:t>
            </a:r>
            <a:r>
              <a:rPr lang="en-US" sz="3200" dirty="0"/>
              <a:t>the language features that are covered in the unit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3756" y="50506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0010" y="4641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15" y="3685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0415" y="1337924"/>
            <a:ext cx="8149852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Write 5 sentences about what you like or dislike about the countryside.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Prepare </a:t>
            </a:r>
            <a:r>
              <a:rPr lang="en-US" sz="3200" dirty="0"/>
              <a:t>lesson 2: A closer look 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60" y="2131020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21244735">
            <a:off x="1275798" y="2010172"/>
            <a:ext cx="634019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dirty="0">
                <a:solidFill>
                  <a:srgbClr val="0084B1"/>
                </a:solidFill>
                <a:latin typeface=".VnArabia" pitchFamily="34" charset="0"/>
              </a:rPr>
              <a:t>Goodbye.</a:t>
            </a:r>
          </a:p>
          <a:p>
            <a:pPr>
              <a:lnSpc>
                <a:spcPct val="150000"/>
              </a:lnSpc>
            </a:pPr>
            <a:r>
              <a:rPr lang="en-US" sz="7200" dirty="0">
                <a:solidFill>
                  <a:srgbClr val="0084B1"/>
                </a:solidFill>
                <a:latin typeface=".VnArabia" pitchFamily="34" charset="0"/>
              </a:rPr>
              <a:t> See you again</a:t>
            </a:r>
          </a:p>
        </p:txBody>
      </p:sp>
    </p:spTree>
    <p:extLst>
      <p:ext uri="{BB962C8B-B14F-4D97-AF65-F5344CB8AC3E}">
        <p14:creationId xmlns:p14="http://schemas.microsoft.com/office/powerpoint/2010/main" val="270613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279234" y="18392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21778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58203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601910" y="2597171"/>
            <a:ext cx="4427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26649"/>
                </a:solidFill>
              </a:rPr>
              <a:t>Last summer holiday</a:t>
            </a:r>
            <a:endParaRPr lang="en-US" sz="3200" b="1" dirty="0">
              <a:solidFill>
                <a:srgbClr val="F26649"/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2BAC378-638E-F802-2130-A10A6DD8E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89" y="3181946"/>
            <a:ext cx="4031888" cy="343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42728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harvest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6130" y="523352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thu</a:t>
            </a:r>
            <a:r>
              <a:rPr lang="en-US" sz="4800" dirty="0"/>
              <a:t> </a:t>
            </a:r>
            <a:r>
              <a:rPr lang="en-US" sz="4800" dirty="0" err="1"/>
              <a:t>hoạch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49299" y="3651232"/>
            <a:ext cx="3044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hɑːvɪst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harves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41330" y="376193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* </a:t>
            </a:r>
            <a:r>
              <a:rPr lang="en-US" sz="3600" b="1" u="sng" dirty="0">
                <a:solidFill>
                  <a:srgbClr val="0070C0"/>
                </a:solidFill>
              </a:rPr>
              <a:t>Vocabulary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660" y="1454583"/>
            <a:ext cx="4343399" cy="30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1200069" y="1092303"/>
            <a:ext cx="1131122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7200" dirty="0"/>
              <a:t>combine harvester </a:t>
            </a:r>
            <a:r>
              <a:rPr lang="en-US" sz="6000" dirty="0"/>
              <a:t>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7860" y="3968532"/>
            <a:ext cx="5593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máy</a:t>
            </a:r>
            <a:r>
              <a:rPr lang="en-US" sz="4800" dirty="0"/>
              <a:t> </a:t>
            </a:r>
            <a:r>
              <a:rPr lang="en-US" sz="4800" dirty="0" err="1"/>
              <a:t>gặt</a:t>
            </a:r>
            <a:r>
              <a:rPr lang="en-US" sz="4800" dirty="0"/>
              <a:t> </a:t>
            </a:r>
            <a:r>
              <a:rPr lang="en-US" sz="4800" dirty="0" err="1"/>
              <a:t>đập</a:t>
            </a:r>
            <a:r>
              <a:rPr lang="en-US" sz="4800" dirty="0"/>
              <a:t> </a:t>
            </a:r>
            <a:r>
              <a:rPr lang="en-US" sz="4800" dirty="0" err="1"/>
              <a:t>liên</a:t>
            </a:r>
            <a:r>
              <a:rPr lang="en-US" sz="4800" dirty="0"/>
              <a:t> </a:t>
            </a:r>
            <a:r>
              <a:rPr lang="en-US" sz="4800" dirty="0" err="1"/>
              <a:t>hợp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21984" y="2658054"/>
            <a:ext cx="59261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kəmˈbaɪn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ˈhɑːvɪstər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combine harvester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78261" y="2768752"/>
            <a:ext cx="609600" cy="60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* </a:t>
            </a:r>
            <a:r>
              <a:rPr lang="en-US" sz="3600" b="1" u="sng" dirty="0">
                <a:solidFill>
                  <a:srgbClr val="0070C0"/>
                </a:solidFill>
              </a:rPr>
              <a:t>Vocabulary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093" y="3187380"/>
            <a:ext cx="5009784" cy="322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00942" y="177660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herd</a:t>
            </a:r>
            <a:r>
              <a:rPr lang="en-US" sz="6000" b="1" dirty="0">
                <a:solidFill>
                  <a:srgbClr val="AD4F0F"/>
                </a:solidFill>
              </a:rPr>
              <a:t> 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9678" y="480975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chăn (gia súc)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649161" y="3545123"/>
            <a:ext cx="18085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hɜːd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herd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68062" y="3655821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* </a:t>
            </a:r>
            <a:r>
              <a:rPr lang="en-US" sz="3600" b="1" u="sng" dirty="0">
                <a:solidFill>
                  <a:srgbClr val="0070C0"/>
                </a:solidFill>
              </a:rPr>
              <a:t>Vocabulary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444" y="1520686"/>
            <a:ext cx="4214582" cy="307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90406" y="1343139"/>
            <a:ext cx="621918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paddy field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3091" y="511045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cánh</a:t>
            </a:r>
            <a:r>
              <a:rPr lang="en-US" sz="4800" dirty="0"/>
              <a:t> </a:t>
            </a:r>
            <a:r>
              <a:rPr lang="en-US" sz="4800" dirty="0" err="1"/>
              <a:t>đồng</a:t>
            </a:r>
            <a:r>
              <a:rPr lang="en-US" sz="4800" dirty="0"/>
              <a:t> </a:t>
            </a:r>
            <a:r>
              <a:rPr lang="en-US" sz="4800" dirty="0" err="1"/>
              <a:t>lúa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50302" y="3398072"/>
            <a:ext cx="34964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ˈpædi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fiːld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addy field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71060" y="350877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* </a:t>
            </a:r>
            <a:r>
              <a:rPr lang="en-US" sz="3600" b="1" u="sng" dirty="0">
                <a:solidFill>
                  <a:srgbClr val="0070C0"/>
                </a:solidFill>
              </a:rPr>
              <a:t>Vocabulary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592" y="1671859"/>
            <a:ext cx="5320149" cy="355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4507"/>
          <a:stretch/>
        </p:blipFill>
        <p:spPr>
          <a:xfrm>
            <a:off x="7026965" y="1012860"/>
            <a:ext cx="4779479" cy="3781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* </a:t>
            </a:r>
            <a:r>
              <a:rPr lang="en-US" sz="3600" b="1" u="sng" dirty="0">
                <a:solidFill>
                  <a:srgbClr val="0070C0"/>
                </a:solidFill>
              </a:rPr>
              <a:t>Vocabulary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414129" y="1834599"/>
            <a:ext cx="3959087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5400" b="1" dirty="0">
                <a:solidFill>
                  <a:srgbClr val="AD4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(v)	:</a:t>
            </a:r>
          </a:p>
        </p:txBody>
      </p:sp>
      <p:sp>
        <p:nvSpPr>
          <p:cNvPr id="7" name="Rectangle 6"/>
          <p:cNvSpPr/>
          <p:nvPr/>
        </p:nvSpPr>
        <p:spPr>
          <a:xfrm>
            <a:off x="919378" y="4054968"/>
            <a:ext cx="4172937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5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endParaRPr lang="en-US" sz="3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load">
            <a:hlinkClick r:id="" action="ppaction://media"/>
            <a:extLst>
              <a:ext uri="{FF2B5EF4-FFF2-40B4-BE49-F238E27FC236}">
                <a16:creationId xmlns:a16="http://schemas.microsoft.com/office/drawing/2014/main" id="{17B2F696-53CF-4CFE-B36E-5E63AFEA8BDC}"/>
              </a:ext>
            </a:extLst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587" y="2674829"/>
            <a:ext cx="495300" cy="495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71205" y="1870215"/>
            <a:ext cx="3735351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5400" b="1" dirty="0">
                <a:solidFill>
                  <a:srgbClr val="AD4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unload </a:t>
            </a:r>
          </a:p>
        </p:txBody>
      </p:sp>
    </p:spTree>
    <p:extLst>
      <p:ext uri="{BB962C8B-B14F-4D97-AF65-F5344CB8AC3E}">
        <p14:creationId xmlns:p14="http://schemas.microsoft.com/office/powerpoint/2010/main" val="281405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4127</TotalTime>
  <Words>1459</Words>
  <Application>Microsoft Office PowerPoint</Application>
  <PresentationFormat>Widescreen</PresentationFormat>
  <Paragraphs>267</Paragraphs>
  <Slides>33</Slides>
  <Notes>25</Notes>
  <HiddenSlides>0</HiddenSlides>
  <MMClips>10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51" baseType="lpstr">
      <vt:lpstr>.VnArabia</vt:lpstr>
      <vt:lpstr>Arial</vt:lpstr>
      <vt:lpstr>Berlin Sans FB</vt:lpstr>
      <vt:lpstr>Calibri</vt:lpstr>
      <vt:lpstr>Calibri Light</vt:lpstr>
      <vt:lpstr>Cambria</vt:lpstr>
      <vt:lpstr>ChronicaPro-Bold</vt:lpstr>
      <vt:lpstr>ChronicaPro-Book</vt:lpstr>
      <vt:lpstr>ChronicaProMediumIt</vt:lpstr>
      <vt:lpstr>Comic Sans MS</vt:lpstr>
      <vt:lpstr>Helvetica</vt:lpstr>
      <vt:lpstr>Helvetica-Bold</vt:lpstr>
      <vt:lpstr>Myriad Pro</vt:lpstr>
      <vt:lpstr>OpenSans</vt:lpstr>
      <vt:lpstr>Times New Roman</vt:lpstr>
      <vt:lpstr>Wingdings</vt:lpstr>
      <vt:lpstr>ZapfDingbats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*Checking vocabulary:  </vt:lpstr>
      <vt:lpstr>*Checking vocabulary:  Matching the words with their meanings: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244</cp:revision>
  <dcterms:created xsi:type="dcterms:W3CDTF">2020-12-09T02:04:09Z</dcterms:created>
  <dcterms:modified xsi:type="dcterms:W3CDTF">2025-09-24T13:56:16Z</dcterms:modified>
</cp:coreProperties>
</file>