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1"/>
  </p:notesMasterIdLst>
  <p:sldIdLst>
    <p:sldId id="271" r:id="rId2"/>
    <p:sldId id="279" r:id="rId3"/>
    <p:sldId id="256" r:id="rId4"/>
    <p:sldId id="316" r:id="rId5"/>
    <p:sldId id="347" r:id="rId6"/>
    <p:sldId id="348" r:id="rId7"/>
    <p:sldId id="349" r:id="rId8"/>
    <p:sldId id="350" r:id="rId9"/>
    <p:sldId id="283" r:id="rId10"/>
    <p:sldId id="276" r:id="rId11"/>
    <p:sldId id="298" r:id="rId12"/>
    <p:sldId id="356" r:id="rId13"/>
    <p:sldId id="360" r:id="rId14"/>
    <p:sldId id="361" r:id="rId15"/>
    <p:sldId id="362" r:id="rId16"/>
    <p:sldId id="363" r:id="rId17"/>
    <p:sldId id="364" r:id="rId18"/>
    <p:sldId id="357" r:id="rId19"/>
    <p:sldId id="358" r:id="rId20"/>
    <p:sldId id="359" r:id="rId21"/>
    <p:sldId id="365" r:id="rId22"/>
    <p:sldId id="327" r:id="rId23"/>
    <p:sldId id="325" r:id="rId24"/>
    <p:sldId id="367" r:id="rId25"/>
    <p:sldId id="313" r:id="rId26"/>
    <p:sldId id="368" r:id="rId27"/>
    <p:sldId id="330" r:id="rId28"/>
    <p:sldId id="352" r:id="rId29"/>
    <p:sldId id="3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26649"/>
    <a:srgbClr val="F7A5A5"/>
    <a:srgbClr val="3B87CD"/>
    <a:srgbClr val="7192A9"/>
    <a:srgbClr val="EF4B66"/>
    <a:srgbClr val="FBCDCD"/>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40"/>
  </p:normalViewPr>
  <p:slideViewPr>
    <p:cSldViewPr snapToGrid="0" showGuides="1">
      <p:cViewPr varScale="1">
        <p:scale>
          <a:sx n="79" d="100"/>
          <a:sy n="79" d="100"/>
        </p:scale>
        <p:origin x="120" y="9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pPr/>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pPr/>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pPr/>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11</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13</a:t>
            </a:fld>
            <a:endParaRPr lang="en-US"/>
          </a:p>
        </p:txBody>
      </p:sp>
    </p:spTree>
    <p:extLst>
      <p:ext uri="{BB962C8B-B14F-4D97-AF65-F5344CB8AC3E}">
        <p14:creationId xmlns:p14="http://schemas.microsoft.com/office/powerpoint/2010/main" val="100754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14</a:t>
            </a:fld>
            <a:endParaRPr lang="en-US"/>
          </a:p>
        </p:txBody>
      </p:sp>
    </p:spTree>
    <p:extLst>
      <p:ext uri="{BB962C8B-B14F-4D97-AF65-F5344CB8AC3E}">
        <p14:creationId xmlns:p14="http://schemas.microsoft.com/office/powerpoint/2010/main" val="342163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15</a:t>
            </a:fld>
            <a:endParaRPr lang="en-US"/>
          </a:p>
        </p:txBody>
      </p:sp>
    </p:spTree>
    <p:extLst>
      <p:ext uri="{BB962C8B-B14F-4D97-AF65-F5344CB8AC3E}">
        <p14:creationId xmlns:p14="http://schemas.microsoft.com/office/powerpoint/2010/main" val="4762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16</a:t>
            </a:fld>
            <a:endParaRPr lang="en-US"/>
          </a:p>
        </p:txBody>
      </p:sp>
    </p:spTree>
    <p:extLst>
      <p:ext uri="{BB962C8B-B14F-4D97-AF65-F5344CB8AC3E}">
        <p14:creationId xmlns:p14="http://schemas.microsoft.com/office/powerpoint/2010/main" val="345423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17</a:t>
            </a:fld>
            <a:endParaRPr lang="en-US"/>
          </a:p>
        </p:txBody>
      </p:sp>
    </p:spTree>
    <p:extLst>
      <p:ext uri="{BB962C8B-B14F-4D97-AF65-F5344CB8AC3E}">
        <p14:creationId xmlns:p14="http://schemas.microsoft.com/office/powerpoint/2010/main" val="314905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21</a:t>
            </a:fld>
            <a:endParaRPr lang="en-US"/>
          </a:p>
        </p:txBody>
      </p:sp>
    </p:spTree>
    <p:extLst>
      <p:ext uri="{BB962C8B-B14F-4D97-AF65-F5344CB8AC3E}">
        <p14:creationId xmlns:p14="http://schemas.microsoft.com/office/powerpoint/2010/main" val="392124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22</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24</a:t>
            </a:fld>
            <a:endParaRPr lang="en-US"/>
          </a:p>
        </p:txBody>
      </p:sp>
    </p:spTree>
    <p:extLst>
      <p:ext uri="{BB962C8B-B14F-4D97-AF65-F5344CB8AC3E}">
        <p14:creationId xmlns:p14="http://schemas.microsoft.com/office/powerpoint/2010/main" val="22998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26</a:t>
            </a:fld>
            <a:endParaRPr lang="en-US"/>
          </a:p>
        </p:txBody>
      </p:sp>
    </p:spTree>
    <p:extLst>
      <p:ext uri="{BB962C8B-B14F-4D97-AF65-F5344CB8AC3E}">
        <p14:creationId xmlns:p14="http://schemas.microsoft.com/office/powerpoint/2010/main" val="59433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27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28</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28</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317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5</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6</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7</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8</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pPr/>
              <a:t>10</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37624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18782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1261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7187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720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98418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72407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42802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42459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10740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4149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pPr/>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pPr/>
              <a:t>‹#›</a:t>
            </a:fld>
            <a:endParaRPr lang="en-US"/>
          </a:p>
        </p:txBody>
      </p:sp>
    </p:spTree>
    <p:extLst>
      <p:ext uri="{BB962C8B-B14F-4D97-AF65-F5344CB8AC3E}">
        <p14:creationId xmlns:p14="http://schemas.microsoft.com/office/powerpoint/2010/main" val="105273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16.xml"/><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12.png"/><Relationship Id="rId5" Type="http://schemas.openxmlformats.org/officeDocument/2006/relationships/slide" Target="slide19.xml"/><Relationship Id="rId10" Type="http://schemas.openxmlformats.org/officeDocument/2006/relationships/slide" Target="slide13.xml"/><Relationship Id="rId4" Type="http://schemas.openxmlformats.org/officeDocument/2006/relationships/slide" Target="slide17.xml"/><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slide" Target="slide12.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36" t="3367" r="4925" b="4107"/>
          <a:stretch/>
        </p:blipFill>
        <p:spPr>
          <a:xfrm>
            <a:off x="443344" y="230908"/>
            <a:ext cx="11148291" cy="6345383"/>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8047" y="923695"/>
            <a:ext cx="3106867" cy="523220"/>
          </a:xfrm>
          <a:prstGeom prst="rect">
            <a:avLst/>
          </a:prstGeom>
          <a:noFill/>
          <a:effectLst/>
        </p:spPr>
        <p:txBody>
          <a:bodyPr wrap="square" rtlCol="0">
            <a:spAutoFit/>
          </a:bodyPr>
          <a:lstStyle/>
          <a:p>
            <a:r>
              <a:rPr lang="en-US" sz="2800" b="1" dirty="0">
                <a:solidFill>
                  <a:srgbClr val="002060"/>
                </a:solidFill>
                <a:effectLst>
                  <a:glow rad="88900">
                    <a:schemeClr val="bg1"/>
                  </a:glow>
                </a:effectLst>
                <a:cs typeface="Arial" panose="020B0604020202020204" pitchFamily="34" charset="0"/>
              </a:rPr>
              <a:t>Listen and read.</a:t>
            </a:r>
          </a:p>
        </p:txBody>
      </p:sp>
      <p:sp>
        <p:nvSpPr>
          <p:cNvPr id="16" name="Rounded Rectangle 15"/>
          <p:cNvSpPr/>
          <p:nvPr/>
        </p:nvSpPr>
        <p:spPr>
          <a:xfrm>
            <a:off x="822656" y="88275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875441" y="79041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822656" y="104338"/>
            <a:ext cx="3174309"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19678" y="1561731"/>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Trang. Surprised to see you. What brings you here?</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A knitting kit? I didn’t know you like knitting.</a:t>
            </a:r>
            <a:br>
              <a:rPr lang="en-US" sz="2400" dirty="0">
                <a:solidFill>
                  <a:srgbClr val="242021"/>
                </a:solidFill>
                <a:latin typeface="Comic Sans MS" panose="030F0702030302020204" pitchFamily="66" charset="0"/>
              </a:rPr>
            </a:br>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I love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knitting, building dollhouses, and making paper flowers. </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 see. So, you like spending time on your own.</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I’m a bit different. I usually hang out with my friends. We go to the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cinema, go cycling, or play sport in the park.</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Mark this Sunday? There’s a new comedy at New World Cinema.</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Sure.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229808" y="58588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282244"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Oval Callout 1"/>
          <p:cNvSpPr/>
          <p:nvPr/>
        </p:nvSpPr>
        <p:spPr>
          <a:xfrm>
            <a:off x="9879290" y="6042581"/>
            <a:ext cx="1423447" cy="650449"/>
          </a:xfrm>
          <a:prstGeom prst="wedgeEllipseCallou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A40000"/>
                </a:solidFill>
              </a:rPr>
              <a:t>Game</a:t>
            </a:r>
          </a:p>
        </p:txBody>
      </p:sp>
    </p:spTree>
    <p:extLst>
      <p:ext uri="{BB962C8B-B14F-4D97-AF65-F5344CB8AC3E}">
        <p14:creationId xmlns:p14="http://schemas.microsoft.com/office/powerpoint/2010/main" val="363315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1805" y="260351"/>
            <a:ext cx="104267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1885" tIns="60943" rIns="121885" bIns="60943"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8800" b="1" dirty="0">
                <a:solidFill>
                  <a:srgbClr val="F1607D"/>
                </a:solidFill>
              </a:rPr>
              <a:t>LUCKY NUMBERS</a:t>
            </a:r>
          </a:p>
        </p:txBody>
      </p:sp>
      <p:sp>
        <p:nvSpPr>
          <p:cNvPr id="52" name="Rectangle 4">
            <a:hlinkClick r:id="rId3" action="ppaction://hlinksldjump"/>
          </p:cNvPr>
          <p:cNvSpPr>
            <a:spLocks noChangeArrowheads="1"/>
          </p:cNvSpPr>
          <p:nvPr/>
        </p:nvSpPr>
        <p:spPr bwMode="auto">
          <a:xfrm>
            <a:off x="2311943" y="1837323"/>
            <a:ext cx="1595967" cy="1281112"/>
          </a:xfrm>
          <a:prstGeom prst="rect">
            <a:avLst/>
          </a:prstGeom>
          <a:solidFill>
            <a:srgbClr val="FFFF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9900"/>
                </a:solidFill>
              </a:rPr>
              <a:t>1</a:t>
            </a:r>
          </a:p>
        </p:txBody>
      </p:sp>
      <p:sp>
        <p:nvSpPr>
          <p:cNvPr id="53" name="Rectangle 5">
            <a:hlinkClick r:id="rId4" action="ppaction://hlinksldjump"/>
          </p:cNvPr>
          <p:cNvSpPr>
            <a:spLocks noChangeArrowheads="1"/>
          </p:cNvSpPr>
          <p:nvPr/>
        </p:nvSpPr>
        <p:spPr bwMode="auto">
          <a:xfrm>
            <a:off x="4134391" y="1835737"/>
            <a:ext cx="1625600" cy="1281113"/>
          </a:xfrm>
          <a:prstGeom prst="rect">
            <a:avLst/>
          </a:prstGeom>
          <a:solidFill>
            <a:srgbClr val="FF99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00FF"/>
                </a:solidFill>
              </a:rPr>
              <a:t>2</a:t>
            </a:r>
          </a:p>
        </p:txBody>
      </p:sp>
      <p:sp>
        <p:nvSpPr>
          <p:cNvPr id="54" name="Rectangle 6">
            <a:hlinkClick r:id="rId5" action="ppaction://hlinksldjump"/>
          </p:cNvPr>
          <p:cNvSpPr>
            <a:spLocks noChangeArrowheads="1"/>
          </p:cNvSpPr>
          <p:nvPr/>
        </p:nvSpPr>
        <p:spPr bwMode="auto">
          <a:xfrm>
            <a:off x="5958957" y="1830972"/>
            <a:ext cx="1625600" cy="1281112"/>
          </a:xfrm>
          <a:prstGeom prst="rect">
            <a:avLst/>
          </a:prstGeom>
          <a:solidFill>
            <a:srgbClr val="00CCFF"/>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FF6600"/>
                </a:solidFill>
              </a:rPr>
              <a:t>3</a:t>
            </a:r>
          </a:p>
        </p:txBody>
      </p:sp>
      <p:sp>
        <p:nvSpPr>
          <p:cNvPr id="55" name="Rectangle 7">
            <a:hlinkClick r:id="rId6" action="ppaction://hlinksldjump"/>
          </p:cNvPr>
          <p:cNvSpPr>
            <a:spLocks noChangeArrowheads="1"/>
          </p:cNvSpPr>
          <p:nvPr/>
        </p:nvSpPr>
        <p:spPr bwMode="auto">
          <a:xfrm>
            <a:off x="7783524" y="1837323"/>
            <a:ext cx="1625600" cy="1281112"/>
          </a:xfrm>
          <a:prstGeom prst="rect">
            <a:avLst/>
          </a:prstGeom>
          <a:solidFill>
            <a:srgbClr val="66FF33"/>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666699"/>
                </a:solidFill>
              </a:rPr>
              <a:t>4</a:t>
            </a:r>
          </a:p>
        </p:txBody>
      </p:sp>
      <p:sp>
        <p:nvSpPr>
          <p:cNvPr id="57" name="Rectangle 9">
            <a:hlinkClick r:id="rId7" action="ppaction://hlinksldjump"/>
          </p:cNvPr>
          <p:cNvSpPr>
            <a:spLocks noChangeArrowheads="1"/>
          </p:cNvSpPr>
          <p:nvPr/>
        </p:nvSpPr>
        <p:spPr bwMode="auto">
          <a:xfrm>
            <a:off x="2311940" y="3300999"/>
            <a:ext cx="1625600" cy="1281112"/>
          </a:xfrm>
          <a:prstGeom prst="rect">
            <a:avLst/>
          </a:prstGeom>
          <a:solidFill>
            <a:srgbClr val="0066FF"/>
          </a:solidFill>
          <a:ln w="38100">
            <a:solidFill>
              <a:schemeClr val="tx1"/>
            </a:solidFill>
            <a:miter lim="800000"/>
            <a:headEnd/>
            <a:tailEnd/>
          </a:ln>
        </p:spPr>
        <p:txBody>
          <a:bodyPr wrap="none" lIns="121885" tIns="60943" rIns="121885" bIns="60943" anchor="ctr"/>
          <a:lstStyle/>
          <a:p>
            <a:pPr algn="ctr" eaLnBrk="1" hangingPunct="1"/>
            <a:r>
              <a:rPr lang="en-GB" sz="10666" b="1" dirty="0"/>
              <a:t>5</a:t>
            </a:r>
            <a:endParaRPr lang="en-US" sz="10666" b="1" dirty="0"/>
          </a:p>
        </p:txBody>
      </p:sp>
      <p:sp>
        <p:nvSpPr>
          <p:cNvPr id="58" name="Rectangle 10">
            <a:hlinkClick r:id="rId8" action="ppaction://hlinksldjump"/>
          </p:cNvPr>
          <p:cNvSpPr>
            <a:spLocks noChangeArrowheads="1"/>
          </p:cNvSpPr>
          <p:nvPr/>
        </p:nvSpPr>
        <p:spPr bwMode="auto">
          <a:xfrm>
            <a:off x="4134391" y="3300999"/>
            <a:ext cx="1625600" cy="1281112"/>
          </a:xfrm>
          <a:prstGeom prst="rect">
            <a:avLst/>
          </a:prstGeom>
          <a:solidFill>
            <a:srgbClr val="80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66FFCC"/>
                </a:solidFill>
              </a:rPr>
              <a:t>6</a:t>
            </a:r>
            <a:endParaRPr lang="en-US" sz="10666" b="1" dirty="0">
              <a:solidFill>
                <a:srgbClr val="66FFCC"/>
              </a:solidFill>
            </a:endParaRPr>
          </a:p>
        </p:txBody>
      </p:sp>
      <p:sp>
        <p:nvSpPr>
          <p:cNvPr id="59" name="Rectangle 11">
            <a:hlinkClick r:id="rId9" action="ppaction://hlinksldjump"/>
          </p:cNvPr>
          <p:cNvSpPr>
            <a:spLocks noChangeArrowheads="1"/>
          </p:cNvSpPr>
          <p:nvPr/>
        </p:nvSpPr>
        <p:spPr bwMode="auto">
          <a:xfrm>
            <a:off x="5958957" y="3313699"/>
            <a:ext cx="1625600" cy="1281112"/>
          </a:xfrm>
          <a:prstGeom prst="rect">
            <a:avLst/>
          </a:prstGeom>
          <a:solidFill>
            <a:srgbClr val="FF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FFFF00"/>
                </a:solidFill>
              </a:rPr>
              <a:t>7</a:t>
            </a:r>
            <a:endParaRPr lang="en-US" sz="10666" b="1" dirty="0">
              <a:solidFill>
                <a:srgbClr val="FFFF00"/>
              </a:solidFill>
            </a:endParaRPr>
          </a:p>
        </p:txBody>
      </p:sp>
      <p:sp>
        <p:nvSpPr>
          <p:cNvPr id="60" name="Rectangle 8">
            <a:hlinkClick r:id="rId10" action="ppaction://hlinksldjump"/>
          </p:cNvPr>
          <p:cNvSpPr>
            <a:spLocks noChangeArrowheads="1"/>
          </p:cNvSpPr>
          <p:nvPr/>
        </p:nvSpPr>
        <p:spPr bwMode="auto">
          <a:xfrm>
            <a:off x="7791991" y="3313698"/>
            <a:ext cx="1625600" cy="1268412"/>
          </a:xfrm>
          <a:prstGeom prst="rect">
            <a:avLst/>
          </a:prstGeom>
          <a:solidFill>
            <a:schemeClr val="bg1">
              <a:lumMod val="85000"/>
            </a:schemeClr>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002060"/>
                </a:solidFill>
              </a:rPr>
              <a:t>8</a:t>
            </a:r>
            <a:endParaRPr lang="en-US" sz="10666" b="1" dirty="0">
              <a:solidFill>
                <a:srgbClr val="002060"/>
              </a:solidFill>
            </a:endParaRPr>
          </a:p>
        </p:txBody>
      </p:sp>
      <p:sp>
        <p:nvSpPr>
          <p:cNvPr id="35853" name="AutoShape 16"/>
          <p:cNvSpPr>
            <a:spLocks noChangeArrowheads="1"/>
          </p:cNvSpPr>
          <p:nvPr/>
        </p:nvSpPr>
        <p:spPr bwMode="auto">
          <a:xfrm>
            <a:off x="589912" y="50836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0000CC"/>
                </a:solidFill>
                <a:latin typeface="Arial" charset="0"/>
              </a:rPr>
              <a:t>GA</a:t>
            </a:r>
          </a:p>
        </p:txBody>
      </p:sp>
      <p:sp>
        <p:nvSpPr>
          <p:cNvPr id="35854" name="AutoShape 17"/>
          <p:cNvSpPr>
            <a:spLocks noChangeArrowheads="1"/>
          </p:cNvSpPr>
          <p:nvPr/>
        </p:nvSpPr>
        <p:spPr bwMode="auto">
          <a:xfrm>
            <a:off x="589912" y="56170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FF0000"/>
                </a:solidFill>
                <a:latin typeface="Arial" charset="0"/>
              </a:rPr>
              <a:t>GB</a:t>
            </a:r>
          </a:p>
        </p:txBody>
      </p:sp>
      <p:sp>
        <p:nvSpPr>
          <p:cNvPr id="35858" name="AutoShape 18"/>
          <p:cNvSpPr>
            <a:spLocks noChangeArrowheads="1"/>
          </p:cNvSpPr>
          <p:nvPr/>
        </p:nvSpPr>
        <p:spPr bwMode="auto">
          <a:xfrm>
            <a:off x="2215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2</a:t>
            </a:r>
          </a:p>
        </p:txBody>
      </p:sp>
      <p:sp>
        <p:nvSpPr>
          <p:cNvPr id="35859" name="AutoShape 19"/>
          <p:cNvSpPr>
            <a:spLocks noChangeArrowheads="1"/>
          </p:cNvSpPr>
          <p:nvPr/>
        </p:nvSpPr>
        <p:spPr bwMode="auto">
          <a:xfrm>
            <a:off x="2215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2</a:t>
            </a:r>
          </a:p>
        </p:txBody>
      </p:sp>
      <p:sp>
        <p:nvSpPr>
          <p:cNvPr id="35860" name="AutoShape 20"/>
          <p:cNvSpPr>
            <a:spLocks noChangeArrowheads="1"/>
          </p:cNvSpPr>
          <p:nvPr/>
        </p:nvSpPr>
        <p:spPr bwMode="auto">
          <a:xfrm>
            <a:off x="3536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4</a:t>
            </a:r>
          </a:p>
        </p:txBody>
      </p:sp>
      <p:sp>
        <p:nvSpPr>
          <p:cNvPr id="35861" name="AutoShape 21"/>
          <p:cNvSpPr>
            <a:spLocks noChangeArrowheads="1"/>
          </p:cNvSpPr>
          <p:nvPr/>
        </p:nvSpPr>
        <p:spPr bwMode="auto">
          <a:xfrm>
            <a:off x="48571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6</a:t>
            </a:r>
          </a:p>
        </p:txBody>
      </p:sp>
      <p:sp>
        <p:nvSpPr>
          <p:cNvPr id="35862" name="AutoShape 22"/>
          <p:cNvSpPr>
            <a:spLocks noChangeArrowheads="1"/>
          </p:cNvSpPr>
          <p:nvPr/>
        </p:nvSpPr>
        <p:spPr bwMode="auto">
          <a:xfrm>
            <a:off x="61779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8</a:t>
            </a:r>
          </a:p>
        </p:txBody>
      </p:sp>
      <p:sp>
        <p:nvSpPr>
          <p:cNvPr id="35863" name="AutoShape 23"/>
          <p:cNvSpPr>
            <a:spLocks noChangeArrowheads="1"/>
          </p:cNvSpPr>
          <p:nvPr/>
        </p:nvSpPr>
        <p:spPr bwMode="auto">
          <a:xfrm>
            <a:off x="74987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10</a:t>
            </a:r>
          </a:p>
        </p:txBody>
      </p:sp>
      <p:sp>
        <p:nvSpPr>
          <p:cNvPr id="35864" name="AutoShape 24"/>
          <p:cNvSpPr>
            <a:spLocks noChangeArrowheads="1"/>
          </p:cNvSpPr>
          <p:nvPr/>
        </p:nvSpPr>
        <p:spPr bwMode="auto">
          <a:xfrm>
            <a:off x="8819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12</a:t>
            </a:r>
          </a:p>
        </p:txBody>
      </p:sp>
      <p:sp>
        <p:nvSpPr>
          <p:cNvPr id="35865" name="AutoShape 25"/>
          <p:cNvSpPr>
            <a:spLocks noChangeArrowheads="1"/>
          </p:cNvSpPr>
          <p:nvPr/>
        </p:nvSpPr>
        <p:spPr bwMode="auto">
          <a:xfrm>
            <a:off x="10140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14</a:t>
            </a:r>
          </a:p>
        </p:txBody>
      </p:sp>
      <p:sp>
        <p:nvSpPr>
          <p:cNvPr id="35866" name="AutoShape 26"/>
          <p:cNvSpPr>
            <a:spLocks noChangeArrowheads="1"/>
          </p:cNvSpPr>
          <p:nvPr/>
        </p:nvSpPr>
        <p:spPr bwMode="auto">
          <a:xfrm>
            <a:off x="10140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14</a:t>
            </a:r>
          </a:p>
        </p:txBody>
      </p:sp>
      <p:sp>
        <p:nvSpPr>
          <p:cNvPr id="35867" name="AutoShape 27"/>
          <p:cNvSpPr>
            <a:spLocks noChangeArrowheads="1"/>
          </p:cNvSpPr>
          <p:nvPr/>
        </p:nvSpPr>
        <p:spPr bwMode="auto">
          <a:xfrm>
            <a:off x="8819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12</a:t>
            </a:r>
          </a:p>
        </p:txBody>
      </p:sp>
      <p:sp>
        <p:nvSpPr>
          <p:cNvPr id="35868" name="AutoShape 28"/>
          <p:cNvSpPr>
            <a:spLocks noChangeArrowheads="1"/>
          </p:cNvSpPr>
          <p:nvPr/>
        </p:nvSpPr>
        <p:spPr bwMode="auto">
          <a:xfrm>
            <a:off x="74987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10</a:t>
            </a:r>
          </a:p>
        </p:txBody>
      </p:sp>
      <p:sp>
        <p:nvSpPr>
          <p:cNvPr id="35869" name="AutoShape 29"/>
          <p:cNvSpPr>
            <a:spLocks noChangeArrowheads="1"/>
          </p:cNvSpPr>
          <p:nvPr/>
        </p:nvSpPr>
        <p:spPr bwMode="auto">
          <a:xfrm>
            <a:off x="61779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8</a:t>
            </a:r>
          </a:p>
        </p:txBody>
      </p:sp>
      <p:sp>
        <p:nvSpPr>
          <p:cNvPr id="35870" name="AutoShape 30"/>
          <p:cNvSpPr>
            <a:spLocks noChangeArrowheads="1"/>
          </p:cNvSpPr>
          <p:nvPr/>
        </p:nvSpPr>
        <p:spPr bwMode="auto">
          <a:xfrm>
            <a:off x="48571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6</a:t>
            </a:r>
          </a:p>
        </p:txBody>
      </p:sp>
      <p:sp>
        <p:nvSpPr>
          <p:cNvPr id="35871" name="AutoShape 31"/>
          <p:cNvSpPr>
            <a:spLocks noChangeArrowheads="1"/>
          </p:cNvSpPr>
          <p:nvPr/>
        </p:nvSpPr>
        <p:spPr bwMode="auto">
          <a:xfrm>
            <a:off x="3536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4</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5200" y="2477880"/>
            <a:ext cx="1828800" cy="15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463" y="2306675"/>
            <a:ext cx="2689403" cy="19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3" action="ppaction://hlinksldjump"/>
          </p:cNvPr>
          <p:cNvSpPr/>
          <p:nvPr/>
        </p:nvSpPr>
        <p:spPr>
          <a:xfrm>
            <a:off x="11255605" y="6466788"/>
            <a:ext cx="560371" cy="3912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59"/>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8" presetClass="entr" presetSubtype="16" fill="hold" nodeType="clickEffect">
                                  <p:stCondLst>
                                    <p:cond delay="0"/>
                                  </p:stCondLst>
                                  <p:childTnLst>
                                    <p:set>
                                      <p:cBhvr>
                                        <p:cTn id="199" dur="1" fill="hold">
                                          <p:stCondLst>
                                            <p:cond delay="0"/>
                                          </p:stCondLst>
                                        </p:cTn>
                                        <p:tgtEl>
                                          <p:spTgt spid="35859">
                                            <p:txEl>
                                              <p:pRg st="0" end="0"/>
                                            </p:txEl>
                                          </p:spTgt>
                                        </p:tgtEl>
                                        <p:attrNameLst>
                                          <p:attrName>style.visibility</p:attrName>
                                        </p:attrNameLst>
                                      </p:cBhvr>
                                      <p:to>
                                        <p:strVal val="visible"/>
                                      </p:to>
                                    </p:set>
                                    <p:animEffect transition="in" filter="diamond(in)">
                                      <p:cBhvr>
                                        <p:cTn id="200" dur="2000"/>
                                        <p:tgtEl>
                                          <p:spTgt spid="35859">
                                            <p:txEl>
                                              <p:pRg st="0" end="0"/>
                                            </p:txEl>
                                          </p:spTgt>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1" presetClass="exit" presetSubtype="4" fill="hold" nodeType="clickEffect">
                                  <p:stCondLst>
                                    <p:cond delay="0"/>
                                  </p:stCondLst>
                                  <p:childTnLst>
                                    <p:animEffect transition="out" filter="wheel(4)">
                                      <p:cBhvr>
                                        <p:cTn id="204" dur="2000"/>
                                        <p:tgtEl>
                                          <p:spTgt spid="35859">
                                            <p:txEl>
                                              <p:pRg st="0" end="0"/>
                                            </p:txEl>
                                          </p:spTgt>
                                        </p:tgtEl>
                                      </p:cBhvr>
                                    </p:animEffect>
                                    <p:set>
                                      <p:cBhvr>
                                        <p:cTn id="205" dur="1" fill="hold">
                                          <p:stCondLst>
                                            <p:cond delay="1999"/>
                                          </p:stCondLst>
                                        </p:cTn>
                                        <p:tgtEl>
                                          <p:spTgt spid="3585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9"/>
                  </p:tgtEl>
                </p:cond>
              </p:nextCondLst>
            </p:seq>
            <p:seq concurrent="1" nextAc="seek">
              <p:cTn id="206" restart="whenNotActive" fill="hold" evtFilter="cancelBubble" nodeType="interactiveSeq">
                <p:stCondLst>
                  <p:cond evt="onClick" delay="0">
                    <p:tgtEl>
                      <p:spTgt spid="358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31" presetClass="entr" presetSubtype="0" fill="hold" nodeType="clickEffect">
                                  <p:stCondLst>
                                    <p:cond delay="0"/>
                                  </p:stCondLst>
                                  <p:iterate type="lt">
                                    <p:tmPct val="5000"/>
                                  </p:iterate>
                                  <p:childTnLst>
                                    <p:set>
                                      <p:cBhvr>
                                        <p:cTn id="210" dur="1" fill="hold">
                                          <p:stCondLst>
                                            <p:cond delay="0"/>
                                          </p:stCondLst>
                                        </p:cTn>
                                        <p:tgtEl>
                                          <p:spTgt spid="35871">
                                            <p:txEl>
                                              <p:pRg st="0" end="0"/>
                                            </p:txEl>
                                          </p:spTgt>
                                        </p:tgtEl>
                                        <p:attrNameLst>
                                          <p:attrName>style.visibility</p:attrName>
                                        </p:attrNameLst>
                                      </p:cBhvr>
                                      <p:to>
                                        <p:strVal val="visible"/>
                                      </p:to>
                                    </p:set>
                                    <p:anim calcmode="lin" valueType="num">
                                      <p:cBhvr>
                                        <p:cTn id="211"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12"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13"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14" dur="1000"/>
                                        <p:tgtEl>
                                          <p:spTgt spid="35871">
                                            <p:txEl>
                                              <p:pRg st="0" end="0"/>
                                            </p:txEl>
                                          </p:spTgt>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xit" presetSubtype="4" fill="hold" nodeType="clickEffect">
                                  <p:stCondLst>
                                    <p:cond delay="0"/>
                                  </p:stCondLst>
                                  <p:iterate type="lt">
                                    <p:tmPct val="0"/>
                                  </p:iterate>
                                  <p:childTnLst>
                                    <p:anim calcmode="lin" valueType="num">
                                      <p:cBhvr additive="base">
                                        <p:cTn id="218"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35871">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21" restart="whenNotActive" fill="hold" evtFilter="cancelBubble" nodeType="interactiveSeq">
                <p:stCondLst>
                  <p:cond evt="onClick" delay="0">
                    <p:tgtEl>
                      <p:spTgt spid="35870"/>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2" presetClass="entr" presetSubtype="4" fill="hold" nodeType="clickEffect">
                                  <p:stCondLst>
                                    <p:cond delay="0"/>
                                  </p:stCondLst>
                                  <p:childTnLst>
                                    <p:set>
                                      <p:cBhvr>
                                        <p:cTn id="225" dur="1" fill="hold">
                                          <p:stCondLst>
                                            <p:cond delay="0"/>
                                          </p:stCondLst>
                                        </p:cTn>
                                        <p:tgtEl>
                                          <p:spTgt spid="35870">
                                            <p:txEl>
                                              <p:pRg st="0" end="0"/>
                                            </p:txEl>
                                          </p:spTgt>
                                        </p:tgtEl>
                                        <p:attrNameLst>
                                          <p:attrName>style.visibility</p:attrName>
                                        </p:attrNameLst>
                                      </p:cBhvr>
                                      <p:to>
                                        <p:strVal val="visible"/>
                                      </p:to>
                                    </p:set>
                                    <p:anim calcmode="lin" valueType="num">
                                      <p:cBhvr additive="base">
                                        <p:cTn id="226"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4" fill="hold" nodeType="clickEffect">
                                  <p:stCondLst>
                                    <p:cond delay="0"/>
                                  </p:stCondLst>
                                  <p:childTnLst>
                                    <p:anim calcmode="lin" valueType="num">
                                      <p:cBhvr additive="base">
                                        <p:cTn id="231"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32" dur="500"/>
                                        <p:tgtEl>
                                          <p:spTgt spid="35870">
                                            <p:txEl>
                                              <p:pRg st="0" end="0"/>
                                            </p:txEl>
                                          </p:spTgt>
                                        </p:tgtEl>
                                        <p:attrNameLst>
                                          <p:attrName>ppt_y</p:attrName>
                                        </p:attrNameLst>
                                      </p:cBhvr>
                                      <p:tavLst>
                                        <p:tav tm="0">
                                          <p:val>
                                            <p:strVal val="ppt_y"/>
                                          </p:val>
                                        </p:tav>
                                        <p:tav tm="100000">
                                          <p:val>
                                            <p:strVal val="1+ppt_h/2"/>
                                          </p:val>
                                        </p:tav>
                                      </p:tavLst>
                                    </p:anim>
                                    <p:set>
                                      <p:cBhvr>
                                        <p:cTn id="233"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34" restart="whenNotActive" fill="hold" evtFilter="cancelBubble" nodeType="interactiveSeq">
                <p:stCondLst>
                  <p:cond evt="onClick" delay="0">
                    <p:tgtEl>
                      <p:spTgt spid="3586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17" presetClass="entr" presetSubtype="10" fill="hold" nodeType="clickEffect">
                                  <p:stCondLst>
                                    <p:cond delay="0"/>
                                  </p:stCondLst>
                                  <p:childTnLst>
                                    <p:set>
                                      <p:cBhvr>
                                        <p:cTn id="238" dur="1" fill="hold">
                                          <p:stCondLst>
                                            <p:cond delay="0"/>
                                          </p:stCondLst>
                                        </p:cTn>
                                        <p:tgtEl>
                                          <p:spTgt spid="35869">
                                            <p:txEl>
                                              <p:pRg st="0" end="0"/>
                                            </p:txEl>
                                          </p:spTgt>
                                        </p:tgtEl>
                                        <p:attrNameLst>
                                          <p:attrName>style.visibility</p:attrName>
                                        </p:attrNameLst>
                                      </p:cBhvr>
                                      <p:to>
                                        <p:strVal val="visible"/>
                                      </p:to>
                                    </p:set>
                                    <p:anim calcmode="lin" valueType="num">
                                      <p:cBhvr>
                                        <p:cTn id="239"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xit" presetSubtype="4" fill="hold" nodeType="clickEffect">
                                  <p:stCondLst>
                                    <p:cond delay="0"/>
                                  </p:stCondLst>
                                  <p:childTnLst>
                                    <p:anim calcmode="lin" valueType="num">
                                      <p:cBhvr additive="base">
                                        <p:cTn id="244"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45" dur="500"/>
                                        <p:tgtEl>
                                          <p:spTgt spid="35869">
                                            <p:txEl>
                                              <p:pRg st="0" end="0"/>
                                            </p:txEl>
                                          </p:spTgt>
                                        </p:tgtEl>
                                        <p:attrNameLst>
                                          <p:attrName>ppt_y</p:attrName>
                                        </p:attrNameLst>
                                      </p:cBhvr>
                                      <p:tavLst>
                                        <p:tav tm="0">
                                          <p:val>
                                            <p:strVal val="ppt_y"/>
                                          </p:val>
                                        </p:tav>
                                        <p:tav tm="100000">
                                          <p:val>
                                            <p:strVal val="1+ppt_h/2"/>
                                          </p:val>
                                        </p:tav>
                                      </p:tavLst>
                                    </p:anim>
                                    <p:set>
                                      <p:cBhvr>
                                        <p:cTn id="246"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47" restart="whenNotActive" fill="hold" evtFilter="cancelBubble" nodeType="interactiveSeq">
                <p:stCondLst>
                  <p:cond evt="onClick" delay="0">
                    <p:tgtEl>
                      <p:spTgt spid="35868"/>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45" presetClass="entr" presetSubtype="0" fill="hold" nodeType="clickEffect">
                                  <p:stCondLst>
                                    <p:cond delay="0"/>
                                  </p:stCondLst>
                                  <p:iterate type="lt">
                                    <p:tmPct val="10000"/>
                                  </p:iterate>
                                  <p:childTnLst>
                                    <p:set>
                                      <p:cBhvr>
                                        <p:cTn id="251" dur="1" fill="hold">
                                          <p:stCondLst>
                                            <p:cond delay="0"/>
                                          </p:stCondLst>
                                        </p:cTn>
                                        <p:tgtEl>
                                          <p:spTgt spid="35868">
                                            <p:txEl>
                                              <p:pRg st="0" end="0"/>
                                            </p:txEl>
                                          </p:spTgt>
                                        </p:tgtEl>
                                        <p:attrNameLst>
                                          <p:attrName>style.visibility</p:attrName>
                                        </p:attrNameLst>
                                      </p:cBhvr>
                                      <p:to>
                                        <p:strVal val="visible"/>
                                      </p:to>
                                    </p:set>
                                    <p:animEffect transition="in" filter="fade">
                                      <p:cBhvr>
                                        <p:cTn id="252" dur="2000"/>
                                        <p:tgtEl>
                                          <p:spTgt spid="35868">
                                            <p:txEl>
                                              <p:pRg st="0" end="0"/>
                                            </p:txEl>
                                          </p:spTgt>
                                        </p:tgtEl>
                                      </p:cBhvr>
                                    </p:animEffect>
                                    <p:anim calcmode="lin" valueType="num">
                                      <p:cBhvr>
                                        <p:cTn id="253"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54"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xit" presetSubtype="4" fill="hold" nodeType="clickEffect">
                                  <p:stCondLst>
                                    <p:cond delay="0"/>
                                  </p:stCondLst>
                                  <p:iterate type="lt">
                                    <p:tmPct val="0"/>
                                  </p:iterate>
                                  <p:childTnLst>
                                    <p:anim calcmode="lin" valueType="num">
                                      <p:cBhvr additive="base">
                                        <p:cTn id="258"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59" dur="500"/>
                                        <p:tgtEl>
                                          <p:spTgt spid="35868">
                                            <p:txEl>
                                              <p:pRg st="0" end="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61" restart="whenNotActive" fill="hold" evtFilter="cancelBubble" nodeType="interactiveSeq">
                <p:stCondLst>
                  <p:cond evt="onClick" delay="0">
                    <p:tgtEl>
                      <p:spTgt spid="35867"/>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31" presetClass="entr" presetSubtype="0" fill="hold" nodeType="clickEffect">
                                  <p:stCondLst>
                                    <p:cond delay="0"/>
                                  </p:stCondLst>
                                  <p:iterate type="lt">
                                    <p:tmPct val="5000"/>
                                  </p:iterate>
                                  <p:childTnLst>
                                    <p:set>
                                      <p:cBhvr>
                                        <p:cTn id="265" dur="1" fill="hold">
                                          <p:stCondLst>
                                            <p:cond delay="0"/>
                                          </p:stCondLst>
                                        </p:cTn>
                                        <p:tgtEl>
                                          <p:spTgt spid="35867">
                                            <p:txEl>
                                              <p:pRg st="0" end="0"/>
                                            </p:txEl>
                                          </p:spTgt>
                                        </p:tgtEl>
                                        <p:attrNameLst>
                                          <p:attrName>style.visibility</p:attrName>
                                        </p:attrNameLst>
                                      </p:cBhvr>
                                      <p:to>
                                        <p:strVal val="visible"/>
                                      </p:to>
                                    </p:set>
                                    <p:anim calcmode="lin" valueType="num">
                                      <p:cBhvr>
                                        <p:cTn id="266"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67"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68"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69" dur="1000"/>
                                        <p:tgtEl>
                                          <p:spTgt spid="35867">
                                            <p:txEl>
                                              <p:pRg st="0" end="0"/>
                                            </p:txEl>
                                          </p:spTgt>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xit" presetSubtype="4" fill="hold" nodeType="clickEffect">
                                  <p:stCondLst>
                                    <p:cond delay="0"/>
                                  </p:stCondLst>
                                  <p:iterate type="lt">
                                    <p:tmPct val="0"/>
                                  </p:iterate>
                                  <p:childTnLst>
                                    <p:anim calcmode="lin" valueType="num">
                                      <p:cBhvr additive="base">
                                        <p:cTn id="273"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74" dur="500"/>
                                        <p:tgtEl>
                                          <p:spTgt spid="35867">
                                            <p:txEl>
                                              <p:pRg st="0" end="0"/>
                                            </p:txEl>
                                          </p:spTgt>
                                        </p:tgtEl>
                                        <p:attrNameLst>
                                          <p:attrName>ppt_y</p:attrName>
                                        </p:attrNameLst>
                                      </p:cBhvr>
                                      <p:tavLst>
                                        <p:tav tm="0">
                                          <p:val>
                                            <p:strVal val="ppt_y"/>
                                          </p:val>
                                        </p:tav>
                                        <p:tav tm="100000">
                                          <p:val>
                                            <p:strVal val="1+ppt_h/2"/>
                                          </p:val>
                                        </p:tav>
                                      </p:tavLst>
                                    </p:anim>
                                    <p:set>
                                      <p:cBhvr>
                                        <p:cTn id="275"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76" restart="whenNotActive" fill="hold" evtFilter="cancelBubble" nodeType="interactiveSeq">
                <p:stCondLst>
                  <p:cond evt="onClick" delay="0">
                    <p:tgtEl>
                      <p:spTgt spid="35866"/>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2" presetClass="entr" presetSubtype="4" fill="hold" nodeType="clickEffect">
                                  <p:stCondLst>
                                    <p:cond delay="0"/>
                                  </p:stCondLst>
                                  <p:childTnLst>
                                    <p:set>
                                      <p:cBhvr>
                                        <p:cTn id="280" dur="1" fill="hold">
                                          <p:stCondLst>
                                            <p:cond delay="0"/>
                                          </p:stCondLst>
                                        </p:cTn>
                                        <p:tgtEl>
                                          <p:spTgt spid="35866">
                                            <p:txEl>
                                              <p:pRg st="0" end="0"/>
                                            </p:txEl>
                                          </p:spTgt>
                                        </p:tgtEl>
                                        <p:attrNameLst>
                                          <p:attrName>style.visibility</p:attrName>
                                        </p:attrNameLst>
                                      </p:cBhvr>
                                      <p:to>
                                        <p:strVal val="visible"/>
                                      </p:to>
                                    </p:set>
                                    <p:anim calcmode="lin" valueType="num">
                                      <p:cBhvr additive="base">
                                        <p:cTn id="281"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82"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xit" presetSubtype="2" fill="hold" nodeType="clickEffect">
                                  <p:stCondLst>
                                    <p:cond delay="0"/>
                                  </p:stCondLst>
                                  <p:childTnLst>
                                    <p:anim calcmode="lin" valueType="num">
                                      <p:cBhvr additive="base">
                                        <p:cTn id="286"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87" dur="500"/>
                                        <p:tgtEl>
                                          <p:spTgt spid="35866">
                                            <p:txEl>
                                              <p:pRg st="0" end="0"/>
                                            </p:txEl>
                                          </p:spTgt>
                                        </p:tgtEl>
                                        <p:attrNameLst>
                                          <p:attrName>ppt_y</p:attrName>
                                        </p:attrNameLst>
                                      </p:cBhvr>
                                      <p:tavLst>
                                        <p:tav tm="0">
                                          <p:val>
                                            <p:strVal val="ppt_y"/>
                                          </p:val>
                                        </p:tav>
                                        <p:tav tm="100000">
                                          <p:val>
                                            <p:strVal val="ppt_y"/>
                                          </p:val>
                                        </p:tav>
                                      </p:tavLst>
                                    </p:anim>
                                    <p:set>
                                      <p:cBhvr>
                                        <p:cTn id="288"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1453718" y="1145459"/>
            <a:ext cx="7333231" cy="1077218"/>
          </a:xfrm>
          <a:prstGeom prst="rect">
            <a:avLst/>
          </a:prstGeom>
          <a:noFill/>
        </p:spPr>
        <p:txBody>
          <a:bodyPr wrap="square">
            <a:spAutoFit/>
          </a:bodyPr>
          <a:lstStyle/>
          <a:p>
            <a:pPr>
              <a:lnSpc>
                <a:spcPct val="200000"/>
              </a:lnSpc>
              <a:buFont typeface="+mj-lt"/>
              <a:buAutoNum type="arabicPeriod"/>
            </a:pPr>
            <a:r>
              <a:rPr lang="en-US" sz="3200" dirty="0"/>
              <a:t> </a:t>
            </a:r>
            <a:r>
              <a:rPr lang="en-US" sz="3200" dirty="0" err="1"/>
              <a:t>Trang</a:t>
            </a:r>
            <a:r>
              <a:rPr lang="en-US" sz="3200" dirty="0"/>
              <a:t> is looking for a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5515337" y="1540319"/>
            <a:ext cx="2108343"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knitting kit</a:t>
            </a:r>
            <a:endParaRPr lang="vi-VN" sz="3200" dirty="0">
              <a:solidFill>
                <a:srgbClr val="C00000"/>
              </a:solidFill>
            </a:endParaRPr>
          </a:p>
        </p:txBody>
      </p:sp>
      <p:sp>
        <p:nvSpPr>
          <p:cNvPr id="2" name="Rectangle 1"/>
          <p:cNvSpPr/>
          <p:nvPr/>
        </p:nvSpPr>
        <p:spPr>
          <a:xfrm>
            <a:off x="480768" y="3654364"/>
            <a:ext cx="9964132" cy="1139094"/>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a:t>
            </a:r>
            <a:r>
              <a:rPr lang="en-US" sz="2400" dirty="0" err="1">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Surprised to see you. What brings you here?</a:t>
            </a:r>
          </a:p>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Oh, hello Tom. I’m looking for a knitting kit.</a:t>
            </a:r>
          </a:p>
        </p:txBody>
      </p:sp>
      <p:cxnSp>
        <p:nvCxnSpPr>
          <p:cNvPr id="10" name="Straight Connector 9"/>
          <p:cNvCxnSpPr/>
          <p:nvPr/>
        </p:nvCxnSpPr>
        <p:spPr>
          <a:xfrm flipV="1">
            <a:off x="6228243" y="4709700"/>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ction Button: Home 13">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65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648769" y="1064792"/>
            <a:ext cx="9428485" cy="1077218"/>
          </a:xfrm>
          <a:prstGeom prst="rect">
            <a:avLst/>
          </a:prstGeom>
          <a:noFill/>
        </p:spPr>
        <p:txBody>
          <a:bodyPr wrap="square">
            <a:spAutoFit/>
          </a:bodyPr>
          <a:lstStyle/>
          <a:p>
            <a:pPr>
              <a:lnSpc>
                <a:spcPct val="200000"/>
              </a:lnSpc>
            </a:pPr>
            <a:r>
              <a:rPr lang="en-US" sz="3200" dirty="0"/>
              <a:t>2. She likes doing DIY in her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5288436" y="1460874"/>
            <a:ext cx="24886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leisure time</a:t>
            </a:r>
            <a:endParaRPr lang="vi-VN" sz="3200" dirty="0">
              <a:solidFill>
                <a:srgbClr val="C00000"/>
              </a:solidFill>
            </a:endParaRPr>
          </a:p>
        </p:txBody>
      </p:sp>
      <p:sp>
        <p:nvSpPr>
          <p:cNvPr id="2" name="Rectangle 1"/>
          <p:cNvSpPr/>
          <p:nvPr/>
        </p:nvSpPr>
        <p:spPr>
          <a:xfrm>
            <a:off x="1445444" y="2879840"/>
            <a:ext cx="8631810" cy="1693092"/>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Actually, I’m keen on many DIY activities. In my leisure time, I love knitting, building dollhouses, and making paper flowers. </a:t>
            </a:r>
          </a:p>
        </p:txBody>
      </p:sp>
      <p:cxnSp>
        <p:nvCxnSpPr>
          <p:cNvPr id="14" name="Straight Connector 13"/>
          <p:cNvCxnSpPr/>
          <p:nvPr/>
        </p:nvCxnSpPr>
        <p:spPr>
          <a:xfrm flipV="1">
            <a:off x="1580828" y="3946129"/>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ction Button: Home 15">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9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555351" y="1038186"/>
            <a:ext cx="10153498" cy="1077218"/>
          </a:xfrm>
          <a:prstGeom prst="rect">
            <a:avLst/>
          </a:prstGeom>
          <a:noFill/>
        </p:spPr>
        <p:txBody>
          <a:bodyPr wrap="square">
            <a:spAutoFit/>
          </a:bodyPr>
          <a:lstStyle/>
          <a:p>
            <a:pPr>
              <a:lnSpc>
                <a:spcPct val="200000"/>
              </a:lnSpc>
            </a:pPr>
            <a:r>
              <a:rPr lang="en-US" sz="3200" dirty="0"/>
              <a:t>3. Tom loves spending his free time with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7343480" y="1471976"/>
            <a:ext cx="2432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other people</a:t>
            </a:r>
            <a:endParaRPr lang="vi-VN" sz="3200" dirty="0">
              <a:solidFill>
                <a:srgbClr val="C00000"/>
              </a:solidFill>
            </a:endParaRPr>
          </a:p>
        </p:txBody>
      </p:sp>
      <p:sp>
        <p:nvSpPr>
          <p:cNvPr id="2" name="Rectangle 1"/>
          <p:cNvSpPr/>
          <p:nvPr/>
        </p:nvSpPr>
        <p:spPr>
          <a:xfrm>
            <a:off x="637464" y="2727324"/>
            <a:ext cx="10571005" cy="1754326"/>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You love spending free time with other people, don’t you?</a:t>
            </a:r>
          </a:p>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flipV="1">
            <a:off x="6586461" y="3220265"/>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953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50076" y="944099"/>
            <a:ext cx="9353799" cy="1077218"/>
          </a:xfrm>
          <a:prstGeom prst="rect">
            <a:avLst/>
          </a:prstGeom>
          <a:noFill/>
        </p:spPr>
        <p:txBody>
          <a:bodyPr wrap="square">
            <a:spAutoFit/>
          </a:bodyPr>
          <a:lstStyle/>
          <a:p>
            <a:pPr>
              <a:lnSpc>
                <a:spcPct val="200000"/>
              </a:lnSpc>
            </a:pPr>
            <a:r>
              <a:rPr lang="en-US" sz="2800" dirty="0"/>
              <a:t>4. Tom and his friends usually  _________ </a:t>
            </a:r>
            <a:r>
              <a:rPr lang="en-US" sz="3200" dirty="0"/>
              <a:t>together</a:t>
            </a:r>
            <a:r>
              <a:rPr lang="en-US" sz="2800" dirty="0"/>
              <a:t>.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785165" y="1360967"/>
            <a:ext cx="183245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hang out</a:t>
            </a:r>
            <a:endParaRPr lang="vi-VN" sz="3200" dirty="0">
              <a:solidFill>
                <a:srgbClr val="C00000"/>
              </a:solidFill>
            </a:endParaRPr>
          </a:p>
        </p:txBody>
      </p:sp>
      <p:sp>
        <p:nvSpPr>
          <p:cNvPr id="2" name="Rectangle 1"/>
          <p:cNvSpPr/>
          <p:nvPr/>
        </p:nvSpPr>
        <p:spPr>
          <a:xfrm>
            <a:off x="701677" y="2549902"/>
            <a:ext cx="9639527" cy="2031325"/>
          </a:xfrm>
          <a:prstGeom prst="rect">
            <a:avLst/>
          </a:prstGeom>
        </p:spPr>
        <p:txBody>
          <a:bodyPr wrap="square">
            <a:spAutoFit/>
          </a:bodyPr>
          <a:lstStyle/>
          <a:p>
            <a:pPr lvl="0">
              <a:lnSpc>
                <a:spcPct val="150000"/>
              </a:lnSpc>
            </a:pPr>
            <a:r>
              <a:rPr lang="en-US" sz="2800" b="1" dirty="0">
                <a:solidFill>
                  <a:srgbClr val="242021"/>
                </a:solidFill>
                <a:latin typeface="Comic Sans MS" panose="030F0702030302020204" pitchFamily="66" charset="0"/>
              </a:rPr>
              <a:t>Tom:</a:t>
            </a:r>
            <a:r>
              <a:rPr lang="en-US" sz="2800" dirty="0">
                <a:solidFill>
                  <a:srgbClr val="242021"/>
                </a:solidFill>
                <a:latin typeface="Comic Sans MS" panose="030F0702030302020204" pitchFamily="66" charset="0"/>
              </a:rPr>
              <a:t>    I’m a bit different. I usually hang out with my friends. We go to the cinema, go cycling, or play sport in the park.</a:t>
            </a:r>
          </a:p>
        </p:txBody>
      </p:sp>
      <p:cxnSp>
        <p:nvCxnSpPr>
          <p:cNvPr id="14" name="Straight Connector 13"/>
          <p:cNvCxnSpPr/>
          <p:nvPr/>
        </p:nvCxnSpPr>
        <p:spPr>
          <a:xfrm flipV="1">
            <a:off x="6864285" y="3110845"/>
            <a:ext cx="1355888" cy="2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9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1154318" cy="1015663"/>
          </a:xfrm>
          <a:prstGeom prst="rect">
            <a:avLst/>
          </a:prstGeom>
          <a:noFill/>
        </p:spPr>
        <p:txBody>
          <a:bodyPr wrap="square">
            <a:spAutoFit/>
          </a:bodyPr>
          <a:lstStyle/>
          <a:p>
            <a:pPr>
              <a:lnSpc>
                <a:spcPct val="200000"/>
              </a:lnSpc>
            </a:pPr>
            <a:r>
              <a:rPr lang="en-US" sz="3000" dirty="0"/>
              <a:t>5.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916998" y="1214625"/>
            <a:ext cx="139516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Sunday</a:t>
            </a:r>
            <a:endParaRPr lang="vi-VN" sz="3000" dirty="0">
              <a:solidFill>
                <a:srgbClr val="C00000"/>
              </a:solidFill>
            </a:endParaRPr>
          </a:p>
        </p:txBody>
      </p:sp>
      <p:sp>
        <p:nvSpPr>
          <p:cNvPr id="2" name="Rectangle 1"/>
          <p:cNvSpPr/>
          <p:nvPr/>
        </p:nvSpPr>
        <p:spPr>
          <a:xfrm>
            <a:off x="752464" y="2358928"/>
            <a:ext cx="9673582" cy="1693092"/>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a:off x="3612037" y="3445074"/>
            <a:ext cx="1478437" cy="5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09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6"/>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6"/>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542185" y="2"/>
            <a:ext cx="649817" cy="649817"/>
          </a:xfrm>
          <a:prstGeom prst="rect">
            <a:avLst/>
          </a:prstGeom>
        </p:spPr>
      </p:pic>
      <p:sp>
        <p:nvSpPr>
          <p:cNvPr id="7" name="Action Button: Home 6">
            <a:hlinkClick r:id="rId6"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4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232802"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3" name="Action Button: Home 12">
            <a:hlinkClick r:id="rId5" action="ppaction://hlinksldjump" highlightClick="1"/>
          </p:cNvPr>
          <p:cNvSpPr/>
          <p:nvPr/>
        </p:nvSpPr>
        <p:spPr>
          <a:xfrm>
            <a:off x="9944624"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09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27" y="1876671"/>
            <a:ext cx="5969822" cy="422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5671" y="967623"/>
            <a:ext cx="2711777" cy="5170646"/>
          </a:xfrm>
          <a:prstGeom prst="rect">
            <a:avLst/>
          </a:prstGeom>
        </p:spPr>
        <p:txBody>
          <a:bodyPr wrap="square">
            <a:spAutoFit/>
          </a:bodyPr>
          <a:lstStyle/>
          <a:p>
            <a:pPr marL="285750" indent="-285750">
              <a:lnSpc>
                <a:spcPct val="150000"/>
              </a:lnSpc>
              <a:buFontTx/>
              <a:buChar char="-"/>
            </a:pPr>
            <a:r>
              <a:rPr lang="vi-VN" sz="2000" b="1" i="1" dirty="0"/>
              <a:t>Go fishing</a:t>
            </a:r>
            <a:endParaRPr lang="en-US" sz="2000" b="1" i="1" dirty="0"/>
          </a:p>
          <a:p>
            <a:pPr marL="285750" indent="-285750">
              <a:lnSpc>
                <a:spcPct val="150000"/>
              </a:lnSpc>
              <a:buFontTx/>
              <a:buChar char="-"/>
            </a:pPr>
            <a:r>
              <a:rPr lang="vi-VN" sz="2000" b="1" i="1" dirty="0"/>
              <a:t> Play a sport</a:t>
            </a:r>
            <a:endParaRPr lang="en-US" sz="2000" b="1" i="1" dirty="0"/>
          </a:p>
          <a:p>
            <a:pPr marL="285750" indent="-285750">
              <a:lnSpc>
                <a:spcPct val="150000"/>
              </a:lnSpc>
              <a:buFontTx/>
              <a:buChar char="-"/>
            </a:pPr>
            <a:r>
              <a:rPr lang="en-US" sz="2000" b="1" i="1" dirty="0"/>
              <a:t>Go to the park</a:t>
            </a:r>
          </a:p>
          <a:p>
            <a:pPr marL="285750" indent="-285750">
              <a:lnSpc>
                <a:spcPct val="150000"/>
              </a:lnSpc>
              <a:buFontTx/>
              <a:buChar char="-"/>
            </a:pPr>
            <a:r>
              <a:rPr lang="en-US" sz="2000" b="1" i="1" dirty="0"/>
              <a:t>Fly the kites</a:t>
            </a:r>
          </a:p>
          <a:p>
            <a:pPr marL="285750" indent="-285750">
              <a:lnSpc>
                <a:spcPct val="150000"/>
              </a:lnSpc>
              <a:buFontTx/>
              <a:buChar char="-"/>
            </a:pPr>
            <a:r>
              <a:rPr lang="en-US" sz="2000" b="1" i="1" dirty="0"/>
              <a:t>Listen to music</a:t>
            </a:r>
          </a:p>
          <a:p>
            <a:pPr marL="285750" indent="-285750">
              <a:lnSpc>
                <a:spcPct val="150000"/>
              </a:lnSpc>
              <a:buFontTx/>
              <a:buChar char="-"/>
            </a:pPr>
            <a:r>
              <a:rPr lang="en-US" sz="2000" b="1" i="1" dirty="0"/>
              <a:t>Go out with friends </a:t>
            </a:r>
          </a:p>
          <a:p>
            <a:pPr marL="285750" indent="-285750">
              <a:lnSpc>
                <a:spcPct val="150000"/>
              </a:lnSpc>
              <a:buFontTx/>
              <a:buChar char="-"/>
            </a:pPr>
            <a:r>
              <a:rPr lang="en-US" sz="2000" b="1" i="1" dirty="0"/>
              <a:t>Sailing</a:t>
            </a:r>
          </a:p>
          <a:p>
            <a:pPr marL="285750" indent="-285750">
              <a:lnSpc>
                <a:spcPct val="150000"/>
              </a:lnSpc>
              <a:buFontTx/>
              <a:buChar char="-"/>
            </a:pPr>
            <a:r>
              <a:rPr lang="en-US" sz="2000" b="1" i="1" dirty="0"/>
              <a:t>Go swimming</a:t>
            </a:r>
          </a:p>
          <a:p>
            <a:pPr marL="285750" indent="-285750">
              <a:lnSpc>
                <a:spcPct val="150000"/>
              </a:lnSpc>
              <a:buFontTx/>
              <a:buChar char="-"/>
            </a:pPr>
            <a:r>
              <a:rPr lang="vi-VN" sz="2000" b="1" i="1" dirty="0"/>
              <a:t>go on a picnic</a:t>
            </a:r>
            <a:endParaRPr lang="en-US" sz="2000" b="1" i="1" dirty="0"/>
          </a:p>
          <a:p>
            <a:pPr marL="285750" indent="-285750">
              <a:lnSpc>
                <a:spcPct val="150000"/>
              </a:lnSpc>
              <a:buFontTx/>
              <a:buChar char="-"/>
            </a:pPr>
            <a:r>
              <a:rPr lang="vi-VN" sz="2000" b="1" i="1" dirty="0"/>
              <a:t>Jogging</a:t>
            </a:r>
            <a:endParaRPr lang="en-US" sz="2000" b="1" i="1" dirty="0"/>
          </a:p>
          <a:p>
            <a:pPr marL="285750" indent="-285750">
              <a:lnSpc>
                <a:spcPct val="150000"/>
              </a:lnSpc>
              <a:buFontTx/>
              <a:buChar char="-"/>
            </a:pPr>
            <a:r>
              <a:rPr lang="vi-VN" sz="2000" b="1" i="1" dirty="0"/>
              <a:t>climb tree</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333897" y="1472251"/>
            <a:ext cx="6475570"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964087" y="0"/>
            <a:ext cx="1227913" cy="1193069"/>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445623" cy="1132115"/>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112137" y="5966073"/>
            <a:ext cx="1079863" cy="89192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1" y="5808617"/>
            <a:ext cx="1375954" cy="1049388"/>
          </a:xfrm>
          <a:prstGeom prst="rect">
            <a:avLst/>
          </a:prstGeom>
        </p:spPr>
      </p:pic>
      <p:sp>
        <p:nvSpPr>
          <p:cNvPr id="12" name="Action Button: Home 11">
            <a:hlinkClick r:id="rId5" action="ppaction://hlinksldjump" highlightClick="1"/>
          </p:cNvPr>
          <p:cNvSpPr/>
          <p:nvPr/>
        </p:nvSpPr>
        <p:spPr>
          <a:xfrm>
            <a:off x="10388433" y="6333311"/>
            <a:ext cx="507700" cy="467031"/>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13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560430"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08B1305C-B331-9195-FF9C-9532D6A247B3}"/>
              </a:ext>
            </a:extLst>
          </p:cNvPr>
          <p:cNvSpPr/>
          <p:nvPr/>
        </p:nvSpPr>
        <p:spPr>
          <a:xfrm>
            <a:off x="3978111" y="1165798"/>
            <a:ext cx="19393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ECDC8F74-31EA-C91E-7B0B-77A245E22F44}"/>
              </a:ext>
            </a:extLst>
          </p:cNvPr>
          <p:cNvSpPr/>
          <p:nvPr/>
        </p:nvSpPr>
        <p:spPr>
          <a:xfrm>
            <a:off x="9285019" y="4579994"/>
            <a:ext cx="131071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731BE2B5-C050-7B4F-9264-9E410BA0742F}"/>
              </a:ext>
            </a:extLst>
          </p:cNvPr>
          <p:cNvSpPr/>
          <p:nvPr/>
        </p:nvSpPr>
        <p:spPr>
          <a:xfrm>
            <a:off x="4939644" y="3736521"/>
            <a:ext cx="15742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9" name="Hình chữ nhật: Góc Tròn 6">
            <a:extLst>
              <a:ext uri="{FF2B5EF4-FFF2-40B4-BE49-F238E27FC236}">
                <a16:creationId xmlns:a16="http://schemas.microsoft.com/office/drawing/2014/main" id="{BD5FE6B4-2279-EF99-8879-0233645AC809}"/>
              </a:ext>
            </a:extLst>
          </p:cNvPr>
          <p:cNvSpPr/>
          <p:nvPr/>
        </p:nvSpPr>
        <p:spPr>
          <a:xfrm>
            <a:off x="6381946" y="2877615"/>
            <a:ext cx="214931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10" name="Hình chữ nhật: Góc Tròn 6">
            <a:extLst>
              <a:ext uri="{FF2B5EF4-FFF2-40B4-BE49-F238E27FC236}">
                <a16:creationId xmlns:a16="http://schemas.microsoft.com/office/drawing/2014/main" id="{817D9914-754B-4E2F-D4CE-94D72E37B2EF}"/>
              </a:ext>
            </a:extLst>
          </p:cNvPr>
          <p:cNvSpPr/>
          <p:nvPr/>
        </p:nvSpPr>
        <p:spPr>
          <a:xfrm>
            <a:off x="4600281" y="2018709"/>
            <a:ext cx="202969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 </a:t>
            </a:r>
            <a:endParaRPr lang="vi-VN" sz="2800" dirty="0">
              <a:solidFill>
                <a:srgbClr val="C00000"/>
              </a:solidFill>
            </a:endParaRPr>
          </a:p>
        </p:txBody>
      </p:sp>
    </p:spTree>
    <p:extLst>
      <p:ext uri="{BB962C8B-B14F-4D97-AF65-F5344CB8AC3E}">
        <p14:creationId xmlns:p14="http://schemas.microsoft.com/office/powerpoint/2010/main" val="111286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071" y="383537"/>
            <a:ext cx="11258929" cy="523220"/>
          </a:xfrm>
          <a:prstGeom prst="rect">
            <a:avLst/>
          </a:prstGeom>
          <a:noFill/>
          <a:effectLst/>
        </p:spPr>
        <p:txBody>
          <a:bodyPr wrap="square" rtlCol="0">
            <a:spAutoFit/>
          </a:bodyPr>
          <a:lstStyle/>
          <a:p>
            <a:r>
              <a:rPr lang="en-US" sz="2800" b="1" dirty="0">
                <a:effectLst/>
              </a:rPr>
              <a:t>Work in pairs. Write the activities from the box under the correct pictures. </a:t>
            </a:r>
            <a:endParaRPr lang="en-US" sz="2800" dirty="0"/>
          </a:p>
        </p:txBody>
      </p:sp>
      <p:sp>
        <p:nvSpPr>
          <p:cNvPr id="16" name="Rounded Rectangle 15"/>
          <p:cNvSpPr/>
          <p:nvPr/>
        </p:nvSpPr>
        <p:spPr>
          <a:xfrm>
            <a:off x="377680" y="383537"/>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0465" y="280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63323" y="1363112"/>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66459" y="1369848"/>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207182" y="136984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92355" y="136112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78955" y="1369848"/>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49663" y="2063301"/>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063301"/>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49663"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90223" y="1363111"/>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89888" y="2063301"/>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42673" y="4553486"/>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74961 0.3581 " pathEditMode="relative" rAng="0" ptsTypes="AA">
                                      <p:cBhvr>
                                        <p:cTn id="6" dur="2000" fill="hold"/>
                                        <p:tgtEl>
                                          <p:spTgt spid="28"/>
                                        </p:tgtEl>
                                        <p:attrNameLst>
                                          <p:attrName>ppt_x</p:attrName>
                                          <p:attrName>ppt_y</p:attrName>
                                        </p:attrNameLst>
                                      </p:cBhvr>
                                      <p:rCtr x="-37487"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3.33333E-6 L 0.3293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44444E-6 L 0.34349 0.36621 " pathEditMode="relative" rAng="0" ptsTypes="AA">
                                      <p:cBhvr>
                                        <p:cTn id="14" dur="2000" fill="hold"/>
                                        <p:tgtEl>
                                          <p:spTgt spid="8"/>
                                        </p:tgtEl>
                                        <p:attrNameLst>
                                          <p:attrName>ppt_x</p:attrName>
                                          <p:attrName>ppt_y</p:attrName>
                                        </p:attrNameLst>
                                      </p:cBhvr>
                                      <p:rCtr x="17174" y="18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19427 0.72153 " pathEditMode="relative" rAng="0" ptsTypes="AA">
                                      <p:cBhvr>
                                        <p:cTn id="18" dur="2000" fill="hold"/>
                                        <p:tgtEl>
                                          <p:spTgt spid="7"/>
                                        </p:tgtEl>
                                        <p:attrNameLst>
                                          <p:attrName>ppt_x</p:attrName>
                                          <p:attrName>ppt_y</p:attrName>
                                        </p:attrNameLst>
                                      </p:cBhvr>
                                      <p:rCtr x="-971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59259E-6 L 0.43724 0.72754 " pathEditMode="relative" rAng="0" ptsTypes="AA">
                                      <p:cBhvr>
                                        <p:cTn id="22" dur="2000" fill="hold"/>
                                        <p:tgtEl>
                                          <p:spTgt spid="4"/>
                                        </p:tgtEl>
                                        <p:attrNameLst>
                                          <p:attrName>ppt_x</p:attrName>
                                          <p:attrName>ppt_y</p:attrName>
                                        </p:attrNameLst>
                                      </p:cBhvr>
                                      <p:rCtr x="21862" y="363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7 -3.33333E-6 L 0.15859 0.72547 " pathEditMode="relative" rAng="0" ptsTypes="AA">
                                      <p:cBhvr>
                                        <p:cTn id="26" dur="2000" fill="hold"/>
                                        <p:tgtEl>
                                          <p:spTgt spid="9"/>
                                        </p:tgtEl>
                                        <p:attrNameLst>
                                          <p:attrName>ppt_x</p:attrName>
                                          <p:attrName>ppt_y</p:attrName>
                                        </p:attrNameLst>
                                      </p:cBhvr>
                                      <p:rCtr x="7930" y="3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7554" y="388514"/>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284713" y="35720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7498" y="2545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a:extLst>
              <a:ext uri="{FF2B5EF4-FFF2-40B4-BE49-F238E27FC236}">
                <a16:creationId xmlns:a16="http://schemas.microsoft.com/office/drawing/2014/main" id="{68DE1DC7-075B-23AE-8277-9352718DC434}"/>
              </a:ext>
            </a:extLst>
          </p:cNvPr>
          <p:cNvSpPr txBox="1"/>
          <p:nvPr/>
        </p:nvSpPr>
        <p:spPr>
          <a:xfrm>
            <a:off x="337498" y="993760"/>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 be relaxed</a:t>
            </a: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947137" y="1316002"/>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947137" y="2290212"/>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928133" y="3272581"/>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928133" y="4177047"/>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929355" y="5144004"/>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954107"/>
          </a:xfrm>
          <a:prstGeom prst="rect">
            <a:avLst/>
          </a:prstGeom>
          <a:noFill/>
          <a:effectLst/>
        </p:spPr>
        <p:txBody>
          <a:bodyPr wrap="square" rtlCol="0">
            <a:spAutoFit/>
          </a:bodyPr>
          <a:lstStyle/>
          <a:p>
            <a:r>
              <a:rPr lang="en-US" sz="2800" b="1" dirty="0">
                <a:effectLst/>
              </a:rPr>
              <a:t>Work in groups. Ask one another the question below. Then report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474504" y="2777978"/>
            <a:ext cx="7987421" cy="1077218"/>
          </a:xfrm>
          <a:prstGeom prst="rect">
            <a:avLst/>
          </a:prstGeom>
          <a:noFill/>
        </p:spPr>
        <p:txBody>
          <a:bodyPr wrap="square">
            <a:spAutoFit/>
          </a:bodyPr>
          <a:lstStyle/>
          <a:p>
            <a:r>
              <a:rPr lang="en-US" sz="3200" dirty="0">
                <a:solidFill>
                  <a:srgbClr val="FF0000"/>
                </a:solidFill>
              </a:rPr>
              <a:t>Hai</a:t>
            </a:r>
            <a:r>
              <a:rPr lang="en-US" sz="3200" dirty="0">
                <a:solidFill>
                  <a:srgbClr val="FF0000"/>
                </a:solidFill>
                <a:effectLst/>
              </a:rPr>
              <a:t>:</a:t>
            </a:r>
            <a:r>
              <a:rPr lang="en-US" sz="3200" dirty="0">
                <a:effectLst/>
              </a:rPr>
              <a:t> If you have some free time this weekend, what will you do? </a:t>
            </a:r>
            <a:endParaRPr lang="en-US" sz="32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200503" y="3633783"/>
            <a:ext cx="1619534" cy="181491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363279" y="3633783"/>
            <a:ext cx="1883101" cy="181491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cstate="print">
            <a:alphaModFix/>
          </a:blip>
          <a:srcRect/>
          <a:stretch/>
        </p:blipFill>
        <p:spPr>
          <a:xfrm rot="21388127">
            <a:off x="10446521" y="2374948"/>
            <a:ext cx="1711485" cy="1156598"/>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6" cstate="print">
            <a:alphaModFix/>
          </a:blip>
          <a:srcRect/>
          <a:stretch/>
        </p:blipFill>
        <p:spPr>
          <a:xfrm flipH="1">
            <a:off x="8454818" y="2366481"/>
            <a:ext cx="1700021" cy="1207620"/>
          </a:xfrm>
          <a:prstGeom prst="rect">
            <a:avLst/>
          </a:prstGeom>
          <a:noFill/>
          <a:ln>
            <a:noFill/>
          </a:ln>
        </p:spPr>
      </p:pic>
      <p:sp>
        <p:nvSpPr>
          <p:cNvPr id="8" name="Rectangle 7"/>
          <p:cNvSpPr/>
          <p:nvPr/>
        </p:nvSpPr>
        <p:spPr>
          <a:xfrm>
            <a:off x="403465" y="4024503"/>
            <a:ext cx="7888777" cy="954107"/>
          </a:xfrm>
          <a:prstGeom prst="rect">
            <a:avLst/>
          </a:prstGeom>
        </p:spPr>
        <p:txBody>
          <a:bodyPr wrap="square">
            <a:spAutoFit/>
          </a:bodyPr>
          <a:lstStyle/>
          <a:p>
            <a:r>
              <a:rPr lang="en-US" sz="2800" b="1" dirty="0" err="1">
                <a:solidFill>
                  <a:srgbClr val="0070C0"/>
                </a:solidFill>
              </a:rPr>
              <a:t>Huong</a:t>
            </a:r>
            <a:r>
              <a:rPr lang="en-US" sz="2800" b="1" dirty="0">
                <a:solidFill>
                  <a:srgbClr val="0070C0"/>
                </a:solidFill>
              </a:rPr>
              <a:t>: </a:t>
            </a:r>
            <a:r>
              <a:rPr lang="en-US" sz="2800" dirty="0"/>
              <a:t>If you have some free time this weekend, </a:t>
            </a:r>
          </a:p>
          <a:p>
            <a:r>
              <a:rPr lang="en-US" sz="2800" dirty="0"/>
              <a:t>I will hang out with my friends. I love talking to them.</a:t>
            </a:r>
          </a:p>
        </p:txBody>
      </p:sp>
      <p:sp>
        <p:nvSpPr>
          <p:cNvPr id="9" name="Rectangle 8"/>
          <p:cNvSpPr/>
          <p:nvPr/>
        </p:nvSpPr>
        <p:spPr>
          <a:xfrm>
            <a:off x="474503" y="5349414"/>
            <a:ext cx="7321464" cy="954107"/>
          </a:xfrm>
          <a:prstGeom prst="rect">
            <a:avLst/>
          </a:prstGeom>
        </p:spPr>
        <p:txBody>
          <a:bodyPr wrap="square">
            <a:spAutoFit/>
          </a:bodyPr>
          <a:lstStyle/>
          <a:p>
            <a:r>
              <a:rPr lang="en-US" sz="2800" b="1" dirty="0" err="1">
                <a:solidFill>
                  <a:srgbClr val="7030A0"/>
                </a:solidFill>
              </a:rPr>
              <a:t>Huy</a:t>
            </a:r>
            <a:r>
              <a:rPr lang="en-US" sz="2800" b="1" dirty="0">
                <a:solidFill>
                  <a:srgbClr val="7030A0"/>
                </a:solidFill>
              </a:rPr>
              <a:t>: </a:t>
            </a:r>
            <a:r>
              <a:rPr lang="en-US" sz="2800" dirty="0"/>
              <a:t>If I have free time this weekend, I will go to the cinema to see the latest film.</a:t>
            </a:r>
          </a:p>
        </p:txBody>
      </p:sp>
    </p:spTree>
    <p:extLst>
      <p:ext uri="{BB962C8B-B14F-4D97-AF65-F5344CB8AC3E}">
        <p14:creationId xmlns:p14="http://schemas.microsoft.com/office/powerpoint/2010/main" val="27164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cstate="print">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6" cstate="print">
            <a:alphaModFix/>
          </a:blip>
          <a:srcRect/>
          <a:stretch/>
        </p:blipFill>
        <p:spPr>
          <a:xfrm flipH="1">
            <a:off x="8531103" y="708965"/>
            <a:ext cx="1489590" cy="1200093"/>
          </a:xfrm>
          <a:prstGeom prst="rect">
            <a:avLst/>
          </a:prstGeom>
          <a:noFill/>
          <a:ln>
            <a:noFill/>
          </a:ln>
        </p:spPr>
      </p:pic>
      <p:sp>
        <p:nvSpPr>
          <p:cNvPr id="3" name="Rectangle 2"/>
          <p:cNvSpPr/>
          <p:nvPr/>
        </p:nvSpPr>
        <p:spPr>
          <a:xfrm>
            <a:off x="754272" y="2527574"/>
            <a:ext cx="7661372" cy="1231106"/>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This weekend, If </a:t>
            </a:r>
            <a:r>
              <a:rPr lang="en-US" sz="2600" i="1" dirty="0" err="1"/>
              <a:t>Huong</a:t>
            </a:r>
            <a:r>
              <a:rPr lang="en-US" sz="2600" i="1" dirty="0"/>
              <a:t> has some free time she’ll </a:t>
            </a:r>
          </a:p>
          <a:p>
            <a:r>
              <a:rPr lang="en-US" sz="2400" i="1" dirty="0"/>
              <a:t>hang out with her friends. She loves talking to her friends.</a:t>
            </a:r>
          </a:p>
          <a:p>
            <a:r>
              <a:rPr lang="en-US" sz="2400" i="1" dirty="0"/>
              <a:t>And </a:t>
            </a:r>
            <a:r>
              <a:rPr lang="en-US" sz="2400" i="1" dirty="0" err="1"/>
              <a:t>Huy</a:t>
            </a:r>
            <a:r>
              <a:rPr lang="en-US" sz="2400" i="1" dirty="0"/>
              <a:t> will go to the cinema to see the latest film.</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cstate="print">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6" cstate="print">
            <a:alphaModFix/>
          </a:blip>
          <a:srcRect/>
          <a:stretch/>
        </p:blipFill>
        <p:spPr>
          <a:xfrm flipH="1">
            <a:off x="8531103" y="708965"/>
            <a:ext cx="1489590" cy="1200093"/>
          </a:xfrm>
          <a:prstGeom prst="rect">
            <a:avLst/>
          </a:prstGeom>
          <a:noFill/>
          <a:ln>
            <a:noFill/>
          </a:ln>
        </p:spPr>
      </p:pic>
      <p:sp>
        <p:nvSpPr>
          <p:cNvPr id="3" name="Rectangle 2"/>
          <p:cNvSpPr/>
          <p:nvPr/>
        </p:nvSpPr>
        <p:spPr>
          <a:xfrm>
            <a:off x="628983" y="2305330"/>
            <a:ext cx="9150962" cy="20928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If I have some time this weekend, I’ll play badminton with my father in the morning. In the afternoon, I’ll hang out with my friends, and we’ll drink milk tea together. In the evening, I’ll message my friends and surf the net to watch some interesting </a:t>
            </a:r>
            <a:r>
              <a:rPr lang="en-US" sz="2600" i="1" dirty="0" err="1"/>
              <a:t>programme</a:t>
            </a:r>
            <a:r>
              <a:rPr lang="en-US" sz="2600" i="1" dirty="0"/>
              <a:t>.</a:t>
            </a:r>
          </a:p>
        </p:txBody>
      </p:sp>
    </p:spTree>
    <p:extLst>
      <p:ext uri="{BB962C8B-B14F-4D97-AF65-F5344CB8AC3E}">
        <p14:creationId xmlns:p14="http://schemas.microsoft.com/office/powerpoint/2010/main" val="35690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31202" y="102693"/>
            <a:ext cx="3159412" cy="646331"/>
          </a:xfrm>
          <a:prstGeom prst="rect">
            <a:avLst/>
          </a:prstGeom>
          <a:solidFill>
            <a:schemeClr val="accent2"/>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138160" y="1305700"/>
            <a:ext cx="8149852" cy="3046988"/>
          </a:xfrm>
          <a:prstGeom prst="rect">
            <a:avLst/>
          </a:prstGeom>
          <a:noFill/>
        </p:spPr>
        <p:txBody>
          <a:bodyPr wrap="square" rtlCol="0">
            <a:spAutoFit/>
          </a:bodyPr>
          <a:lstStyle/>
          <a:p>
            <a:pPr marL="457200" indent="-457200">
              <a:lnSpc>
                <a:spcPct val="150000"/>
              </a:lnSpc>
              <a:buFontTx/>
              <a:buChar char="-"/>
            </a:pPr>
            <a:r>
              <a:rPr lang="en-US" sz="3200" b="1" dirty="0"/>
              <a:t>Name a list of cheap expensive, easy and difficult leisure activities.</a:t>
            </a:r>
          </a:p>
          <a:p>
            <a:pPr marL="457200" indent="-457200">
              <a:lnSpc>
                <a:spcPct val="150000"/>
              </a:lnSpc>
              <a:buFontTx/>
              <a:buChar char="-"/>
            </a:pPr>
            <a:r>
              <a:rPr lang="en-US" sz="3200" b="1" dirty="0"/>
              <a:t>Do exercises in the workbook.</a:t>
            </a:r>
          </a:p>
          <a:p>
            <a:pPr marL="457200" indent="-457200">
              <a:lnSpc>
                <a:spcPct val="150000"/>
              </a:lnSpc>
              <a:buFontTx/>
              <a:buChar char="-"/>
            </a:pPr>
            <a:r>
              <a:rPr lang="en-US" sz="3200" b="1"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831" y="3318234"/>
            <a:ext cx="3057113" cy="327755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46898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717" t="5498" r="5361" b="13402"/>
          <a:stretch/>
        </p:blipFill>
        <p:spPr>
          <a:xfrm>
            <a:off x="575034" y="282804"/>
            <a:ext cx="11076495" cy="6353666"/>
          </a:xfrm>
          <a:prstGeom prst="rect">
            <a:avLst/>
          </a:prstGeom>
        </p:spPr>
      </p:pic>
    </p:spTree>
    <p:extLst>
      <p:ext uri="{BB962C8B-B14F-4D97-AF65-F5344CB8AC3E}">
        <p14:creationId xmlns:p14="http://schemas.microsoft.com/office/powerpoint/2010/main" val="312035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3B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dirty="0">
                <a:solidFill>
                  <a:srgbClr val="FFFF0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rgbClr val="FFFF00"/>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rgbClr val="FFFF00"/>
                </a:solidFill>
                <a:latin typeface="Myriad Pro" pitchFamily="34" charset="0"/>
              </a:rPr>
              <a:t>LEISURE TIME</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0070C0"/>
                </a:solidFill>
              </a:rPr>
              <a:t>I’m keen on DIY (do-it-yourself).</a:t>
            </a:r>
          </a:p>
        </p:txBody>
      </p:sp>
      <p:sp>
        <p:nvSpPr>
          <p:cNvPr id="17" name="TextBox 16"/>
          <p:cNvSpPr txBox="1"/>
          <p:nvPr/>
        </p:nvSpPr>
        <p:spPr>
          <a:xfrm>
            <a:off x="2243706" y="109060"/>
            <a:ext cx="730394" cy="707886"/>
          </a:xfrm>
          <a:prstGeom prst="rect">
            <a:avLst/>
          </a:prstGeom>
          <a:noFill/>
          <a:ln>
            <a:solidFill>
              <a:srgbClr val="FFFF00"/>
            </a:solidFill>
          </a:ln>
        </p:spPr>
        <p:txBody>
          <a:bodyPr wrap="square" rtlCol="0">
            <a:spAutoFit/>
          </a:bodyPr>
          <a:lstStyle/>
          <a:p>
            <a:pPr algn="ctr"/>
            <a:r>
              <a:rPr lang="en-US" sz="4000" b="1" dirty="0">
                <a:solidFill>
                  <a:schemeClr val="bg1"/>
                </a:solidFill>
                <a:latin typeface="Myriad Pro" pitchFamily="34" charset="0"/>
              </a:rPr>
              <a:t>1</a:t>
            </a: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262" y="3173686"/>
            <a:ext cx="3864668" cy="31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1179203" y="5129864"/>
            <a:ext cx="515350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DIY (n) = </a:t>
            </a:r>
            <a:r>
              <a:rPr lang="en-US" sz="3600" b="1" dirty="0">
                <a:solidFill>
                  <a:srgbClr val="002060"/>
                </a:solidFill>
                <a:cs typeface="Calibri" panose="020F0502020204030204" pitchFamily="34" charset="0"/>
              </a:rPr>
              <a:t>(do-it-yourself):</a:t>
            </a:r>
          </a:p>
        </p:txBody>
      </p:sp>
      <p:sp>
        <p:nvSpPr>
          <p:cNvPr id="5" name="Rectangle 4">
            <a:extLst>
              <a:ext uri="{FF2B5EF4-FFF2-40B4-BE49-F238E27FC236}">
                <a16:creationId xmlns:a16="http://schemas.microsoft.com/office/drawing/2014/main" id="{092A3042-938C-08D7-EE9E-F60A54B5B7BC}"/>
              </a:ext>
            </a:extLst>
          </p:cNvPr>
          <p:cNvSpPr/>
          <p:nvPr/>
        </p:nvSpPr>
        <p:spPr>
          <a:xfrm>
            <a:off x="6222354" y="5261075"/>
            <a:ext cx="5001623" cy="646331"/>
          </a:xfrm>
          <a:prstGeom prst="rect">
            <a:avLst/>
          </a:prstGeom>
        </p:spPr>
        <p:txBody>
          <a:bodyPr wrap="square">
            <a:spAutoFit/>
          </a:bodyPr>
          <a:lstStyle/>
          <a:p>
            <a:pPr lvl="0"/>
            <a:r>
              <a:rPr lang="en-US" sz="3600" b="1" dirty="0" err="1">
                <a:solidFill>
                  <a:srgbClr val="0070C0"/>
                </a:solidFill>
              </a:rPr>
              <a:t>tự</a:t>
            </a:r>
            <a:r>
              <a:rPr lang="en-US" sz="3600" b="1" dirty="0">
                <a:solidFill>
                  <a:srgbClr val="0070C0"/>
                </a:solidFill>
              </a:rPr>
              <a:t> </a:t>
            </a:r>
            <a:r>
              <a:rPr lang="en-US" sz="3600" b="1" dirty="0" err="1">
                <a:solidFill>
                  <a:srgbClr val="0070C0"/>
                </a:solidFill>
              </a:rPr>
              <a:t>tay</a:t>
            </a:r>
            <a:r>
              <a:rPr lang="en-US" sz="3600" b="1" dirty="0">
                <a:solidFill>
                  <a:srgbClr val="0070C0"/>
                </a:solidFill>
              </a:rPr>
              <a:t> </a:t>
            </a:r>
            <a:r>
              <a:rPr lang="en-US" sz="3600" b="1" dirty="0" err="1">
                <a:solidFill>
                  <a:srgbClr val="0070C0"/>
                </a:solidFill>
              </a:rPr>
              <a:t>làm</a:t>
            </a:r>
            <a:endParaRPr lang="en-US" sz="3600" b="1" dirty="0">
              <a:solidFill>
                <a:srgbClr val="0070C0"/>
              </a:solidFill>
            </a:endParaRPr>
          </a:p>
        </p:txBody>
      </p:sp>
      <p:sp>
        <p:nvSpPr>
          <p:cNvPr id="6" name="Rectangle 5">
            <a:extLst>
              <a:ext uri="{FF2B5EF4-FFF2-40B4-BE49-F238E27FC236}">
                <a16:creationId xmlns:a16="http://schemas.microsoft.com/office/drawing/2014/main" id="{188EC76A-130E-019C-6AE0-3F420839E35B}"/>
              </a:ext>
            </a:extLst>
          </p:cNvPr>
          <p:cNvSpPr/>
          <p:nvPr/>
        </p:nvSpPr>
        <p:spPr>
          <a:xfrm>
            <a:off x="1331083" y="5696029"/>
            <a:ext cx="2137929" cy="461665"/>
          </a:xfrm>
          <a:prstGeom prst="rect">
            <a:avLst/>
          </a:prstGeom>
        </p:spPr>
        <p:txBody>
          <a:bodyPr wrap="square">
            <a:spAutoFit/>
          </a:bodyPr>
          <a:lstStyle/>
          <a:p>
            <a:r>
              <a:rPr lang="en-US" sz="2400" b="1" dirty="0">
                <a:solidFill>
                  <a:srgbClr val="0070C0"/>
                </a:solidFill>
              </a:rPr>
              <a:t>/ˌ</a:t>
            </a:r>
            <a:r>
              <a:rPr lang="en-US" sz="2400" b="1" dirty="0" err="1">
                <a:solidFill>
                  <a:srgbClr val="0070C0"/>
                </a:solidFill>
              </a:rPr>
              <a:t>diːaɪˈwaɪ</a:t>
            </a:r>
            <a:r>
              <a:rPr lang="en-US" sz="2400" b="1" dirty="0">
                <a:solidFill>
                  <a:srgbClr val="0070C0"/>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53" y="499326"/>
            <a:ext cx="5132721" cy="4490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ukdiver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89258" y="6225440"/>
            <a:ext cx="487363" cy="487363"/>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0"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744224" y="4291968"/>
            <a:ext cx="3395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knitting kit (n):</a:t>
            </a:r>
          </a:p>
        </p:txBody>
      </p:sp>
      <p:sp>
        <p:nvSpPr>
          <p:cNvPr id="9" name="Rectangle 8">
            <a:extLst>
              <a:ext uri="{FF2B5EF4-FFF2-40B4-BE49-F238E27FC236}">
                <a16:creationId xmlns:a16="http://schemas.microsoft.com/office/drawing/2014/main" id="{DD02061A-2E82-661A-C9B0-6D306EBC4757}"/>
              </a:ext>
            </a:extLst>
          </p:cNvPr>
          <p:cNvSpPr/>
          <p:nvPr/>
        </p:nvSpPr>
        <p:spPr>
          <a:xfrm>
            <a:off x="3850942" y="4444480"/>
            <a:ext cx="5327450" cy="646331"/>
          </a:xfrm>
          <a:prstGeom prst="rect">
            <a:avLst/>
          </a:prstGeom>
        </p:spPr>
        <p:txBody>
          <a:bodyPr wrap="square">
            <a:spAutoFit/>
          </a:bodyPr>
          <a:lstStyle/>
          <a:p>
            <a:pPr lvl="0"/>
            <a:r>
              <a:rPr lang="en-US" sz="3600" b="1" dirty="0" err="1"/>
              <a:t>bộ</a:t>
            </a:r>
            <a:r>
              <a:rPr lang="en-US" sz="3600" b="1" dirty="0"/>
              <a:t> </a:t>
            </a:r>
            <a:r>
              <a:rPr lang="en-US" sz="3600" b="1" dirty="0" err="1"/>
              <a:t>dụng</a:t>
            </a:r>
            <a:r>
              <a:rPr lang="en-US" sz="3600" b="1" dirty="0"/>
              <a:t> </a:t>
            </a:r>
            <a:r>
              <a:rPr lang="en-US" sz="3600" b="1" dirty="0" err="1"/>
              <a:t>cụ</a:t>
            </a:r>
            <a:r>
              <a:rPr lang="en-US" sz="3600" b="1" dirty="0"/>
              <a:t> </a:t>
            </a:r>
            <a:r>
              <a:rPr lang="en-US" sz="3600" b="1" dirty="0" err="1"/>
              <a:t>đan</a:t>
            </a:r>
            <a:r>
              <a:rPr lang="en-US" sz="3600" b="1" dirty="0"/>
              <a:t> </a:t>
            </a:r>
            <a:r>
              <a:rPr lang="en-US" sz="3600" b="1" dirty="0" err="1"/>
              <a:t>len</a:t>
            </a:r>
            <a:endParaRPr lang="en-US" sz="3600" b="1" dirty="0"/>
          </a:p>
        </p:txBody>
      </p:sp>
      <p:sp>
        <p:nvSpPr>
          <p:cNvPr id="10" name="Rectangle 9">
            <a:extLst>
              <a:ext uri="{FF2B5EF4-FFF2-40B4-BE49-F238E27FC236}">
                <a16:creationId xmlns:a16="http://schemas.microsoft.com/office/drawing/2014/main" id="{C3C5FE9C-D4A9-DEE7-3063-3EF394BDCE9A}"/>
              </a:ext>
            </a:extLst>
          </p:cNvPr>
          <p:cNvSpPr/>
          <p:nvPr/>
        </p:nvSpPr>
        <p:spPr>
          <a:xfrm>
            <a:off x="1161577" y="5018075"/>
            <a:ext cx="1837362"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nɪtɪŋ</a:t>
            </a:r>
            <a:r>
              <a:rPr lang="en-US" sz="2800" b="1" dirty="0">
                <a:solidFill>
                  <a:srgbClr val="0070C0"/>
                </a:solidFill>
              </a:rPr>
              <a:t> </a:t>
            </a:r>
            <a:r>
              <a:rPr lang="en-US" sz="2800" b="1" dirty="0" err="1">
                <a:solidFill>
                  <a:srgbClr val="0070C0"/>
                </a:solidFill>
              </a:rPr>
              <a:t>kɪt</a:t>
            </a:r>
            <a:r>
              <a:rPr lang="en-US" sz="2800" b="1" dirty="0">
                <a:solidFill>
                  <a:srgbClr val="0070C0"/>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47" t="12749" r="6760" b="6894"/>
          <a:stretch/>
        </p:blipFill>
        <p:spPr bwMode="auto">
          <a:xfrm>
            <a:off x="4066990" y="215308"/>
            <a:ext cx="4633949" cy="4309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knitting ki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00542" y="5398244"/>
            <a:ext cx="487363" cy="487363"/>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0"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89531" y="4977870"/>
            <a:ext cx="329151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dollhouse (n): </a:t>
            </a:r>
          </a:p>
        </p:txBody>
      </p:sp>
      <p:sp>
        <p:nvSpPr>
          <p:cNvPr id="12" name="Rectangle 11"/>
          <p:cNvSpPr/>
          <p:nvPr/>
        </p:nvSpPr>
        <p:spPr>
          <a:xfrm>
            <a:off x="4906035" y="5093892"/>
            <a:ext cx="4050892" cy="646331"/>
          </a:xfrm>
          <a:prstGeom prst="rect">
            <a:avLst/>
          </a:prstGeom>
        </p:spPr>
        <p:txBody>
          <a:bodyPr wrap="square">
            <a:spAutoFit/>
          </a:bodyPr>
          <a:lstStyle/>
          <a:p>
            <a:pPr lvl="0"/>
            <a:r>
              <a:rPr lang="en-US" sz="3600" b="1" dirty="0" err="1"/>
              <a:t>nhà</a:t>
            </a:r>
            <a:r>
              <a:rPr lang="en-US" sz="3600" b="1" dirty="0"/>
              <a:t> </a:t>
            </a:r>
            <a:r>
              <a:rPr lang="en-US" sz="3600" b="1" dirty="0" err="1"/>
              <a:t>búp</a:t>
            </a:r>
            <a:r>
              <a:rPr lang="en-US" sz="3600" b="1" dirty="0"/>
              <a:t> </a:t>
            </a:r>
            <a:r>
              <a:rPr lang="en-US" sz="3600" b="1" dirty="0" err="1"/>
              <a:t>bê</a:t>
            </a:r>
            <a:endParaRPr lang="en-US" sz="3600" b="1" dirty="0"/>
          </a:p>
        </p:txBody>
      </p:sp>
      <p:sp>
        <p:nvSpPr>
          <p:cNvPr id="2" name="Rectangle 1"/>
          <p:cNvSpPr/>
          <p:nvPr/>
        </p:nvSpPr>
        <p:spPr>
          <a:xfrm>
            <a:off x="1954514" y="5730796"/>
            <a:ext cx="1874231"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dɒlhaʊs</a:t>
            </a:r>
            <a:r>
              <a:rPr lang="en-US" sz="2800" b="1" dirty="0">
                <a:solidFill>
                  <a:srgbClr val="0070C0"/>
                </a:solidFill>
              </a:rPr>
              <a:t>/ </a:t>
            </a: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8" t="5780" r="8057" b="3881"/>
          <a:stretch/>
        </p:blipFill>
        <p:spPr bwMode="auto">
          <a:xfrm>
            <a:off x="3591611" y="369786"/>
            <a:ext cx="4600281" cy="466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98" y="241666"/>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cdo0216dolluk057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28506" y="5252860"/>
            <a:ext cx="487363" cy="487363"/>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9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623390" y="4858696"/>
            <a:ext cx="59119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make paper flowers (</a:t>
            </a:r>
            <a:r>
              <a:rPr lang="en-US" sz="3600" b="1" dirty="0" err="1">
                <a:solidFill>
                  <a:srgbClr val="002060"/>
                </a:solidFill>
              </a:rPr>
              <a:t>v.phr</a:t>
            </a:r>
            <a:r>
              <a:rPr lang="en-US" sz="3600" b="1" dirty="0">
                <a:solidFill>
                  <a:srgbClr val="002060"/>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5586981" y="4972358"/>
            <a:ext cx="4050892" cy="646331"/>
          </a:xfrm>
          <a:prstGeom prst="rect">
            <a:avLst/>
          </a:prstGeom>
        </p:spPr>
        <p:txBody>
          <a:bodyPr wrap="square">
            <a:spAutoFit/>
          </a:bodyPr>
          <a:lstStyle/>
          <a:p>
            <a:pPr lvl="0" algn="ctr"/>
            <a:r>
              <a:rPr lang="en-US" sz="3600" b="1" dirty="0" err="1"/>
              <a:t>làm</a:t>
            </a:r>
            <a:r>
              <a:rPr lang="en-US" sz="3600" b="1" dirty="0"/>
              <a:t> </a:t>
            </a:r>
            <a:r>
              <a:rPr lang="en-US" sz="3600" b="1" dirty="0" err="1"/>
              <a:t>hoa</a:t>
            </a:r>
            <a:r>
              <a:rPr lang="en-US" sz="3600" b="1" dirty="0"/>
              <a:t> </a:t>
            </a:r>
            <a:r>
              <a:rPr lang="en-US" sz="3600" b="1" dirty="0" err="1"/>
              <a:t>giấy</a:t>
            </a:r>
            <a:endParaRPr lang="en-US" sz="3600" b="1" dirty="0"/>
          </a:p>
        </p:txBody>
      </p:sp>
      <p:sp>
        <p:nvSpPr>
          <p:cNvPr id="6" name="Rectangle 5">
            <a:extLst>
              <a:ext uri="{FF2B5EF4-FFF2-40B4-BE49-F238E27FC236}">
                <a16:creationId xmlns:a16="http://schemas.microsoft.com/office/drawing/2014/main" id="{BF7FD1D7-3182-7685-10AF-7293F86F18E8}"/>
              </a:ext>
            </a:extLst>
          </p:cNvPr>
          <p:cNvSpPr/>
          <p:nvPr/>
        </p:nvSpPr>
        <p:spPr>
          <a:xfrm>
            <a:off x="1281143" y="5614797"/>
            <a:ext cx="3377848" cy="492443"/>
          </a:xfrm>
          <a:prstGeom prst="rect">
            <a:avLst/>
          </a:prstGeom>
        </p:spPr>
        <p:txBody>
          <a:bodyPr wrap="none">
            <a:spAutoFit/>
          </a:bodyPr>
          <a:lstStyle/>
          <a:p>
            <a:pPr algn="ctr"/>
            <a:r>
              <a:rPr lang="en-US" sz="2600" b="1" dirty="0">
                <a:solidFill>
                  <a:srgbClr val="00B0F0"/>
                </a:solidFill>
              </a:rPr>
              <a:t>/</a:t>
            </a:r>
            <a:r>
              <a:rPr lang="en-US" sz="2600" b="1" dirty="0" err="1">
                <a:solidFill>
                  <a:srgbClr val="00B0F0"/>
                </a:solidFill>
              </a:rPr>
              <a:t>meɪk</a:t>
            </a:r>
            <a:r>
              <a:rPr lang="en-US" sz="2600" b="1" dirty="0">
                <a:solidFill>
                  <a:srgbClr val="00B0F0"/>
                </a:solidFill>
              </a:rPr>
              <a:t> '</a:t>
            </a:r>
            <a:r>
              <a:rPr lang="en-US" sz="2600" b="1" dirty="0" err="1">
                <a:solidFill>
                  <a:srgbClr val="00B0F0"/>
                </a:solidFill>
              </a:rPr>
              <a:t>peɪpər</a:t>
            </a:r>
            <a:r>
              <a:rPr lang="en-US" sz="2600" b="1" dirty="0">
                <a:solidFill>
                  <a:srgbClr val="00B0F0"/>
                </a:solidFill>
              </a:rPr>
              <a:t> '</a:t>
            </a:r>
            <a:r>
              <a:rPr lang="en-US" sz="2600" b="1" dirty="0" err="1">
                <a:solidFill>
                  <a:srgbClr val="00B0F0"/>
                </a:solidFill>
              </a:rPr>
              <a:t>flaʊərz</a:t>
            </a:r>
            <a:r>
              <a:rPr lang="en-US" sz="2600" b="1" dirty="0">
                <a:solidFill>
                  <a:srgbClr val="00B0F0"/>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88" y="235670"/>
            <a:ext cx="4463140" cy="4562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translate_t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23390" y="6040936"/>
            <a:ext cx="487363" cy="487363"/>
          </a:xfrm>
          <a:prstGeom prst="rect">
            <a:avLst/>
          </a:prstGeom>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1972458" y="4819932"/>
            <a:ext cx="307662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hang out (v):</a:t>
            </a:r>
          </a:p>
        </p:txBody>
      </p:sp>
      <p:sp>
        <p:nvSpPr>
          <p:cNvPr id="4" name="Rectangle 3">
            <a:extLst>
              <a:ext uri="{FF2B5EF4-FFF2-40B4-BE49-F238E27FC236}">
                <a16:creationId xmlns:a16="http://schemas.microsoft.com/office/drawing/2014/main" id="{700AD810-20FE-C656-F294-1A27385AD04C}"/>
              </a:ext>
            </a:extLst>
          </p:cNvPr>
          <p:cNvSpPr/>
          <p:nvPr/>
        </p:nvSpPr>
        <p:spPr>
          <a:xfrm>
            <a:off x="4812744" y="4955040"/>
            <a:ext cx="4050892" cy="646331"/>
          </a:xfrm>
          <a:prstGeom prst="rect">
            <a:avLst/>
          </a:prstGeom>
        </p:spPr>
        <p:txBody>
          <a:bodyPr wrap="square">
            <a:spAutoFit/>
          </a:bodyPr>
          <a:lstStyle/>
          <a:p>
            <a:pPr lvl="0"/>
            <a:r>
              <a:rPr lang="en-US" sz="3600" b="1" dirty="0" err="1"/>
              <a:t>đi</a:t>
            </a:r>
            <a:r>
              <a:rPr lang="en-US" sz="3600" b="1" dirty="0"/>
              <a:t> </a:t>
            </a:r>
            <a:r>
              <a:rPr lang="en-US" sz="3600" b="1" dirty="0" err="1"/>
              <a:t>chơi</a:t>
            </a:r>
            <a:endParaRPr lang="en-US" sz="3600" b="1" dirty="0"/>
          </a:p>
        </p:txBody>
      </p:sp>
      <p:sp>
        <p:nvSpPr>
          <p:cNvPr id="7" name="Rectangle 6">
            <a:extLst>
              <a:ext uri="{FF2B5EF4-FFF2-40B4-BE49-F238E27FC236}">
                <a16:creationId xmlns:a16="http://schemas.microsoft.com/office/drawing/2014/main" id="{119AFD3D-4FBB-0281-B553-D5B8C60A9552}"/>
              </a:ext>
            </a:extLst>
          </p:cNvPr>
          <p:cNvSpPr/>
          <p:nvPr/>
        </p:nvSpPr>
        <p:spPr>
          <a:xfrm>
            <a:off x="2462536" y="5477373"/>
            <a:ext cx="1750799" cy="523220"/>
          </a:xfrm>
          <a:prstGeom prst="rect">
            <a:avLst/>
          </a:prstGeom>
        </p:spPr>
        <p:txBody>
          <a:bodyPr wrap="none">
            <a:spAutoFit/>
          </a:bodyPr>
          <a:lstStyle/>
          <a:p>
            <a:pPr algn="ctr"/>
            <a:r>
              <a:rPr lang="en-US" sz="2800" b="1" dirty="0">
                <a:solidFill>
                  <a:srgbClr val="00B0F0"/>
                </a:solidFill>
              </a:rPr>
              <a:t>/</a:t>
            </a:r>
            <a:r>
              <a:rPr lang="en-US" sz="2800" b="1" dirty="0" err="1">
                <a:solidFill>
                  <a:srgbClr val="00B0F0"/>
                </a:solidFill>
              </a:rPr>
              <a:t>hæŋ</a:t>
            </a:r>
            <a:r>
              <a:rPr lang="en-US" sz="2800" b="1" dirty="0">
                <a:solidFill>
                  <a:srgbClr val="00B0F0"/>
                </a:solidFill>
              </a:rPr>
              <a:t> </a:t>
            </a:r>
            <a:r>
              <a:rPr lang="en-US" sz="2800" b="1" dirty="0" err="1">
                <a:solidFill>
                  <a:srgbClr val="00B0F0"/>
                </a:solidFill>
              </a:rPr>
              <a:t>aʊt</a:t>
            </a:r>
            <a:r>
              <a:rPr lang="en-US" sz="2800" b="1" dirty="0">
                <a:solidFill>
                  <a:srgbClr val="00B0F0"/>
                </a:solidFill>
              </a:rPr>
              <a:t>/</a:t>
            </a:r>
          </a:p>
        </p:txBody>
      </p:sp>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Picture 2"/>
          <p:cNvPicPr>
            <a:picLocks noChangeAspect="1"/>
          </p:cNvPicPr>
          <p:nvPr/>
        </p:nvPicPr>
        <p:blipFill>
          <a:blip r:embed="rId5"/>
          <a:stretch>
            <a:fillRect/>
          </a:stretch>
        </p:blipFill>
        <p:spPr>
          <a:xfrm>
            <a:off x="3510768" y="666185"/>
            <a:ext cx="6179884" cy="4032758"/>
          </a:xfrm>
          <a:prstGeom prst="rect">
            <a:avLst/>
          </a:prstGeom>
        </p:spPr>
      </p:pic>
      <p:pic>
        <p:nvPicPr>
          <p:cNvPr id="5" name="hang ou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57308" y="5756911"/>
            <a:ext cx="487363" cy="487363"/>
          </a:xfrm>
          <a:prstGeom prst="rect">
            <a:avLst/>
          </a:prstGeom>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4"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1541466245"/>
              </p:ext>
            </p:extLst>
          </p:nvPr>
        </p:nvGraphicFramePr>
        <p:xfrm>
          <a:off x="828342" y="1342416"/>
          <a:ext cx="10728919" cy="4538764"/>
        </p:xfrm>
        <a:graphic>
          <a:graphicData uri="http://schemas.openxmlformats.org/drawingml/2006/table">
            <a:tbl>
              <a:tblPr firstRow="1" bandRow="1">
                <a:tableStyleId>{5DA37D80-6434-44D0-A028-1B22A696006F}</a:tableStyleId>
              </a:tblPr>
              <a:tblGrid>
                <a:gridCol w="4090873">
                  <a:extLst>
                    <a:ext uri="{9D8B030D-6E8A-4147-A177-3AD203B41FA5}">
                      <a16:colId xmlns:a16="http://schemas.microsoft.com/office/drawing/2014/main" val="20000"/>
                    </a:ext>
                  </a:extLst>
                </a:gridCol>
                <a:gridCol w="3335241">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a:solidFill>
                            <a:srgbClr val="000000"/>
                          </a:solidFill>
                          <a:effectLst/>
                          <a:latin typeface="Calibri" panose="020F0502020204030204" pitchFamily="34" charset="0"/>
                          <a:ea typeface="+mn-ea"/>
                          <a:cs typeface="Calibri" panose="020F0502020204030204" pitchFamily="34" charset="0"/>
                        </a:rPr>
                        <a:t>ˌdiːaɪ</a:t>
                      </a:r>
                      <a:r>
                        <a:rPr lang="en-US" sz="3200" kern="1200" dirty="0" err="1">
                          <a:solidFill>
                            <a:srgbClr val="000000"/>
                          </a:solidFill>
                          <a:effectLst/>
                          <a:latin typeface="Calibri" panose="020F0502020204030204" pitchFamily="34" charset="0"/>
                          <a:ea typeface="+mn-ea"/>
                          <a:cs typeface="Calibri" panose="020F0502020204030204" pitchFamily="34" charset="0"/>
                        </a:rPr>
                        <a:t>ˈwaɪ</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a:solidFill>
                            <a:srgbClr val="000000"/>
                          </a:solidFill>
                          <a:effectLst/>
                          <a:latin typeface="Calibri" panose="020F0502020204030204" pitchFamily="34" charset="0"/>
                          <a:cs typeface="Calibri" panose="020F0502020204030204" pitchFamily="34" charset="0"/>
                        </a:rPr>
                        <a:t>ˈnɪtɪŋ </a:t>
                      </a:r>
                      <a:r>
                        <a:rPr lang="en-US" sz="3200" kern="1200" dirty="0" err="1">
                          <a:solidFill>
                            <a:srgbClr val="000000"/>
                          </a:solidFill>
                          <a:effectLst/>
                          <a:latin typeface="Calibri" panose="020F0502020204030204" pitchFamily="34" charset="0"/>
                          <a:cs typeface="Calibri" panose="020F0502020204030204" pitchFamily="34" charset="0"/>
                        </a:rPr>
                        <a:t>kɪt</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dirty="0">
                          <a:solidFill>
                            <a:srgbClr val="000000"/>
                          </a:solidFill>
                          <a:effectLst/>
                          <a:latin typeface="Calibri" panose="020F0502020204030204" pitchFamily="34" charset="0"/>
                          <a:cs typeface="Calibri" panose="020F0502020204030204" pitchFamily="34" charset="0"/>
                        </a:rPr>
                        <a:t>ˈ</a:t>
                      </a:r>
                      <a:r>
                        <a:rPr lang="en-US" sz="3200" kern="1200" dirty="0" err="1">
                          <a:solidFill>
                            <a:srgbClr val="000000"/>
                          </a:solidFill>
                          <a:effectLst/>
                          <a:latin typeface="Calibri" panose="020F0502020204030204" pitchFamily="34" charset="0"/>
                          <a:cs typeface="Calibri" panose="020F0502020204030204" pitchFamily="34" charset="0"/>
                        </a:rPr>
                        <a:t>dɒlˌhaʊs</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err="1">
                          <a:solidFill>
                            <a:srgbClr val="000000"/>
                          </a:solidFill>
                          <a:effectLst/>
                          <a:latin typeface="Calibri" panose="020F0502020204030204" pitchFamily="34" charset="0"/>
                          <a:cs typeface="Calibri" panose="020F0502020204030204" pitchFamily="34" charset="0"/>
                        </a:rPr>
                        <a:t>meɪk</a:t>
                      </a:r>
                      <a:r>
                        <a:rPr lang="en-US" sz="3200" kern="1200">
                          <a:solidFill>
                            <a:srgbClr val="000000"/>
                          </a:solidFill>
                          <a:effectLst/>
                          <a:latin typeface="Calibri" panose="020F0502020204030204" pitchFamily="34" charset="0"/>
                          <a:cs typeface="Calibri" panose="020F0502020204030204" pitchFamily="34" charset="0"/>
                        </a:rPr>
                        <a:t> 'peɪpər </a:t>
                      </a: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flaʊərz</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hæŋ</a:t>
                      </a:r>
                      <a:r>
                        <a:rPr lang="en-US" sz="3200" kern="1200" dirty="0">
                          <a:solidFill>
                            <a:srgbClr val="000000"/>
                          </a:solidFill>
                          <a:effectLst/>
                          <a:latin typeface="Calibri" panose="020F0502020204030204" pitchFamily="34" charset="0"/>
                          <a:cs typeface="Calibri" panose="020F0502020204030204" pitchFamily="34" charset="0"/>
                        </a:rPr>
                        <a:t> </a:t>
                      </a:r>
                      <a:r>
                        <a:rPr lang="en-US" sz="3200" kern="1200" dirty="0" err="1">
                          <a:solidFill>
                            <a:srgbClr val="000000"/>
                          </a:solidFill>
                          <a:effectLst/>
                          <a:latin typeface="Calibri" panose="020F0502020204030204" pitchFamily="34" charset="0"/>
                          <a:cs typeface="Calibri" panose="020F0502020204030204" pitchFamily="34" charset="0"/>
                        </a:rPr>
                        <a:t>aʊt</a:t>
                      </a:r>
                      <a:r>
                        <a:rPr lang="en-US" sz="3200" kern="1200" dirty="0">
                          <a:solidFill>
                            <a:srgbClr val="000000"/>
                          </a:solidFill>
                          <a:effectLst/>
                          <a:latin typeface="Calibri" panose="020F0502020204030204" pitchFamily="34" charset="0"/>
                          <a:cs typeface="Calibri" panose="020F0502020204030204" pitchFamily="34" charset="0"/>
                        </a:rPr>
                        <a:t>/</a:t>
                      </a: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176998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3861</TotalTime>
  <Words>1254</Words>
  <Application>Microsoft Office PowerPoint</Application>
  <PresentationFormat>Widescreen</PresentationFormat>
  <Paragraphs>212</Paragraphs>
  <Slides>29</Slides>
  <Notes>23</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241</cp:revision>
  <dcterms:created xsi:type="dcterms:W3CDTF">2020-12-09T02:04:09Z</dcterms:created>
  <dcterms:modified xsi:type="dcterms:W3CDTF">2026-02-05T20:35:07Z</dcterms:modified>
</cp:coreProperties>
</file>