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358" r:id="rId2"/>
    <p:sldId id="366" r:id="rId3"/>
    <p:sldId id="256" r:id="rId4"/>
    <p:sldId id="367" r:id="rId5"/>
    <p:sldId id="368" r:id="rId6"/>
    <p:sldId id="369" r:id="rId7"/>
    <p:sldId id="316" r:id="rId8"/>
    <p:sldId id="347" r:id="rId9"/>
    <p:sldId id="370" r:id="rId10"/>
    <p:sldId id="283" r:id="rId11"/>
    <p:sldId id="372" r:id="rId12"/>
    <p:sldId id="276" r:id="rId13"/>
    <p:sldId id="302" r:id="rId14"/>
    <p:sldId id="351" r:id="rId15"/>
    <p:sldId id="353" r:id="rId16"/>
    <p:sldId id="327" r:id="rId17"/>
    <p:sldId id="348" r:id="rId18"/>
    <p:sldId id="354" r:id="rId19"/>
    <p:sldId id="355" r:id="rId20"/>
    <p:sldId id="313" r:id="rId21"/>
    <p:sldId id="314" r:id="rId22"/>
    <p:sldId id="330" r:id="rId23"/>
    <p:sldId id="35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9"/>
    <a:srgbClr val="F16649"/>
    <a:srgbClr val="0070C0"/>
    <a:srgbClr val="0FB7BD"/>
    <a:srgbClr val="E8F6F8"/>
    <a:srgbClr val="C0E6EA"/>
    <a:srgbClr val="62C8CE"/>
    <a:srgbClr val="05A0B8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5" autoAdjust="0"/>
    <p:restoredTop sz="91311" autoAdjust="0"/>
  </p:normalViewPr>
  <p:slideViewPr>
    <p:cSldViewPr snapToGrid="0" showGuides="1">
      <p:cViewPr varScale="1">
        <p:scale>
          <a:sx n="58" d="100"/>
          <a:sy n="58" d="100"/>
        </p:scale>
        <p:origin x="988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26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87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song on speakers. </a:t>
            </a:r>
          </a:p>
          <a:p>
            <a:pPr lvl="0" fontAlgn="base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students sing along and point at the mentioned body parts in the song lyrics. Do 2-3 times and make it faster each time.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Link: https://www.youtube.com/watch?v=YGi3f_fHIzg</a:t>
            </a:r>
          </a:p>
          <a:p>
            <a:pPr lvl="0" fontAlgn="base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0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38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90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5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37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CB298-3106-4FA6-771B-B6557DA4E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617C9-D19E-055B-6D0B-001CB6519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5A9C57-065F-22E5-CB00-3A03F1346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2195B-EEF8-B70F-953E-7B4505219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2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3CE34-36BB-F7E9-B04A-4ECD4BBC5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04ECE-0D52-A9D4-0AE7-C148E4353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0304C-4F2F-E7B1-5AA3-BFC2E0363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8D217-7E86-2C66-5358-73768CE8F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44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B4FE7-06B7-DFE4-D941-E873F5C08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BB3498-2465-A503-C68F-BB06BAF49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50BF94-EF8C-416E-3C91-BEEDB21CA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CBAE5-2F48-B25A-F336-055C01CEF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34664-A56A-4B93-8508-DFE389DD6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8AB3C4-FCA6-19DF-754F-E36C1058E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3FFE5-9538-B906-BFB9-4164C6C84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40791-08FA-BD2E-AC5E-992448C4DC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07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slideLayout" Target="../slideLayouts/slideLayout2.xml"/><Relationship Id="rId3" Type="http://schemas.microsoft.com/office/2007/relationships/media" Target="../media/media4.mp3"/><Relationship Id="rId7" Type="http://schemas.microsoft.com/office/2007/relationships/media" Target="../media/media3.mp3"/><Relationship Id="rId12" Type="http://schemas.openxmlformats.org/officeDocument/2006/relationships/audio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1.mp3"/><Relationship Id="rId11" Type="http://schemas.microsoft.com/office/2007/relationships/media" Target="../media/media6.mp3"/><Relationship Id="rId5" Type="http://schemas.microsoft.com/office/2007/relationships/media" Target="../media/media1.mp3"/><Relationship Id="rId15" Type="http://schemas.openxmlformats.org/officeDocument/2006/relationships/image" Target="../media/image10.png"/><Relationship Id="rId10" Type="http://schemas.openxmlformats.org/officeDocument/2006/relationships/audio" Target="../media/media2.mp3"/><Relationship Id="rId4" Type="http://schemas.openxmlformats.org/officeDocument/2006/relationships/audio" Target="../media/media4.mp3"/><Relationship Id="rId9" Type="http://schemas.microsoft.com/office/2007/relationships/media" Target="../media/media2.mp3"/><Relationship Id="rId1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288"/>
            <a:ext cx="1210753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893520"/>
              </p:ext>
            </p:extLst>
          </p:nvPr>
        </p:nvGraphicFramePr>
        <p:xfrm>
          <a:off x="1079226" y="1038381"/>
          <a:ext cx="10400350" cy="552897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46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4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9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514350" marR="0" indent="-5143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/>
                        <a:t>/</a:t>
                      </a:r>
                      <a:r>
                        <a:rPr lang="en-GB" sz="3200" b="1" dirty="0" err="1"/>
                        <a:t>pɑːs</a:t>
                      </a:r>
                      <a:r>
                        <a:rPr lang="en-GB" sz="3200" b="1" dirty="0"/>
                        <a:t>/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chuyền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635400158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biscuits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/>
                        <a:t>/ˈ</a:t>
                      </a:r>
                      <a:r>
                        <a:rPr lang="en-GB" sz="3200" b="1" dirty="0" err="1"/>
                        <a:t>bɪs.kɪt</a:t>
                      </a:r>
                      <a:r>
                        <a:rPr lang="en-GB" sz="3200" b="1" dirty="0"/>
                        <a:t>/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80181935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magazine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/>
                        <a:t>/</a:t>
                      </a:r>
                      <a:r>
                        <a:rPr lang="en-GB" sz="3200" b="1" dirty="0" err="1"/>
                        <a:t>mæɡ.əˈziːn</a:t>
                      </a:r>
                      <a:r>
                        <a:rPr lang="en-GB" sz="3200" b="1" dirty="0"/>
                        <a:t>/</a:t>
                      </a:r>
                      <a:endParaRPr lang="en-US" sz="3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274135608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glasses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Mắt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cheek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tʃiːk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má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bookshop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/>
                        <a:t>/ˈ</a:t>
                      </a:r>
                      <a:r>
                        <a:rPr lang="en-GB" sz="3200" b="1" dirty="0" err="1"/>
                        <a:t>bʊk.ʃɒp</a:t>
                      </a:r>
                      <a:r>
                        <a:rPr lang="en-GB" sz="3200" b="1" dirty="0"/>
                        <a:t>/</a:t>
                      </a:r>
                      <a:endParaRPr lang="en-US" sz="32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26649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5" name="cheek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2602" y="5138499"/>
            <a:ext cx="487362" cy="487363"/>
          </a:xfrm>
          <a:prstGeom prst="rect">
            <a:avLst/>
          </a:prstGeom>
        </p:spPr>
      </p:pic>
      <p:pic>
        <p:nvPicPr>
          <p:cNvPr id="15" name="glass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7" y="4329170"/>
            <a:ext cx="609600" cy="609600"/>
          </a:xfrm>
          <a:prstGeom prst="rect">
            <a:avLst/>
          </a:prstGeom>
        </p:spPr>
      </p:pic>
      <p:pic>
        <p:nvPicPr>
          <p:cNvPr id="4" name="pass">
            <a:hlinkClick r:id="" action="ppaction://media"/>
            <a:extLst>
              <a:ext uri="{FF2B5EF4-FFF2-40B4-BE49-F238E27FC236}">
                <a16:creationId xmlns:a16="http://schemas.microsoft.com/office/drawing/2014/main" id="{3E182C51-C1FE-3CE9-BF3A-A844D2B7E9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2602" y="2003128"/>
            <a:ext cx="406400" cy="406400"/>
          </a:xfrm>
          <a:prstGeom prst="rect">
            <a:avLst/>
          </a:prstGeom>
        </p:spPr>
      </p:pic>
      <p:pic>
        <p:nvPicPr>
          <p:cNvPr id="7" name="magazine">
            <a:hlinkClick r:id="" action="ppaction://media"/>
            <a:extLst>
              <a:ext uri="{FF2B5EF4-FFF2-40B4-BE49-F238E27FC236}">
                <a16:creationId xmlns:a16="http://schemas.microsoft.com/office/drawing/2014/main" id="{734E5843-4F54-AD30-27A7-8EDE694422E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7" y="3686499"/>
            <a:ext cx="406400" cy="406400"/>
          </a:xfrm>
          <a:prstGeom prst="rect">
            <a:avLst/>
          </a:prstGeom>
        </p:spPr>
      </p:pic>
      <p:pic>
        <p:nvPicPr>
          <p:cNvPr id="8" name="biscuits">
            <a:hlinkClick r:id="" action="ppaction://media"/>
            <a:extLst>
              <a:ext uri="{FF2B5EF4-FFF2-40B4-BE49-F238E27FC236}">
                <a16:creationId xmlns:a16="http://schemas.microsoft.com/office/drawing/2014/main" id="{5961ACE3-C875-4571-F42F-77E00C18870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3320" y="2892065"/>
            <a:ext cx="406400" cy="406400"/>
          </a:xfrm>
          <a:prstGeom prst="rect">
            <a:avLst/>
          </a:prstGeom>
        </p:spPr>
      </p:pic>
      <p:pic>
        <p:nvPicPr>
          <p:cNvPr id="9" name="ukbookb025">
            <a:hlinkClick r:id="" action="ppaction://media"/>
            <a:extLst>
              <a:ext uri="{FF2B5EF4-FFF2-40B4-BE49-F238E27FC236}">
                <a16:creationId xmlns:a16="http://schemas.microsoft.com/office/drawing/2014/main" id="{B5343095-11A7-29E6-B65E-EA5EAA9F0C7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3320" y="60125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11A29-74E9-AEF9-CF75-71B7BA055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A91FA52-7295-373A-CE00-CFD7AF04079F}"/>
              </a:ext>
            </a:extLst>
          </p:cNvPr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C76F01-2A07-D6C5-A081-0E34D6B8B2D0}"/>
              </a:ext>
            </a:extLst>
          </p:cNvPr>
          <p:cNvSpPr txBox="1"/>
          <p:nvPr/>
        </p:nvSpPr>
        <p:spPr>
          <a:xfrm>
            <a:off x="4151494" y="296030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CHECKING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4DB9DA-7EB7-DB76-38BC-8173CA5CE10E}"/>
              </a:ext>
            </a:extLst>
          </p:cNvPr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9898EED-E5A2-3B38-7624-86B3E9908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D187524-78DB-A7B3-BCE9-5E2D5A274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999679-9F31-ABBA-3E4A-EF6F5BCF3D78}"/>
              </a:ext>
            </a:extLst>
          </p:cNvPr>
          <p:cNvSpPr txBox="1"/>
          <p:nvPr/>
        </p:nvSpPr>
        <p:spPr>
          <a:xfrm>
            <a:off x="0" y="2295000"/>
            <a:ext cx="12192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1. Would you like some tea and _______?</a:t>
            </a:r>
          </a:p>
          <a:p>
            <a:r>
              <a:rPr lang="en-GB" sz="4400" dirty="0"/>
              <a:t>2. Hoa Hoc </a:t>
            </a:r>
            <a:r>
              <a:rPr lang="en-GB" sz="4400" dirty="0" err="1"/>
              <a:t>Tro</a:t>
            </a:r>
            <a:r>
              <a:rPr lang="en-GB" sz="4400" dirty="0"/>
              <a:t> is my sister’s favourite _________?</a:t>
            </a:r>
          </a:p>
          <a:p>
            <a:r>
              <a:rPr lang="en-GB" sz="4400" dirty="0"/>
              <a:t>3. Can you _____ me that book, please?</a:t>
            </a:r>
          </a:p>
          <a:p>
            <a:r>
              <a:rPr lang="en-GB" sz="4400" dirty="0"/>
              <a:t>4. </a:t>
            </a:r>
            <a:r>
              <a:rPr lang="en-US" sz="4400" dirty="0"/>
              <a:t>I often go to the ________ to buy English books.</a:t>
            </a:r>
          </a:p>
          <a:p>
            <a:r>
              <a:rPr lang="en-US" sz="4400" dirty="0"/>
              <a:t>5. The baby has round face and chubby _______.</a:t>
            </a:r>
          </a:p>
          <a:p>
            <a:r>
              <a:rPr lang="en-US" sz="4400" dirty="0"/>
              <a:t>6. My father wears _______ when he reads books</a:t>
            </a:r>
            <a:endParaRPr lang="en-GB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E92811-03A5-2078-41E3-B30BE869179E}"/>
              </a:ext>
            </a:extLst>
          </p:cNvPr>
          <p:cNvSpPr txBox="1"/>
          <p:nvPr/>
        </p:nvSpPr>
        <p:spPr>
          <a:xfrm>
            <a:off x="4998903" y="1046901"/>
            <a:ext cx="23713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F2664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magazine</a:t>
            </a:r>
            <a:endParaRPr lang="en-GB" sz="4400" dirty="0">
              <a:solidFill>
                <a:srgbClr val="F266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2EDD7-29D6-23F1-60CE-CC3B5A6AB6FB}"/>
              </a:ext>
            </a:extLst>
          </p:cNvPr>
          <p:cNvSpPr txBox="1"/>
          <p:nvPr/>
        </p:nvSpPr>
        <p:spPr>
          <a:xfrm>
            <a:off x="9838982" y="1046901"/>
            <a:ext cx="13872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F2664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</a:t>
            </a:r>
            <a:endParaRPr lang="en-GB" sz="4400" dirty="0">
              <a:solidFill>
                <a:srgbClr val="F2664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6E8F8-CF33-F37A-6D54-4B624963A33B}"/>
              </a:ext>
            </a:extLst>
          </p:cNvPr>
          <p:cNvSpPr txBox="1"/>
          <p:nvPr/>
        </p:nvSpPr>
        <p:spPr>
          <a:xfrm>
            <a:off x="965813" y="1023423"/>
            <a:ext cx="19720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F2664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cheeks</a:t>
            </a:r>
            <a:endParaRPr lang="en-GB" sz="4400" dirty="0">
              <a:solidFill>
                <a:srgbClr val="F2664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66665A-DE01-BE01-1F3D-7F53366EB4C2}"/>
              </a:ext>
            </a:extLst>
          </p:cNvPr>
          <p:cNvSpPr txBox="1"/>
          <p:nvPr/>
        </p:nvSpPr>
        <p:spPr>
          <a:xfrm>
            <a:off x="965814" y="1672147"/>
            <a:ext cx="19720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F2664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glasses</a:t>
            </a:r>
            <a:endParaRPr lang="en-GB" sz="4400" dirty="0">
              <a:solidFill>
                <a:srgbClr val="F26649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E5D36B-45F2-E880-B938-BA927AEA25D5}"/>
              </a:ext>
            </a:extLst>
          </p:cNvPr>
          <p:cNvSpPr txBox="1"/>
          <p:nvPr/>
        </p:nvSpPr>
        <p:spPr>
          <a:xfrm>
            <a:off x="5249537" y="1672147"/>
            <a:ext cx="20381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F2664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biscuits</a:t>
            </a:r>
            <a:endParaRPr lang="en-GB" sz="4400" dirty="0">
              <a:solidFill>
                <a:srgbClr val="F2664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BA3357-F6DF-4E54-6310-519AA1C2DF42}"/>
              </a:ext>
            </a:extLst>
          </p:cNvPr>
          <p:cNvSpPr txBox="1"/>
          <p:nvPr/>
        </p:nvSpPr>
        <p:spPr>
          <a:xfrm>
            <a:off x="9309191" y="1624526"/>
            <a:ext cx="26771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F2664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bookshop</a:t>
            </a:r>
            <a:endParaRPr lang="en-GB" sz="4400" dirty="0">
              <a:solidFill>
                <a:srgbClr val="F266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8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0.16719 0.0851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29974 0.279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7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59101 0.379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57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40612 0.3914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66679 0.580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3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28997 0.5837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11" grpId="0"/>
      <p:bldP spid="11" grpId="1"/>
      <p:bldP spid="13" grpId="0"/>
      <p:bldP spid="13" grpId="1"/>
      <p:bldP spid="16" grpId="0"/>
      <p:bldP spid="16" grpId="1"/>
      <p:bldP spid="18" grpId="0"/>
      <p:bldP spid="18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9368" y="1254947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7068" y="1713390"/>
            <a:ext cx="7759632" cy="493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That was a great idea, Nam.  I love picnics!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Thanks. What are you reading, </a:t>
            </a:r>
            <a:r>
              <a:rPr lang="en-US" sz="2200" spc="-100" dirty="0" err="1"/>
              <a:t>Phong</a:t>
            </a:r>
            <a:r>
              <a:rPr lang="en-US" sz="2200" spc="-1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i="1" spc="-100" dirty="0"/>
              <a:t>4Teen</a:t>
            </a:r>
            <a:r>
              <a:rPr lang="en-US" sz="2200" spc="-100" dirty="0"/>
              <a:t>. It’s my </a:t>
            </a:r>
            <a:r>
              <a:rPr lang="en-US" sz="2200" spc="-100" dirty="0" err="1"/>
              <a:t>favourite</a:t>
            </a:r>
            <a:r>
              <a:rPr lang="en-US" sz="2200" spc="-100" dirty="0"/>
              <a:t> magazine!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Mai: </a:t>
            </a:r>
            <a:r>
              <a:rPr lang="en-US" sz="2200" spc="-100" dirty="0"/>
              <a:t>Hi there. This is my friend Chau.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 &amp; Nam: </a:t>
            </a:r>
            <a:r>
              <a:rPr lang="en-US" sz="2200" spc="-100" dirty="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Chau: </a:t>
            </a:r>
            <a:r>
              <a:rPr lang="en-US" sz="2200" spc="-100" dirty="0"/>
              <a:t>Nice to meet you, too.</a:t>
            </a:r>
            <a:endParaRPr lang="en-US" sz="2200" b="1" i="1" spc="-100" dirty="0"/>
          </a:p>
        </p:txBody>
      </p:sp>
      <p:sp>
        <p:nvSpPr>
          <p:cNvPr id="21" name="Rectangle 20"/>
          <p:cNvSpPr/>
          <p:nvPr/>
        </p:nvSpPr>
        <p:spPr>
          <a:xfrm>
            <a:off x="6593452" y="3801519"/>
            <a:ext cx="3316834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Mai: </a:t>
            </a:r>
            <a:r>
              <a:rPr lang="en-US" sz="2200" spc="-100" dirty="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Chau:</a:t>
            </a:r>
            <a:r>
              <a:rPr lang="en-US" sz="2200" spc="-100" dirty="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 &amp; Nam : </a:t>
            </a:r>
            <a:r>
              <a:rPr lang="en-US" sz="2200" spc="-100" dirty="0"/>
              <a:t>Bye </a:t>
            </a:r>
            <a:r>
              <a:rPr lang="en-US" sz="2200" spc="-100" dirty="0" err="1"/>
              <a:t>bye</a:t>
            </a:r>
            <a:r>
              <a:rPr lang="en-US" sz="2200" spc="-100" dirty="0"/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52" y="906781"/>
            <a:ext cx="6406451" cy="37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4868779" y="277401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53379" y="10604"/>
            <a:ext cx="7987004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990269" y="66807"/>
            <a:ext cx="7113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Read the conversation again and choose T/ F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65085" y="-5041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090B2C4-9F45-7939-23D6-A4EDD22E58B2}"/>
              </a:ext>
            </a:extLst>
          </p:cNvPr>
          <p:cNvSpPr/>
          <p:nvPr/>
        </p:nvSpPr>
        <p:spPr>
          <a:xfrm>
            <a:off x="161927" y="622492"/>
            <a:ext cx="6117688" cy="581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i="1" spc="-100" dirty="0" err="1"/>
              <a:t>Phong</a:t>
            </a:r>
            <a:r>
              <a:rPr lang="en-US" sz="2400" b="1" i="1" spc="-100" dirty="0"/>
              <a:t>: </a:t>
            </a:r>
            <a:r>
              <a:rPr lang="en-US" sz="2400" spc="-100" dirty="0"/>
              <a:t>That was a great idea, Nam.  I love picnics! 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/>
              <a:t>Nam: </a:t>
            </a:r>
            <a:r>
              <a:rPr lang="en-US" sz="2400" spc="-100" dirty="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 err="1"/>
              <a:t>Phong</a:t>
            </a:r>
            <a:r>
              <a:rPr lang="en-US" sz="2400" b="1" i="1" spc="-100" dirty="0"/>
              <a:t>: </a:t>
            </a:r>
            <a:r>
              <a:rPr lang="en-US" sz="2400" spc="-100" dirty="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/>
              <a:t>Nam: </a:t>
            </a:r>
            <a:r>
              <a:rPr lang="en-US" sz="2400" spc="-100" dirty="0"/>
              <a:t>Thanks. What are you reading, </a:t>
            </a:r>
            <a:r>
              <a:rPr lang="en-US" sz="2400" spc="-100" dirty="0" err="1"/>
              <a:t>Phong</a:t>
            </a:r>
            <a:r>
              <a:rPr lang="en-US" sz="2400" spc="-1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 err="1"/>
              <a:t>Phong</a:t>
            </a:r>
            <a:r>
              <a:rPr lang="en-US" sz="2400" b="1" i="1" spc="-100" dirty="0"/>
              <a:t>: </a:t>
            </a:r>
            <a:r>
              <a:rPr lang="en-US" sz="2400" i="1" spc="-100" dirty="0"/>
              <a:t>4Teen</a:t>
            </a:r>
            <a:r>
              <a:rPr lang="en-US" sz="2400" spc="-100" dirty="0"/>
              <a:t>. It’s my </a:t>
            </a:r>
            <a:r>
              <a:rPr lang="en-US" sz="2400" spc="-100" dirty="0" err="1"/>
              <a:t>favourite</a:t>
            </a:r>
            <a:r>
              <a:rPr lang="en-US" sz="2400" spc="-100" dirty="0"/>
              <a:t> magazine!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/>
              <a:t>Nam: </a:t>
            </a:r>
            <a:r>
              <a:rPr lang="en-US" sz="2400" spc="-100" dirty="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 err="1"/>
              <a:t>Phong</a:t>
            </a:r>
            <a:r>
              <a:rPr lang="en-US" sz="2400" b="1" i="1" spc="-100" dirty="0"/>
              <a:t>: </a:t>
            </a:r>
            <a:r>
              <a:rPr lang="en-US" sz="2400" spc="-100" dirty="0"/>
              <a:t>Oh, who’s that? She has glasses and </a:t>
            </a:r>
          </a:p>
          <a:p>
            <a:pPr>
              <a:lnSpc>
                <a:spcPct val="130000"/>
              </a:lnSpc>
            </a:pPr>
            <a:r>
              <a:rPr lang="en-US" sz="2400" spc="-100" dirty="0"/>
              <a:t>long black hair.  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/>
              <a:t>Nam: </a:t>
            </a:r>
            <a:r>
              <a:rPr lang="en-US" sz="2400" spc="-100" dirty="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/>
              <a:t>Mai: </a:t>
            </a:r>
            <a:r>
              <a:rPr lang="en-US" sz="2400" spc="-100" dirty="0"/>
              <a:t>Hi there. This is my friend Chau. 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 err="1"/>
              <a:t>Phong</a:t>
            </a:r>
            <a:r>
              <a:rPr lang="en-US" sz="2400" b="1" i="1" spc="-100" dirty="0"/>
              <a:t> &amp; Nam: </a:t>
            </a:r>
            <a:r>
              <a:rPr lang="en-US" sz="2400" spc="-100" dirty="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400" b="1" i="1" spc="-100" dirty="0"/>
              <a:t>Chau: </a:t>
            </a:r>
            <a:r>
              <a:rPr lang="en-US" sz="2400" spc="-100" dirty="0"/>
              <a:t>Nice to meet you, too.</a:t>
            </a:r>
            <a:endParaRPr lang="en-US" sz="2400" b="1" i="1" spc="-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432428-C1B2-C0A4-E409-E01706454E68}"/>
              </a:ext>
            </a:extLst>
          </p:cNvPr>
          <p:cNvSpPr/>
          <p:nvPr/>
        </p:nvSpPr>
        <p:spPr>
          <a:xfrm>
            <a:off x="6807160" y="677511"/>
            <a:ext cx="5222913" cy="317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i="1" spc="-100" dirty="0"/>
              <a:t>Nam: </a:t>
            </a:r>
            <a:r>
              <a:rPr lang="en-US" sz="2500" spc="-100" dirty="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500" b="1" i="1" spc="-100" dirty="0"/>
              <a:t>Mai: </a:t>
            </a:r>
            <a:r>
              <a:rPr lang="en-US" sz="2500" spc="-100" dirty="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500" b="1" i="1" spc="-100" dirty="0"/>
              <a:t>Chau:</a:t>
            </a:r>
            <a:r>
              <a:rPr lang="en-US" sz="2500" spc="-100" dirty="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500" b="1" i="1" spc="-100" dirty="0" err="1"/>
              <a:t>Phong</a:t>
            </a:r>
            <a:r>
              <a:rPr lang="en-US" sz="2500" b="1" i="1" spc="-100" dirty="0"/>
              <a:t> &amp; Nam : </a:t>
            </a:r>
            <a:r>
              <a:rPr lang="en-US" sz="2500" spc="-100" dirty="0"/>
              <a:t>Bye </a:t>
            </a:r>
            <a:r>
              <a:rPr lang="en-US" sz="2500" spc="-100" dirty="0" err="1"/>
              <a:t>bye</a:t>
            </a:r>
            <a:r>
              <a:rPr lang="en-US" sz="2200" spc="-100" dirty="0"/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30ED14A-4321-FE0C-1A6A-2C396BD3C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883171"/>
              </p:ext>
            </p:extLst>
          </p:nvPr>
        </p:nvGraphicFramePr>
        <p:xfrm>
          <a:off x="5045725" y="3956553"/>
          <a:ext cx="711322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0322">
                  <a:extLst>
                    <a:ext uri="{9D8B030D-6E8A-4147-A177-3AD203B41FA5}">
                      <a16:colId xmlns:a16="http://schemas.microsoft.com/office/drawing/2014/main" val="1716406496"/>
                    </a:ext>
                  </a:extLst>
                </a:gridCol>
                <a:gridCol w="831268">
                  <a:extLst>
                    <a:ext uri="{9D8B030D-6E8A-4147-A177-3AD203B41FA5}">
                      <a16:colId xmlns:a16="http://schemas.microsoft.com/office/drawing/2014/main" val="3552773367"/>
                    </a:ext>
                  </a:extLst>
                </a:gridCol>
                <a:gridCol w="861634">
                  <a:extLst>
                    <a:ext uri="{9D8B030D-6E8A-4147-A177-3AD203B41FA5}">
                      <a16:colId xmlns:a16="http://schemas.microsoft.com/office/drawing/2014/main" val="38034132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Statements</a:t>
                      </a:r>
                      <a:endParaRPr lang="en-GB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True</a:t>
                      </a:r>
                      <a:endParaRPr lang="en-GB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False</a:t>
                      </a:r>
                      <a:endParaRPr lang="en-GB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40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dirty="0"/>
                        <a:t>1. Phong and Nam are having a 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177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dirty="0"/>
                        <a:t>2. Phong is reading 4Teen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780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500" dirty="0"/>
                        <a:t>3. Phong and Nam see Mai and Chau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367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dirty="0"/>
                        <a:t>4. Chau has glasses and short black 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97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500" dirty="0"/>
                        <a:t>5. Mai and Chau are going to the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14643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64407E-E8D9-20C0-1189-98A602F887A4}"/>
              </a:ext>
            </a:extLst>
          </p:cNvPr>
          <p:cNvCxnSpPr/>
          <p:nvPr/>
        </p:nvCxnSpPr>
        <p:spPr>
          <a:xfrm>
            <a:off x="4340646" y="1046602"/>
            <a:ext cx="14101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6C4CA9-4046-D3B8-1FB7-CA27180D2B2E}"/>
              </a:ext>
            </a:extLst>
          </p:cNvPr>
          <p:cNvCxnSpPr>
            <a:cxnSpLocks/>
          </p:cNvCxnSpPr>
          <p:nvPr/>
        </p:nvCxnSpPr>
        <p:spPr>
          <a:xfrm>
            <a:off x="1893066" y="2498993"/>
            <a:ext cx="3262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E64CD9-44AB-EF91-0D56-5BED1AB1AA85}"/>
              </a:ext>
            </a:extLst>
          </p:cNvPr>
          <p:cNvCxnSpPr>
            <a:cxnSpLocks/>
          </p:cNvCxnSpPr>
          <p:nvPr/>
        </p:nvCxnSpPr>
        <p:spPr>
          <a:xfrm>
            <a:off x="1110867" y="2950684"/>
            <a:ext cx="6738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A0A1E7-2A09-8170-947C-E5D6121A9E1A}"/>
              </a:ext>
            </a:extLst>
          </p:cNvPr>
          <p:cNvCxnSpPr>
            <a:cxnSpLocks/>
          </p:cNvCxnSpPr>
          <p:nvPr/>
        </p:nvCxnSpPr>
        <p:spPr>
          <a:xfrm>
            <a:off x="960532" y="3429000"/>
            <a:ext cx="43716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2A414B-A6B5-9135-DC13-F2E374D90443}"/>
              </a:ext>
            </a:extLst>
          </p:cNvPr>
          <p:cNvCxnSpPr>
            <a:cxnSpLocks/>
          </p:cNvCxnSpPr>
          <p:nvPr/>
        </p:nvCxnSpPr>
        <p:spPr>
          <a:xfrm>
            <a:off x="947451" y="5398264"/>
            <a:ext cx="33931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AD20725-1C8D-D840-182B-1FC27C0F35E1}"/>
              </a:ext>
            </a:extLst>
          </p:cNvPr>
          <p:cNvCxnSpPr/>
          <p:nvPr/>
        </p:nvCxnSpPr>
        <p:spPr>
          <a:xfrm>
            <a:off x="297684" y="4371860"/>
            <a:ext cx="14101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8E42ACD-F466-B850-4038-0DC99B51059D}"/>
              </a:ext>
            </a:extLst>
          </p:cNvPr>
          <p:cNvCxnSpPr/>
          <p:nvPr/>
        </p:nvCxnSpPr>
        <p:spPr>
          <a:xfrm>
            <a:off x="7055419" y="2609161"/>
            <a:ext cx="14101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1" name="Graphic 40" descr="Checkmark with solid fill">
            <a:extLst>
              <a:ext uri="{FF2B5EF4-FFF2-40B4-BE49-F238E27FC236}">
                <a16:creationId xmlns:a16="http://schemas.microsoft.com/office/drawing/2014/main" id="{23CDB713-94AA-0779-02DB-304D3E18F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6723" y="4464585"/>
            <a:ext cx="457200" cy="457200"/>
          </a:xfrm>
          <a:prstGeom prst="rect">
            <a:avLst/>
          </a:prstGeom>
        </p:spPr>
      </p:pic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93053D87-A1BD-4683-6FDC-61B3F516D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6588" y="4941064"/>
            <a:ext cx="457200" cy="457200"/>
          </a:xfrm>
          <a:prstGeom prst="rect">
            <a:avLst/>
          </a:prstGeom>
        </p:spPr>
      </p:pic>
      <p:pic>
        <p:nvPicPr>
          <p:cNvPr id="43" name="Graphic 42" descr="Checkmark with solid fill">
            <a:extLst>
              <a:ext uri="{FF2B5EF4-FFF2-40B4-BE49-F238E27FC236}">
                <a16:creationId xmlns:a16="http://schemas.microsoft.com/office/drawing/2014/main" id="{229C00BC-E469-5263-C26A-55C9B28AB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06213" y="5408928"/>
            <a:ext cx="457200" cy="457200"/>
          </a:xfrm>
          <a:prstGeom prst="rect">
            <a:avLst/>
          </a:prstGeom>
        </p:spPr>
      </p:pic>
      <p:pic>
        <p:nvPicPr>
          <p:cNvPr id="44" name="Graphic 43" descr="Checkmark with solid fill">
            <a:extLst>
              <a:ext uri="{FF2B5EF4-FFF2-40B4-BE49-F238E27FC236}">
                <a16:creationId xmlns:a16="http://schemas.microsoft.com/office/drawing/2014/main" id="{B89035FC-ED8D-979A-A8DF-3E03E31B7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6723" y="5863373"/>
            <a:ext cx="457200" cy="457200"/>
          </a:xfrm>
          <a:prstGeom prst="rect">
            <a:avLst/>
          </a:prstGeom>
        </p:spPr>
      </p:pic>
      <p:pic>
        <p:nvPicPr>
          <p:cNvPr id="45" name="Graphic 44" descr="Checkmark with solid fill">
            <a:extLst>
              <a:ext uri="{FF2B5EF4-FFF2-40B4-BE49-F238E27FC236}">
                <a16:creationId xmlns:a16="http://schemas.microsoft.com/office/drawing/2014/main" id="{814C8158-5A5B-9701-D25D-9D6E85D24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6723" y="632608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67669" y="136912"/>
            <a:ext cx="10676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The body part song</a:t>
            </a:r>
          </a:p>
        </p:txBody>
      </p:sp>
      <p:pic>
        <p:nvPicPr>
          <p:cNvPr id="3" name="7090763905580">
            <a:hlinkClick r:id="" action="ppaction://media"/>
            <a:extLst>
              <a:ext uri="{FF2B5EF4-FFF2-40B4-BE49-F238E27FC236}">
                <a16:creationId xmlns:a16="http://schemas.microsoft.com/office/drawing/2014/main" id="{B79A6DC1-1951-277F-CF8F-BFE92A01C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6015" y="906781"/>
            <a:ext cx="3857625" cy="59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4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267477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80794" y="2765661"/>
            <a:ext cx="42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2326267" y="30541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87" y="2475267"/>
            <a:ext cx="2750717" cy="44017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61312" y="3386762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2306785" y="367529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961312" y="4298254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2306785" y="458678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4996" y="5325340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2350469" y="561386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004996" y="623683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2350469" y="65253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cxnSpLocks/>
          </p:cNvCxnSpPr>
          <p:nvPr/>
        </p:nvCxnSpPr>
        <p:spPr>
          <a:xfrm flipH="1" flipV="1">
            <a:off x="4033454" y="3020814"/>
            <a:ext cx="1598697" cy="33444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4033454" y="3490494"/>
            <a:ext cx="1785036" cy="1847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996180" y="400858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033455" y="5107503"/>
            <a:ext cx="1096159" cy="50636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016400" y="6109028"/>
            <a:ext cx="1615751" cy="4324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531541" y="2810207"/>
            <a:ext cx="58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8041838" y="309873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676883" y="3401218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022356" y="368974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696365" y="4173061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8041838" y="44615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720567" y="510750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8066040" y="539603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597537" y="6329733"/>
            <a:ext cx="54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8063870" y="66182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62122" y="3020814"/>
            <a:ext cx="1366802" cy="4457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064829" y="3610940"/>
            <a:ext cx="1711188" cy="7880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endCxn id="72" idx="1"/>
          </p:cNvCxnSpPr>
          <p:nvPr/>
        </p:nvCxnSpPr>
        <p:spPr>
          <a:xfrm>
            <a:off x="5903796" y="3589804"/>
            <a:ext cx="1792569" cy="81409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  <a:endCxn id="74" idx="1"/>
          </p:cNvCxnSpPr>
          <p:nvPr/>
        </p:nvCxnSpPr>
        <p:spPr>
          <a:xfrm>
            <a:off x="6570482" y="4783303"/>
            <a:ext cx="1150085" cy="55503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477673" y="6502469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2154453" y="1244079"/>
            <a:ext cx="7786938" cy="117197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2332081" y="1362569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cheek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6913676" y="1348705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3809716" y="1865086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nose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3758272" y="1359051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eye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2325373" y="183065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6832421" y="1848032"/>
            <a:ext cx="1618564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shoulder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5337356" y="1348704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hand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5369381" y="186187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hair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8362030" y="136220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mouth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8419092" y="185707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foot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8108822" y="33592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  <a:endParaRPr lang="en-US" sz="2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8136869" y="5011532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  <a:endParaRPr lang="en-US" sz="24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2419857" y="328893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  <a:endParaRPr lang="en-US" sz="24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2438101" y="2567278"/>
            <a:ext cx="1458227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  <a:endParaRPr lang="en-US" sz="24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2386076" y="6141476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  <a:endParaRPr lang="en-US" sz="24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2345372" y="420442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  <a:endParaRPr lang="en-US" sz="24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2394146" y="52635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  <a:endParaRPr lang="en-US" sz="24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8128304" y="2634730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  <a:endParaRPr lang="en-US" sz="24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8133024" y="41076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  <a:endParaRPr lang="en-US" sz="2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8092052" y="61800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  <a:endParaRPr lang="en-US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2282645" y="1264374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6864240" y="1250510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3760280" y="1766891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3708836" y="1260856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2275937" y="173245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6739985" y="1758627"/>
            <a:ext cx="165043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5345784" y="1250509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5319945" y="176367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8312594" y="126401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8369656" y="175888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BEAE0-EB38-921B-CF2F-325F76E20ECB}"/>
              </a:ext>
            </a:extLst>
          </p:cNvPr>
          <p:cNvSpPr txBox="1"/>
          <p:nvPr/>
        </p:nvSpPr>
        <p:spPr>
          <a:xfrm>
            <a:off x="3124771" y="277222"/>
            <a:ext cx="739633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the body parts with the words in the box.</a:t>
            </a:r>
          </a:p>
        </p:txBody>
      </p:sp>
    </p:spTree>
    <p:extLst>
      <p:ext uri="{BB962C8B-B14F-4D97-AF65-F5344CB8AC3E}">
        <p14:creationId xmlns:p14="http://schemas.microsoft.com/office/powerpoint/2010/main" val="15515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0156 0.19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0586 0.2106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1.11111E-6 L -0.35481 0.338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23841 0.5689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L 0.01042 0.638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324 L -0.02474 0.6291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486 L 0.10625 0.520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01484 0.3865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324 L 0.47709 0.2828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162 L 0.22865 0.1194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19"/>
            <a:ext cx="12192000" cy="944054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Simon says: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672B99-A91B-B3B3-9412-E446E1EFA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7" y="797831"/>
            <a:ext cx="3463271" cy="6078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3C0C48-B6E3-C696-D80A-02C56907D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54" y="1473172"/>
            <a:ext cx="6820574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367786-EBEA-41EA-08E5-20819683E6E5}"/>
              </a:ext>
            </a:extLst>
          </p:cNvPr>
          <p:cNvSpPr txBox="1"/>
          <p:nvPr/>
        </p:nvSpPr>
        <p:spPr>
          <a:xfrm>
            <a:off x="5582744" y="861178"/>
            <a:ext cx="57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16649"/>
                </a:solidFill>
              </a:rPr>
              <a:t>He has curly hair and big nose</a:t>
            </a:r>
            <a:endParaRPr lang="en-GB" sz="3600" dirty="0">
              <a:solidFill>
                <a:srgbClr val="F1664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343F5-5119-3ECB-5CDD-7494B01C4030}"/>
              </a:ext>
            </a:extLst>
          </p:cNvPr>
          <p:cNvSpPr txBox="1"/>
          <p:nvPr/>
        </p:nvSpPr>
        <p:spPr>
          <a:xfrm>
            <a:off x="7293595" y="6045172"/>
            <a:ext cx="297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16649"/>
                </a:solidFill>
              </a:rPr>
              <a:t>Who is Phong?</a:t>
            </a:r>
            <a:endParaRPr lang="en-GB" sz="3600" dirty="0">
              <a:solidFill>
                <a:srgbClr val="F166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69132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3518" y="2500214"/>
            <a:ext cx="1807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709860" y="2043014"/>
            <a:ext cx="4147318" cy="2002770"/>
            <a:chOff x="204958" y="1729980"/>
            <a:chExt cx="4147318" cy="2002770"/>
          </a:xfrm>
        </p:grpSpPr>
        <p:grpSp>
          <p:nvGrpSpPr>
            <p:cNvPr id="28" name="Group 27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5" name="Straight Connector 34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40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>
                    <a:stCxn id="39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1" name="Rounded Rectangle 40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2" name="Rounded Rectangle 41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33" name="TextBox 32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arms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hair</a:t>
                  </a:r>
                </a:p>
              </p:txBody>
            </p:sp>
          </p:grpSp>
          <p:sp>
            <p:nvSpPr>
              <p:cNvPr id="31" name="Oval 30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987057" y="2325925"/>
              <a:ext cx="963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long / short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67508" y="2053538"/>
            <a:ext cx="4147318" cy="2002770"/>
            <a:chOff x="4762606" y="1740504"/>
            <a:chExt cx="4147318" cy="2002770"/>
          </a:xfrm>
        </p:grpSpPr>
        <p:grpSp>
          <p:nvGrpSpPr>
            <p:cNvPr id="44" name="Group 43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>
                    <a:stCxn id="56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>
                    <a:stCxn id="55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8" name="Rounded Rectangle 57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nose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eyes</a:t>
                  </a:r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597502" y="2325925"/>
              <a:ext cx="963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big / small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03243" y="4533819"/>
            <a:ext cx="4147318" cy="2005002"/>
            <a:chOff x="2498341" y="4471163"/>
            <a:chExt cx="4147318" cy="2005002"/>
          </a:xfrm>
        </p:grpSpPr>
        <p:grpSp>
          <p:nvGrpSpPr>
            <p:cNvPr id="60" name="Group 59"/>
            <p:cNvGrpSpPr/>
            <p:nvPr/>
          </p:nvGrpSpPr>
          <p:grpSpPr>
            <a:xfrm>
              <a:off x="2498341" y="4471163"/>
              <a:ext cx="4147318" cy="2005002"/>
              <a:chOff x="204958" y="1727748"/>
              <a:chExt cx="4147318" cy="2005002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04958" y="1727748"/>
                <a:ext cx="4147318" cy="2005002"/>
                <a:chOff x="204958" y="1727748"/>
                <a:chExt cx="4147318" cy="2005002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>
                    <a:stCxn id="72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>
                    <a:stCxn id="71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Rounded Rectangle 70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3" name="Rounded Rectangle 72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4" name="Rounded Rectangle 73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65" name="TextBox 64"/>
                <p:cNvSpPr txBox="1"/>
                <p:nvPr/>
              </p:nvSpPr>
              <p:spPr>
                <a:xfrm>
                  <a:off x="362222" y="1727748"/>
                  <a:ext cx="1057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blonde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curly</a:t>
                  </a:r>
                </a:p>
              </p:txBody>
            </p:sp>
          </p:grpSp>
          <p:sp>
            <p:nvSpPr>
              <p:cNvPr id="63" name="Oval 6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4236078" y="5192020"/>
              <a:ext cx="963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hair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D920795-D325-409B-B099-51E78ACFBCC7}"/>
              </a:ext>
            </a:extLst>
          </p:cNvPr>
          <p:cNvSpPr txBox="1"/>
          <p:nvPr/>
        </p:nvSpPr>
        <p:spPr>
          <a:xfrm>
            <a:off x="2730357" y="3508668"/>
            <a:ext cx="130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84982" y="3555574"/>
            <a:ext cx="130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fingers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5" grpId="0"/>
      <p:bldP spid="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85220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6645477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4206669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 flipH="1">
            <a:off x="5143195" y="4089542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stCxn id="87" idx="2"/>
          </p:cNvCxnSpPr>
          <p:nvPr/>
        </p:nvCxnSpPr>
        <p:spPr>
          <a:xfrm flipH="1">
            <a:off x="6536165" y="2779204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</p:cNvCxnSpPr>
          <p:nvPr/>
        </p:nvCxnSpPr>
        <p:spPr>
          <a:xfrm>
            <a:off x="6310213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/>
            <a:stCxn id="84" idx="2"/>
          </p:cNvCxnSpPr>
          <p:nvPr/>
        </p:nvCxnSpPr>
        <p:spPr>
          <a:xfrm>
            <a:off x="4776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4022341" y="2184843"/>
            <a:ext cx="1508760" cy="594360"/>
            <a:chOff x="2498341" y="1926227"/>
            <a:chExt cx="1508760" cy="594360"/>
          </a:xfrm>
        </p:grpSpPr>
        <p:sp>
          <p:nvSpPr>
            <p:cNvPr id="84" name="Rounded Rectangle 83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6798059" y="2184843"/>
            <a:ext cx="1508760" cy="594360"/>
            <a:chOff x="5274059" y="1926227"/>
            <a:chExt cx="1508760" cy="594360"/>
          </a:xfrm>
        </p:grpSpPr>
        <p:sp>
          <p:nvSpPr>
            <p:cNvPr id="87" name="Rounded Rectangle 86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5171312" y="3201123"/>
            <a:ext cx="1701256" cy="972987"/>
            <a:chOff x="3838643" y="2472914"/>
            <a:chExt cx="1701256" cy="972987"/>
          </a:xfrm>
        </p:grpSpPr>
        <p:sp>
          <p:nvSpPr>
            <p:cNvPr id="90" name="Oval 89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2853516" y="3399875"/>
            <a:ext cx="1508760" cy="594360"/>
            <a:chOff x="5274059" y="1926227"/>
            <a:chExt cx="1508760" cy="594360"/>
          </a:xfrm>
        </p:grpSpPr>
        <p:sp>
          <p:nvSpPr>
            <p:cNvPr id="93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7676128" y="3435925"/>
            <a:ext cx="1508760" cy="594360"/>
            <a:chOff x="5274059" y="1926227"/>
            <a:chExt cx="1508760" cy="594360"/>
          </a:xfrm>
        </p:grpSpPr>
        <p:sp>
          <p:nvSpPr>
            <p:cNvPr id="96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foot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4206668" y="4723969"/>
            <a:ext cx="1508760" cy="594360"/>
            <a:chOff x="5274059" y="1926227"/>
            <a:chExt cx="1508760" cy="594360"/>
          </a:xfrm>
        </p:grpSpPr>
        <p:sp>
          <p:nvSpPr>
            <p:cNvPr id="99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6289921" y="4723969"/>
            <a:ext cx="1508760" cy="594360"/>
            <a:chOff x="5274059" y="1926227"/>
            <a:chExt cx="1508760" cy="594360"/>
          </a:xfrm>
        </p:grpSpPr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3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5488" y="2199896"/>
            <a:ext cx="220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110" idx="0"/>
            <a:endCxn id="126" idx="2"/>
          </p:cNvCxnSpPr>
          <p:nvPr/>
        </p:nvCxnSpPr>
        <p:spPr>
          <a:xfrm flipV="1">
            <a:off x="5905821" y="2816054"/>
            <a:ext cx="449118" cy="82581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 flipH="1">
            <a:off x="4781152" y="4311011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  <a:endCxn id="110" idx="6"/>
          </p:cNvCxnSpPr>
          <p:nvPr/>
        </p:nvCxnSpPr>
        <p:spPr>
          <a:xfrm flipH="1">
            <a:off x="6727692" y="3641867"/>
            <a:ext cx="856882" cy="40277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stCxn id="110" idx="5"/>
            <a:endCxn id="114" idx="0"/>
          </p:cNvCxnSpPr>
          <p:nvPr/>
        </p:nvCxnSpPr>
        <p:spPr>
          <a:xfrm>
            <a:off x="6486971" y="4329441"/>
            <a:ext cx="914577" cy="68483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  <a:stCxn id="104" idx="3"/>
          </p:cNvCxnSpPr>
          <p:nvPr/>
        </p:nvCxnSpPr>
        <p:spPr>
          <a:xfrm>
            <a:off x="4227067" y="3613811"/>
            <a:ext cx="1051514" cy="297180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718307" y="3316631"/>
            <a:ext cx="1508760" cy="594360"/>
            <a:chOff x="2424643" y="2542995"/>
            <a:chExt cx="1508760" cy="594360"/>
          </a:xfrm>
        </p:grpSpPr>
        <p:sp>
          <p:nvSpPr>
            <p:cNvPr id="104" name="Rounded Rectangle 10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7524925" y="3302765"/>
            <a:ext cx="1508760" cy="594360"/>
            <a:chOff x="5200361" y="2542995"/>
            <a:chExt cx="1508760" cy="594360"/>
          </a:xfrm>
        </p:grpSpPr>
        <p:sp>
          <p:nvSpPr>
            <p:cNvPr id="107" name="Rounded Rectangle 106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5083949" y="3641867"/>
            <a:ext cx="1643743" cy="805543"/>
            <a:chOff x="3822457" y="3089682"/>
            <a:chExt cx="1643743" cy="805543"/>
          </a:xfrm>
        </p:grpSpPr>
        <p:sp>
          <p:nvSpPr>
            <p:cNvPr id="110" name="Oval 109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6647168" y="4984901"/>
            <a:ext cx="1508760" cy="594360"/>
            <a:chOff x="2424643" y="2542995"/>
            <a:chExt cx="1508760" cy="594360"/>
          </a:xfrm>
        </p:grpSpPr>
        <p:sp>
          <p:nvSpPr>
            <p:cNvPr id="113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3275019" y="4992991"/>
            <a:ext cx="1690761" cy="594360"/>
            <a:chOff x="2424643" y="2542995"/>
            <a:chExt cx="1508760" cy="594360"/>
          </a:xfrm>
        </p:grpSpPr>
        <p:sp>
          <p:nvSpPr>
            <p:cNvPr id="116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5119841" y="2263457"/>
            <a:ext cx="2470196" cy="594360"/>
            <a:chOff x="2424643" y="2542995"/>
            <a:chExt cx="1508760" cy="594360"/>
          </a:xfrm>
        </p:grpSpPr>
        <p:sp>
          <p:nvSpPr>
            <p:cNvPr id="125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 short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F34C2B-F858-7958-8A65-7F9D67668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0" y="2958754"/>
            <a:ext cx="2085975" cy="2190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91C478-F4E3-5DC3-28B8-7E3B0F4D0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918" y="2651276"/>
            <a:ext cx="17907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3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5B28B-2539-BF7C-6559-D7ABD6B9D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AE4F02F-68F6-D2F7-CF11-7481B818C738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436B65B5-B32A-97B6-0FB8-E8316282AF2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ound Single Corner Rectangle 23">
              <a:extLst>
                <a:ext uri="{FF2B5EF4-FFF2-40B4-BE49-F238E27FC236}">
                  <a16:creationId xmlns:a16="http://schemas.microsoft.com/office/drawing/2014/main" id="{04DB775B-08DF-BD37-BF20-6D16E6D853F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 Single Corner Rectangle 24">
              <a:extLst>
                <a:ext uri="{FF2B5EF4-FFF2-40B4-BE49-F238E27FC236}">
                  <a16:creationId xmlns:a16="http://schemas.microsoft.com/office/drawing/2014/main" id="{1169D1F7-9F9F-3A11-5359-BAA4A47B9DA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515038C-553D-36BE-D272-DE30561C1BBE}"/>
              </a:ext>
            </a:extLst>
          </p:cNvPr>
          <p:cNvSpPr/>
          <p:nvPr/>
        </p:nvSpPr>
        <p:spPr>
          <a:xfrm>
            <a:off x="2342725" y="-56615"/>
            <a:ext cx="7801754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have many friends at new school?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61EFF1-5690-DC4F-D0B4-B70D58F1A806}"/>
              </a:ext>
            </a:extLst>
          </p:cNvPr>
          <p:cNvSpPr txBox="1"/>
          <p:nvPr/>
        </p:nvSpPr>
        <p:spPr>
          <a:xfrm>
            <a:off x="3836656" y="1940421"/>
            <a:ext cx="5395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E720BC-43D2-3561-AE89-7F052238CCFA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A25740-5740-9010-5FDB-A9B672AC9656}"/>
              </a:ext>
            </a:extLst>
          </p:cNvPr>
          <p:cNvSpPr txBox="1"/>
          <p:nvPr/>
        </p:nvSpPr>
        <p:spPr>
          <a:xfrm>
            <a:off x="1863828" y="420790"/>
            <a:ext cx="837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the phrases with correct pictures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5F68F-3661-0483-DE33-87F52E04D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66" y="4240244"/>
            <a:ext cx="4117734" cy="2507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44EBC8-073A-53FA-46D0-B9A4D232F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895" y="939928"/>
            <a:ext cx="3697865" cy="2289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289657-A691-4728-306F-F6A06DBA18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7" y="4313631"/>
            <a:ext cx="3633619" cy="2465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F1BF65-5AF1-03C6-F274-4084EA85B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861" y="4128871"/>
            <a:ext cx="3834264" cy="25702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27849-38B5-5118-2F3D-8F22199E30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27" y="935689"/>
            <a:ext cx="4132173" cy="22897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0A7C4E-33CF-6227-FDC3-A3C3BB948D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" y="935689"/>
            <a:ext cx="3548725" cy="2364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C659BB-8392-EE06-43E2-3F547AD6C872}"/>
              </a:ext>
            </a:extLst>
          </p:cNvPr>
          <p:cNvSpPr txBox="1"/>
          <p:nvPr/>
        </p:nvSpPr>
        <p:spPr>
          <a:xfrm>
            <a:off x="-1173" y="97624"/>
            <a:ext cx="25460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FF216-F612-FAE0-0F2A-4632421F0721}"/>
              </a:ext>
            </a:extLst>
          </p:cNvPr>
          <p:cNvSpPr txBox="1"/>
          <p:nvPr/>
        </p:nvSpPr>
        <p:spPr>
          <a:xfrm>
            <a:off x="651174" y="3287765"/>
            <a:ext cx="2455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a picnic </a:t>
            </a: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37062-DFF1-01E6-8D2E-F7019529F5A7}"/>
              </a:ext>
            </a:extLst>
          </p:cNvPr>
          <p:cNvSpPr txBox="1"/>
          <p:nvPr/>
        </p:nvSpPr>
        <p:spPr>
          <a:xfrm>
            <a:off x="4866639" y="3295426"/>
            <a:ext cx="2278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football </a:t>
            </a:r>
            <a:endParaRPr lang="en-GB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F7B90-34AD-686D-C5F7-B619819E26A9}"/>
              </a:ext>
            </a:extLst>
          </p:cNvPr>
          <p:cNvSpPr txBox="1"/>
          <p:nvPr/>
        </p:nvSpPr>
        <p:spPr>
          <a:xfrm>
            <a:off x="9441289" y="3597083"/>
            <a:ext cx="20995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exercise </a:t>
            </a:r>
            <a:endParaRPr lang="en-GB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7A5FB3-ABD5-F2A4-1962-A6CB654EC7C1}"/>
              </a:ext>
            </a:extLst>
          </p:cNvPr>
          <p:cNvSpPr txBox="1"/>
          <p:nvPr/>
        </p:nvSpPr>
        <p:spPr>
          <a:xfrm>
            <a:off x="4400484" y="3790411"/>
            <a:ext cx="3635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many subjects </a:t>
            </a:r>
            <a:endParaRPr lang="en-GB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EC383A-605B-2AD2-F50F-2E696E3060FC}"/>
              </a:ext>
            </a:extLst>
          </p:cNvPr>
          <p:cNvSpPr txBox="1"/>
          <p:nvPr/>
        </p:nvSpPr>
        <p:spPr>
          <a:xfrm>
            <a:off x="722280" y="3748333"/>
            <a:ext cx="2207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books </a:t>
            </a:r>
            <a:endParaRPr lang="en-GB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105D7B-3150-3117-0C78-0B6D3C2FEC7D}"/>
              </a:ext>
            </a:extLst>
          </p:cNvPr>
          <p:cNvSpPr txBox="1"/>
          <p:nvPr/>
        </p:nvSpPr>
        <p:spPr>
          <a:xfrm>
            <a:off x="9355187" y="3156046"/>
            <a:ext cx="2491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 to music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9052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-0.35339 -0.0650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39518 -0.4108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0469 -0.1405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5 -0.06875 L -0.33907 0.0888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3694 0.463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5143 0.1074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65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3" grpId="0"/>
      <p:bldP spid="5" grpId="0"/>
      <p:bldP spid="5" grpId="1"/>
      <p:bldP spid="9" grpId="0"/>
      <p:bldP spid="9" grpId="1"/>
      <p:bldP spid="13" grpId="0"/>
      <p:bldP spid="13" grpId="1"/>
      <p:bldP spid="16" grpId="0"/>
      <p:bldP spid="16" grpId="1"/>
      <p:bldP spid="20" grpId="0"/>
      <p:bldP spid="20" grpId="1"/>
      <p:bldP spid="22" grpId="0"/>
      <p:bldP spid="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953398" y="1279922"/>
            <a:ext cx="16467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/>
              <a:t>Guessing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028" name="Picture 4" descr="Find someone Images, Stock Photos &amp; Vectors | Shutterstock">
            <a:extLst>
              <a:ext uri="{FF2B5EF4-FFF2-40B4-BE49-F238E27FC236}">
                <a16:creationId xmlns:a16="http://schemas.microsoft.com/office/drawing/2014/main" id="{EEEB44F3-23BC-479B-9ECC-42B3DB13E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8"/>
          <a:stretch/>
        </p:blipFill>
        <p:spPr bwMode="auto">
          <a:xfrm>
            <a:off x="714543" y="2349209"/>
            <a:ext cx="3307300" cy="31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31589" y="1759047"/>
            <a:ext cx="1024565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Take turns to describe a friend. Other group members guess who  he / she is.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9763" y="2902809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00178" y="3541169"/>
            <a:ext cx="75906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dirty="0"/>
              <a:t>She has long black hair and big eyes.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B: </a:t>
            </a:r>
            <a:r>
              <a:rPr lang="en-US" sz="36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dirty="0"/>
              <a:t>That’s right.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398" t="26562" r="2092" b="12500"/>
          <a:stretch/>
        </p:blipFill>
        <p:spPr>
          <a:xfrm>
            <a:off x="1184375" y="1324016"/>
            <a:ext cx="1663452" cy="4519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5FB868-249E-8252-63E6-6B62B18FE026}"/>
              </a:ext>
            </a:extLst>
          </p:cNvPr>
          <p:cNvCxnSpPr/>
          <p:nvPr/>
        </p:nvCxnSpPr>
        <p:spPr>
          <a:xfrm>
            <a:off x="6824412" y="4263528"/>
            <a:ext cx="1713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04CC5A-D9DB-9A5C-192D-A7177E8F64F4}"/>
              </a:ext>
            </a:extLst>
          </p:cNvPr>
          <p:cNvCxnSpPr>
            <a:cxnSpLocks/>
          </p:cNvCxnSpPr>
          <p:nvPr/>
        </p:nvCxnSpPr>
        <p:spPr>
          <a:xfrm>
            <a:off x="10299368" y="4263528"/>
            <a:ext cx="14666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6800BE-1087-66EC-3517-DEC2060D5AD0}"/>
              </a:ext>
            </a:extLst>
          </p:cNvPr>
          <p:cNvCxnSpPr>
            <a:cxnSpLocks/>
          </p:cNvCxnSpPr>
          <p:nvPr/>
        </p:nvCxnSpPr>
        <p:spPr>
          <a:xfrm>
            <a:off x="6459019" y="5132024"/>
            <a:ext cx="679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friends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892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676" y="1916993"/>
            <a:ext cx="113332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Write </a:t>
            </a:r>
            <a:r>
              <a:rPr lang="en-US" sz="3600" dirty="0"/>
              <a:t>some sentences to describe at least 3 </a:t>
            </a:r>
            <a:r>
              <a:rPr lang="en-US" sz="3600"/>
              <a:t>classmates.</a:t>
            </a:r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/>
              <a:t>- Start preparing for the Project of the unit.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18" y="3174022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4916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LESSON 1: GETTING STARTED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FRIENDS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649"/>
                </a:solidFill>
              </a:rPr>
              <a:t>A surprise guest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8AA30-86BB-7C3A-63C8-81C593F51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9E568F1-BB3A-D632-EDAF-551733D4C6CA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8B3F107B-DA17-BEB2-4D35-4CCFC85A3AF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6F4F0E03-3EEC-DBA7-720D-99B50A1A93D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0CDAFD85-DA9A-DCAC-B899-AF27C7D865B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83F68D04-F53F-580D-14FB-9D1EE5379FC4}"/>
              </a:ext>
            </a:extLst>
          </p:cNvPr>
          <p:cNvSpPr txBox="1">
            <a:spLocks/>
          </p:cNvSpPr>
          <p:nvPr/>
        </p:nvSpPr>
        <p:spPr>
          <a:xfrm>
            <a:off x="174316" y="1312813"/>
            <a:ext cx="444544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pass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0505FC-4F34-5A11-1AC5-2906443B726C}"/>
              </a:ext>
            </a:extLst>
          </p:cNvPr>
          <p:cNvSpPr/>
          <p:nvPr/>
        </p:nvSpPr>
        <p:spPr>
          <a:xfrm>
            <a:off x="174316" y="418815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Chuyền</a:t>
            </a:r>
            <a:r>
              <a:rPr lang="en-US" sz="4800" dirty="0"/>
              <a:t>, </a:t>
            </a:r>
            <a:r>
              <a:rPr lang="en-US" sz="4800" dirty="0" err="1"/>
              <a:t>đưa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912949-F112-18EE-4EC7-207EC09B60AC}"/>
              </a:ext>
            </a:extLst>
          </p:cNvPr>
          <p:cNvSpPr/>
          <p:nvPr/>
        </p:nvSpPr>
        <p:spPr>
          <a:xfrm>
            <a:off x="862937" y="2778138"/>
            <a:ext cx="19303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/</a:t>
            </a:r>
            <a:r>
              <a:rPr lang="en-GB" sz="4800" b="1" dirty="0" err="1"/>
              <a:t>pɑːs</a:t>
            </a:r>
            <a:r>
              <a:rPr lang="en-GB" sz="4800" b="1" dirty="0"/>
              <a:t>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AD332-764B-5C2E-ADE1-E002FE4630BD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4" name="pass">
            <a:hlinkClick r:id="" action="ppaction://media"/>
            <a:extLst>
              <a:ext uri="{FF2B5EF4-FFF2-40B4-BE49-F238E27FC236}">
                <a16:creationId xmlns:a16="http://schemas.microsoft.com/office/drawing/2014/main" id="{FFC4BF3D-F72F-E625-2F2A-0A6ADBBD5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3083754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819CB-0FBD-B5D7-19AD-AC3DAC5C6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12" y="1442642"/>
            <a:ext cx="7529163" cy="49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1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A5A35-AE72-1901-B3CD-A121A8276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4D88F14-0311-0D98-83F8-CE2CDF03D9B5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C342938E-9B59-276A-3F32-C0F18C07BAE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3A9A547B-C93E-189B-C57A-955A1E88B1A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78C93886-422B-DDE3-187A-FFCF09F5DAB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33287537-4AC3-59D9-42DA-8E70A0A2216C}"/>
              </a:ext>
            </a:extLst>
          </p:cNvPr>
          <p:cNvSpPr txBox="1">
            <a:spLocks/>
          </p:cNvSpPr>
          <p:nvPr/>
        </p:nvSpPr>
        <p:spPr>
          <a:xfrm>
            <a:off x="-464663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biscuits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B651BC-A947-B6FC-1E1B-ADCCBAB01AE4}"/>
              </a:ext>
            </a:extLst>
          </p:cNvPr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Bánh </a:t>
            </a:r>
            <a:r>
              <a:rPr lang="en-US" sz="4800" dirty="0" err="1"/>
              <a:t>quy</a:t>
            </a:r>
            <a:endParaRPr lang="en-US" sz="6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527E08-6DDA-8481-DA4F-AE2424426734}"/>
              </a:ext>
            </a:extLst>
          </p:cNvPr>
          <p:cNvSpPr/>
          <p:nvPr/>
        </p:nvSpPr>
        <p:spPr>
          <a:xfrm>
            <a:off x="1860691" y="3130480"/>
            <a:ext cx="26837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/ˈ</a:t>
            </a:r>
            <a:r>
              <a:rPr lang="en-GB" sz="4800" b="1" dirty="0" err="1"/>
              <a:t>bɪs.kɪt</a:t>
            </a:r>
            <a:r>
              <a:rPr lang="en-GB" sz="4800" b="1" dirty="0"/>
              <a:t>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AEFAF3-B1EC-E1DA-BD66-FD3DCD4D4ED9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3" name="biscuits">
            <a:hlinkClick r:id="" action="ppaction://media"/>
            <a:extLst>
              <a:ext uri="{FF2B5EF4-FFF2-40B4-BE49-F238E27FC236}">
                <a16:creationId xmlns:a16="http://schemas.microsoft.com/office/drawing/2014/main" id="{21761FC2-6805-1328-C44C-0F9BE129C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3741" y="34290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535E4-7EEA-BFD8-50D5-C50621B01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82" y="1312813"/>
            <a:ext cx="6544873" cy="51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1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BB2B7-9D03-3998-E1EB-EDDE99158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F5C4638-9485-D68B-BF6B-46B2166959E8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88EFB0D1-02A7-76D8-7D91-B753D17204E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1CCBEE96-324E-563B-3DA6-03C550CC4D5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881D3A08-2A48-3BF9-0965-838D46D473D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ADA88846-7A7F-03C6-FD9B-E4AAE92119F5}"/>
              </a:ext>
            </a:extLst>
          </p:cNvPr>
          <p:cNvSpPr txBox="1">
            <a:spLocks/>
          </p:cNvSpPr>
          <p:nvPr/>
        </p:nvSpPr>
        <p:spPr>
          <a:xfrm>
            <a:off x="-464663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magazine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2C8ADB-B3FC-6C7A-5A1F-1319EB8A537D}"/>
              </a:ext>
            </a:extLst>
          </p:cNvPr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Tạp</a:t>
            </a:r>
            <a:r>
              <a:rPr lang="en-US" sz="4800" dirty="0"/>
              <a:t> </a:t>
            </a:r>
            <a:r>
              <a:rPr lang="en-US" sz="4800" dirty="0" err="1"/>
              <a:t>chí</a:t>
            </a:r>
            <a:endParaRPr lang="en-US" sz="6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0B1A1D-A814-7B9F-03B3-C40984DD6311}"/>
              </a:ext>
            </a:extLst>
          </p:cNvPr>
          <p:cNvSpPr/>
          <p:nvPr/>
        </p:nvSpPr>
        <p:spPr>
          <a:xfrm>
            <a:off x="1416659" y="3130480"/>
            <a:ext cx="35718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/</a:t>
            </a:r>
            <a:r>
              <a:rPr lang="en-GB" sz="4800" b="1" dirty="0" err="1"/>
              <a:t>mæɡ.əˈziːn</a:t>
            </a:r>
            <a:r>
              <a:rPr lang="en-GB" sz="4800" b="1" dirty="0"/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4F49CE-A2FE-2FA2-A30E-2CB96389B221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27F1E-F12E-EED1-78AB-162D761B2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02" y="1481721"/>
            <a:ext cx="6351179" cy="4764658"/>
          </a:xfrm>
          <a:prstGeom prst="rect">
            <a:avLst/>
          </a:prstGeom>
        </p:spPr>
      </p:pic>
      <p:pic>
        <p:nvPicPr>
          <p:cNvPr id="6" name="magazine">
            <a:hlinkClick r:id="" action="ppaction://media"/>
            <a:extLst>
              <a:ext uri="{FF2B5EF4-FFF2-40B4-BE49-F238E27FC236}">
                <a16:creationId xmlns:a16="http://schemas.microsoft.com/office/drawing/2014/main" id="{11DDDD1E-2F07-38AB-6355-BAC563157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328" y="34463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5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1382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glasses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mắt</a:t>
            </a:r>
            <a:r>
              <a:rPr lang="en-US" sz="4800" dirty="0"/>
              <a:t> </a:t>
            </a:r>
            <a:r>
              <a:rPr lang="en-US" sz="4800" dirty="0" err="1"/>
              <a:t>kính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52565" y="3761137"/>
            <a:ext cx="2566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ɡlɑːsɪz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1026" name="Picture 2" descr="Amazon.com: grinderPUNCH - Non-Prescription Round Circle Frame Clear Lens  Glasses Large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198" y="2323069"/>
            <a:ext cx="6400799" cy="373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las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920" y="3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cheek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86289" y="3130480"/>
            <a:ext cx="18325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tʃiːk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3" name="cheek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6534" y="3204542"/>
            <a:ext cx="635826" cy="635824"/>
          </a:xfrm>
          <a:prstGeom prst="rect">
            <a:avLst/>
          </a:prstGeom>
        </p:spPr>
      </p:pic>
      <p:pic>
        <p:nvPicPr>
          <p:cNvPr id="2056" name="Picture 8" descr="Portrait of little Asian kid girl keeping finger on cheek isolated on white  background. Photo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1293" y1="68056" x2="66427" y2="95278"/>
                        <a14:foregroundMark x1="65530" y1="75833" x2="36625" y2="86667"/>
                        <a14:foregroundMark x1="36625" y1="95278" x2="62298" y2="97500"/>
                        <a14:foregroundMark x1="66966" y1="79444" x2="71095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80" y="1242374"/>
            <a:ext cx="7787020" cy="50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784FE-D9A4-2D20-48D6-AB2EBD355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E7293CC-8A5F-197B-096E-385F41E67CF9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1B2DD5A6-0975-0220-1843-52E83EA5843C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6F6E1651-CBA7-4005-5647-89C47D2F1E2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>
              <a:extLst>
                <a:ext uri="{FF2B5EF4-FFF2-40B4-BE49-F238E27FC236}">
                  <a16:creationId xmlns:a16="http://schemas.microsoft.com/office/drawing/2014/main" id="{6A84E9C0-3A74-1E1C-13C9-0013E47B90C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70DAB8BD-D8A2-B62B-7051-E8CF39B88C63}"/>
              </a:ext>
            </a:extLst>
          </p:cNvPr>
          <p:cNvSpPr txBox="1">
            <a:spLocks/>
          </p:cNvSpPr>
          <p:nvPr/>
        </p:nvSpPr>
        <p:spPr>
          <a:xfrm>
            <a:off x="-364738" y="104474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bookshop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6A7D81-9C28-79C7-18B0-12EB63E8CDC3}"/>
              </a:ext>
            </a:extLst>
          </p:cNvPr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Cửa</a:t>
            </a:r>
            <a:r>
              <a:rPr lang="en-US" sz="4800" dirty="0"/>
              <a:t> </a:t>
            </a:r>
            <a:r>
              <a:rPr lang="en-US" sz="4800" dirty="0" err="1"/>
              <a:t>hàng</a:t>
            </a:r>
            <a:r>
              <a:rPr lang="en-US" sz="4800" dirty="0"/>
              <a:t> </a:t>
            </a:r>
            <a:r>
              <a:rPr lang="en-US" sz="4800" dirty="0" err="1"/>
              <a:t>sách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00EB5C-4C87-3E53-3EAC-AF2203D2751A}"/>
              </a:ext>
            </a:extLst>
          </p:cNvPr>
          <p:cNvSpPr/>
          <p:nvPr/>
        </p:nvSpPr>
        <p:spPr>
          <a:xfrm>
            <a:off x="1777335" y="3130480"/>
            <a:ext cx="28504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/ˈ</a:t>
            </a:r>
            <a:r>
              <a:rPr lang="en-GB" sz="4800" b="1" dirty="0" err="1"/>
              <a:t>bʊk.ʃɒp</a:t>
            </a:r>
            <a:r>
              <a:rPr lang="en-GB" sz="4800" b="1" dirty="0"/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126A78-9658-61E0-29B6-7DF1A149AF80}"/>
              </a:ext>
            </a:extLst>
          </p:cNvPr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4" name="ukbookb025">
            <a:hlinkClick r:id="" action="ppaction://media"/>
            <a:extLst>
              <a:ext uri="{FF2B5EF4-FFF2-40B4-BE49-F238E27FC236}">
                <a16:creationId xmlns:a16="http://schemas.microsoft.com/office/drawing/2014/main" id="{5F756238-427E-7EC1-E235-30E9F2E6E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6641" y="3428255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616FE-F7AB-12E6-0AAA-B0DEAE5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2" y="2126308"/>
            <a:ext cx="6659976" cy="442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5261</TotalTime>
  <Words>1028</Words>
  <Application>Microsoft Office PowerPoint</Application>
  <PresentationFormat>Widescreen</PresentationFormat>
  <Paragraphs>248</Paragraphs>
  <Slides>23</Slides>
  <Notes>20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255</cp:revision>
  <dcterms:created xsi:type="dcterms:W3CDTF">2020-12-09T02:04:09Z</dcterms:created>
  <dcterms:modified xsi:type="dcterms:W3CDTF">2025-10-17T15:23:31Z</dcterms:modified>
</cp:coreProperties>
</file>