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7" r:id="rId2"/>
    <p:sldId id="333" r:id="rId3"/>
    <p:sldId id="442" r:id="rId4"/>
    <p:sldId id="443" r:id="rId5"/>
    <p:sldId id="444" r:id="rId6"/>
    <p:sldId id="440" r:id="rId7"/>
    <p:sldId id="259" r:id="rId8"/>
    <p:sldId id="261" r:id="rId9"/>
    <p:sldId id="277" r:id="rId10"/>
    <p:sldId id="262" r:id="rId11"/>
    <p:sldId id="278" r:id="rId12"/>
    <p:sldId id="280" r:id="rId13"/>
    <p:sldId id="344" r:id="rId14"/>
    <p:sldId id="263" r:id="rId15"/>
    <p:sldId id="380" r:id="rId16"/>
    <p:sldId id="281" r:id="rId17"/>
    <p:sldId id="265" r:id="rId18"/>
    <p:sldId id="282" r:id="rId19"/>
    <p:sldId id="283" r:id="rId20"/>
    <p:sldId id="284" r:id="rId21"/>
    <p:sldId id="285" r:id="rId22"/>
    <p:sldId id="287" r:id="rId23"/>
    <p:sldId id="286" r:id="rId24"/>
    <p:sldId id="269" r:id="rId25"/>
    <p:sldId id="273" r:id="rId26"/>
    <p:sldId id="271" r:id="rId27"/>
    <p:sldId id="274" r:id="rId28"/>
    <p:sldId id="288" r:id="rId29"/>
    <p:sldId id="275" r:id="rId30"/>
    <p:sldId id="256" r:id="rId31"/>
    <p:sldId id="289" r:id="rId32"/>
    <p:sldId id="446" r:id="rId33"/>
    <p:sldId id="447" r:id="rId34"/>
    <p:sldId id="354" r:id="rId35"/>
    <p:sldId id="355" r:id="rId36"/>
    <p:sldId id="44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í Nguyễn" initials="T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2DDF6-55B6-4875-A532-73BA6A53E949}" type="datetimeFigureOut">
              <a:rPr lang="en-US" smtClean="0"/>
              <a:t>08-Jan-23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83B53-B07D-4E06-B533-802B4809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08-Jan-23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0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08-Jan-23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1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08-Jan-23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3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3838333"/>
            <a:ext cx="5154000" cy="13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5091301"/>
            <a:ext cx="51540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2" y="-77473"/>
            <a:ext cx="1401157" cy="7012940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358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2655767"/>
            <a:ext cx="47595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619541" y="2989145"/>
            <a:ext cx="1868209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656241" y="-1390955"/>
            <a:ext cx="1868209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1224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"/>
          <p:cNvGrpSpPr/>
          <p:nvPr/>
        </p:nvGrpSpPr>
        <p:grpSpPr>
          <a:xfrm rot="131350">
            <a:off x="2426634" y="5176304"/>
            <a:ext cx="4290735" cy="1438155"/>
            <a:chOff x="2503650" y="3729893"/>
            <a:chExt cx="4290606" cy="1078583"/>
          </a:xfrm>
        </p:grpSpPr>
        <p:sp>
          <p:nvSpPr>
            <p:cNvPr id="588" name="Google Shape;588;p10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10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91" name="Google Shape;591;p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10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597;p1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8" name="Google Shape;598;p1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1" name="Google Shape;601;p10"/>
          <p:cNvSpPr txBox="1">
            <a:spLocks noGrp="1"/>
          </p:cNvSpPr>
          <p:nvPr>
            <p:ph type="body" idx="1"/>
          </p:nvPr>
        </p:nvSpPr>
        <p:spPr>
          <a:xfrm>
            <a:off x="1726650" y="4647233"/>
            <a:ext cx="56907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2" name="Google Shape;602;p10"/>
          <p:cNvSpPr txBox="1">
            <a:spLocks noGrp="1"/>
          </p:cNvSpPr>
          <p:nvPr>
            <p:ph type="sldNum" idx="12"/>
          </p:nvPr>
        </p:nvSpPr>
        <p:spPr>
          <a:xfrm>
            <a:off x="4297650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23709" y="0"/>
            <a:ext cx="1371600" cy="2644827"/>
            <a:chOff x="6062379" y="154276"/>
            <a:chExt cx="1371600" cy="1983620"/>
          </a:xfrm>
        </p:grpSpPr>
        <p:pic>
          <p:nvPicPr>
            <p:cNvPr id="19" name="Picture 22" descr="https://o.remove.bg/downloads/1cf4ff39-f7c0-4fdb-9b16-d006a97bfcab/image-removebg-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379" y="1004420"/>
              <a:ext cx="1371600" cy="113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s://o.remove.bg/downloads/c8d08884-7b93-4ada-a509-ca01d9675627/image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254" y="154276"/>
              <a:ext cx="108585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 descr="https://o.remove.bg/downloads/ee7b7f72-45f2-4c1a-bf7e-db1f9085e616/image-removebg-previ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8035">
            <a:off x="-1148511" y="-1214226"/>
            <a:ext cx="3745287" cy="4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4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08-Jan-23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2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08-Jan-23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08-Jan-23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0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08-Jan-23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4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08-Jan-23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3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08-Jan-23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08-Jan-23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9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08-Jan-23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6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1FD11-C762-4B5B-8E0E-419F6A7C1022}" type="datetimeFigureOut">
              <a:rPr lang="en-US" smtClean="0"/>
              <a:t>08-Jan-23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4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image" Target="../media/image4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.gif"/><Relationship Id="rId5" Type="http://schemas.openxmlformats.org/officeDocument/2006/relationships/audio" Target="../media/audio1.wav"/><Relationship Id="rId10" Type="http://schemas.openxmlformats.org/officeDocument/2006/relationships/image" Target="../media/image45.gif"/><Relationship Id="rId4" Type="http://schemas.openxmlformats.org/officeDocument/2006/relationships/audio" Target="../media/audio4.wav"/><Relationship Id="rId9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image" Target="../media/image4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.gif"/><Relationship Id="rId5" Type="http://schemas.openxmlformats.org/officeDocument/2006/relationships/audio" Target="../media/audio1.wav"/><Relationship Id="rId10" Type="http://schemas.openxmlformats.org/officeDocument/2006/relationships/image" Target="../media/image45.gif"/><Relationship Id="rId4" Type="http://schemas.openxmlformats.org/officeDocument/2006/relationships/audio" Target="../media/audio4.wav"/><Relationship Id="rId9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ext Box 13">
            <a:extLst>
              <a:ext uri="{FF2B5EF4-FFF2-40B4-BE49-F238E27FC236}">
                <a16:creationId xmlns:a16="http://schemas.microsoft.com/office/drawing/2014/main" id="{A6C1DA04-EE04-4A48-8D1E-7E41697BA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803275"/>
            <a:ext cx="9032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Câu 1: Khi đặt hai nam châm lại gần nhau thì chúng tương tác với nhau như thế nào?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150D01A3-817C-4598-9698-389634A2C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3084513"/>
            <a:ext cx="891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Câu 2: Xác định tên các từ cực của nam châm ở hình bên dưới?</a:t>
            </a:r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75024D8E-4490-4487-A70C-842811D10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1704975"/>
            <a:ext cx="8723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400">
                <a:solidFill>
                  <a:srgbClr val="000099"/>
                </a:solidFill>
                <a:latin typeface="Times New Roman" panose="02020603050405020304" pitchFamily="18" charset="0"/>
              </a:rPr>
              <a:t>Hai từ cực của hai nam châm đặt gần nhau:</a:t>
            </a:r>
          </a:p>
          <a:p>
            <a:r>
              <a:rPr lang="en-US" altLang="vi-VN" sz="2400">
                <a:solidFill>
                  <a:srgbClr val="000099"/>
                </a:solidFill>
                <a:latin typeface="Times New Roman" panose="02020603050405020304" pitchFamily="18" charset="0"/>
              </a:rPr>
              <a:t> - Cùng tên thì chúng đẩy nhau.</a:t>
            </a:r>
          </a:p>
          <a:p>
            <a:r>
              <a:rPr lang="en-US" altLang="vi-VN" sz="2400">
                <a:solidFill>
                  <a:srgbClr val="000099"/>
                </a:solidFill>
                <a:latin typeface="Times New Roman" panose="02020603050405020304" pitchFamily="18" charset="0"/>
              </a:rPr>
              <a:t> - Khác tên thì chúng hút nhau.</a:t>
            </a:r>
          </a:p>
        </p:txBody>
      </p:sp>
      <p:grpSp>
        <p:nvGrpSpPr>
          <p:cNvPr id="2" name="Group 69">
            <a:extLst>
              <a:ext uri="{FF2B5EF4-FFF2-40B4-BE49-F238E27FC236}">
                <a16:creationId xmlns:a16="http://schemas.microsoft.com/office/drawing/2014/main" id="{D830B03B-50C9-43B9-8B02-E7D2AADF7537}"/>
              </a:ext>
            </a:extLst>
          </p:cNvPr>
          <p:cNvGrpSpPr>
            <a:grpSpLocks/>
          </p:cNvGrpSpPr>
          <p:nvPr/>
        </p:nvGrpSpPr>
        <p:grpSpPr bwMode="auto">
          <a:xfrm>
            <a:off x="4305300" y="3886200"/>
            <a:ext cx="3695700" cy="2806700"/>
            <a:chOff x="2232" y="2504"/>
            <a:chExt cx="2328" cy="1768"/>
          </a:xfrm>
        </p:grpSpPr>
        <p:grpSp>
          <p:nvGrpSpPr>
            <p:cNvPr id="83977" name="Group 21">
              <a:extLst>
                <a:ext uri="{FF2B5EF4-FFF2-40B4-BE49-F238E27FC236}">
                  <a16:creationId xmlns:a16="http://schemas.microsoft.com/office/drawing/2014/main" id="{1C37C429-2A33-480F-8874-EEDC25FF69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0" y="3312"/>
              <a:ext cx="1264" cy="960"/>
              <a:chOff x="4080" y="2592"/>
              <a:chExt cx="1264" cy="960"/>
            </a:xfrm>
          </p:grpSpPr>
          <p:grpSp>
            <p:nvGrpSpPr>
              <p:cNvPr id="84010" name="Group 22">
                <a:extLst>
                  <a:ext uri="{FF2B5EF4-FFF2-40B4-BE49-F238E27FC236}">
                    <a16:creationId xmlns:a16="http://schemas.microsoft.com/office/drawing/2014/main" id="{9A3AAE2D-DBBC-4BA2-89E8-F1AC5621D6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2640"/>
                <a:ext cx="912" cy="912"/>
                <a:chOff x="3792" y="3264"/>
                <a:chExt cx="912" cy="912"/>
              </a:xfrm>
            </p:grpSpPr>
            <p:sp>
              <p:nvSpPr>
                <p:cNvPr id="84013" name="Oval 23">
                  <a:extLst>
                    <a:ext uri="{FF2B5EF4-FFF2-40B4-BE49-F238E27FC236}">
                      <a16:creationId xmlns:a16="http://schemas.microsoft.com/office/drawing/2014/main" id="{29F4C650-EBBE-4260-A059-8DACB5EDE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3840"/>
                  <a:ext cx="912" cy="336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vi-VN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84014" name="Group 24">
                  <a:extLst>
                    <a:ext uri="{FF2B5EF4-FFF2-40B4-BE49-F238E27FC236}">
                      <a16:creationId xmlns:a16="http://schemas.microsoft.com/office/drawing/2014/main" id="{73701371-8239-44CF-BF75-E4329B3889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76" y="3264"/>
                  <a:ext cx="96" cy="808"/>
                  <a:chOff x="4192" y="3120"/>
                  <a:chExt cx="80" cy="904"/>
                </a:xfrm>
              </p:grpSpPr>
              <p:sp>
                <p:nvSpPr>
                  <p:cNvPr id="84015" name="Oval 25">
                    <a:extLst>
                      <a:ext uri="{FF2B5EF4-FFF2-40B4-BE49-F238E27FC236}">
                        <a16:creationId xmlns:a16="http://schemas.microsoft.com/office/drawing/2014/main" id="{D1BA6DC0-9786-42FF-AFC4-A8CE28E73F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92" y="3952"/>
                    <a:ext cx="80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vi-VN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84016" name="Group 26">
                    <a:extLst>
                      <a:ext uri="{FF2B5EF4-FFF2-40B4-BE49-F238E27FC236}">
                        <a16:creationId xmlns:a16="http://schemas.microsoft.com/office/drawing/2014/main" id="{B7A23327-5E40-49EF-A5B8-A399A62D1B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192" y="3120"/>
                    <a:ext cx="80" cy="880"/>
                    <a:chOff x="4192" y="3120"/>
                    <a:chExt cx="80" cy="880"/>
                  </a:xfrm>
                </p:grpSpPr>
                <p:sp>
                  <p:nvSpPr>
                    <p:cNvPr id="84017" name="Line 27">
                      <a:extLst>
                        <a:ext uri="{FF2B5EF4-FFF2-40B4-BE49-F238E27FC236}">
                          <a16:creationId xmlns:a16="http://schemas.microsoft.com/office/drawing/2014/main" id="{D38A1FB2-B875-4354-8BAB-4E51842225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92" y="3120"/>
                      <a:ext cx="32" cy="8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018" name="Line 28">
                      <a:extLst>
                        <a:ext uri="{FF2B5EF4-FFF2-40B4-BE49-F238E27FC236}">
                          <a16:creationId xmlns:a16="http://schemas.microsoft.com/office/drawing/2014/main" id="{7E802D8F-0204-4682-AB36-584C839A21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120"/>
                      <a:ext cx="48" cy="86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84011" name="Rectangle 29">
                <a:extLst>
                  <a:ext uri="{FF2B5EF4-FFF2-40B4-BE49-F238E27FC236}">
                    <a16:creationId xmlns:a16="http://schemas.microsoft.com/office/drawing/2014/main" id="{020083F0-7E5E-4227-8AEB-6D9A3FC33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2592"/>
                <a:ext cx="624" cy="144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1"/>
                </a:extrusionClr>
                <a:contourClr>
                  <a:schemeClr val="tx1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vi-VN">
                  <a:solidFill>
                    <a:srgbClr val="0000FF"/>
                  </a:solidFill>
                  <a:latin typeface=".VnTime" pitchFamily="34" charset="0"/>
                </a:endParaRPr>
              </a:p>
            </p:txBody>
          </p:sp>
          <p:sp>
            <p:nvSpPr>
              <p:cNvPr id="84012" name="Rectangle 30">
                <a:extLst>
                  <a:ext uri="{FF2B5EF4-FFF2-40B4-BE49-F238E27FC236}">
                    <a16:creationId xmlns:a16="http://schemas.microsoft.com/office/drawing/2014/main" id="{21732B10-F95D-4D54-8B89-A806E5475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0" y="2592"/>
                <a:ext cx="624" cy="144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1"/>
                </a:extrusionClr>
                <a:contourClr>
                  <a:schemeClr val="tx1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vi-VN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grpSp>
          <p:nvGrpSpPr>
            <p:cNvPr id="83978" name="Group 32">
              <a:extLst>
                <a:ext uri="{FF2B5EF4-FFF2-40B4-BE49-F238E27FC236}">
                  <a16:creationId xmlns:a16="http://schemas.microsoft.com/office/drawing/2014/main" id="{6BECCA35-29BA-4D41-BB48-754C6C13B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0" y="3296"/>
              <a:ext cx="721" cy="154"/>
              <a:chOff x="4401" y="8797"/>
              <a:chExt cx="1802" cy="384"/>
            </a:xfrm>
          </p:grpSpPr>
          <p:sp>
            <p:nvSpPr>
              <p:cNvPr id="84008" name="Rectangle 33">
                <a:extLst>
                  <a:ext uri="{FF2B5EF4-FFF2-40B4-BE49-F238E27FC236}">
                    <a16:creationId xmlns:a16="http://schemas.microsoft.com/office/drawing/2014/main" id="{BB2BB439-C3A3-4508-990C-A2F0CC752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1" y="8798"/>
                <a:ext cx="900" cy="383"/>
              </a:xfrm>
              <a:prstGeom prst="rect">
                <a:avLst/>
              </a:prstGeom>
              <a:solidFill>
                <a:srgbClr val="339966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39966"/>
                </a:extrusionClr>
                <a:contourClr>
                  <a:srgbClr val="339966"/>
                </a:contourClr>
              </a:sp3d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009" name="Rectangle 34">
                <a:extLst>
                  <a:ext uri="{FF2B5EF4-FFF2-40B4-BE49-F238E27FC236}">
                    <a16:creationId xmlns:a16="http://schemas.microsoft.com/office/drawing/2014/main" id="{FE860012-D452-4FBE-A2DA-A1136F9DC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3" y="8797"/>
                <a:ext cx="900" cy="383"/>
              </a:xfrm>
              <a:prstGeom prst="rect">
                <a:avLst/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  <a:contourClr>
                  <a:srgbClr val="FF0000"/>
                </a:contourClr>
              </a:sp3d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3979" name="Text Box 35">
              <a:extLst>
                <a:ext uri="{FF2B5EF4-FFF2-40B4-BE49-F238E27FC236}">
                  <a16:creationId xmlns:a16="http://schemas.microsoft.com/office/drawing/2014/main" id="{C026218B-28A9-4805-82DE-55A9F385C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3248"/>
              <a:ext cx="2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b="1">
                  <a:solidFill>
                    <a:srgbClr val="000099"/>
                  </a:solidFill>
                  <a:latin typeface=".VnTime" pitchFamily="34" charset="0"/>
                </a:rPr>
                <a:t>N</a:t>
              </a:r>
            </a:p>
          </p:txBody>
        </p:sp>
        <p:grpSp>
          <p:nvGrpSpPr>
            <p:cNvPr id="83980" name="Group 36">
              <a:extLst>
                <a:ext uri="{FF2B5EF4-FFF2-40B4-BE49-F238E27FC236}">
                  <a16:creationId xmlns:a16="http://schemas.microsoft.com/office/drawing/2014/main" id="{9835A328-84C6-4C45-AA83-F1147F59BC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2" y="2504"/>
              <a:ext cx="794" cy="85"/>
              <a:chOff x="3216" y="1824"/>
              <a:chExt cx="794" cy="85"/>
            </a:xfrm>
          </p:grpSpPr>
          <p:sp>
            <p:nvSpPr>
              <p:cNvPr id="83996" name="Line 37">
                <a:extLst>
                  <a:ext uri="{FF2B5EF4-FFF2-40B4-BE49-F238E27FC236}">
                    <a16:creationId xmlns:a16="http://schemas.microsoft.com/office/drawing/2014/main" id="{7CD5996C-4017-4812-9386-08EC6EE05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1903"/>
                <a:ext cx="72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7" name="Line 38">
                <a:extLst>
                  <a:ext uri="{FF2B5EF4-FFF2-40B4-BE49-F238E27FC236}">
                    <a16:creationId xmlns:a16="http://schemas.microsoft.com/office/drawing/2014/main" id="{455BED79-9758-44D0-B56D-12771E2D4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6" y="1831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8" name="Line 39">
                <a:extLst>
                  <a:ext uri="{FF2B5EF4-FFF2-40B4-BE49-F238E27FC236}">
                    <a16:creationId xmlns:a16="http://schemas.microsoft.com/office/drawing/2014/main" id="{D4E1E8F8-5BEB-48EC-A765-DF33B0778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89" y="1836"/>
                <a:ext cx="72" cy="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9" name="Line 40">
                <a:extLst>
                  <a:ext uri="{FF2B5EF4-FFF2-40B4-BE49-F238E27FC236}">
                    <a16:creationId xmlns:a16="http://schemas.microsoft.com/office/drawing/2014/main" id="{8E60EC5B-CFC8-43EE-A858-FB9AB546D9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62" y="1830"/>
                <a:ext cx="73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0" name="Line 41">
                <a:extLst>
                  <a:ext uri="{FF2B5EF4-FFF2-40B4-BE49-F238E27FC236}">
                    <a16:creationId xmlns:a16="http://schemas.microsoft.com/office/drawing/2014/main" id="{B4D4B4CF-EA7B-4410-B2A5-1321829A6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1829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1" name="Line 42">
                <a:extLst>
                  <a:ext uri="{FF2B5EF4-FFF2-40B4-BE49-F238E27FC236}">
                    <a16:creationId xmlns:a16="http://schemas.microsoft.com/office/drawing/2014/main" id="{27B2B900-0D26-480C-BF28-CCC8A6E9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7" y="1828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2" name="Line 43">
                <a:extLst>
                  <a:ext uri="{FF2B5EF4-FFF2-40B4-BE49-F238E27FC236}">
                    <a16:creationId xmlns:a16="http://schemas.microsoft.com/office/drawing/2014/main" id="{9C58FB1F-0B8C-462D-A22F-73F8CFFBE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78" y="1830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3" name="Line 44">
                <a:extLst>
                  <a:ext uri="{FF2B5EF4-FFF2-40B4-BE49-F238E27FC236}">
                    <a16:creationId xmlns:a16="http://schemas.microsoft.com/office/drawing/2014/main" id="{D2776D32-7879-400A-8AE2-16C1DC82E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5" y="1830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4" name="Line 45">
                <a:extLst>
                  <a:ext uri="{FF2B5EF4-FFF2-40B4-BE49-F238E27FC236}">
                    <a16:creationId xmlns:a16="http://schemas.microsoft.com/office/drawing/2014/main" id="{E323D3F8-5513-4A02-91A7-05A941AAA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22" y="1835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5" name="Line 46">
                <a:extLst>
                  <a:ext uri="{FF2B5EF4-FFF2-40B4-BE49-F238E27FC236}">
                    <a16:creationId xmlns:a16="http://schemas.microsoft.com/office/drawing/2014/main" id="{4A73970B-6F53-4969-9F49-1F870A0E5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9" y="1834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6" name="Line 47">
                <a:extLst>
                  <a:ext uri="{FF2B5EF4-FFF2-40B4-BE49-F238E27FC236}">
                    <a16:creationId xmlns:a16="http://schemas.microsoft.com/office/drawing/2014/main" id="{4D7B0167-939B-4796-896C-D09BAA18B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65" y="1824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7" name="Line 48">
                <a:extLst>
                  <a:ext uri="{FF2B5EF4-FFF2-40B4-BE49-F238E27FC236}">
                    <a16:creationId xmlns:a16="http://schemas.microsoft.com/office/drawing/2014/main" id="{86B7211D-54CB-4126-B83D-32525A5A3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8" y="1830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81" name="Line 49">
              <a:extLst>
                <a:ext uri="{FF2B5EF4-FFF2-40B4-BE49-F238E27FC236}">
                  <a16:creationId xmlns:a16="http://schemas.microsoft.com/office/drawing/2014/main" id="{4FBC8860-E784-48DD-9760-85960155B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8" y="2576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2" name="Text Box 50">
              <a:extLst>
                <a:ext uri="{FF2B5EF4-FFF2-40B4-BE49-F238E27FC236}">
                  <a16:creationId xmlns:a16="http://schemas.microsoft.com/office/drawing/2014/main" id="{D158A2F6-FD77-461D-9889-18F2705DD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" y="3248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b="1">
                  <a:solidFill>
                    <a:srgbClr val="000099"/>
                  </a:solidFill>
                  <a:latin typeface=".VnTime" pitchFamily="34" charset="0"/>
                </a:rPr>
                <a:t>S</a:t>
              </a:r>
            </a:p>
          </p:txBody>
        </p:sp>
        <p:grpSp>
          <p:nvGrpSpPr>
            <p:cNvPr id="83983" name="Group 51">
              <a:extLst>
                <a:ext uri="{FF2B5EF4-FFF2-40B4-BE49-F238E27FC236}">
                  <a16:creationId xmlns:a16="http://schemas.microsoft.com/office/drawing/2014/main" id="{FE821D3A-EF1A-43A3-8473-61955DC79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0" y="3312"/>
              <a:ext cx="1264" cy="960"/>
              <a:chOff x="4080" y="2592"/>
              <a:chExt cx="1264" cy="960"/>
            </a:xfrm>
          </p:grpSpPr>
          <p:grpSp>
            <p:nvGrpSpPr>
              <p:cNvPr id="83987" name="Group 52">
                <a:extLst>
                  <a:ext uri="{FF2B5EF4-FFF2-40B4-BE49-F238E27FC236}">
                    <a16:creationId xmlns:a16="http://schemas.microsoft.com/office/drawing/2014/main" id="{8F127CEC-BE79-43FF-B661-CE00A4A543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2640"/>
                <a:ext cx="912" cy="912"/>
                <a:chOff x="3792" y="3264"/>
                <a:chExt cx="912" cy="912"/>
              </a:xfrm>
            </p:grpSpPr>
            <p:sp>
              <p:nvSpPr>
                <p:cNvPr id="83990" name="Oval 53">
                  <a:extLst>
                    <a:ext uri="{FF2B5EF4-FFF2-40B4-BE49-F238E27FC236}">
                      <a16:creationId xmlns:a16="http://schemas.microsoft.com/office/drawing/2014/main" id="{82C48EC7-F5E6-4FBE-9B24-F719B1B6E3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3840"/>
                  <a:ext cx="912" cy="336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vi-VN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83991" name="Group 54">
                  <a:extLst>
                    <a:ext uri="{FF2B5EF4-FFF2-40B4-BE49-F238E27FC236}">
                      <a16:creationId xmlns:a16="http://schemas.microsoft.com/office/drawing/2014/main" id="{5346FCBF-77F5-4ADE-815F-9A93776882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76" y="3264"/>
                  <a:ext cx="96" cy="808"/>
                  <a:chOff x="4192" y="3120"/>
                  <a:chExt cx="80" cy="904"/>
                </a:xfrm>
              </p:grpSpPr>
              <p:sp>
                <p:nvSpPr>
                  <p:cNvPr id="83992" name="Oval 55">
                    <a:extLst>
                      <a:ext uri="{FF2B5EF4-FFF2-40B4-BE49-F238E27FC236}">
                        <a16:creationId xmlns:a16="http://schemas.microsoft.com/office/drawing/2014/main" id="{0F3F9675-BFD0-451A-9E26-7581DCA33F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92" y="3952"/>
                    <a:ext cx="80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vi-VN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83993" name="Group 56">
                    <a:extLst>
                      <a:ext uri="{FF2B5EF4-FFF2-40B4-BE49-F238E27FC236}">
                        <a16:creationId xmlns:a16="http://schemas.microsoft.com/office/drawing/2014/main" id="{E6D9A2AF-26DA-40E3-86B2-BE71F1A284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192" y="3120"/>
                    <a:ext cx="80" cy="880"/>
                    <a:chOff x="4192" y="3120"/>
                    <a:chExt cx="80" cy="880"/>
                  </a:xfrm>
                </p:grpSpPr>
                <p:sp>
                  <p:nvSpPr>
                    <p:cNvPr id="83994" name="Line 57">
                      <a:extLst>
                        <a:ext uri="{FF2B5EF4-FFF2-40B4-BE49-F238E27FC236}">
                          <a16:creationId xmlns:a16="http://schemas.microsoft.com/office/drawing/2014/main" id="{98956F1B-EF47-451A-8A31-35010483A0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92" y="3120"/>
                      <a:ext cx="32" cy="8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995" name="Line 58">
                      <a:extLst>
                        <a:ext uri="{FF2B5EF4-FFF2-40B4-BE49-F238E27FC236}">
                          <a16:creationId xmlns:a16="http://schemas.microsoft.com/office/drawing/2014/main" id="{D5093B40-F90E-412B-A00A-D25263270F8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120"/>
                      <a:ext cx="48" cy="86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83988" name="Rectangle 59">
                <a:extLst>
                  <a:ext uri="{FF2B5EF4-FFF2-40B4-BE49-F238E27FC236}">
                    <a16:creationId xmlns:a16="http://schemas.microsoft.com/office/drawing/2014/main" id="{09BEC2CC-F5F0-4547-A758-97C93C559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2592"/>
                <a:ext cx="624" cy="144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1"/>
                </a:extrusionClr>
                <a:contourClr>
                  <a:schemeClr val="tx1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vi-VN">
                  <a:solidFill>
                    <a:srgbClr val="0000FF"/>
                  </a:solidFill>
                  <a:latin typeface=".VnTime" pitchFamily="34" charset="0"/>
                </a:endParaRPr>
              </a:p>
            </p:txBody>
          </p:sp>
          <p:sp>
            <p:nvSpPr>
              <p:cNvPr id="83989" name="Rectangle 60">
                <a:extLst>
                  <a:ext uri="{FF2B5EF4-FFF2-40B4-BE49-F238E27FC236}">
                    <a16:creationId xmlns:a16="http://schemas.microsoft.com/office/drawing/2014/main" id="{7B7EA2C2-90B2-4803-9BA9-DB8D0029F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0" y="2592"/>
                <a:ext cx="624" cy="144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1"/>
                </a:extrusionClr>
                <a:contourClr>
                  <a:schemeClr val="tx1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vi-VN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grpSp>
          <p:nvGrpSpPr>
            <p:cNvPr id="83984" name="Group 61">
              <a:extLst>
                <a:ext uri="{FF2B5EF4-FFF2-40B4-BE49-F238E27FC236}">
                  <a16:creationId xmlns:a16="http://schemas.microsoft.com/office/drawing/2014/main" id="{67A27218-F57C-44C7-8437-CD452439E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3272"/>
              <a:ext cx="1296" cy="192"/>
              <a:chOff x="4401" y="8797"/>
              <a:chExt cx="1802" cy="384"/>
            </a:xfrm>
          </p:grpSpPr>
          <p:sp>
            <p:nvSpPr>
              <p:cNvPr id="83985" name="Rectangle 62">
                <a:extLst>
                  <a:ext uri="{FF2B5EF4-FFF2-40B4-BE49-F238E27FC236}">
                    <a16:creationId xmlns:a16="http://schemas.microsoft.com/office/drawing/2014/main" id="{148FAB53-0AC7-45A8-BE58-B630D49B4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1" y="8798"/>
                <a:ext cx="900" cy="383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986" name="Rectangle 63">
                <a:extLst>
                  <a:ext uri="{FF2B5EF4-FFF2-40B4-BE49-F238E27FC236}">
                    <a16:creationId xmlns:a16="http://schemas.microsoft.com/office/drawing/2014/main" id="{7063ED5B-1B40-4571-914D-66D98602E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3" y="8797"/>
                <a:ext cx="900" cy="383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211" name="Text Box 67">
            <a:extLst>
              <a:ext uri="{FF2B5EF4-FFF2-40B4-BE49-F238E27FC236}">
                <a16:creationId xmlns:a16="http://schemas.microsoft.com/office/drawing/2014/main" id="{0E5DB5B1-784E-46CF-A415-D6A311C47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5072063"/>
            <a:ext cx="347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0099"/>
                </a:solidFill>
                <a:latin typeface=".VnTime" pitchFamily="34" charset="0"/>
              </a:rPr>
              <a:t>N</a:t>
            </a:r>
          </a:p>
        </p:txBody>
      </p:sp>
      <p:sp>
        <p:nvSpPr>
          <p:cNvPr id="6212" name="Text Box 68">
            <a:extLst>
              <a:ext uri="{FF2B5EF4-FFF2-40B4-BE49-F238E27FC236}">
                <a16:creationId xmlns:a16="http://schemas.microsoft.com/office/drawing/2014/main" id="{FA463DD9-69AC-4EEB-8060-31EE438C9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50577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0099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59" name="Text Box 13">
            <a:extLst>
              <a:ext uri="{FF2B5EF4-FFF2-40B4-BE49-F238E27FC236}">
                <a16:creationId xmlns:a16="http://schemas.microsoft.com/office/drawing/2014/main" id="{58409A62-BE2C-48A2-AB27-AD6B169CF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77788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51" name="Picture 6" descr="Digit 90">
            <a:extLst>
              <a:ext uri="{FF2B5EF4-FFF2-40B4-BE49-F238E27FC236}">
                <a16:creationId xmlns:a16="http://schemas.microsoft.com/office/drawing/2014/main" id="{380520AF-07D3-4B1B-BACE-1C2AFB6C52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70" y="1357106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75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59" grpId="0"/>
      <p:bldP spid="6160" grpId="0"/>
      <p:bldP spid="6211" grpId="0"/>
      <p:bldP spid="6212" grpId="0"/>
      <p:bldP spid="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046" y="360218"/>
            <a:ext cx="7666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1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Ngoài kim nam châm, ta có thể dùng các vật nào khác để phát hiện từ trường không?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282" y="1524000"/>
            <a:ext cx="7666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/>
              <a:t>Đáp án : </a:t>
            </a:r>
            <a:r>
              <a:rPr lang="en-US" sz="3200" dirty="0"/>
              <a:t>-</a:t>
            </a:r>
            <a:r>
              <a:rPr lang="vi-VN" sz="3200" dirty="0"/>
              <a:t>Ngoài nam châm, ta có thể dùng cảm biến từ trường hoặc dây dẫn mang dòng điện để phát hiện từ trường.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9" y="3453884"/>
            <a:ext cx="8947518" cy="140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Digit 90">
            <a:extLst>
              <a:ext uri="{FF2B5EF4-FFF2-40B4-BE49-F238E27FC236}">
                <a16:creationId xmlns:a16="http://schemas.microsoft.com/office/drawing/2014/main" id="{1E45F3A6-F84A-4BF6-A65E-46136922D0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739913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5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2362199"/>
            <a:ext cx="8816546" cy="13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90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43600" y="3268662"/>
            <a:ext cx="1676400" cy="1412875"/>
            <a:chOff x="4620" y="2640"/>
            <a:chExt cx="1074" cy="843"/>
          </a:xfrm>
        </p:grpSpPr>
        <p:sp>
          <p:nvSpPr>
            <p:cNvPr id="13317" name="Text Box 3"/>
            <p:cNvSpPr txBox="1"/>
            <p:nvPr/>
          </p:nvSpPr>
          <p:spPr>
            <a:xfrm>
              <a:off x="5550" y="3246"/>
              <a:ext cx="144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S</a:t>
              </a:r>
            </a:p>
          </p:txBody>
        </p:sp>
        <p:sp>
          <p:nvSpPr>
            <p:cNvPr id="13318" name="Text Box 4"/>
            <p:cNvSpPr txBox="1"/>
            <p:nvPr/>
          </p:nvSpPr>
          <p:spPr>
            <a:xfrm>
              <a:off x="4620" y="2640"/>
              <a:ext cx="239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N</a:t>
              </a:r>
            </a:p>
          </p:txBody>
        </p:sp>
        <p:sp>
          <p:nvSpPr>
            <p:cNvPr id="13319" name="Line 5"/>
            <p:cNvSpPr/>
            <p:nvPr/>
          </p:nvSpPr>
          <p:spPr>
            <a:xfrm flipH="1" flipV="1">
              <a:off x="4800" y="2822"/>
              <a:ext cx="792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3" name="Group 6"/>
          <p:cNvGrpSpPr/>
          <p:nvPr/>
        </p:nvGrpSpPr>
        <p:grpSpPr>
          <a:xfrm>
            <a:off x="9725025" y="3944937"/>
            <a:ext cx="838200" cy="1905000"/>
            <a:chOff x="4992" y="3120"/>
            <a:chExt cx="528" cy="1200"/>
          </a:xfrm>
        </p:grpSpPr>
        <p:pic>
          <p:nvPicPr>
            <p:cNvPr id="13321" name="Picture 7" descr="tay 2"/>
            <p:cNvPicPr>
              <a:picLocks noChangeAspect="1"/>
            </p:cNvPicPr>
            <p:nvPr/>
          </p:nvPicPr>
          <p:blipFill>
            <a:blip r:embed="rId2"/>
            <a:srcRect t="4239"/>
            <a:stretch>
              <a:fillRect/>
            </a:stretch>
          </p:blipFill>
          <p:spPr>
            <a:xfrm>
              <a:off x="4992" y="3936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2" name="Rectangle 8"/>
            <p:cNvSpPr/>
            <p:nvPr/>
          </p:nvSpPr>
          <p:spPr>
            <a:xfrm>
              <a:off x="5340" y="3120"/>
              <a:ext cx="29" cy="816"/>
            </a:xfrm>
            <a:prstGeom prst="rect">
              <a:avLst/>
            </a:prstGeom>
            <a:solidFill>
              <a:srgbClr val="CCCC00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 rot="3717964">
            <a:off x="9620250" y="3211512"/>
            <a:ext cx="1390650" cy="1390650"/>
            <a:chOff x="2436" y="1920"/>
            <a:chExt cx="876" cy="876"/>
          </a:xfrm>
        </p:grpSpPr>
        <p:grpSp>
          <p:nvGrpSpPr>
            <p:cNvPr id="13324" name="Group 10"/>
            <p:cNvGrpSpPr/>
            <p:nvPr/>
          </p:nvGrpSpPr>
          <p:grpSpPr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13325" name="AutoShape 11"/>
              <p:cNvSpPr/>
              <p:nvPr/>
            </p:nvSpPr>
            <p:spPr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26" name="AutoShape 12"/>
              <p:cNvSpPr/>
              <p:nvPr/>
            </p:nvSpPr>
            <p:spPr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13327" name="Oval 13"/>
            <p:cNvSpPr/>
            <p:nvPr/>
          </p:nvSpPr>
          <p:spPr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10353675" y="4387850"/>
            <a:ext cx="838200" cy="1905000"/>
            <a:chOff x="4992" y="3120"/>
            <a:chExt cx="528" cy="1200"/>
          </a:xfrm>
        </p:grpSpPr>
        <p:pic>
          <p:nvPicPr>
            <p:cNvPr id="13329" name="Picture 15" descr="tay 2"/>
            <p:cNvPicPr>
              <a:picLocks noChangeAspect="1"/>
            </p:cNvPicPr>
            <p:nvPr/>
          </p:nvPicPr>
          <p:blipFill>
            <a:blip r:embed="rId2"/>
            <a:srcRect t="4239"/>
            <a:stretch>
              <a:fillRect/>
            </a:stretch>
          </p:blipFill>
          <p:spPr>
            <a:xfrm>
              <a:off x="4992" y="3936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0" name="Rectangle 16"/>
            <p:cNvSpPr/>
            <p:nvPr/>
          </p:nvSpPr>
          <p:spPr>
            <a:xfrm>
              <a:off x="5340" y="3120"/>
              <a:ext cx="29" cy="816"/>
            </a:xfrm>
            <a:prstGeom prst="rect">
              <a:avLst/>
            </a:prstGeom>
            <a:solidFill>
              <a:srgbClr val="CCCC00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7" name="Group 17"/>
          <p:cNvGrpSpPr/>
          <p:nvPr/>
        </p:nvGrpSpPr>
        <p:grpSpPr>
          <a:xfrm rot="3717964">
            <a:off x="10248900" y="3706812"/>
            <a:ext cx="1390650" cy="1390650"/>
            <a:chOff x="2436" y="1920"/>
            <a:chExt cx="876" cy="876"/>
          </a:xfrm>
        </p:grpSpPr>
        <p:grpSp>
          <p:nvGrpSpPr>
            <p:cNvPr id="13332" name="Group 18"/>
            <p:cNvGrpSpPr/>
            <p:nvPr/>
          </p:nvGrpSpPr>
          <p:grpSpPr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13333" name="AutoShape 19"/>
              <p:cNvSpPr/>
              <p:nvPr/>
            </p:nvSpPr>
            <p:spPr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34" name="AutoShape 20"/>
              <p:cNvSpPr/>
              <p:nvPr/>
            </p:nvSpPr>
            <p:spPr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13335" name="Oval 21"/>
            <p:cNvSpPr/>
            <p:nvPr/>
          </p:nvSpPr>
          <p:spPr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3336" name="Group 22"/>
          <p:cNvGrpSpPr/>
          <p:nvPr/>
        </p:nvGrpSpPr>
        <p:grpSpPr>
          <a:xfrm>
            <a:off x="228600" y="3268662"/>
            <a:ext cx="2847975" cy="4503738"/>
            <a:chOff x="498" y="2016"/>
            <a:chExt cx="1794" cy="2837"/>
          </a:xfrm>
        </p:grpSpPr>
        <p:sp>
          <p:nvSpPr>
            <p:cNvPr id="88" name="Rectangle 23"/>
            <p:cNvSpPr>
              <a:spLocks noChangeArrowheads="1"/>
            </p:cNvSpPr>
            <p:nvPr/>
          </p:nvSpPr>
          <p:spPr bwMode="auto">
            <a:xfrm rot="75522" flipH="1">
              <a:off x="2022" y="2640"/>
              <a:ext cx="47" cy="11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</a:lstStyle>
            <a:p>
              <a:pPr lvl="0" eaLnBrk="1" hangingPunct="1"/>
              <a:endParaRPr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3338" name="Group 24"/>
            <p:cNvGrpSpPr/>
            <p:nvPr/>
          </p:nvGrpSpPr>
          <p:grpSpPr>
            <a:xfrm>
              <a:off x="498" y="2016"/>
              <a:ext cx="1794" cy="2837"/>
              <a:chOff x="498" y="1968"/>
              <a:chExt cx="1794" cy="2837"/>
            </a:xfrm>
          </p:grpSpPr>
          <p:sp>
            <p:nvSpPr>
              <p:cNvPr id="13339" name="Freeform 25"/>
              <p:cNvSpPr/>
              <p:nvPr/>
            </p:nvSpPr>
            <p:spPr>
              <a:xfrm rot="75522" flipH="1">
                <a:off x="498" y="2063"/>
                <a:ext cx="357" cy="2742"/>
              </a:xfrm>
              <a:custGeom>
                <a:avLst/>
                <a:gdLst>
                  <a:gd name="txL" fmla="*/ 0 w 336"/>
                  <a:gd name="txT" fmla="*/ 0 h 2388"/>
                  <a:gd name="txR" fmla="*/ 336 w 336"/>
                  <a:gd name="txB" fmla="*/ 2388 h 2388"/>
                </a:gdLst>
                <a:ahLst/>
                <a:cxnLst>
                  <a:cxn ang="0">
                    <a:pos x="0" y="0"/>
                  </a:cxn>
                  <a:cxn ang="0">
                    <a:pos x="29" y="115"/>
                  </a:cxn>
                  <a:cxn ang="0">
                    <a:pos x="19" y="448"/>
                  </a:cxn>
                  <a:cxn ang="0">
                    <a:pos x="66" y="881"/>
                  </a:cxn>
                </a:cxnLst>
                <a:rect l="txL" t="txT" r="txR" b="txB"/>
                <a:pathLst>
                  <a:path w="336" h="2388">
                    <a:moveTo>
                      <a:pt x="0" y="0"/>
                    </a:moveTo>
                    <a:cubicBezTo>
                      <a:pt x="24" y="52"/>
                      <a:pt x="128" y="110"/>
                      <a:pt x="144" y="312"/>
                    </a:cubicBezTo>
                    <a:cubicBezTo>
                      <a:pt x="160" y="514"/>
                      <a:pt x="64" y="866"/>
                      <a:pt x="96" y="1212"/>
                    </a:cubicBezTo>
                    <a:cubicBezTo>
                      <a:pt x="128" y="1558"/>
                      <a:pt x="286" y="2143"/>
                      <a:pt x="336" y="2388"/>
                    </a:cubicBezTo>
                  </a:path>
                </a:pathLst>
              </a:custGeom>
              <a:noFill/>
              <a:ln w="28575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40" name="Line 26"/>
              <p:cNvSpPr/>
              <p:nvPr/>
            </p:nvSpPr>
            <p:spPr>
              <a:xfrm rot="75522" flipH="1" flipV="1">
                <a:off x="914" y="2065"/>
                <a:ext cx="1150" cy="72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1" name="Rectangle 27"/>
              <p:cNvSpPr/>
              <p:nvPr/>
            </p:nvSpPr>
            <p:spPr>
              <a:xfrm rot="75522" flipH="1">
                <a:off x="1880" y="3812"/>
                <a:ext cx="412" cy="39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prstDash val="solid"/>
                <a:miter/>
                <a:headEnd type="none" w="med" len="med"/>
                <a:tailEnd type="none" w="med" len="med"/>
              </a:ln>
              <a:scene3d>
                <a:camera prst="legacyPerspectiveTopRight">
                  <a:rot lat="600000" lon="0" rev="0"/>
                </a:camera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42" name="Freeform 28"/>
              <p:cNvSpPr/>
              <p:nvPr/>
            </p:nvSpPr>
            <p:spPr>
              <a:xfrm rot="75522" flipH="1">
                <a:off x="1937" y="2757"/>
                <a:ext cx="290" cy="2041"/>
              </a:xfrm>
              <a:custGeom>
                <a:avLst/>
                <a:gdLst>
                  <a:gd name="txL" fmla="*/ 0 w 406"/>
                  <a:gd name="txT" fmla="*/ 0 h 2204"/>
                  <a:gd name="txR" fmla="*/ 406 w 406"/>
                  <a:gd name="txB" fmla="*/ 2204 h 2204"/>
                </a:gdLst>
                <a:ahLst/>
                <a:cxnLst>
                  <a:cxn ang="0">
                    <a:pos x="36" y="0"/>
                  </a:cxn>
                  <a:cxn ang="0">
                    <a:pos x="27" y="106"/>
                  </a:cxn>
                  <a:cxn ang="0">
                    <a:pos x="49" y="277"/>
                  </a:cxn>
                  <a:cxn ang="0">
                    <a:pos x="0" y="653"/>
                  </a:cxn>
                </a:cxnLst>
                <a:rect l="txL" t="txT" r="txR" b="txB"/>
                <a:pathLst>
                  <a:path w="406" h="2204">
                    <a:moveTo>
                      <a:pt x="276" y="0"/>
                    </a:moveTo>
                    <a:cubicBezTo>
                      <a:pt x="264" y="60"/>
                      <a:pt x="188" y="201"/>
                      <a:pt x="204" y="356"/>
                    </a:cubicBezTo>
                    <a:cubicBezTo>
                      <a:pt x="220" y="511"/>
                      <a:pt x="406" y="624"/>
                      <a:pt x="372" y="932"/>
                    </a:cubicBezTo>
                    <a:cubicBezTo>
                      <a:pt x="338" y="1240"/>
                      <a:pt x="77" y="1939"/>
                      <a:pt x="0" y="2204"/>
                    </a:cubicBezTo>
                  </a:path>
                </a:pathLst>
              </a:custGeom>
              <a:noFill/>
              <a:ln w="28575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94" name="Rectangle 29"/>
              <p:cNvSpPr>
                <a:spLocks noChangeArrowheads="1"/>
              </p:cNvSpPr>
              <p:nvPr/>
            </p:nvSpPr>
            <p:spPr bwMode="auto">
              <a:xfrm rot="75522" flipH="1">
                <a:off x="864" y="1968"/>
                <a:ext cx="47" cy="11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lvl="1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lvl="2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lvl="3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lvl="4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</a:lstStyle>
              <a:p>
                <a:pPr lvl="0" eaLnBrk="1" hangingPunct="1"/>
                <a:endParaRPr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</a:endParaRPr>
              </a:p>
            </p:txBody>
          </p:sp>
        </p:grpSp>
      </p:grpSp>
      <p:grpSp>
        <p:nvGrpSpPr>
          <p:cNvPr id="13344" name="Group 30"/>
          <p:cNvGrpSpPr/>
          <p:nvPr/>
        </p:nvGrpSpPr>
        <p:grpSpPr>
          <a:xfrm>
            <a:off x="359385" y="3380031"/>
            <a:ext cx="2395538" cy="1857375"/>
            <a:chOff x="492" y="2084"/>
            <a:chExt cx="1509" cy="1170"/>
          </a:xfrm>
        </p:grpSpPr>
        <p:sp>
          <p:nvSpPr>
            <p:cNvPr id="13345" name="Rectangle 31"/>
            <p:cNvSpPr/>
            <p:nvPr/>
          </p:nvSpPr>
          <p:spPr>
            <a:xfrm rot="75522" flipH="1">
              <a:off x="492" y="3216"/>
              <a:ext cx="412" cy="38"/>
            </a:xfrm>
            <a:prstGeom prst="rect">
              <a:avLst/>
            </a:prstGeom>
            <a:solidFill>
              <a:schemeClr val="accent1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TopRight">
                <a:rot lat="600000" lon="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346" name="Oval 32"/>
            <p:cNvSpPr/>
            <p:nvPr/>
          </p:nvSpPr>
          <p:spPr>
            <a:xfrm rot="75522" flipH="1">
              <a:off x="780" y="2084"/>
              <a:ext cx="69" cy="7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347" name="Oval 33"/>
            <p:cNvSpPr/>
            <p:nvPr/>
          </p:nvSpPr>
          <p:spPr>
            <a:xfrm rot="75522" flipH="1">
              <a:off x="1932" y="2786"/>
              <a:ext cx="69" cy="7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3348" name="Rectangle 34"/>
          <p:cNvSpPr/>
          <p:nvPr/>
        </p:nvSpPr>
        <p:spPr>
          <a:xfrm rot="75522" flipH="1">
            <a:off x="7480300" y="5815012"/>
            <a:ext cx="654050" cy="61913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Right">
              <a:rot lat="60000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3349" name="Group 35"/>
          <p:cNvGrpSpPr/>
          <p:nvPr/>
        </p:nvGrpSpPr>
        <p:grpSpPr>
          <a:xfrm>
            <a:off x="5470525" y="2887662"/>
            <a:ext cx="2559050" cy="4641850"/>
            <a:chOff x="3446" y="2112"/>
            <a:chExt cx="1612" cy="2924"/>
          </a:xfrm>
        </p:grpSpPr>
        <p:sp>
          <p:nvSpPr>
            <p:cNvPr id="101" name="Rectangle 36"/>
            <p:cNvSpPr>
              <a:spLocks noChangeArrowheads="1"/>
            </p:cNvSpPr>
            <p:nvPr/>
          </p:nvSpPr>
          <p:spPr bwMode="auto">
            <a:xfrm rot="75522" flipH="1">
              <a:off x="4854" y="2736"/>
              <a:ext cx="47" cy="11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</a:lstStyle>
            <a:p>
              <a:pPr lvl="0" eaLnBrk="1" hangingPunct="1"/>
              <a:endParaRPr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351" name="Freeform 37"/>
            <p:cNvSpPr/>
            <p:nvPr/>
          </p:nvSpPr>
          <p:spPr>
            <a:xfrm rot="75522" flipH="1">
              <a:off x="3446" y="2208"/>
              <a:ext cx="280" cy="2781"/>
            </a:xfrm>
            <a:custGeom>
              <a:avLst/>
              <a:gdLst>
                <a:gd name="txL" fmla="*/ 0 w 336"/>
                <a:gd name="txT" fmla="*/ 0 h 2388"/>
                <a:gd name="txR" fmla="*/ 336 w 336"/>
                <a:gd name="txB" fmla="*/ 2388 h 2388"/>
              </a:gdLst>
              <a:ahLst/>
              <a:cxnLst>
                <a:cxn ang="0">
                  <a:pos x="0" y="0"/>
                </a:cxn>
                <a:cxn ang="0">
                  <a:pos x="22" y="116"/>
                </a:cxn>
                <a:cxn ang="0">
                  <a:pos x="15" y="454"/>
                </a:cxn>
                <a:cxn ang="0">
                  <a:pos x="52" y="893"/>
                </a:cxn>
              </a:cxnLst>
              <a:rect l="txL" t="txT" r="txR" b="txB"/>
              <a:pathLst>
                <a:path w="336" h="2388">
                  <a:moveTo>
                    <a:pt x="0" y="0"/>
                  </a:moveTo>
                  <a:cubicBezTo>
                    <a:pt x="24" y="52"/>
                    <a:pt x="128" y="110"/>
                    <a:pt x="144" y="312"/>
                  </a:cubicBezTo>
                  <a:cubicBezTo>
                    <a:pt x="160" y="514"/>
                    <a:pt x="64" y="866"/>
                    <a:pt x="96" y="1212"/>
                  </a:cubicBezTo>
                  <a:cubicBezTo>
                    <a:pt x="128" y="1558"/>
                    <a:pt x="286" y="2143"/>
                    <a:pt x="336" y="2388"/>
                  </a:cubicBezTo>
                </a:path>
              </a:pathLst>
            </a:custGeom>
            <a:noFill/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352" name="Line 38"/>
            <p:cNvSpPr/>
            <p:nvPr/>
          </p:nvSpPr>
          <p:spPr>
            <a:xfrm rot="75522" flipH="1" flipV="1">
              <a:off x="3746" y="2209"/>
              <a:ext cx="1150" cy="720"/>
            </a:xfrm>
            <a:prstGeom prst="line">
              <a:avLst/>
            </a:prstGeom>
            <a:ln w="2857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3" name="Freeform 39"/>
            <p:cNvSpPr/>
            <p:nvPr/>
          </p:nvSpPr>
          <p:spPr>
            <a:xfrm rot="75522" flipH="1">
              <a:off x="4768" y="2901"/>
              <a:ext cx="290" cy="2135"/>
            </a:xfrm>
            <a:custGeom>
              <a:avLst/>
              <a:gdLst>
                <a:gd name="txL" fmla="*/ 0 w 406"/>
                <a:gd name="txT" fmla="*/ 0 h 2204"/>
                <a:gd name="txR" fmla="*/ 406 w 406"/>
                <a:gd name="txB" fmla="*/ 2204 h 2204"/>
              </a:gdLst>
              <a:ahLst/>
              <a:cxnLst>
                <a:cxn ang="0">
                  <a:pos x="36" y="0"/>
                </a:cxn>
                <a:cxn ang="0">
                  <a:pos x="27" y="110"/>
                </a:cxn>
                <a:cxn ang="0">
                  <a:pos x="49" y="290"/>
                </a:cxn>
                <a:cxn ang="0">
                  <a:pos x="0" y="683"/>
                </a:cxn>
              </a:cxnLst>
              <a:rect l="txL" t="txT" r="txR" b="txB"/>
              <a:pathLst>
                <a:path w="406" h="2204">
                  <a:moveTo>
                    <a:pt x="276" y="0"/>
                  </a:moveTo>
                  <a:cubicBezTo>
                    <a:pt x="264" y="60"/>
                    <a:pt x="188" y="201"/>
                    <a:pt x="204" y="356"/>
                  </a:cubicBezTo>
                  <a:cubicBezTo>
                    <a:pt x="220" y="511"/>
                    <a:pt x="406" y="624"/>
                    <a:pt x="372" y="932"/>
                  </a:cubicBezTo>
                  <a:cubicBezTo>
                    <a:pt x="338" y="1240"/>
                    <a:pt x="77" y="1939"/>
                    <a:pt x="0" y="2204"/>
                  </a:cubicBezTo>
                </a:path>
              </a:pathLst>
            </a:custGeom>
            <a:noFill/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5" name="Rectangle 40"/>
            <p:cNvSpPr>
              <a:spLocks noChangeArrowheads="1"/>
            </p:cNvSpPr>
            <p:nvPr/>
          </p:nvSpPr>
          <p:spPr bwMode="auto">
            <a:xfrm rot="75522" flipH="1">
              <a:off x="3696" y="2112"/>
              <a:ext cx="47" cy="11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</a:lstStyle>
            <a:p>
              <a:pPr lvl="0" eaLnBrk="1" hangingPunct="1"/>
              <a:endParaRPr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3355" name="Rectangle 41"/>
          <p:cNvSpPr/>
          <p:nvPr/>
        </p:nvSpPr>
        <p:spPr>
          <a:xfrm rot="75522" flipH="1">
            <a:off x="5410200" y="4792662"/>
            <a:ext cx="654050" cy="60325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Right">
              <a:rot lat="60000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56" name="Oval 42"/>
          <p:cNvSpPr/>
          <p:nvPr/>
        </p:nvSpPr>
        <p:spPr>
          <a:xfrm rot="75522" flipH="1">
            <a:off x="5867400" y="2995612"/>
            <a:ext cx="109538" cy="1206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57" name="Oval 43"/>
          <p:cNvSpPr/>
          <p:nvPr/>
        </p:nvSpPr>
        <p:spPr>
          <a:xfrm rot="75522" flipH="1">
            <a:off x="7696200" y="4110037"/>
            <a:ext cx="109538" cy="1206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3" name="Group 51"/>
          <p:cNvGrpSpPr/>
          <p:nvPr/>
        </p:nvGrpSpPr>
        <p:grpSpPr>
          <a:xfrm>
            <a:off x="1295400" y="3089275"/>
            <a:ext cx="1676400" cy="1412875"/>
            <a:chOff x="4620" y="2640"/>
            <a:chExt cx="1074" cy="843"/>
          </a:xfrm>
        </p:grpSpPr>
        <p:sp>
          <p:nvSpPr>
            <p:cNvPr id="13359" name="Text Box 52"/>
            <p:cNvSpPr txBox="1"/>
            <p:nvPr/>
          </p:nvSpPr>
          <p:spPr>
            <a:xfrm>
              <a:off x="5550" y="3246"/>
              <a:ext cx="144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S</a:t>
              </a:r>
            </a:p>
          </p:txBody>
        </p:sp>
        <p:sp>
          <p:nvSpPr>
            <p:cNvPr id="13360" name="Text Box 53"/>
            <p:cNvSpPr txBox="1"/>
            <p:nvPr/>
          </p:nvSpPr>
          <p:spPr>
            <a:xfrm>
              <a:off x="4620" y="2640"/>
              <a:ext cx="239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N</a:t>
              </a:r>
            </a:p>
          </p:txBody>
        </p:sp>
        <p:sp>
          <p:nvSpPr>
            <p:cNvPr id="13361" name="Line 54"/>
            <p:cNvSpPr/>
            <p:nvPr/>
          </p:nvSpPr>
          <p:spPr>
            <a:xfrm flipH="1" flipV="1">
              <a:off x="4800" y="2822"/>
              <a:ext cx="792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3362" name="Text Box 55"/>
          <p:cNvSpPr txBox="1"/>
          <p:nvPr/>
        </p:nvSpPr>
        <p:spPr>
          <a:xfrm>
            <a:off x="754232" y="6123609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dirty="0" err="1">
                <a:solidFill>
                  <a:srgbClr val="FF0066"/>
                </a:solidFill>
                <a:latin typeface="VNI-Times" pitchFamily="2" charset="0"/>
                <a:ea typeface="Arial" panose="020B0604020202020204" pitchFamily="34" charset="0"/>
              </a:rPr>
              <a:t>Hình</a:t>
            </a:r>
            <a:r>
              <a:rPr sz="2800" b="1" dirty="0">
                <a:solidFill>
                  <a:srgbClr val="FF0066"/>
                </a:solidFill>
                <a:latin typeface="VNI-Times" pitchFamily="2" charset="0"/>
                <a:ea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VNI-Times" pitchFamily="2" charset="0"/>
                <a:ea typeface="Arial" panose="020B0604020202020204" pitchFamily="34" charset="0"/>
              </a:rPr>
              <a:t>b</a:t>
            </a:r>
            <a:endParaRPr sz="2800" b="1" dirty="0">
              <a:solidFill>
                <a:srgbClr val="FF0066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13363" name="Text Box 56"/>
          <p:cNvSpPr txBox="1"/>
          <p:nvPr/>
        </p:nvSpPr>
        <p:spPr>
          <a:xfrm>
            <a:off x="6023631" y="6158100"/>
            <a:ext cx="1371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dirty="0" err="1">
                <a:solidFill>
                  <a:srgbClr val="0000CC"/>
                </a:solidFill>
                <a:latin typeface="VNI-Times" pitchFamily="2" charset="0"/>
                <a:ea typeface="Arial" panose="020B0604020202020204" pitchFamily="34" charset="0"/>
              </a:rPr>
              <a:t>Hình</a:t>
            </a:r>
            <a:r>
              <a:rPr sz="2800" b="1" dirty="0">
                <a:solidFill>
                  <a:srgbClr val="0000CC"/>
                </a:solidFill>
                <a:latin typeface="VNI-Times" pitchFamily="2" charset="0"/>
                <a:ea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  <a:ea typeface="Arial" panose="020B0604020202020204" pitchFamily="34" charset="0"/>
              </a:rPr>
              <a:t>a</a:t>
            </a:r>
            <a:endParaRPr sz="2800" b="1" dirty="0">
              <a:solidFill>
                <a:srgbClr val="0000CC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Đưa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châm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dẫn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đặt</a:t>
            </a:r>
            <a:r>
              <a:rPr lang="en-US" sz="2800" dirty="0">
                <a:solidFill>
                  <a:srgbClr val="FF0000"/>
                </a:solidFill>
              </a:rPr>
              <a:t> song </a:t>
            </a:r>
            <a:r>
              <a:rPr lang="en-US" sz="2800" dirty="0" err="1">
                <a:solidFill>
                  <a:srgbClr val="FF0000"/>
                </a:solidFill>
              </a:rPr>
              <a:t>song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dẫn</a:t>
            </a:r>
            <a:r>
              <a:rPr lang="en-US" sz="2800" dirty="0">
                <a:solidFill>
                  <a:srgbClr val="FF0000"/>
                </a:solidFill>
              </a:rPr>
              <a:t> . </a:t>
            </a:r>
            <a:r>
              <a:rPr lang="en-US" sz="2800" dirty="0" err="1">
                <a:solidFill>
                  <a:srgbClr val="FF0000"/>
                </a:solidFill>
              </a:rPr>
              <a:t>Quan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châm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a/ </a:t>
            </a:r>
            <a:r>
              <a:rPr lang="en-US" sz="2800" dirty="0" err="1">
                <a:solidFill>
                  <a:srgbClr val="FF0000"/>
                </a:solidFill>
              </a:rPr>
              <a:t>Không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dòng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chạy</a:t>
            </a:r>
            <a:r>
              <a:rPr lang="en-US" sz="2800" dirty="0">
                <a:solidFill>
                  <a:srgbClr val="FF0000"/>
                </a:solidFill>
              </a:rPr>
              <a:t> qua </a:t>
            </a:r>
            <a:r>
              <a:rPr lang="en-US" sz="2800" dirty="0" err="1">
                <a:solidFill>
                  <a:srgbClr val="FF0000"/>
                </a:solidFill>
              </a:rPr>
              <a:t>dây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dẫn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b/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dòng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chạy</a:t>
            </a:r>
            <a:r>
              <a:rPr lang="en-US" sz="2800" dirty="0">
                <a:solidFill>
                  <a:srgbClr val="FF0000"/>
                </a:solidFill>
              </a:rPr>
              <a:t> qua </a:t>
            </a:r>
            <a:r>
              <a:rPr lang="en-US" sz="2800" dirty="0" err="1">
                <a:solidFill>
                  <a:srgbClr val="FF0000"/>
                </a:solidFill>
              </a:rPr>
              <a:t>dây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dẫn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440032" y="3754981"/>
            <a:ext cx="344175" cy="2112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6200" y="0"/>
            <a:ext cx="8714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/>
              <a:t> </a:t>
            </a:r>
            <a:r>
              <a:rPr lang="en-US" sz="3200" dirty="0"/>
              <a:t>Nhận </a:t>
            </a:r>
            <a:r>
              <a:rPr lang="en-US" sz="3200" dirty="0" err="1"/>
              <a:t>biết</a:t>
            </a:r>
            <a:r>
              <a:rPr lang="en-US" sz="3200" dirty="0"/>
              <a:t>  </a:t>
            </a:r>
            <a:r>
              <a:rPr lang="en-US" sz="3200" dirty="0" err="1"/>
              <a:t>từ</a:t>
            </a:r>
            <a:r>
              <a:rPr lang="en-US" sz="3200" dirty="0"/>
              <a:t> trường của dây dẫn mang dòng điện.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83324" y="609600"/>
            <a:ext cx="362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 nghiệm Oersted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200" y="1447800"/>
            <a:ext cx="904927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41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5549 L -0.45313 -0.0568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5549 L -0.44896 -0.0568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75 0 " pathEditMode="relative" ptsTypes="AA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694 L -0.875 0.0069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70">
            <a:extLst>
              <a:ext uri="{FF2B5EF4-FFF2-40B4-BE49-F238E27FC236}">
                <a16:creationId xmlns:a16="http://schemas.microsoft.com/office/drawing/2014/main" id="{A9B05C83-D173-4371-8B4D-366D8CEBA8B0}"/>
              </a:ext>
            </a:extLst>
          </p:cNvPr>
          <p:cNvGrpSpPr>
            <a:grpSpLocks/>
          </p:cNvGrpSpPr>
          <p:nvPr/>
        </p:nvGrpSpPr>
        <p:grpSpPr bwMode="auto">
          <a:xfrm>
            <a:off x="3863975" y="1501775"/>
            <a:ext cx="1295400" cy="1295400"/>
            <a:chOff x="3886200" y="2133600"/>
            <a:chExt cx="1295400" cy="1295400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1BA9A40F-C631-43C9-82E6-D9B31D43F7C1}"/>
                </a:ext>
              </a:extLst>
            </p:cNvPr>
            <p:cNvSpPr/>
            <p:nvPr/>
          </p:nvSpPr>
          <p:spPr>
            <a:xfrm>
              <a:off x="4384675" y="2403475"/>
              <a:ext cx="298450" cy="857250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2B7A962-87AF-47F5-A87B-4CE5BB754ADD}"/>
                </a:ext>
              </a:extLst>
            </p:cNvPr>
            <p:cNvCxnSpPr/>
            <p:nvPr/>
          </p:nvCxnSpPr>
          <p:spPr>
            <a:xfrm rot="5400000" flipH="1" flipV="1">
              <a:off x="4248150" y="2419350"/>
              <a:ext cx="5715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B6C5F93-48A6-4D74-A93F-356A3567F08B}"/>
                </a:ext>
              </a:extLst>
            </p:cNvPr>
            <p:cNvSpPr/>
            <p:nvPr/>
          </p:nvSpPr>
          <p:spPr>
            <a:xfrm>
              <a:off x="3886200" y="3200400"/>
              <a:ext cx="12954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091" name="Group 35">
            <a:extLst>
              <a:ext uri="{FF2B5EF4-FFF2-40B4-BE49-F238E27FC236}">
                <a16:creationId xmlns:a16="http://schemas.microsoft.com/office/drawing/2014/main" id="{1F2C41B9-4303-4D9A-9936-830A2CDB568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467644" y="3205956"/>
            <a:ext cx="533400" cy="1589088"/>
            <a:chOff x="371000" y="3860791"/>
            <a:chExt cx="533400" cy="1588772"/>
          </a:xfrm>
        </p:grpSpPr>
        <p:grpSp>
          <p:nvGrpSpPr>
            <p:cNvPr id="89138" name="Group 7">
              <a:extLst>
                <a:ext uri="{FF2B5EF4-FFF2-40B4-BE49-F238E27FC236}">
                  <a16:creationId xmlns:a16="http://schemas.microsoft.com/office/drawing/2014/main" id="{586860C3-AEB3-48B2-A38D-5279DED3140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156686" y="4388477"/>
              <a:ext cx="1588772" cy="533400"/>
              <a:chOff x="2364" y="2982"/>
              <a:chExt cx="1141" cy="672"/>
            </a:xfrm>
          </p:grpSpPr>
          <p:sp>
            <p:nvSpPr>
              <p:cNvPr id="89140" name="Line 8">
                <a:extLst>
                  <a:ext uri="{FF2B5EF4-FFF2-40B4-BE49-F238E27FC236}">
                    <a16:creationId xmlns:a16="http://schemas.microsoft.com/office/drawing/2014/main" id="{463E33A8-2702-4A67-B623-A39665C0D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4" y="3168"/>
                <a:ext cx="0" cy="288"/>
              </a:xfrm>
              <a:prstGeom prst="line">
                <a:avLst/>
              </a:prstGeom>
              <a:noFill/>
              <a:ln w="1143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1" name="Rectangle 9">
                <a:extLst>
                  <a:ext uri="{FF2B5EF4-FFF2-40B4-BE49-F238E27FC236}">
                    <a16:creationId xmlns:a16="http://schemas.microsoft.com/office/drawing/2014/main" id="{416139F2-B2F4-4582-A6FA-FFCA5B627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" y="2982"/>
                <a:ext cx="1104" cy="672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142" name="Line 10">
                <a:extLst>
                  <a:ext uri="{FF2B5EF4-FFF2-40B4-BE49-F238E27FC236}">
                    <a16:creationId xmlns:a16="http://schemas.microsoft.com/office/drawing/2014/main" id="{A036B353-CEB2-437A-89F8-DEA4B17F5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3240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3" name="Line 11">
                <a:extLst>
                  <a:ext uri="{FF2B5EF4-FFF2-40B4-BE49-F238E27FC236}">
                    <a16:creationId xmlns:a16="http://schemas.microsoft.com/office/drawing/2014/main" id="{E2CD8D54-00D3-402C-A7C4-7438A5C45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" y="3336"/>
                <a:ext cx="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4" name="Line 12">
                <a:extLst>
                  <a:ext uri="{FF2B5EF4-FFF2-40B4-BE49-F238E27FC236}">
                    <a16:creationId xmlns:a16="http://schemas.microsoft.com/office/drawing/2014/main" id="{82766137-BA2B-4F3C-8F19-4EBCFE32E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" y="3336"/>
                <a:ext cx="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139" name="Line 13">
              <a:extLst>
                <a:ext uri="{FF2B5EF4-FFF2-40B4-BE49-F238E27FC236}">
                  <a16:creationId xmlns:a16="http://schemas.microsoft.com/office/drawing/2014/main" id="{6D565999-BCDE-4091-9B79-6930CE1524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551932" y="4127930"/>
              <a:ext cx="13375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5">
            <a:extLst>
              <a:ext uri="{FF2B5EF4-FFF2-40B4-BE49-F238E27FC236}">
                <a16:creationId xmlns:a16="http://schemas.microsoft.com/office/drawing/2014/main" id="{A7336831-50AF-4308-892D-C61E1D90F9E0}"/>
              </a:ext>
            </a:extLst>
          </p:cNvPr>
          <p:cNvGrpSpPr>
            <a:grpSpLocks/>
          </p:cNvGrpSpPr>
          <p:nvPr/>
        </p:nvGrpSpPr>
        <p:grpSpPr bwMode="auto">
          <a:xfrm rot="-599117">
            <a:off x="3281363" y="1354138"/>
            <a:ext cx="2466975" cy="273050"/>
            <a:chOff x="774303" y="2606671"/>
            <a:chExt cx="2743200" cy="457200"/>
          </a:xfrm>
        </p:grpSpPr>
        <p:sp>
          <p:nvSpPr>
            <p:cNvPr id="4" name="Flowchart: Sort 3">
              <a:extLst>
                <a:ext uri="{FF2B5EF4-FFF2-40B4-BE49-F238E27FC236}">
                  <a16:creationId xmlns:a16="http://schemas.microsoft.com/office/drawing/2014/main" id="{A783F4BD-72D3-4A2C-813A-6FEBC9EEC02B}"/>
                </a:ext>
              </a:extLst>
            </p:cNvPr>
            <p:cNvSpPr/>
            <p:nvPr/>
          </p:nvSpPr>
          <p:spPr>
            <a:xfrm rot="5400000">
              <a:off x="1917304" y="1463670"/>
              <a:ext cx="457200" cy="2743200"/>
            </a:xfrm>
            <a:prstGeom prst="flowChartSo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A6EF655-2E4B-4719-9711-CD1B2BE19740}"/>
                </a:ext>
              </a:extLst>
            </p:cNvPr>
            <p:cNvSpPr/>
            <p:nvPr/>
          </p:nvSpPr>
          <p:spPr>
            <a:xfrm rot="16200000">
              <a:off x="1272098" y="2181737"/>
              <a:ext cx="393405" cy="1315113"/>
            </a:xfrm>
            <a:prstGeom prst="triangle">
              <a:avLst>
                <a:gd name="adj" fmla="val 5593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9A843A-D0D5-4593-AA83-28402641D3A8}"/>
              </a:ext>
            </a:extLst>
          </p:cNvPr>
          <p:cNvCxnSpPr/>
          <p:nvPr/>
        </p:nvCxnSpPr>
        <p:spPr>
          <a:xfrm flipV="1">
            <a:off x="1752600" y="609600"/>
            <a:ext cx="5791200" cy="1143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17">
            <a:extLst>
              <a:ext uri="{FF2B5EF4-FFF2-40B4-BE49-F238E27FC236}">
                <a16:creationId xmlns:a16="http://schemas.microsoft.com/office/drawing/2014/main" id="{50EC89DD-911B-4CFB-A99E-A7AE5B0F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71875"/>
            <a:ext cx="1371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F36821EC-8B8E-4A94-A86C-6E0E6ECD1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16">
            <a:extLst>
              <a:ext uri="{FF2B5EF4-FFF2-40B4-BE49-F238E27FC236}">
                <a16:creationId xmlns:a16="http://schemas.microsoft.com/office/drawing/2014/main" id="{687AA64C-039E-4ADC-BFB7-DB0AEF5D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2362200"/>
            <a:ext cx="15986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Text Box 18">
            <a:extLst>
              <a:ext uri="{FF2B5EF4-FFF2-40B4-BE49-F238E27FC236}">
                <a16:creationId xmlns:a16="http://schemas.microsoft.com/office/drawing/2014/main" id="{ED87B851-BA5E-4AA7-B6C2-97549D7E3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463" y="3133725"/>
            <a:ext cx="769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9098" name="Line 19">
            <a:extLst>
              <a:ext uri="{FF2B5EF4-FFF2-40B4-BE49-F238E27FC236}">
                <a16:creationId xmlns:a16="http://schemas.microsoft.com/office/drawing/2014/main" id="{1AB28C3E-6D01-4553-9BD6-105B378E5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3" y="35909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099" name="Group 20">
            <a:extLst>
              <a:ext uri="{FF2B5EF4-FFF2-40B4-BE49-F238E27FC236}">
                <a16:creationId xmlns:a16="http://schemas.microsoft.com/office/drawing/2014/main" id="{72CF3989-324F-4C45-9699-5007C25A8704}"/>
              </a:ext>
            </a:extLst>
          </p:cNvPr>
          <p:cNvGrpSpPr>
            <a:grpSpLocks/>
          </p:cNvGrpSpPr>
          <p:nvPr/>
        </p:nvGrpSpPr>
        <p:grpSpPr bwMode="auto">
          <a:xfrm>
            <a:off x="7434263" y="2981325"/>
            <a:ext cx="1143000" cy="381000"/>
            <a:chOff x="1824" y="1536"/>
            <a:chExt cx="2784" cy="645"/>
          </a:xfrm>
        </p:grpSpPr>
        <p:pic>
          <p:nvPicPr>
            <p:cNvPr id="89134" name="Picture 21">
              <a:extLst>
                <a:ext uri="{FF2B5EF4-FFF2-40B4-BE49-F238E27FC236}">
                  <a16:creationId xmlns:a16="http://schemas.microsoft.com/office/drawing/2014/main" id="{30F7DC97-0C15-47B2-B4B3-3CB4B0CEF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36"/>
              <a:ext cx="264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5" name="Picture 22">
              <a:extLst>
                <a:ext uri="{FF2B5EF4-FFF2-40B4-BE49-F238E27FC236}">
                  <a16:creationId xmlns:a16="http://schemas.microsoft.com/office/drawing/2014/main" id="{051399EF-8104-4EBA-B16A-F583C18AD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2320">
              <a:off x="1824" y="1920"/>
              <a:ext cx="33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50">
            <a:extLst>
              <a:ext uri="{FF2B5EF4-FFF2-40B4-BE49-F238E27FC236}">
                <a16:creationId xmlns:a16="http://schemas.microsoft.com/office/drawing/2014/main" id="{97B8A407-362F-48D6-89E9-6AFF3DE47919}"/>
              </a:ext>
            </a:extLst>
          </p:cNvPr>
          <p:cNvGrpSpPr>
            <a:grpSpLocks/>
          </p:cNvGrpSpPr>
          <p:nvPr/>
        </p:nvGrpSpPr>
        <p:grpSpPr bwMode="auto">
          <a:xfrm rot="-3230375">
            <a:off x="7815262" y="3133726"/>
            <a:ext cx="498475" cy="1212850"/>
            <a:chOff x="2278" y="2679"/>
            <a:chExt cx="314" cy="764"/>
          </a:xfrm>
        </p:grpSpPr>
        <p:sp>
          <p:nvSpPr>
            <p:cNvPr id="89132" name="Line 51">
              <a:extLst>
                <a:ext uri="{FF2B5EF4-FFF2-40B4-BE49-F238E27FC236}">
                  <a16:creationId xmlns:a16="http://schemas.microsoft.com/office/drawing/2014/main" id="{CF960319-DD13-4280-BBD1-C6CF66DB24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913502" flipH="1" flipV="1">
              <a:off x="2280" y="2690"/>
              <a:ext cx="323" cy="3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3" name="Line 52">
              <a:extLst>
                <a:ext uri="{FF2B5EF4-FFF2-40B4-BE49-F238E27FC236}">
                  <a16:creationId xmlns:a16="http://schemas.microsoft.com/office/drawing/2014/main" id="{890BD782-4DC2-46DB-81B3-39E67CF7AF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913502" flipH="1" flipV="1">
              <a:off x="2267" y="3131"/>
              <a:ext cx="323" cy="301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1" name="Group 40">
            <a:extLst>
              <a:ext uri="{FF2B5EF4-FFF2-40B4-BE49-F238E27FC236}">
                <a16:creationId xmlns:a16="http://schemas.microsoft.com/office/drawing/2014/main" id="{C5780BF5-5E67-4103-BF7C-BBE1F619BA15}"/>
              </a:ext>
            </a:extLst>
          </p:cNvPr>
          <p:cNvGrpSpPr>
            <a:grpSpLocks/>
          </p:cNvGrpSpPr>
          <p:nvPr/>
        </p:nvGrpSpPr>
        <p:grpSpPr bwMode="auto">
          <a:xfrm>
            <a:off x="5399088" y="3505200"/>
            <a:ext cx="1687512" cy="677863"/>
            <a:chOff x="533400" y="5943600"/>
            <a:chExt cx="1382713" cy="601663"/>
          </a:xfrm>
        </p:grpSpPr>
        <p:pic>
          <p:nvPicPr>
            <p:cNvPr id="89130" name="Picture 23" descr="BienTro1">
              <a:extLst>
                <a:ext uri="{FF2B5EF4-FFF2-40B4-BE49-F238E27FC236}">
                  <a16:creationId xmlns:a16="http://schemas.microsoft.com/office/drawing/2014/main" id="{CDD3B502-96DA-4267-986A-C199CC836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6" t="46861" r="17400" b="17992"/>
            <a:stretch>
              <a:fillRect/>
            </a:stretch>
          </p:blipFill>
          <p:spPr bwMode="auto">
            <a:xfrm>
              <a:off x="533400" y="5943600"/>
              <a:ext cx="1382713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01D2B39-75D6-4F25-A370-433A828CEB18}"/>
                </a:ext>
              </a:extLst>
            </p:cNvPr>
            <p:cNvSpPr/>
            <p:nvPr/>
          </p:nvSpPr>
          <p:spPr>
            <a:xfrm>
              <a:off x="1143458" y="5943600"/>
              <a:ext cx="152190" cy="760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102" name="Group 64">
            <a:extLst>
              <a:ext uri="{FF2B5EF4-FFF2-40B4-BE49-F238E27FC236}">
                <a16:creationId xmlns:a16="http://schemas.microsoft.com/office/drawing/2014/main" id="{8BD52B9A-08D1-4A05-AA13-80EC93F70999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28600"/>
            <a:ext cx="685800" cy="1828800"/>
            <a:chOff x="685800" y="2514600"/>
            <a:chExt cx="914400" cy="20574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0E94CC8-B29F-40AA-ABA3-5CF9937A7B39}"/>
                </a:ext>
              </a:extLst>
            </p:cNvPr>
            <p:cNvSpPr/>
            <p:nvPr/>
          </p:nvSpPr>
          <p:spPr>
            <a:xfrm>
              <a:off x="685800" y="4114800"/>
              <a:ext cx="914400" cy="4572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Pentagon 66">
              <a:extLst>
                <a:ext uri="{FF2B5EF4-FFF2-40B4-BE49-F238E27FC236}">
                  <a16:creationId xmlns:a16="http://schemas.microsoft.com/office/drawing/2014/main" id="{22D69E1A-41C4-4F78-8891-74A7DDF38387}"/>
                </a:ext>
              </a:extLst>
            </p:cNvPr>
            <p:cNvSpPr/>
            <p:nvPr/>
          </p:nvSpPr>
          <p:spPr>
            <a:xfrm rot="16200000">
              <a:off x="495301" y="3581399"/>
              <a:ext cx="1257300" cy="266700"/>
            </a:xfrm>
            <a:prstGeom prst="homePlat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Pentagon 67">
              <a:extLst>
                <a:ext uri="{FF2B5EF4-FFF2-40B4-BE49-F238E27FC236}">
                  <a16:creationId xmlns:a16="http://schemas.microsoft.com/office/drawing/2014/main" id="{336BD453-48D6-4410-8AD2-D94CC942DDC9}"/>
                </a:ext>
              </a:extLst>
            </p:cNvPr>
            <p:cNvSpPr/>
            <p:nvPr/>
          </p:nvSpPr>
          <p:spPr>
            <a:xfrm rot="5400000">
              <a:off x="931631" y="2628603"/>
              <a:ext cx="380405" cy="15240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DF38EB2-4EC5-4AF6-8D9F-4B5BEC9DCEFD}"/>
                </a:ext>
              </a:extLst>
            </p:cNvPr>
            <p:cNvCxnSpPr/>
            <p:nvPr/>
          </p:nvCxnSpPr>
          <p:spPr>
            <a:xfrm rot="5400000" flipH="1" flipV="1">
              <a:off x="957495" y="3003781"/>
              <a:ext cx="305395" cy="211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103" name="Group 71">
            <a:extLst>
              <a:ext uri="{FF2B5EF4-FFF2-40B4-BE49-F238E27FC236}">
                <a16:creationId xmlns:a16="http://schemas.microsoft.com/office/drawing/2014/main" id="{6568C2CB-E4AD-4611-B13B-7BAE7B7449E6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371600"/>
            <a:ext cx="685800" cy="1828800"/>
            <a:chOff x="685800" y="2514600"/>
            <a:chExt cx="914400" cy="20574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76BDDFA-0F91-4B6B-8EE8-3C9F8DB5DFA2}"/>
                </a:ext>
              </a:extLst>
            </p:cNvPr>
            <p:cNvSpPr/>
            <p:nvPr/>
          </p:nvSpPr>
          <p:spPr>
            <a:xfrm>
              <a:off x="685800" y="4114800"/>
              <a:ext cx="914400" cy="4572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Pentagon 73">
              <a:extLst>
                <a:ext uri="{FF2B5EF4-FFF2-40B4-BE49-F238E27FC236}">
                  <a16:creationId xmlns:a16="http://schemas.microsoft.com/office/drawing/2014/main" id="{DA50BA37-CBB9-421E-9197-1E55948EE8E6}"/>
                </a:ext>
              </a:extLst>
            </p:cNvPr>
            <p:cNvSpPr/>
            <p:nvPr/>
          </p:nvSpPr>
          <p:spPr>
            <a:xfrm rot="16200000">
              <a:off x="495301" y="3581399"/>
              <a:ext cx="1257300" cy="266700"/>
            </a:xfrm>
            <a:prstGeom prst="homePlat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Pentagon 74">
              <a:extLst>
                <a:ext uri="{FF2B5EF4-FFF2-40B4-BE49-F238E27FC236}">
                  <a16:creationId xmlns:a16="http://schemas.microsoft.com/office/drawing/2014/main" id="{EDEA57A7-FECF-4C42-B24D-09DB9B7CD23E}"/>
                </a:ext>
              </a:extLst>
            </p:cNvPr>
            <p:cNvSpPr/>
            <p:nvPr/>
          </p:nvSpPr>
          <p:spPr>
            <a:xfrm rot="5400000">
              <a:off x="931631" y="2628603"/>
              <a:ext cx="380405" cy="15240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BC4BF3A-A442-48D4-A97F-93E1AA1A0451}"/>
                </a:ext>
              </a:extLst>
            </p:cNvPr>
            <p:cNvCxnSpPr/>
            <p:nvPr/>
          </p:nvCxnSpPr>
          <p:spPr>
            <a:xfrm rot="5400000" flipH="1" flipV="1">
              <a:off x="957495" y="3003781"/>
              <a:ext cx="305395" cy="211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 83">
            <a:extLst>
              <a:ext uri="{FF2B5EF4-FFF2-40B4-BE49-F238E27FC236}">
                <a16:creationId xmlns:a16="http://schemas.microsoft.com/office/drawing/2014/main" id="{8FF7BE20-4576-44E4-AD86-13D2996BC061}"/>
              </a:ext>
            </a:extLst>
          </p:cNvPr>
          <p:cNvSpPr/>
          <p:nvPr/>
        </p:nvSpPr>
        <p:spPr>
          <a:xfrm>
            <a:off x="914400" y="1649413"/>
            <a:ext cx="836613" cy="2327275"/>
          </a:xfrm>
          <a:custGeom>
            <a:avLst/>
            <a:gdLst>
              <a:gd name="connsiteX0" fmla="*/ 837282 w 837282"/>
              <a:gd name="connsiteY0" fmla="*/ 124858 h 2328231"/>
              <a:gd name="connsiteX1" fmla="*/ 220338 w 837282"/>
              <a:gd name="connsiteY1" fmla="*/ 367229 h 2328231"/>
              <a:gd name="connsiteX2" fmla="*/ 0 w 837282"/>
              <a:gd name="connsiteY2" fmla="*/ 2328231 h 232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282" h="2328231">
                <a:moveTo>
                  <a:pt x="837282" y="124858"/>
                </a:moveTo>
                <a:cubicBezTo>
                  <a:pt x="598583" y="62429"/>
                  <a:pt x="359885" y="0"/>
                  <a:pt x="220338" y="367229"/>
                </a:cubicBezTo>
                <a:cubicBezTo>
                  <a:pt x="80791" y="734458"/>
                  <a:pt x="40395" y="1531344"/>
                  <a:pt x="0" y="232823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8660E2C-384A-4D60-BCE9-A20AC8CF1D8C}"/>
              </a:ext>
            </a:extLst>
          </p:cNvPr>
          <p:cNvCxnSpPr/>
          <p:nvPr/>
        </p:nvCxnSpPr>
        <p:spPr>
          <a:xfrm flipV="1">
            <a:off x="2489200" y="3924300"/>
            <a:ext cx="1168400" cy="114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2855FFB-53B9-46F4-9034-42EE682ACC6A}"/>
              </a:ext>
            </a:extLst>
          </p:cNvPr>
          <p:cNvCxnSpPr/>
          <p:nvPr/>
        </p:nvCxnSpPr>
        <p:spPr>
          <a:xfrm>
            <a:off x="4845050" y="3908425"/>
            <a:ext cx="685800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Merge 91">
            <a:extLst>
              <a:ext uri="{FF2B5EF4-FFF2-40B4-BE49-F238E27FC236}">
                <a16:creationId xmlns:a16="http://schemas.microsoft.com/office/drawing/2014/main" id="{F9CFFA01-3C3C-4BC1-8BDE-B4B8F6DA261D}"/>
              </a:ext>
            </a:extLst>
          </p:cNvPr>
          <p:cNvSpPr/>
          <p:nvPr/>
        </p:nvSpPr>
        <p:spPr>
          <a:xfrm>
            <a:off x="6553200" y="3505200"/>
            <a:ext cx="152400" cy="304800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D372B62-1B65-4693-8F84-B6EC80F0B668}"/>
              </a:ext>
            </a:extLst>
          </p:cNvPr>
          <p:cNvCxnSpPr/>
          <p:nvPr/>
        </p:nvCxnSpPr>
        <p:spPr>
          <a:xfrm rot="16200000" flipH="1">
            <a:off x="7086600" y="1077913"/>
            <a:ext cx="1870075" cy="892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eform 97">
            <a:extLst>
              <a:ext uri="{FF2B5EF4-FFF2-40B4-BE49-F238E27FC236}">
                <a16:creationId xmlns:a16="http://schemas.microsoft.com/office/drawing/2014/main" id="{654AF9F4-7E0E-4490-8154-DB8FBACE586A}"/>
              </a:ext>
            </a:extLst>
          </p:cNvPr>
          <p:cNvSpPr/>
          <p:nvPr/>
        </p:nvSpPr>
        <p:spPr>
          <a:xfrm>
            <a:off x="7018338" y="2393950"/>
            <a:ext cx="550862" cy="1252538"/>
          </a:xfrm>
          <a:custGeom>
            <a:avLst/>
            <a:gdLst>
              <a:gd name="connsiteX0" fmla="*/ 550843 w 550843"/>
              <a:gd name="connsiteY0" fmla="*/ 150563 h 1252250"/>
              <a:gd name="connsiteX1" fmla="*/ 99151 w 550843"/>
              <a:gd name="connsiteY1" fmla="*/ 183614 h 1252250"/>
              <a:gd name="connsiteX2" fmla="*/ 0 w 550843"/>
              <a:gd name="connsiteY2" fmla="*/ 1252250 h 125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43" h="1252250">
                <a:moveTo>
                  <a:pt x="550843" y="150563"/>
                </a:moveTo>
                <a:cubicBezTo>
                  <a:pt x="370900" y="75281"/>
                  <a:pt x="190958" y="0"/>
                  <a:pt x="99151" y="183614"/>
                </a:cubicBezTo>
                <a:cubicBezTo>
                  <a:pt x="7344" y="367228"/>
                  <a:pt x="3672" y="809739"/>
                  <a:pt x="0" y="125225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27F7EF85-D4E1-4F60-9E16-976A18B2CC9F}"/>
              </a:ext>
            </a:extLst>
          </p:cNvPr>
          <p:cNvSpPr/>
          <p:nvPr/>
        </p:nvSpPr>
        <p:spPr>
          <a:xfrm>
            <a:off x="6985000" y="2511425"/>
            <a:ext cx="2095500" cy="2103438"/>
          </a:xfrm>
          <a:custGeom>
            <a:avLst/>
            <a:gdLst>
              <a:gd name="connsiteX0" fmla="*/ 1509311 w 2095041"/>
              <a:gd name="connsiteY0" fmla="*/ 0 h 2102386"/>
              <a:gd name="connsiteX1" fmla="*/ 1994053 w 2095041"/>
              <a:gd name="connsiteY1" fmla="*/ 793214 h 2102386"/>
              <a:gd name="connsiteX2" fmla="*/ 2027104 w 2095041"/>
              <a:gd name="connsiteY2" fmla="*/ 1410159 h 2102386"/>
              <a:gd name="connsiteX3" fmla="*/ 1586429 w 2095041"/>
              <a:gd name="connsiteY3" fmla="*/ 2016087 h 2102386"/>
              <a:gd name="connsiteX4" fmla="*/ 903383 w 2095041"/>
              <a:gd name="connsiteY4" fmla="*/ 1927952 h 2102386"/>
              <a:gd name="connsiteX5" fmla="*/ 0 w 2095041"/>
              <a:gd name="connsiteY5" fmla="*/ 1112703 h 21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041" h="2102386">
                <a:moveTo>
                  <a:pt x="1509311" y="0"/>
                </a:moveTo>
                <a:cubicBezTo>
                  <a:pt x="1708532" y="279094"/>
                  <a:pt x="1907754" y="558188"/>
                  <a:pt x="1994053" y="793214"/>
                </a:cubicBezTo>
                <a:cubicBezTo>
                  <a:pt x="2080352" y="1028241"/>
                  <a:pt x="2095041" y="1206347"/>
                  <a:pt x="2027104" y="1410159"/>
                </a:cubicBezTo>
                <a:cubicBezTo>
                  <a:pt x="1959167" y="1613971"/>
                  <a:pt x="1773716" y="1929788"/>
                  <a:pt x="1586429" y="2016087"/>
                </a:cubicBezTo>
                <a:cubicBezTo>
                  <a:pt x="1399142" y="2102386"/>
                  <a:pt x="1167788" y="2078516"/>
                  <a:pt x="903383" y="1927952"/>
                </a:cubicBezTo>
                <a:cubicBezTo>
                  <a:pt x="638978" y="1777388"/>
                  <a:pt x="319489" y="1445045"/>
                  <a:pt x="0" y="111270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3575D135-626B-41CB-8374-B2C0CCA038A0}"/>
              </a:ext>
            </a:extLst>
          </p:cNvPr>
          <p:cNvSpPr/>
          <p:nvPr/>
        </p:nvSpPr>
        <p:spPr>
          <a:xfrm>
            <a:off x="6937375" y="573088"/>
            <a:ext cx="631825" cy="1916112"/>
          </a:xfrm>
          <a:custGeom>
            <a:avLst/>
            <a:gdLst>
              <a:gd name="connsiteX0" fmla="*/ 620616 w 631633"/>
              <a:gd name="connsiteY0" fmla="*/ 0 h 1916935"/>
              <a:gd name="connsiteX1" fmla="*/ 69773 w 631633"/>
              <a:gd name="connsiteY1" fmla="*/ 1002535 h 1916935"/>
              <a:gd name="connsiteX2" fmla="*/ 201975 w 631633"/>
              <a:gd name="connsiteY2" fmla="*/ 1520328 h 1916935"/>
              <a:gd name="connsiteX3" fmla="*/ 631633 w 631633"/>
              <a:gd name="connsiteY3" fmla="*/ 1916935 h 1916935"/>
              <a:gd name="connsiteX4" fmla="*/ 631633 w 631633"/>
              <a:gd name="connsiteY4" fmla="*/ 1916935 h 191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633" h="1916935">
                <a:moveTo>
                  <a:pt x="620616" y="0"/>
                </a:moveTo>
                <a:cubicBezTo>
                  <a:pt x="380081" y="374573"/>
                  <a:pt x="139546" y="749147"/>
                  <a:pt x="69773" y="1002535"/>
                </a:cubicBezTo>
                <a:cubicBezTo>
                  <a:pt x="0" y="1255923"/>
                  <a:pt x="108332" y="1367928"/>
                  <a:pt x="201975" y="1520328"/>
                </a:cubicBezTo>
                <a:cubicBezTo>
                  <a:pt x="295618" y="1672728"/>
                  <a:pt x="631633" y="1916935"/>
                  <a:pt x="631633" y="1916935"/>
                </a:cubicBezTo>
                <a:lnTo>
                  <a:pt x="631633" y="1916935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1EA4C6E-B044-4259-984E-7482C0C7F274}"/>
              </a:ext>
            </a:extLst>
          </p:cNvPr>
          <p:cNvCxnSpPr/>
          <p:nvPr/>
        </p:nvCxnSpPr>
        <p:spPr>
          <a:xfrm flipV="1">
            <a:off x="2743200" y="1185863"/>
            <a:ext cx="3429000" cy="6096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17" name="Slide Number Placeholder 56">
            <a:extLst>
              <a:ext uri="{FF2B5EF4-FFF2-40B4-BE49-F238E27FC236}">
                <a16:creationId xmlns:a16="http://schemas.microsoft.com/office/drawing/2014/main" id="{A104CFFC-65EA-4BA1-8107-E211C264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50164B-1C50-41B1-A067-5580C0CCB28A}" type="slidenum">
              <a:rPr lang="en-US" alt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AutoShape 4">
            <a:extLst>
              <a:ext uri="{FF2B5EF4-FFF2-40B4-BE49-F238E27FC236}">
                <a16:creationId xmlns:a16="http://schemas.microsoft.com/office/drawing/2014/main" id="{5B3FBB0E-F875-4624-B013-0C91441DD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4724400"/>
            <a:ext cx="8205787" cy="823913"/>
          </a:xfrm>
          <a:prstGeom prst="cloudCallout">
            <a:avLst>
              <a:gd name="adj1" fmla="val 13009"/>
              <a:gd name="adj2" fmla="val -173505"/>
            </a:avLst>
          </a:prstGeom>
          <a:solidFill>
            <a:schemeClr val="bg2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nam châm lệch đi chứng tỏ điều gì?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A2A8A-DCEC-4E1C-9B27-44A5B840A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5681663"/>
            <a:ext cx="7637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điện tác dụng </a:t>
            </a:r>
            <a:r>
              <a:rPr lang="en-US" altLang="vi-V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(còn gọi là </a:t>
            </a:r>
            <a:r>
              <a:rPr lang="en-US" altLang="vi-V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từ</a:t>
            </a:r>
            <a:r>
              <a:rPr lang="en-US" altLang="vi-VN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lên kim nam châm đặt gần nó. </a:t>
            </a:r>
            <a:endParaRPr lang="vi-VN" altLang="vi-VN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5A904-0B79-46B9-BEAD-9A8E575CC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908675"/>
            <a:ext cx="7180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thí nghiệm với dây dẫn có hình dạng bất kì cũng có kết quả tương tự.</a:t>
            </a:r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6" descr="Digit 90">
            <a:extLst>
              <a:ext uri="{FF2B5EF4-FFF2-40B4-BE49-F238E27FC236}">
                <a16:creationId xmlns:a16="http://schemas.microsoft.com/office/drawing/2014/main" id="{40011957-17C8-4E3B-BAB0-E2956AA61F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20798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7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" grpId="0"/>
      <p:bldP spid="3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26271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802" y="1524000"/>
            <a:ext cx="9189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……………..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05727" y="2022765"/>
            <a:ext cx="2458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2819400"/>
            <a:ext cx="9189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6154" y="786787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762000"/>
            <a:ext cx="2458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0500" y="2782669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2" name="Picture 6" descr="Digit 90">
            <a:extLst>
              <a:ext uri="{FF2B5EF4-FFF2-40B4-BE49-F238E27FC236}">
                <a16:creationId xmlns:a16="http://schemas.microsoft.com/office/drawing/2014/main" id="{5B7D4D3E-9088-4EE1-91BE-2962F4AC47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42158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0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23" descr="BienTro1">
            <a:extLst>
              <a:ext uri="{FF2B5EF4-FFF2-40B4-BE49-F238E27FC236}">
                <a16:creationId xmlns:a16="http://schemas.microsoft.com/office/drawing/2014/main" id="{F21591FB-8F01-453E-B299-881910B9D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46861" r="17400" b="17992"/>
          <a:stretch>
            <a:fillRect/>
          </a:stretch>
        </p:blipFill>
        <p:spPr bwMode="auto">
          <a:xfrm>
            <a:off x="3405188" y="5997575"/>
            <a:ext cx="2057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7" name="Group 90">
            <a:extLst>
              <a:ext uri="{FF2B5EF4-FFF2-40B4-BE49-F238E27FC236}">
                <a16:creationId xmlns:a16="http://schemas.microsoft.com/office/drawing/2014/main" id="{47BBECE8-CA43-4DF8-8B70-95FB41281E91}"/>
              </a:ext>
            </a:extLst>
          </p:cNvPr>
          <p:cNvGrpSpPr>
            <a:grpSpLocks/>
          </p:cNvGrpSpPr>
          <p:nvPr/>
        </p:nvGrpSpPr>
        <p:grpSpPr bwMode="auto">
          <a:xfrm>
            <a:off x="1347788" y="3549650"/>
            <a:ext cx="7239000" cy="838200"/>
            <a:chOff x="768" y="2352"/>
            <a:chExt cx="4560" cy="528"/>
          </a:xfrm>
        </p:grpSpPr>
        <p:sp>
          <p:nvSpPr>
            <p:cNvPr id="95281" name="AutoShape 59" descr="Oak">
              <a:extLst>
                <a:ext uri="{FF2B5EF4-FFF2-40B4-BE49-F238E27FC236}">
                  <a16:creationId xmlns:a16="http://schemas.microsoft.com/office/drawing/2014/main" id="{31EE1CE3-FD61-4FF1-8DE0-78E211D93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352"/>
              <a:ext cx="4560" cy="528"/>
            </a:xfrm>
            <a:prstGeom prst="cube">
              <a:avLst>
                <a:gd name="adj" fmla="val 73486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82" name="AutoShape 60" descr="Medium wood">
              <a:extLst>
                <a:ext uri="{FF2B5EF4-FFF2-40B4-BE49-F238E27FC236}">
                  <a16:creationId xmlns:a16="http://schemas.microsoft.com/office/drawing/2014/main" id="{5A7BC398-76C6-41D3-A88A-3752CE3C8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2352"/>
              <a:ext cx="4557" cy="384"/>
            </a:xfrm>
            <a:prstGeom prst="parallelogram">
              <a:avLst>
                <a:gd name="adj" fmla="val 96036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405" name="AutoShape 61">
            <a:extLst>
              <a:ext uri="{FF2B5EF4-FFF2-40B4-BE49-F238E27FC236}">
                <a16:creationId xmlns:a16="http://schemas.microsoft.com/office/drawing/2014/main" id="{5B9D2D37-E943-4F52-9B16-1FC8CFF97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3629025"/>
            <a:ext cx="685800" cy="381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70" name="AutoShape 26">
            <a:extLst>
              <a:ext uri="{FF2B5EF4-FFF2-40B4-BE49-F238E27FC236}">
                <a16:creationId xmlns:a16="http://schemas.microsoft.com/office/drawing/2014/main" id="{5AA78FEC-56BC-4A05-85AC-D58C6310D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2681288"/>
            <a:ext cx="104775" cy="1066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66">
            <a:extLst>
              <a:ext uri="{FF2B5EF4-FFF2-40B4-BE49-F238E27FC236}">
                <a16:creationId xmlns:a16="http://schemas.microsoft.com/office/drawing/2014/main" id="{55E9E9ED-412E-46D4-BE07-B63313E0BC7C}"/>
              </a:ext>
            </a:extLst>
          </p:cNvPr>
          <p:cNvGrpSpPr>
            <a:grpSpLocks/>
          </p:cNvGrpSpPr>
          <p:nvPr/>
        </p:nvGrpSpPr>
        <p:grpSpPr bwMode="auto">
          <a:xfrm>
            <a:off x="4205288" y="2652713"/>
            <a:ext cx="1676400" cy="242887"/>
            <a:chOff x="2112" y="1440"/>
            <a:chExt cx="1920" cy="192"/>
          </a:xfrm>
        </p:grpSpPr>
        <p:sp>
          <p:nvSpPr>
            <p:cNvPr id="95279" name="AutoShape 64">
              <a:extLst>
                <a:ext uri="{FF2B5EF4-FFF2-40B4-BE49-F238E27FC236}">
                  <a16:creationId xmlns:a16="http://schemas.microsoft.com/office/drawing/2014/main" id="{116CFA7C-1C78-4C92-AAED-B5A08F4D15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96" y="1056"/>
              <a:ext cx="192" cy="960"/>
            </a:xfrm>
            <a:prstGeom prst="flowChartMerg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80" name="AutoShape 65">
              <a:extLst>
                <a:ext uri="{FF2B5EF4-FFF2-40B4-BE49-F238E27FC236}">
                  <a16:creationId xmlns:a16="http://schemas.microsoft.com/office/drawing/2014/main" id="{85C7B201-1C7F-4471-AC01-4439ACAC69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456" y="1056"/>
              <a:ext cx="192" cy="960"/>
            </a:xfrm>
            <a:prstGeom prst="flowChartMerg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241" name="Group 70">
            <a:extLst>
              <a:ext uri="{FF2B5EF4-FFF2-40B4-BE49-F238E27FC236}">
                <a16:creationId xmlns:a16="http://schemas.microsoft.com/office/drawing/2014/main" id="{4F8626E1-4104-4A80-8A53-239387F0BDBC}"/>
              </a:ext>
            </a:extLst>
          </p:cNvPr>
          <p:cNvGrpSpPr>
            <a:grpSpLocks/>
          </p:cNvGrpSpPr>
          <p:nvPr/>
        </p:nvGrpSpPr>
        <p:grpSpPr bwMode="auto">
          <a:xfrm>
            <a:off x="1881188" y="1595438"/>
            <a:ext cx="228600" cy="2286000"/>
            <a:chOff x="1104" y="672"/>
            <a:chExt cx="144" cy="1776"/>
          </a:xfrm>
        </p:grpSpPr>
        <p:sp>
          <p:nvSpPr>
            <p:cNvPr id="57411" name="AutoShape 67">
              <a:extLst>
                <a:ext uri="{FF2B5EF4-FFF2-40B4-BE49-F238E27FC236}">
                  <a16:creationId xmlns:a16="http://schemas.microsoft.com/office/drawing/2014/main" id="{600BF896-A656-446B-9270-4F7B65585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32"/>
              <a:ext cx="144" cy="816"/>
            </a:xfrm>
            <a:prstGeom prst="can">
              <a:avLst>
                <a:gd name="adj" fmla="val 4795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13" name="AutoShape 69">
              <a:extLst>
                <a:ext uri="{FF2B5EF4-FFF2-40B4-BE49-F238E27FC236}">
                  <a16:creationId xmlns:a16="http://schemas.microsoft.com/office/drawing/2014/main" id="{7C85A813-48D7-434E-B4D2-F6DC2DB3E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007"/>
              <a:ext cx="48" cy="671"/>
            </a:xfrm>
            <a:prstGeom prst="can">
              <a:avLst>
                <a:gd name="adj" fmla="val 118481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12" name="AutoShape 68">
              <a:extLst>
                <a:ext uri="{FF2B5EF4-FFF2-40B4-BE49-F238E27FC236}">
                  <a16:creationId xmlns:a16="http://schemas.microsoft.com/office/drawing/2014/main" id="{F81D06FD-880A-4AA1-8548-221FA0849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672"/>
              <a:ext cx="144" cy="480"/>
            </a:xfrm>
            <a:prstGeom prst="can">
              <a:avLst>
                <a:gd name="adj" fmla="val 28210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242" name="Group 71">
            <a:extLst>
              <a:ext uri="{FF2B5EF4-FFF2-40B4-BE49-F238E27FC236}">
                <a16:creationId xmlns:a16="http://schemas.microsoft.com/office/drawing/2014/main" id="{830DB964-83F9-4821-82BF-361156AA8D72}"/>
              </a:ext>
            </a:extLst>
          </p:cNvPr>
          <p:cNvGrpSpPr>
            <a:grpSpLocks/>
          </p:cNvGrpSpPr>
          <p:nvPr/>
        </p:nvGrpSpPr>
        <p:grpSpPr bwMode="auto">
          <a:xfrm>
            <a:off x="7900988" y="1563688"/>
            <a:ext cx="228600" cy="2286000"/>
            <a:chOff x="1104" y="672"/>
            <a:chExt cx="144" cy="1776"/>
          </a:xfrm>
        </p:grpSpPr>
        <p:sp>
          <p:nvSpPr>
            <p:cNvPr id="57416" name="AutoShape 72">
              <a:extLst>
                <a:ext uri="{FF2B5EF4-FFF2-40B4-BE49-F238E27FC236}">
                  <a16:creationId xmlns:a16="http://schemas.microsoft.com/office/drawing/2014/main" id="{39D9A3CD-1421-45B2-B8D2-13CA76BCE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32"/>
              <a:ext cx="144" cy="816"/>
            </a:xfrm>
            <a:prstGeom prst="can">
              <a:avLst>
                <a:gd name="adj" fmla="val 4795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17" name="AutoShape 73">
              <a:extLst>
                <a:ext uri="{FF2B5EF4-FFF2-40B4-BE49-F238E27FC236}">
                  <a16:creationId xmlns:a16="http://schemas.microsoft.com/office/drawing/2014/main" id="{284CF61E-83FE-43E5-A307-738990D0B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007"/>
              <a:ext cx="48" cy="671"/>
            </a:xfrm>
            <a:prstGeom prst="can">
              <a:avLst>
                <a:gd name="adj" fmla="val 118481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18" name="AutoShape 74">
              <a:extLst>
                <a:ext uri="{FF2B5EF4-FFF2-40B4-BE49-F238E27FC236}">
                  <a16:creationId xmlns:a16="http://schemas.microsoft.com/office/drawing/2014/main" id="{8921B470-496E-420D-8E10-CAC4548BA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672"/>
              <a:ext cx="144" cy="480"/>
            </a:xfrm>
            <a:prstGeom prst="can">
              <a:avLst>
                <a:gd name="adj" fmla="val 28210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5243" name="Line 75">
            <a:extLst>
              <a:ext uri="{FF2B5EF4-FFF2-40B4-BE49-F238E27FC236}">
                <a16:creationId xmlns:a16="http://schemas.microsoft.com/office/drawing/2014/main" id="{8A606B53-F061-4F85-B184-7D4B149DC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9788" y="2097088"/>
            <a:ext cx="5791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Freeform 76">
            <a:extLst>
              <a:ext uri="{FF2B5EF4-FFF2-40B4-BE49-F238E27FC236}">
                <a16:creationId xmlns:a16="http://schemas.microsoft.com/office/drawing/2014/main" id="{12200DF5-7F50-4E93-A5CA-4FC65F35B0D2}"/>
              </a:ext>
            </a:extLst>
          </p:cNvPr>
          <p:cNvSpPr>
            <a:spLocks/>
          </p:cNvSpPr>
          <p:nvPr/>
        </p:nvSpPr>
        <p:spPr bwMode="auto">
          <a:xfrm>
            <a:off x="8077200" y="2128838"/>
            <a:ext cx="733425" cy="2519362"/>
          </a:xfrm>
          <a:custGeom>
            <a:avLst/>
            <a:gdLst>
              <a:gd name="T0" fmla="*/ 0 w 672"/>
              <a:gd name="T1" fmla="*/ 0 h 1943"/>
              <a:gd name="T2" fmla="*/ 2147483646 w 672"/>
              <a:gd name="T3" fmla="*/ 2147483646 h 1943"/>
              <a:gd name="T4" fmla="*/ 2147483646 w 672"/>
              <a:gd name="T5" fmla="*/ 2147483646 h 1943"/>
              <a:gd name="T6" fmla="*/ 2147483646 w 672"/>
              <a:gd name="T7" fmla="*/ 2147483646 h 1943"/>
              <a:gd name="T8" fmla="*/ 2147483646 w 672"/>
              <a:gd name="T9" fmla="*/ 2147483646 h 1943"/>
              <a:gd name="T10" fmla="*/ 2147483646 w 672"/>
              <a:gd name="T11" fmla="*/ 2147483646 h 1943"/>
              <a:gd name="T12" fmla="*/ 2147483646 w 672"/>
              <a:gd name="T13" fmla="*/ 2147483646 h 19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2"/>
              <a:gd name="T22" fmla="*/ 0 h 1943"/>
              <a:gd name="T23" fmla="*/ 672 w 672"/>
              <a:gd name="T24" fmla="*/ 1943 h 19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2" h="1943">
                <a:moveTo>
                  <a:pt x="0" y="0"/>
                </a:moveTo>
                <a:cubicBezTo>
                  <a:pt x="100" y="36"/>
                  <a:pt x="200" y="72"/>
                  <a:pt x="288" y="144"/>
                </a:cubicBezTo>
                <a:cubicBezTo>
                  <a:pt x="376" y="216"/>
                  <a:pt x="472" y="296"/>
                  <a:pt x="528" y="432"/>
                </a:cubicBezTo>
                <a:cubicBezTo>
                  <a:pt x="584" y="568"/>
                  <a:pt x="672" y="784"/>
                  <a:pt x="624" y="960"/>
                </a:cubicBezTo>
                <a:cubicBezTo>
                  <a:pt x="576" y="1136"/>
                  <a:pt x="328" y="1360"/>
                  <a:pt x="240" y="1488"/>
                </a:cubicBezTo>
                <a:cubicBezTo>
                  <a:pt x="152" y="1616"/>
                  <a:pt x="110" y="1652"/>
                  <a:pt x="96" y="1728"/>
                </a:cubicBezTo>
                <a:cubicBezTo>
                  <a:pt x="82" y="1804"/>
                  <a:pt x="141" y="1898"/>
                  <a:pt x="153" y="194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Freeform 77">
            <a:extLst>
              <a:ext uri="{FF2B5EF4-FFF2-40B4-BE49-F238E27FC236}">
                <a16:creationId xmlns:a16="http://schemas.microsoft.com/office/drawing/2014/main" id="{D05DE513-898F-45BF-9BF3-9E4AA773F44C}"/>
              </a:ext>
            </a:extLst>
          </p:cNvPr>
          <p:cNvSpPr>
            <a:spLocks/>
          </p:cNvSpPr>
          <p:nvPr/>
        </p:nvSpPr>
        <p:spPr bwMode="auto">
          <a:xfrm>
            <a:off x="6376988" y="4567238"/>
            <a:ext cx="1852612" cy="457200"/>
          </a:xfrm>
          <a:custGeom>
            <a:avLst/>
            <a:gdLst>
              <a:gd name="T0" fmla="*/ 2147483646 w 576"/>
              <a:gd name="T1" fmla="*/ 2147483646 h 336"/>
              <a:gd name="T2" fmla="*/ 2147483646 w 576"/>
              <a:gd name="T3" fmla="*/ 0 h 336"/>
              <a:gd name="T4" fmla="*/ 2147483646 w 576"/>
              <a:gd name="T5" fmla="*/ 2147483646 h 336"/>
              <a:gd name="T6" fmla="*/ 2147483646 w 576"/>
              <a:gd name="T7" fmla="*/ 2147483646 h 336"/>
              <a:gd name="T8" fmla="*/ 0 w 576"/>
              <a:gd name="T9" fmla="*/ 2147483646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336"/>
              <a:gd name="T17" fmla="*/ 576 w 576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336">
                <a:moveTo>
                  <a:pt x="576" y="48"/>
                </a:moveTo>
                <a:cubicBezTo>
                  <a:pt x="532" y="24"/>
                  <a:pt x="488" y="0"/>
                  <a:pt x="432" y="0"/>
                </a:cubicBezTo>
                <a:cubicBezTo>
                  <a:pt x="376" y="0"/>
                  <a:pt x="280" y="8"/>
                  <a:pt x="240" y="48"/>
                </a:cubicBezTo>
                <a:cubicBezTo>
                  <a:pt x="200" y="88"/>
                  <a:pt x="232" y="192"/>
                  <a:pt x="192" y="240"/>
                </a:cubicBezTo>
                <a:cubicBezTo>
                  <a:pt x="152" y="288"/>
                  <a:pt x="76" y="312"/>
                  <a:pt x="0" y="33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Freeform 78">
            <a:extLst>
              <a:ext uri="{FF2B5EF4-FFF2-40B4-BE49-F238E27FC236}">
                <a16:creationId xmlns:a16="http://schemas.microsoft.com/office/drawing/2014/main" id="{F37D0055-09AD-4F34-AC06-01E3CA4B6124}"/>
              </a:ext>
            </a:extLst>
          </p:cNvPr>
          <p:cNvSpPr>
            <a:spLocks/>
          </p:cNvSpPr>
          <p:nvPr/>
        </p:nvSpPr>
        <p:spPr bwMode="auto">
          <a:xfrm>
            <a:off x="5060950" y="5024438"/>
            <a:ext cx="496888" cy="1143000"/>
          </a:xfrm>
          <a:custGeom>
            <a:avLst/>
            <a:gdLst>
              <a:gd name="T0" fmla="*/ 2147483646 w 313"/>
              <a:gd name="T1" fmla="*/ 2147483646 h 367"/>
              <a:gd name="T2" fmla="*/ 2147483646 w 313"/>
              <a:gd name="T3" fmla="*/ 2147483646 h 367"/>
              <a:gd name="T4" fmla="*/ 2147483646 w 313"/>
              <a:gd name="T5" fmla="*/ 2147483646 h 367"/>
              <a:gd name="T6" fmla="*/ 2147483646 w 313"/>
              <a:gd name="T7" fmla="*/ 2147483646 h 367"/>
              <a:gd name="T8" fmla="*/ 2147483646 w 313"/>
              <a:gd name="T9" fmla="*/ 2147483646 h 367"/>
              <a:gd name="T10" fmla="*/ 2147483646 w 313"/>
              <a:gd name="T11" fmla="*/ 2147483646 h 3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3"/>
              <a:gd name="T19" fmla="*/ 0 h 367"/>
              <a:gd name="T20" fmla="*/ 313 w 313"/>
              <a:gd name="T21" fmla="*/ 367 h 3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3" h="367">
                <a:moveTo>
                  <a:pt x="214" y="31"/>
                </a:moveTo>
                <a:cubicBezTo>
                  <a:pt x="126" y="19"/>
                  <a:pt x="44" y="0"/>
                  <a:pt x="22" y="31"/>
                </a:cubicBezTo>
                <a:cubicBezTo>
                  <a:pt x="0" y="62"/>
                  <a:pt x="49" y="182"/>
                  <a:pt x="84" y="218"/>
                </a:cubicBezTo>
                <a:cubicBezTo>
                  <a:pt x="119" y="254"/>
                  <a:pt x="192" y="229"/>
                  <a:pt x="230" y="246"/>
                </a:cubicBezTo>
                <a:cubicBezTo>
                  <a:pt x="268" y="263"/>
                  <a:pt x="313" y="299"/>
                  <a:pt x="310" y="319"/>
                </a:cubicBezTo>
                <a:cubicBezTo>
                  <a:pt x="307" y="339"/>
                  <a:pt x="254" y="355"/>
                  <a:pt x="214" y="36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247" name="Group 79">
            <a:extLst>
              <a:ext uri="{FF2B5EF4-FFF2-40B4-BE49-F238E27FC236}">
                <a16:creationId xmlns:a16="http://schemas.microsoft.com/office/drawing/2014/main" id="{ECE90249-D939-4AC8-A15D-94FEA8DBF649}"/>
              </a:ext>
            </a:extLst>
          </p:cNvPr>
          <p:cNvGrpSpPr>
            <a:grpSpLocks/>
          </p:cNvGrpSpPr>
          <p:nvPr/>
        </p:nvGrpSpPr>
        <p:grpSpPr bwMode="auto">
          <a:xfrm>
            <a:off x="1195388" y="5148263"/>
            <a:ext cx="1752600" cy="1584325"/>
            <a:chOff x="1728" y="1392"/>
            <a:chExt cx="1104" cy="998"/>
          </a:xfrm>
        </p:grpSpPr>
        <p:pic>
          <p:nvPicPr>
            <p:cNvPr id="95270" name="Picture 80" descr="HopPin2">
              <a:extLst>
                <a:ext uri="{FF2B5EF4-FFF2-40B4-BE49-F238E27FC236}">
                  <a16:creationId xmlns:a16="http://schemas.microsoft.com/office/drawing/2014/main" id="{80217D73-81E1-492A-AB86-AAA855B1E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5" t="30125" r="28107" b="21339"/>
            <a:stretch>
              <a:fillRect/>
            </a:stretch>
          </p:blipFill>
          <p:spPr bwMode="auto">
            <a:xfrm rot="5400000">
              <a:off x="1781" y="1339"/>
              <a:ext cx="99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71" name="Picture 81" descr="pin">
              <a:extLst>
                <a:ext uri="{FF2B5EF4-FFF2-40B4-BE49-F238E27FC236}">
                  <a16:creationId xmlns:a16="http://schemas.microsoft.com/office/drawing/2014/main" id="{FE467005-733B-4F53-B1EB-CB1725582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65" y="1819"/>
              <a:ext cx="576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72" name="Picture 82" descr="pin">
              <a:extLst>
                <a:ext uri="{FF2B5EF4-FFF2-40B4-BE49-F238E27FC236}">
                  <a16:creationId xmlns:a16="http://schemas.microsoft.com/office/drawing/2014/main" id="{FD846C71-427A-40A6-9035-1664CB3E2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79848" flipV="1">
              <a:off x="1776" y="182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248" name="Freeform 83">
            <a:extLst>
              <a:ext uri="{FF2B5EF4-FFF2-40B4-BE49-F238E27FC236}">
                <a16:creationId xmlns:a16="http://schemas.microsoft.com/office/drawing/2014/main" id="{44B27618-DD9C-4EDE-A432-AEC75AD80170}"/>
              </a:ext>
            </a:extLst>
          </p:cNvPr>
          <p:cNvSpPr>
            <a:spLocks/>
          </p:cNvSpPr>
          <p:nvPr/>
        </p:nvSpPr>
        <p:spPr bwMode="auto">
          <a:xfrm>
            <a:off x="2414588" y="4930775"/>
            <a:ext cx="1143000" cy="1892300"/>
          </a:xfrm>
          <a:custGeom>
            <a:avLst/>
            <a:gdLst>
              <a:gd name="T0" fmla="*/ 0 w 720"/>
              <a:gd name="T1" fmla="*/ 2147483646 h 1192"/>
              <a:gd name="T2" fmla="*/ 2147483646 w 720"/>
              <a:gd name="T3" fmla="*/ 2147483646 h 1192"/>
              <a:gd name="T4" fmla="*/ 2147483646 w 720"/>
              <a:gd name="T5" fmla="*/ 2147483646 h 1192"/>
              <a:gd name="T6" fmla="*/ 2147483646 w 720"/>
              <a:gd name="T7" fmla="*/ 2147483646 h 1192"/>
              <a:gd name="T8" fmla="*/ 2147483646 w 720"/>
              <a:gd name="T9" fmla="*/ 2147483646 h 1192"/>
              <a:gd name="T10" fmla="*/ 2147483646 w 720"/>
              <a:gd name="T11" fmla="*/ 2147483646 h 1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0"/>
              <a:gd name="T19" fmla="*/ 0 h 1192"/>
              <a:gd name="T20" fmla="*/ 720 w 720"/>
              <a:gd name="T21" fmla="*/ 1192 h 1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0" h="1192">
                <a:moveTo>
                  <a:pt x="0" y="232"/>
                </a:moveTo>
                <a:cubicBezTo>
                  <a:pt x="20" y="148"/>
                  <a:pt x="40" y="64"/>
                  <a:pt x="96" y="40"/>
                </a:cubicBezTo>
                <a:cubicBezTo>
                  <a:pt x="152" y="16"/>
                  <a:pt x="280" y="0"/>
                  <a:pt x="336" y="88"/>
                </a:cubicBezTo>
                <a:cubicBezTo>
                  <a:pt x="392" y="176"/>
                  <a:pt x="408" y="408"/>
                  <a:pt x="432" y="568"/>
                </a:cubicBezTo>
                <a:cubicBezTo>
                  <a:pt x="456" y="728"/>
                  <a:pt x="432" y="944"/>
                  <a:pt x="480" y="1048"/>
                </a:cubicBezTo>
                <a:cubicBezTo>
                  <a:pt x="528" y="1152"/>
                  <a:pt x="624" y="1172"/>
                  <a:pt x="720" y="11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Freeform 84">
            <a:extLst>
              <a:ext uri="{FF2B5EF4-FFF2-40B4-BE49-F238E27FC236}">
                <a16:creationId xmlns:a16="http://schemas.microsoft.com/office/drawing/2014/main" id="{ADD5A0DE-0544-485D-A3F4-2F4ECCFD108B}"/>
              </a:ext>
            </a:extLst>
          </p:cNvPr>
          <p:cNvSpPr>
            <a:spLocks/>
          </p:cNvSpPr>
          <p:nvPr/>
        </p:nvSpPr>
        <p:spPr bwMode="auto">
          <a:xfrm>
            <a:off x="814388" y="2052638"/>
            <a:ext cx="1066800" cy="3276600"/>
          </a:xfrm>
          <a:custGeom>
            <a:avLst/>
            <a:gdLst>
              <a:gd name="T0" fmla="*/ 2147483646 w 688"/>
              <a:gd name="T1" fmla="*/ 2147483646 h 2176"/>
              <a:gd name="T2" fmla="*/ 2147483646 w 688"/>
              <a:gd name="T3" fmla="*/ 2147483646 h 2176"/>
              <a:gd name="T4" fmla="*/ 2147483646 w 688"/>
              <a:gd name="T5" fmla="*/ 2147483646 h 2176"/>
              <a:gd name="T6" fmla="*/ 2147483646 w 688"/>
              <a:gd name="T7" fmla="*/ 2147483646 h 2176"/>
              <a:gd name="T8" fmla="*/ 2147483646 w 688"/>
              <a:gd name="T9" fmla="*/ 2147483646 h 2176"/>
              <a:gd name="T10" fmla="*/ 2147483646 w 688"/>
              <a:gd name="T11" fmla="*/ 2147483646 h 2176"/>
              <a:gd name="T12" fmla="*/ 2147483646 w 688"/>
              <a:gd name="T13" fmla="*/ 2147483646 h 2176"/>
              <a:gd name="T14" fmla="*/ 2147483646 w 688"/>
              <a:gd name="T15" fmla="*/ 2147483646 h 21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88"/>
              <a:gd name="T25" fmla="*/ 0 h 2176"/>
              <a:gd name="T26" fmla="*/ 688 w 688"/>
              <a:gd name="T27" fmla="*/ 2176 h 21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88" h="2176">
                <a:moveTo>
                  <a:pt x="688" y="16"/>
                </a:moveTo>
                <a:cubicBezTo>
                  <a:pt x="596" y="8"/>
                  <a:pt x="504" y="0"/>
                  <a:pt x="400" y="64"/>
                </a:cubicBezTo>
                <a:cubicBezTo>
                  <a:pt x="296" y="128"/>
                  <a:pt x="80" y="264"/>
                  <a:pt x="64" y="400"/>
                </a:cubicBezTo>
                <a:cubicBezTo>
                  <a:pt x="48" y="536"/>
                  <a:pt x="272" y="688"/>
                  <a:pt x="304" y="880"/>
                </a:cubicBezTo>
                <a:cubicBezTo>
                  <a:pt x="336" y="1072"/>
                  <a:pt x="304" y="1392"/>
                  <a:pt x="256" y="1552"/>
                </a:cubicBezTo>
                <a:cubicBezTo>
                  <a:pt x="208" y="1712"/>
                  <a:pt x="0" y="1776"/>
                  <a:pt x="16" y="1840"/>
                </a:cubicBezTo>
                <a:cubicBezTo>
                  <a:pt x="32" y="1904"/>
                  <a:pt x="256" y="1880"/>
                  <a:pt x="352" y="1936"/>
                </a:cubicBezTo>
                <a:cubicBezTo>
                  <a:pt x="448" y="1992"/>
                  <a:pt x="520" y="2084"/>
                  <a:pt x="592" y="217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61" name="Picture 17">
            <a:extLst>
              <a:ext uri="{FF2B5EF4-FFF2-40B4-BE49-F238E27FC236}">
                <a16:creationId xmlns:a16="http://schemas.microsoft.com/office/drawing/2014/main" id="{8E501C09-C844-46EB-80F5-EB53CD12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4627563"/>
            <a:ext cx="1371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>
            <a:extLst>
              <a:ext uri="{FF2B5EF4-FFF2-40B4-BE49-F238E27FC236}">
                <a16:creationId xmlns:a16="http://schemas.microsoft.com/office/drawing/2014/main" id="{4AE46889-D805-4495-AF44-829F6DE9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4827588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1">
            <a:extLst>
              <a:ext uri="{FF2B5EF4-FFF2-40B4-BE49-F238E27FC236}">
                <a16:creationId xmlns:a16="http://schemas.microsoft.com/office/drawing/2014/main" id="{92CC8B10-53E7-4541-9729-D1FBE6809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05200"/>
            <a:ext cx="685800" cy="381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6">
            <a:extLst>
              <a:ext uri="{FF2B5EF4-FFF2-40B4-BE49-F238E27FC236}">
                <a16:creationId xmlns:a16="http://schemas.microsoft.com/office/drawing/2014/main" id="{98661439-EC96-4C11-9231-CB8D1E2C8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425" y="2557463"/>
            <a:ext cx="104775" cy="1066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66">
            <a:extLst>
              <a:ext uri="{FF2B5EF4-FFF2-40B4-BE49-F238E27FC236}">
                <a16:creationId xmlns:a16="http://schemas.microsoft.com/office/drawing/2014/main" id="{41B1C4B4-17CA-4AA4-826C-79AFD6021598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2514600"/>
            <a:ext cx="1676400" cy="242888"/>
            <a:chOff x="2112" y="1440"/>
            <a:chExt cx="1920" cy="192"/>
          </a:xfrm>
        </p:grpSpPr>
        <p:sp>
          <p:nvSpPr>
            <p:cNvPr id="95268" name="AutoShape 64">
              <a:extLst>
                <a:ext uri="{FF2B5EF4-FFF2-40B4-BE49-F238E27FC236}">
                  <a16:creationId xmlns:a16="http://schemas.microsoft.com/office/drawing/2014/main" id="{5A61B999-DF22-43F5-9EBC-A8DC94D937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96" y="1056"/>
              <a:ext cx="192" cy="960"/>
            </a:xfrm>
            <a:prstGeom prst="flowChartMerg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69" name="AutoShape 65">
              <a:extLst>
                <a:ext uri="{FF2B5EF4-FFF2-40B4-BE49-F238E27FC236}">
                  <a16:creationId xmlns:a16="http://schemas.microsoft.com/office/drawing/2014/main" id="{1E3B0670-8C3D-4C99-B061-16215E39B9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456" y="1056"/>
              <a:ext cx="192" cy="960"/>
            </a:xfrm>
            <a:prstGeom prst="flowChartMerg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AutoShape 61">
            <a:extLst>
              <a:ext uri="{FF2B5EF4-FFF2-40B4-BE49-F238E27FC236}">
                <a16:creationId xmlns:a16="http://schemas.microsoft.com/office/drawing/2014/main" id="{6B79550E-489E-4B8F-B619-3071ACE5E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2362200"/>
            <a:ext cx="685800" cy="381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6">
            <a:extLst>
              <a:ext uri="{FF2B5EF4-FFF2-40B4-BE49-F238E27FC236}">
                <a16:creationId xmlns:a16="http://schemas.microsoft.com/office/drawing/2014/main" id="{6C0BD4A8-3470-41E4-8477-492AF4F3C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163" y="1414463"/>
            <a:ext cx="104775" cy="1066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66">
            <a:extLst>
              <a:ext uri="{FF2B5EF4-FFF2-40B4-BE49-F238E27FC236}">
                <a16:creationId xmlns:a16="http://schemas.microsoft.com/office/drawing/2014/main" id="{4331287A-C852-4C3F-96AB-D52708819292}"/>
              </a:ext>
            </a:extLst>
          </p:cNvPr>
          <p:cNvGrpSpPr>
            <a:grpSpLocks/>
          </p:cNvGrpSpPr>
          <p:nvPr/>
        </p:nvGrpSpPr>
        <p:grpSpPr bwMode="auto">
          <a:xfrm>
            <a:off x="5862638" y="1385888"/>
            <a:ext cx="1676400" cy="242887"/>
            <a:chOff x="2112" y="1440"/>
            <a:chExt cx="1920" cy="192"/>
          </a:xfrm>
        </p:grpSpPr>
        <p:sp>
          <p:nvSpPr>
            <p:cNvPr id="95266" name="AutoShape 64">
              <a:extLst>
                <a:ext uri="{FF2B5EF4-FFF2-40B4-BE49-F238E27FC236}">
                  <a16:creationId xmlns:a16="http://schemas.microsoft.com/office/drawing/2014/main" id="{68020891-085F-4055-ABBE-662D1A791C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96" y="1056"/>
              <a:ext cx="192" cy="960"/>
            </a:xfrm>
            <a:prstGeom prst="flowChartMerg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67" name="AutoShape 65">
              <a:extLst>
                <a:ext uri="{FF2B5EF4-FFF2-40B4-BE49-F238E27FC236}">
                  <a16:creationId xmlns:a16="http://schemas.microsoft.com/office/drawing/2014/main" id="{8D39C7CA-82B7-4B3E-8124-9A6562235C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456" y="1056"/>
              <a:ext cx="192" cy="960"/>
            </a:xfrm>
            <a:prstGeom prst="flowChartMerg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237" name="Text Box 109">
            <a:extLst>
              <a:ext uri="{FF2B5EF4-FFF2-40B4-BE49-F238E27FC236}">
                <a16:creationId xmlns:a16="http://schemas.microsoft.com/office/drawing/2014/main" id="{53624BF8-F903-4627-B83C-F65D4DAAE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2117725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</a:p>
        </p:txBody>
      </p:sp>
      <p:sp>
        <p:nvSpPr>
          <p:cNvPr id="48238" name="Text Box 110">
            <a:extLst>
              <a:ext uri="{FF2B5EF4-FFF2-40B4-BE49-F238E27FC236}">
                <a16:creationId xmlns:a16="http://schemas.microsoft.com/office/drawing/2014/main" id="{81C896B7-F753-44CA-9D94-5A583A7F2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212883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sp>
        <p:nvSpPr>
          <p:cNvPr id="48239" name="Line 111">
            <a:extLst>
              <a:ext uri="{FF2B5EF4-FFF2-40B4-BE49-F238E27FC236}">
                <a16:creationId xmlns:a16="http://schemas.microsoft.com/office/drawing/2014/main" id="{C6F5000F-668A-4E54-9700-95910E412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8588" y="2357438"/>
            <a:ext cx="2133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4" name="Line 75">
            <a:extLst>
              <a:ext uri="{FF2B5EF4-FFF2-40B4-BE49-F238E27FC236}">
                <a16:creationId xmlns:a16="http://schemas.microsoft.com/office/drawing/2014/main" id="{D82A1FE0-55A3-4015-B941-0F88CB59F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5025" y="2105025"/>
            <a:ext cx="57912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12">
            <a:extLst>
              <a:ext uri="{FF2B5EF4-FFF2-40B4-BE49-F238E27FC236}">
                <a16:creationId xmlns:a16="http://schemas.microsoft.com/office/drawing/2014/main" id="{086A786F-6558-4CF2-833E-38460622B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9582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Kim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7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8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05" grpId="0" animBg="1"/>
      <p:bldP spid="57370" grpId="0" animBg="1"/>
      <p:bldP spid="2" grpId="0" animBg="1"/>
      <p:bldP spid="3" grpId="0" animBg="1"/>
      <p:bldP spid="6" grpId="0" animBg="1"/>
      <p:bldP spid="7" grpId="0" animBg="1"/>
      <p:bldP spid="48237" grpId="0"/>
      <p:bldP spid="48238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4572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874693"/>
            <a:ext cx="918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690255"/>
            <a:ext cx="918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2362200" y="152400"/>
            <a:ext cx="3323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70C0"/>
                </a:solidFill>
              </a:rPr>
              <a:t>Luyện tập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 quanh vật nào sau đây có từ trường?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Bóng đèn điện đang sáng.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Cuộn dây đồng nằm trên kệ.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819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Trả lời :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Xung quanh bóng đèn điện đang sáng có từ trường vì lúc này trong bóng đèn điện có dòng điện chạy qua.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Xung quanh cuộn dây đồng nằm trên kệ không có từ trường vì trong cuộn dây không có dòng điện.</a:t>
            </a:r>
          </a:p>
        </p:txBody>
      </p:sp>
      <p:pic>
        <p:nvPicPr>
          <p:cNvPr id="6" name="Picture 6" descr="Digit 90">
            <a:extLst>
              <a:ext uri="{FF2B5EF4-FFF2-40B4-BE49-F238E27FC236}">
                <a16:creationId xmlns:a16="http://schemas.microsoft.com/office/drawing/2014/main" id="{B43108BC-44E4-469F-A760-37D21CDEAA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448" y="1726694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2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4572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874693"/>
            <a:ext cx="918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690255"/>
            <a:ext cx="918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6201" y="20574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49156"/>
          <p:cNvSpPr txBox="1"/>
          <p:nvPr/>
        </p:nvSpPr>
        <p:spPr>
          <a:xfrm>
            <a:off x="104774" y="233680"/>
            <a:ext cx="28670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8" name="Text Box 49157"/>
          <p:cNvSpPr txBox="1"/>
          <p:nvPr/>
        </p:nvSpPr>
        <p:spPr>
          <a:xfrm>
            <a:off x="3328988" y="685800"/>
            <a:ext cx="5791200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Rắc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9" name="Text Box 49158"/>
          <p:cNvSpPr txBox="1"/>
          <p:nvPr/>
        </p:nvSpPr>
        <p:spPr>
          <a:xfrm>
            <a:off x="3352800" y="2919413"/>
            <a:ext cx="5791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C1:</a:t>
            </a:r>
            <a:r>
              <a:rPr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mạt sắt xung quanh nam châm được sắp xếp như thế nào</a:t>
            </a:r>
            <a:r>
              <a:rPr sz="2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49160" name="Text Box 49159"/>
          <p:cNvSpPr txBox="1"/>
          <p:nvPr/>
        </p:nvSpPr>
        <p:spPr>
          <a:xfrm>
            <a:off x="0" y="1066800"/>
            <a:ext cx="3224214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?3.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61" name="Text Box 49160"/>
          <p:cNvSpPr txBox="1"/>
          <p:nvPr/>
        </p:nvSpPr>
        <p:spPr>
          <a:xfrm>
            <a:off x="3462338" y="3776663"/>
            <a:ext cx="5638800" cy="11969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3" pitchFamily="18" charset="2"/>
              </a:rPr>
              <a:t></a:t>
            </a:r>
            <a:r>
              <a:rPr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 mạt sắt được sắp xếp thành những đường cong nối từ cực này sang cực kia của nam châm</a:t>
            </a:r>
            <a:r>
              <a:rPr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9162" name="Text Box 49161"/>
          <p:cNvSpPr txBox="1"/>
          <p:nvPr/>
        </p:nvSpPr>
        <p:spPr>
          <a:xfrm>
            <a:off x="104774" y="3429000"/>
            <a:ext cx="2819400" cy="2677656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=&gt;C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ác mạt sắt được xếp theo hình cong xung quanh nam 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được gọi là từ phổ.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172" name="Group 49171"/>
          <p:cNvGrpSpPr/>
          <p:nvPr/>
        </p:nvGrpSpPr>
        <p:grpSpPr>
          <a:xfrm>
            <a:off x="3429000" y="498100"/>
            <a:ext cx="5486400" cy="2286000"/>
            <a:chOff x="2160" y="435"/>
            <a:chExt cx="3456" cy="1440"/>
          </a:xfrm>
        </p:grpSpPr>
        <p:pic>
          <p:nvPicPr>
            <p:cNvPr id="49163" name="Picture 49162" descr="250px-Magnet08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49166" name="Group 49165"/>
            <p:cNvGrpSpPr/>
            <p:nvPr/>
          </p:nvGrpSpPr>
          <p:grpSpPr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49164" name="Rectangle 49163"/>
              <p:cNvSpPr/>
              <p:nvPr/>
            </p:nvSpPr>
            <p:spPr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49165" name="Rectangle 49164"/>
              <p:cNvSpPr/>
              <p:nvPr/>
            </p:nvSpPr>
            <p:spPr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</a:p>
            </p:txBody>
          </p:sp>
        </p:grpSp>
      </p:grpSp>
      <p:pic>
        <p:nvPicPr>
          <p:cNvPr id="5143" name="Picture 2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81680" y="2687320"/>
            <a:ext cx="5747385" cy="2286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6" descr="Digit 90">
            <a:extLst>
              <a:ext uri="{FF2B5EF4-FFF2-40B4-BE49-F238E27FC236}">
                <a16:creationId xmlns:a16="http://schemas.microsoft.com/office/drawing/2014/main" id="{CE3A8A79-D130-472C-B2E1-182DB70820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6" y="5206048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61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  <p:bldP spid="49159" grpId="0"/>
      <p:bldP spid="49159" grpId="1"/>
      <p:bldP spid="49160" grpId="0"/>
      <p:bldP spid="49161" grpId="0" animBg="1"/>
      <p:bldP spid="49161" grpId="1" animBg="1"/>
      <p:bldP spid="491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52570"/>
            <a:ext cx="4800600" cy="199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583"/>
            <a:ext cx="9144000" cy="59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15793"/>
            <a:ext cx="9144000" cy="59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547689" y="4106608"/>
            <a:ext cx="1376362" cy="148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2150165" y="2234822"/>
            <a:ext cx="4648200" cy="6051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AI NHANH HƠN AI?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3667780"/>
            <a:ext cx="3241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874693"/>
            <a:ext cx="918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690255"/>
            <a:ext cx="918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6201" y="20574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2438400"/>
            <a:ext cx="891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Hình ảnh các đường mạt sắt sắp xếp xung quanh nam châm được gọi là từ phổ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286780"/>
            <a:ext cx="853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Từ phổ cho ta một hình ảnh trực quan về từ trường.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87035" y="6096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/>
          <p:nvPr/>
        </p:nvSpPr>
        <p:spPr>
          <a:xfrm>
            <a:off x="1752600" y="0"/>
            <a:ext cx="571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SỐ HÌNH ẢNH VỀ TỪ PHỔ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533400"/>
            <a:ext cx="3124200" cy="3108325"/>
            <a:chOff x="0" y="288"/>
            <a:chExt cx="1968" cy="1958"/>
          </a:xfrm>
        </p:grpSpPr>
        <p:pic>
          <p:nvPicPr>
            <p:cNvPr id="51204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" y="288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5" name="Text Box 5"/>
            <p:cNvSpPr txBox="1"/>
            <p:nvPr/>
          </p:nvSpPr>
          <p:spPr>
            <a:xfrm>
              <a:off x="0" y="1728"/>
              <a:ext cx="1968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Góc vuông tinh vân rực đỏ</a:t>
              </a:r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3124200" y="381000"/>
            <a:ext cx="2895600" cy="3409950"/>
            <a:chOff x="1968" y="288"/>
            <a:chExt cx="1824" cy="2148"/>
          </a:xfrm>
        </p:grpSpPr>
        <p:pic>
          <p:nvPicPr>
            <p:cNvPr id="51207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8" y="288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8" name="Text Box 8"/>
            <p:cNvSpPr txBox="1"/>
            <p:nvPr/>
          </p:nvSpPr>
          <p:spPr>
            <a:xfrm>
              <a:off x="2016" y="1688"/>
              <a:ext cx="1776" cy="7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sz="2400" err="1"/>
                <a:t>nh mũ giải ngân h</a:t>
              </a: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 trên tia hồng ngoại</a:t>
              </a:r>
              <a:endParaRPr sz="2400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6248400" y="457200"/>
            <a:ext cx="2514600" cy="3108325"/>
            <a:chOff x="3936" y="288"/>
            <a:chExt cx="1584" cy="1958"/>
          </a:xfrm>
        </p:grpSpPr>
        <p:pic>
          <p:nvPicPr>
            <p:cNvPr id="51210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6" y="288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1" name="Text Box 11"/>
            <p:cNvSpPr txBox="1"/>
            <p:nvPr/>
          </p:nvSpPr>
          <p:spPr>
            <a:xfrm>
              <a:off x="4080" y="1728"/>
              <a:ext cx="1440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>
                  <a:latin typeface="Times New Roman" panose="02020603050405020304" pitchFamily="18" charset="0"/>
                  <a:ea typeface="Times New Roman" panose="02020603050405020304" pitchFamily="18" charset="0"/>
                </a:rPr>
                <a:t>Hamburger Gomez</a:t>
              </a: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152400" y="3733800"/>
            <a:ext cx="2514600" cy="3184525"/>
            <a:chOff x="96" y="2352"/>
            <a:chExt cx="1584" cy="2006"/>
          </a:xfrm>
        </p:grpSpPr>
        <p:pic>
          <p:nvPicPr>
            <p:cNvPr id="51213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" y="2352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4" name="Text Box 14"/>
            <p:cNvSpPr txBox="1"/>
            <p:nvPr/>
          </p:nvSpPr>
          <p:spPr>
            <a:xfrm>
              <a:off x="184" y="3840"/>
              <a:ext cx="1440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Quả trứng tinh vân</a:t>
              </a:r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3162300" y="3733800"/>
            <a:ext cx="2514600" cy="3184525"/>
            <a:chOff x="1992" y="2352"/>
            <a:chExt cx="1584" cy="2006"/>
          </a:xfrm>
        </p:grpSpPr>
        <p:pic>
          <p:nvPicPr>
            <p:cNvPr id="51216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92" y="2352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7" name="Text Box 17"/>
            <p:cNvSpPr txBox="1"/>
            <p:nvPr/>
          </p:nvSpPr>
          <p:spPr>
            <a:xfrm>
              <a:off x="2216" y="3840"/>
              <a:ext cx="1200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Từ phổ sao hoả</a:t>
              </a:r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6400800" y="3505200"/>
            <a:ext cx="2895600" cy="3095625"/>
            <a:chOff x="3984" y="2352"/>
            <a:chExt cx="1824" cy="1950"/>
          </a:xfrm>
        </p:grpSpPr>
        <p:pic>
          <p:nvPicPr>
            <p:cNvPr id="51219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4" y="2352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20" name="Text Box 20"/>
            <p:cNvSpPr txBox="1"/>
            <p:nvPr/>
          </p:nvSpPr>
          <p:spPr>
            <a:xfrm>
              <a:off x="4176" y="3784"/>
              <a:ext cx="1632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Những “chiếc nhẫn” của sao thổ</a:t>
              </a:r>
              <a:endParaRPr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3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38915" descr="20672276_images1254588_EM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05800" cy="6223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85954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5" name="Text Box 50224"/>
          <p:cNvSpPr txBox="1"/>
          <p:nvPr/>
        </p:nvSpPr>
        <p:spPr>
          <a:xfrm>
            <a:off x="76200" y="838200"/>
            <a:ext cx="3124200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nọ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</a:rPr>
              <a:t>là các đường sức từ</a:t>
            </a:r>
          </a:p>
        </p:txBody>
      </p:sp>
      <p:pic>
        <p:nvPicPr>
          <p:cNvPr id="19" name="Picture 18" descr="250px-Magnet08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991612"/>
            <a:ext cx="5486400" cy="3046988"/>
          </a:xfrm>
          <a:prstGeom prst="rect">
            <a:avLst/>
          </a:prstGeom>
          <a:solidFill>
            <a:srgbClr val="660066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" name="Arc 11"/>
          <p:cNvSpPr/>
          <p:nvPr/>
        </p:nvSpPr>
        <p:spPr>
          <a:xfrm rot="-10800000" flipV="1">
            <a:off x="3876675" y="2519362"/>
            <a:ext cx="4310063" cy="933450"/>
          </a:xfrm>
          <a:custGeom>
            <a:avLst/>
            <a:gdLst>
              <a:gd name="txL" fmla="*/ 0 w 43200"/>
              <a:gd name="txT" fmla="*/ 0 h 34079"/>
              <a:gd name="txR" fmla="*/ 43200 w 43200"/>
              <a:gd name="txB" fmla="*/ 34079 h 34079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43200" h="34079" fill="none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Arc 12"/>
          <p:cNvSpPr/>
          <p:nvPr/>
        </p:nvSpPr>
        <p:spPr>
          <a:xfrm flipV="1">
            <a:off x="3905250" y="1395412"/>
            <a:ext cx="4267200" cy="1128713"/>
          </a:xfrm>
          <a:custGeom>
            <a:avLst/>
            <a:gdLst>
              <a:gd name="txL" fmla="*/ 0 w 43200"/>
              <a:gd name="txT" fmla="*/ 0 h 34079"/>
              <a:gd name="txR" fmla="*/ 43200 w 43200"/>
              <a:gd name="txB" fmla="*/ 34079 h 34079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43200" h="34079" fill="none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Arc 10"/>
          <p:cNvSpPr/>
          <p:nvPr/>
        </p:nvSpPr>
        <p:spPr>
          <a:xfrm flipV="1">
            <a:off x="3700463" y="1143000"/>
            <a:ext cx="4686300" cy="1395412"/>
          </a:xfrm>
          <a:custGeom>
            <a:avLst/>
            <a:gdLst>
              <a:gd name="txL" fmla="*/ 0 w 43200"/>
              <a:gd name="txT" fmla="*/ 0 h 35106"/>
              <a:gd name="txR" fmla="*/ 43200 w 43200"/>
              <a:gd name="txB" fmla="*/ 35106 h 3510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3200" h="35106" fill="none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Arc 12"/>
          <p:cNvSpPr/>
          <p:nvPr/>
        </p:nvSpPr>
        <p:spPr>
          <a:xfrm rot="-10800000" flipV="1">
            <a:off x="3586163" y="2547937"/>
            <a:ext cx="4876800" cy="1143000"/>
          </a:xfrm>
          <a:custGeom>
            <a:avLst/>
            <a:gdLst>
              <a:gd name="txL" fmla="*/ 0 w 43200"/>
              <a:gd name="txT" fmla="*/ 0 h 35397"/>
              <a:gd name="txR" fmla="*/ 43200 w 43200"/>
              <a:gd name="txB" fmla="*/ 35397 h 35397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43200" h="35397" fill="none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</a:path>
              <a:path w="43200" h="35397" stroke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  <a:lnTo>
                  <a:pt x="21600" y="13797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Arc 17"/>
          <p:cNvSpPr/>
          <p:nvPr/>
        </p:nvSpPr>
        <p:spPr>
          <a:xfrm rot="-10800000" flipH="1">
            <a:off x="7616825" y="1681162"/>
            <a:ext cx="1198563" cy="86836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Arc 18"/>
          <p:cNvSpPr/>
          <p:nvPr/>
        </p:nvSpPr>
        <p:spPr>
          <a:xfrm rot="-10800000" flipH="1" flipV="1">
            <a:off x="7773988" y="2546350"/>
            <a:ext cx="1069975" cy="6302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0"/>
          <p:cNvSpPr/>
          <p:nvPr/>
        </p:nvSpPr>
        <p:spPr>
          <a:xfrm>
            <a:off x="7705725" y="2524125"/>
            <a:ext cx="1143000" cy="0"/>
          </a:xfrm>
          <a:prstGeom prst="line">
            <a:avLst/>
          </a:prstGeom>
          <a:ln w="762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Arc 14"/>
          <p:cNvSpPr/>
          <p:nvPr/>
        </p:nvSpPr>
        <p:spPr>
          <a:xfrm flipH="1">
            <a:off x="3200400" y="2514600"/>
            <a:ext cx="1266825" cy="8080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Arc 15"/>
          <p:cNvSpPr/>
          <p:nvPr/>
        </p:nvSpPr>
        <p:spPr>
          <a:xfrm flipH="1" flipV="1">
            <a:off x="3171825" y="1952625"/>
            <a:ext cx="1181100" cy="53975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19"/>
          <p:cNvSpPr/>
          <p:nvPr/>
        </p:nvSpPr>
        <p:spPr>
          <a:xfrm>
            <a:off x="3124200" y="2533650"/>
            <a:ext cx="1143000" cy="0"/>
          </a:xfrm>
          <a:prstGeom prst="line">
            <a:avLst/>
          </a:prstGeom>
          <a:ln w="762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3" name="Group 32"/>
          <p:cNvGrpSpPr/>
          <p:nvPr/>
        </p:nvGrpSpPr>
        <p:grpSpPr>
          <a:xfrm>
            <a:off x="4057650" y="2281237"/>
            <a:ext cx="3962400" cy="457200"/>
            <a:chOff x="2640" y="960"/>
            <a:chExt cx="2400" cy="240"/>
          </a:xfrm>
        </p:grpSpPr>
        <p:sp>
          <p:nvSpPr>
            <p:cNvPr id="34" name="Rectangle 33"/>
            <p:cNvSpPr/>
            <p:nvPr/>
          </p:nvSpPr>
          <p:spPr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sz="24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sz="24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36" name="Text Box 50225"/>
          <p:cNvSpPr txBox="1"/>
          <p:nvPr/>
        </p:nvSpPr>
        <p:spPr>
          <a:xfrm>
            <a:off x="3629025" y="5029200"/>
            <a:ext cx="464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 sức từ</a:t>
            </a:r>
            <a:endParaRPr sz="4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483" y="76200"/>
            <a:ext cx="5536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/>
              <a:t>1, </a:t>
            </a:r>
            <a:r>
              <a:rPr lang="en-US" sz="3600" dirty="0"/>
              <a:t>Tìm hiểu về đường sức từ.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700" y="1981200"/>
            <a:ext cx="8436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Sau khi tiến hành thí nghiệm : </a:t>
            </a:r>
            <a:r>
              <a:rPr lang="vi-VN" sz="2800" dirty="0"/>
              <a:t>Em hãy xác định cực Bắc và Nam của kim nam châm trong Hình 1</a:t>
            </a:r>
            <a:r>
              <a:rPr lang="en-US" sz="2800" dirty="0"/>
              <a:t>5</a:t>
            </a:r>
            <a:r>
              <a:rPr lang="vi-VN" sz="2800" dirty="0"/>
              <a:t>.4</a:t>
            </a:r>
            <a:r>
              <a:rPr lang="nl-NL" sz="2800" dirty="0"/>
              <a:t>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71484" y="3124200"/>
            <a:ext cx="84153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Đáp án :</a:t>
            </a:r>
            <a:r>
              <a:rPr lang="nl-NL" sz="2800" dirty="0"/>
              <a:t> </a:t>
            </a:r>
            <a:r>
              <a:rPr lang="vi-VN" sz="2800" dirty="0"/>
              <a:t>Cực Bắc của kim nam châm là đầu màu đỏ (kí hiệu bằng chữ N), cực Nam của kim nam châm là đầu màu xanh (kí hiệu bằng chữ S).</a:t>
            </a:r>
            <a:endParaRPr lang="en-US" sz="2800" dirty="0"/>
          </a:p>
        </p:txBody>
      </p:sp>
      <p:pic>
        <p:nvPicPr>
          <p:cNvPr id="7" name="Picture 6" descr="Digit 90">
            <a:extLst>
              <a:ext uri="{FF2B5EF4-FFF2-40B4-BE49-F238E27FC236}">
                <a16:creationId xmlns:a16="http://schemas.microsoft.com/office/drawing/2014/main" id="{5A6CB7D6-C19A-4603-B3C2-D524909BAF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9" y="615166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7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4098" name="Picture 2" descr="https://img.loigiaihay.com/picture/2022/0322/1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6224"/>
            <a:ext cx="40386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.loigiaihay.com/picture/2022/0322/19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572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3200400"/>
            <a:ext cx="8776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?5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Hãy nhận xét về hình dạng đường sức từ Hình 19.5 và sự sắp xếp các mạt sắt ở từ phổ Hình 19.3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Có thể nhận biết từ trường mạnh yếu qua các đường sức từ không?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Digit 90">
            <a:extLst>
              <a:ext uri="{FF2B5EF4-FFF2-40B4-BE49-F238E27FC236}">
                <a16:creationId xmlns:a16="http://schemas.microsoft.com/office/drawing/2014/main" id="{E34B8F7C-EF55-4998-A277-7F1BB51B10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13" y="5016282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60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152400" y="76200"/>
            <a:ext cx="8700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Trả lời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Hình dạng đường sức từ Hình 19.5 giống với sự sắp xếp các mạt sắt ở từ phổ Hình 19.3: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Chúng đều là những đường cong khép kín nối từ cực này sang cực kia của nam châm.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Càng ra xa nam châm, các đường này càng thưa dần và mở rộng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64" y="3200400"/>
            <a:ext cx="8624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Có thể nhận biết từ trường mạnh yếu dựa vào độ mau, thưa của các đường sức từ: chỗ đường sức từ càng mau thì từ trường càng mạnh, chỗ đường sức từ càng thưa thì từ trường càng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700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Câu 1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: Từ hình ảnh của các đường sức từ (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15.5), hãy nêu một phương pháp xác định chiều của đường sức từ nếu biết tên các cực của nam châm.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 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Câu 2 :</a:t>
            </a:r>
            <a:r>
              <a:rPr lang="en-US" sz="2400" dirty="0">
                <a:solidFill>
                  <a:srgbClr val="FF0000"/>
                </a:solidFill>
              </a:rPr>
              <a:t>Khi quan sát từ phổ của nam châm, ta biết được các đặc điểm nào của từ trường xung quanh nam châm?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09" y="2362200"/>
            <a:ext cx="85316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Khi biết tên các cực của nam châm, chúng ta có thể xác định chiều của đường sức từ bằng cách áp dụng quy ước: bên ngoài nam châm, các đường sức từ có chiều đi ra từ cực Bắc, đi vào cực Nam của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2809" y="4572000"/>
            <a:ext cx="8974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Câu 2 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Khi quan sát từ phổ của nam châm, ta biết được độ mạnh yếu của từ trường xung quanh nam châm tại các vị trí khác nhau.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Digit 90">
            <a:extLst>
              <a:ext uri="{FF2B5EF4-FFF2-40B4-BE49-F238E27FC236}">
                <a16:creationId xmlns:a16="http://schemas.microsoft.com/office/drawing/2014/main" id="{7004FA1F-99DF-4F24-A1D6-ADB2FFFAF8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44600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7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3667780"/>
            <a:ext cx="3241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874693"/>
            <a:ext cx="918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690255"/>
            <a:ext cx="918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6201" y="20574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2438400"/>
            <a:ext cx="891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Hình ảnh các đường mạt sắt sắp xếp xung quanh nam châm được gọi là từ phổ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286780"/>
            <a:ext cx="853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Từ phổ cho ta một hình ảnh trực quan về từ trường.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87035" y="6096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4124980"/>
            <a:ext cx="853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các đường sức từ cho phép mô tả từ trường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1" y="4532293"/>
            <a:ext cx="8991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Hướng của đường sức từ tại một vị trí nhất định được quy ước là hướng nam – bắc của kim nam châm đặt tại vị trí đó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" y="58111"/>
            <a:ext cx="9033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Cho hai thanh nam châm thẳng đặt gần nhau. Hãy chỉ rõ tên các cực của kim nam châm và hai thanh nam châm.</a:t>
            </a:r>
            <a:endParaRPr lang="en-US" sz="2800" dirty="0">
              <a:latin typeface="+mj-lt"/>
            </a:endParaRPr>
          </a:p>
        </p:txBody>
      </p:sp>
      <p:pic>
        <p:nvPicPr>
          <p:cNvPr id="11266" name="Picture 2" descr="https://img.loigiaihay.com/picture/2022/0322/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077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g.loigiaihay.com/picture/2022/0322/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8153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71BB3-74E3-435E-9817-89DD1B7B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08" y="1128505"/>
            <a:ext cx="5357813" cy="2814638"/>
          </a:xfrm>
          <a:prstGeom prst="rect">
            <a:avLst/>
          </a:prstGeom>
        </p:spPr>
      </p:pic>
      <p:pic>
        <p:nvPicPr>
          <p:cNvPr id="2" name="Picture 6" descr="Digit 90">
            <a:extLst>
              <a:ext uri="{FF2B5EF4-FFF2-40B4-BE49-F238E27FC236}">
                <a16:creationId xmlns:a16="http://schemas.microsoft.com/office/drawing/2014/main" id="{5CE77B2D-127A-4891-AA0E-AC60A654E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70" y="1357106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10AE5-E614-4017-83FC-3D75B2800725}"/>
              </a:ext>
            </a:extLst>
          </p:cNvPr>
          <p:cNvSpPr txBox="1"/>
          <p:nvPr/>
        </p:nvSpPr>
        <p:spPr>
          <a:xfrm>
            <a:off x="1620079" y="521058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A8A5C-1C54-4703-8BE7-CE7D300266A3}"/>
              </a:ext>
            </a:extLst>
          </p:cNvPr>
          <p:cNvSpPr txBox="1"/>
          <p:nvPr/>
        </p:nvSpPr>
        <p:spPr>
          <a:xfrm>
            <a:off x="5526156" y="4554607"/>
            <a:ext cx="20102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TỪ TRƯỜNG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F5034-ACB5-49B9-B20E-A6B005F9F445}"/>
              </a:ext>
            </a:extLst>
          </p:cNvPr>
          <p:cNvSpPr txBox="1"/>
          <p:nvPr/>
        </p:nvSpPr>
        <p:spPr>
          <a:xfrm>
            <a:off x="1758627" y="3903879"/>
            <a:ext cx="4452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Mật</a:t>
            </a:r>
            <a:r>
              <a:rPr lang="en-US" sz="2400" dirty="0"/>
              <a:t> </a:t>
            </a:r>
            <a:r>
              <a:rPr lang="en-US" sz="2400" dirty="0" err="1"/>
              <a:t>mã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khóa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23 293657</a:t>
            </a:r>
          </a:p>
        </p:txBody>
      </p:sp>
    </p:spTree>
    <p:extLst>
      <p:ext uri="{BB962C8B-B14F-4D97-AF65-F5344CB8AC3E}">
        <p14:creationId xmlns:p14="http://schemas.microsoft.com/office/powerpoint/2010/main" val="7589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27710"/>
            <a:ext cx="9116290" cy="3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418" y="3673257"/>
            <a:ext cx="89361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 biết được đặc điểm của từ trường xung quanh nam châm là: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Đường sức từ là đường cong, hình dạng đối xứng qua trục của thanh nam châm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Đường sức từ có chiều đi ra từ cực bắc và đi vào cực nam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Đường sức từ càng mau thì từ trường càng mạnh, đường sức từ càng thưa thì từ trường càng yếu.</a:t>
            </a:r>
          </a:p>
        </p:txBody>
      </p:sp>
      <p:pic>
        <p:nvPicPr>
          <p:cNvPr id="5" name="Picture 6" descr="Digit 90">
            <a:extLst>
              <a:ext uri="{FF2B5EF4-FFF2-40B4-BE49-F238E27FC236}">
                <a16:creationId xmlns:a16="http://schemas.microsoft.com/office/drawing/2014/main" id="{94F50781-B76A-47DA-8505-807583FE89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59" y="2825532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3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470357"/>
            <a:ext cx="4876800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=&gt;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nam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châm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gần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song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trục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nam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châm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khảo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(N) sang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Nam (S).</a:t>
            </a:r>
          </a:p>
        </p:txBody>
      </p:sp>
      <p:pic>
        <p:nvPicPr>
          <p:cNvPr id="14338" name="Picture 2" descr="https://img.loigiaihay.com/picture/2022/0322/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733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FE85-DE67-482C-9213-CB375282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CHẾ TẠO NAM CHÂM ĐIỆN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C4354-2BF8-410D-B0F0-4769654B7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cuộn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bao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lõi</a:t>
            </a:r>
            <a:r>
              <a:rPr lang="en-US" dirty="0"/>
              <a:t> </a:t>
            </a:r>
            <a:r>
              <a:rPr lang="en-US" dirty="0" err="1"/>
              <a:t>sắt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qua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châm</a:t>
            </a:r>
            <a:r>
              <a:rPr lang="en-US" dirty="0"/>
              <a:t> </a:t>
            </a:r>
            <a:r>
              <a:rPr lang="en-US" dirty="0" err="1"/>
              <a:t>điện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21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2109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600200"/>
            <a:ext cx="39433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40" name="Group 76"/>
          <p:cNvGrpSpPr>
            <a:grpSpLocks/>
          </p:cNvGrpSpPr>
          <p:nvPr/>
        </p:nvGrpSpPr>
        <p:grpSpPr bwMode="auto">
          <a:xfrm>
            <a:off x="5029200" y="1600200"/>
            <a:ext cx="3962400" cy="4343400"/>
            <a:chOff x="3168" y="1008"/>
            <a:chExt cx="2496" cy="2736"/>
          </a:xfrm>
        </p:grpSpPr>
        <p:grpSp>
          <p:nvGrpSpPr>
            <p:cNvPr id="11318" name="Group 54"/>
            <p:cNvGrpSpPr>
              <a:grpSpLocks/>
            </p:cNvGrpSpPr>
            <p:nvPr/>
          </p:nvGrpSpPr>
          <p:grpSpPr bwMode="auto">
            <a:xfrm>
              <a:off x="3168" y="1008"/>
              <a:ext cx="2496" cy="2736"/>
              <a:chOff x="3552" y="1056"/>
              <a:chExt cx="2064" cy="2736"/>
            </a:xfrm>
          </p:grpSpPr>
          <p:sp>
            <p:nvSpPr>
              <p:cNvPr id="11319" name="Rectangle 55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2064" cy="27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320" name="Group 6"/>
              <p:cNvGrpSpPr>
                <a:grpSpLocks/>
              </p:cNvGrpSpPr>
              <p:nvPr/>
            </p:nvGrpSpPr>
            <p:grpSpPr bwMode="auto">
              <a:xfrm>
                <a:off x="3744" y="1200"/>
                <a:ext cx="1536" cy="1834"/>
                <a:chOff x="3516" y="1008"/>
                <a:chExt cx="1559" cy="2208"/>
              </a:xfrm>
            </p:grpSpPr>
            <p:sp>
              <p:nvSpPr>
                <p:cNvPr id="11321" name="Rectangle 5"/>
                <p:cNvSpPr>
                  <a:spLocks noChangeArrowheads="1"/>
                </p:cNvSpPr>
                <p:nvPr/>
              </p:nvSpPr>
              <p:spPr bwMode="auto">
                <a:xfrm>
                  <a:off x="3936" y="1008"/>
                  <a:ext cx="720" cy="2208"/>
                </a:xfrm>
                <a:prstGeom prst="rect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Arial" charset="0"/>
                  </a:endParaRPr>
                </a:p>
              </p:txBody>
            </p:sp>
            <p:pic>
              <p:nvPicPr>
                <p:cNvPr id="11322" name="Picture 4" descr="namchamdie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586" t="24228" r="28584" b="23531"/>
                <a:stretch>
                  <a:fillRect/>
                </a:stretch>
              </p:blipFill>
              <p:spPr bwMode="auto">
                <a:xfrm>
                  <a:off x="3516" y="1170"/>
                  <a:ext cx="1559" cy="1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323" name="Picture 8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 rot="823813">
                <a:off x="4600" y="2786"/>
                <a:ext cx="187" cy="670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4" name="Picture 9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 rot="991459">
                <a:off x="4245" y="2838"/>
                <a:ext cx="186" cy="666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5" name="Picture 10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>
                <a:off x="4262" y="2840"/>
                <a:ext cx="189" cy="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6" name="Picture 11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>
                <a:off x="4716" y="2827"/>
                <a:ext cx="188" cy="677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7" name="Picture 12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>
                <a:off x="4413" y="2779"/>
                <a:ext cx="189" cy="677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8" name="Picture 13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 rot="9851389">
                <a:off x="4312" y="2936"/>
                <a:ext cx="186" cy="66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9" name="Picture 14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 rot="9851389">
                <a:off x="4795" y="2936"/>
                <a:ext cx="186" cy="66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30" name="Picture 15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 rot="9851389">
                <a:off x="4493" y="2888"/>
                <a:ext cx="186" cy="66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31" name="Picture 7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>
                <a:off x="4534" y="2905"/>
                <a:ext cx="189" cy="67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32" name="Picture 16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 rot="991459">
                <a:off x="4426" y="3078"/>
                <a:ext cx="186" cy="66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33" name="Picture 17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 rot="9851389">
                <a:off x="4128" y="2984"/>
                <a:ext cx="186" cy="66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34" name="Picture 18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 rot="-10407638">
                <a:off x="3984" y="2922"/>
                <a:ext cx="188" cy="6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35" name="Text Box 31"/>
              <p:cNvSpPr txBox="1">
                <a:spLocks noChangeArrowheads="1"/>
              </p:cNvSpPr>
              <p:nvPr/>
            </p:nvSpPr>
            <p:spPr bwMode="auto">
              <a:xfrm>
                <a:off x="4176" y="2544"/>
                <a:ext cx="6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FF"/>
                    </a:solidFill>
                  </a:rPr>
                  <a:t>1A - 22</a:t>
                </a:r>
                <a:r>
                  <a:rPr lang="en-US" sz="1400" b="1">
                    <a:solidFill>
                      <a:srgbClr val="0000FF"/>
                    </a:solidFill>
                    <a:sym typeface="Symbol" pitchFamily="18" charset="2"/>
                  </a:rPr>
                  <a:t></a:t>
                </a:r>
              </a:p>
            </p:txBody>
          </p:sp>
        </p:grpSp>
        <p:sp>
          <p:nvSpPr>
            <p:cNvPr id="11338" name="Freeform 74"/>
            <p:cNvSpPr>
              <a:spLocks/>
            </p:cNvSpPr>
            <p:nvPr/>
          </p:nvSpPr>
          <p:spPr bwMode="auto">
            <a:xfrm>
              <a:off x="4128" y="2200"/>
              <a:ext cx="1536" cy="248"/>
            </a:xfrm>
            <a:custGeom>
              <a:avLst/>
              <a:gdLst>
                <a:gd name="T0" fmla="*/ 0 w 1536"/>
                <a:gd name="T1" fmla="*/ 200 h 248"/>
                <a:gd name="T2" fmla="*/ 432 w 1536"/>
                <a:gd name="T3" fmla="*/ 8 h 248"/>
                <a:gd name="T4" fmla="*/ 1536 w 1536"/>
                <a:gd name="T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6" h="248">
                  <a:moveTo>
                    <a:pt x="0" y="200"/>
                  </a:moveTo>
                  <a:cubicBezTo>
                    <a:pt x="88" y="100"/>
                    <a:pt x="176" y="0"/>
                    <a:pt x="432" y="8"/>
                  </a:cubicBezTo>
                  <a:cubicBezTo>
                    <a:pt x="688" y="16"/>
                    <a:pt x="1112" y="132"/>
                    <a:pt x="1536" y="24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Freeform 75"/>
            <p:cNvSpPr>
              <a:spLocks/>
            </p:cNvSpPr>
            <p:nvPr/>
          </p:nvSpPr>
          <p:spPr bwMode="auto">
            <a:xfrm>
              <a:off x="4128" y="1440"/>
              <a:ext cx="1536" cy="384"/>
            </a:xfrm>
            <a:custGeom>
              <a:avLst/>
              <a:gdLst>
                <a:gd name="T0" fmla="*/ 0 w 1536"/>
                <a:gd name="T1" fmla="*/ 192 h 384"/>
                <a:gd name="T2" fmla="*/ 144 w 1536"/>
                <a:gd name="T3" fmla="*/ 96 h 384"/>
                <a:gd name="T4" fmla="*/ 480 w 1536"/>
                <a:gd name="T5" fmla="*/ 48 h 384"/>
                <a:gd name="T6" fmla="*/ 1536 w 1536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384">
                  <a:moveTo>
                    <a:pt x="0" y="192"/>
                  </a:moveTo>
                  <a:cubicBezTo>
                    <a:pt x="32" y="156"/>
                    <a:pt x="64" y="120"/>
                    <a:pt x="144" y="96"/>
                  </a:cubicBezTo>
                  <a:cubicBezTo>
                    <a:pt x="224" y="72"/>
                    <a:pt x="248" y="0"/>
                    <a:pt x="480" y="48"/>
                  </a:cubicBezTo>
                  <a:cubicBezTo>
                    <a:pt x="712" y="96"/>
                    <a:pt x="1360" y="328"/>
                    <a:pt x="1536" y="38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41" name="Text Box 6"/>
          <p:cNvSpPr txBox="1">
            <a:spLocks noChangeArrowheads="1"/>
          </p:cNvSpPr>
          <p:nvPr/>
        </p:nvSpPr>
        <p:spPr bwMode="auto">
          <a:xfrm>
            <a:off x="36513" y="2133600"/>
            <a:ext cx="4967287" cy="1946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tăng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lực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nam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châm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tăng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cường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dòng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vòng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tăng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vòng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ống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0A918E39-014E-44D2-B9E8-9DD2DD779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288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 </a:t>
            </a:r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 quanh nam châm</a:t>
            </a:r>
            <a:endParaRPr lang="en-US" altLang="vi-VN" sz="2400" b="1" baseline="-25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51">
            <a:extLst>
              <a:ext uri="{FF2B5EF4-FFF2-40B4-BE49-F238E27FC236}">
                <a16:creationId xmlns:a16="http://schemas.microsoft.com/office/drawing/2014/main" id="{F30BDA9C-1179-4A08-86E7-739F194BA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28194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</a:t>
            </a:r>
          </a:p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 </a:t>
            </a:r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 quanh điện tích đứng yên</a:t>
            </a:r>
            <a:endParaRPr lang="en-US" altLang="vi-VN" sz="2400" b="1" baseline="-25000">
              <a:solidFill>
                <a:schemeClr val="bg1"/>
              </a:solidFill>
            </a:endParaRPr>
          </a:p>
          <a:p>
            <a:pPr eaLnBrk="1" hangingPunct="1"/>
            <a:endParaRPr lang="en-US" altLang="vi-VN" sz="2400" b="1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5" name="AutoShape 51">
            <a:extLst>
              <a:ext uri="{FF2B5EF4-FFF2-40B4-BE49-F238E27FC236}">
                <a16:creationId xmlns:a16="http://schemas.microsoft.com/office/drawing/2014/main" id="{5F9C0289-8F4B-461E-996D-9219F14C1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38100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 </a:t>
            </a:r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 quanh trái đất</a:t>
            </a:r>
            <a:endParaRPr lang="en-US" altLang="vi-VN" sz="2400" b="1" baseline="30000">
              <a:solidFill>
                <a:schemeClr val="bg1"/>
              </a:solidFill>
            </a:endParaRPr>
          </a:p>
          <a:p>
            <a:pPr eaLnBrk="1" hangingPunct="1"/>
            <a:endParaRPr lang="en-US" altLang="vi-VN" sz="2400" b="1" baseline="30000">
              <a:solidFill>
                <a:schemeClr val="bg1"/>
              </a:solidFill>
            </a:endParaRPr>
          </a:p>
        </p:txBody>
      </p:sp>
      <p:sp>
        <p:nvSpPr>
          <p:cNvPr id="6" name="AutoShape 51">
            <a:extLst>
              <a:ext uri="{FF2B5EF4-FFF2-40B4-BE49-F238E27FC236}">
                <a16:creationId xmlns:a16="http://schemas.microsoft.com/office/drawing/2014/main" id="{91DBB808-6735-4D1C-B1BF-5AE674405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8006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  </a:t>
            </a:r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 quanh dòng điện</a:t>
            </a:r>
            <a:endParaRPr lang="en-US" altLang="vi-VN" sz="2400" b="1" baseline="-25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2400" b="1" baseline="-25000">
              <a:solidFill>
                <a:schemeClr val="bg1"/>
              </a:solidFill>
            </a:endParaRPr>
          </a:p>
        </p:txBody>
      </p:sp>
      <p:sp>
        <p:nvSpPr>
          <p:cNvPr id="7" name="AutoShape 51">
            <a:extLst>
              <a:ext uri="{FF2B5EF4-FFF2-40B4-BE49-F238E27FC236}">
                <a16:creationId xmlns:a16="http://schemas.microsoft.com/office/drawing/2014/main" id="{D8D1FF3D-0F16-41B4-A0EB-7AB1E00CD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6400800" cy="1447800"/>
          </a:xfrm>
          <a:prstGeom prst="roundRect">
            <a:avLst>
              <a:gd name="adj" fmla="val 16667"/>
            </a:avLst>
          </a:prstGeom>
          <a:solidFill>
            <a:srgbClr val="670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i="1">
                <a:solidFill>
                  <a:schemeClr val="bg1"/>
                </a:solidFill>
              </a:rPr>
              <a:t>     Từ trường không tồn tại ở đâu?</a:t>
            </a:r>
          </a:p>
        </p:txBody>
      </p:sp>
      <p:sp>
        <p:nvSpPr>
          <p:cNvPr id="112647" name="Rectangle 4">
            <a:extLst>
              <a:ext uri="{FF2B5EF4-FFF2-40B4-BE49-F238E27FC236}">
                <a16:creationId xmlns:a16="http://schemas.microsoft.com/office/drawing/2014/main" id="{93419AED-F728-489D-9866-F0C005E5C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1">
            <a:extLst>
              <a:ext uri="{FF2B5EF4-FFF2-40B4-BE49-F238E27FC236}">
                <a16:creationId xmlns:a16="http://schemas.microsoft.com/office/drawing/2014/main" id="{0DDF969E-3CB9-4BBA-BCD6-F1A9CFF34FFE}"/>
              </a:ext>
            </a:extLst>
          </p:cNvPr>
          <p:cNvGrpSpPr>
            <a:grpSpLocks/>
          </p:cNvGrpSpPr>
          <p:nvPr/>
        </p:nvGrpSpPr>
        <p:grpSpPr bwMode="auto">
          <a:xfrm>
            <a:off x="201613" y="-322263"/>
            <a:ext cx="320675" cy="7180263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319BBA-A8B1-4101-83CE-FBBA9CF235D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112672" name="Rectangle 10">
              <a:extLst>
                <a:ext uri="{FF2B5EF4-FFF2-40B4-BE49-F238E27FC236}">
                  <a16:creationId xmlns:a16="http://schemas.microsoft.com/office/drawing/2014/main" id="{0365B9BD-DF89-4345-8C50-13A6C9D9E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FA4D5D-5266-4E08-B751-35CC27724100}"/>
                </a:ext>
              </a:extLst>
            </p:cNvPr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59B89744-98E3-41DF-B50F-3CB9686D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875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4A38ACE-CE19-4755-8FB7-3375E65D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8653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8C26862C-5F71-4E60-80A4-5A0FDED95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9383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/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2D3046BF-3395-4290-B13C-BFEBB52C27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5025" y="2051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grpSp>
        <p:nvGrpSpPr>
          <p:cNvPr id="4" name="Group 47">
            <a:extLst>
              <a:ext uri="{FF2B5EF4-FFF2-40B4-BE49-F238E27FC236}">
                <a16:creationId xmlns:a16="http://schemas.microsoft.com/office/drawing/2014/main" id="{C0BCC858-3F49-4D7D-B484-3FC8ED0497C2}"/>
              </a:ext>
            </a:extLst>
          </p:cNvPr>
          <p:cNvGrpSpPr>
            <a:grpSpLocks/>
          </p:cNvGrpSpPr>
          <p:nvPr/>
        </p:nvGrpSpPr>
        <p:grpSpPr bwMode="auto">
          <a:xfrm>
            <a:off x="-115888" y="457200"/>
            <a:ext cx="1106488" cy="655638"/>
            <a:chOff x="5106" y="3426"/>
            <a:chExt cx="582" cy="345"/>
          </a:xfrm>
        </p:grpSpPr>
        <p:pic>
          <p:nvPicPr>
            <p:cNvPr id="112669" name="Picture 40" descr="Thumb">
              <a:extLst>
                <a:ext uri="{FF2B5EF4-FFF2-40B4-BE49-F238E27FC236}">
                  <a16:creationId xmlns:a16="http://schemas.microsoft.com/office/drawing/2014/main" id="{0B931E7E-F6AF-4747-B02D-AB5B44135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0" name="Picture 43" descr="abu061[1]">
              <a:extLst>
                <a:ext uri="{FF2B5EF4-FFF2-40B4-BE49-F238E27FC236}">
                  <a16:creationId xmlns:a16="http://schemas.microsoft.com/office/drawing/2014/main" id="{43864656-375B-4B66-91ED-55BDF9D2768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7" descr="Blue_chapterlist">
            <a:extLst>
              <a:ext uri="{FF2B5EF4-FFF2-40B4-BE49-F238E27FC236}">
                <a16:creationId xmlns:a16="http://schemas.microsoft.com/office/drawing/2014/main" id="{2DA03765-DD45-4EA6-A915-7AD548E1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781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Classicmode">
            <a:extLst>
              <a:ext uri="{FF2B5EF4-FFF2-40B4-BE49-F238E27FC236}">
                <a16:creationId xmlns:a16="http://schemas.microsoft.com/office/drawing/2014/main" id="{FB7D47CE-6931-4357-BB51-F07DD776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59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0C01A0B6-E1DE-42D8-A38A-943D01AF7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9289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/>
          </a:p>
        </p:txBody>
      </p:sp>
      <p:sp>
        <p:nvSpPr>
          <p:cNvPr id="12" name="WordArt 226">
            <a:extLst>
              <a:ext uri="{FF2B5EF4-FFF2-40B4-BE49-F238E27FC236}">
                <a16:creationId xmlns:a16="http://schemas.microsoft.com/office/drawing/2014/main" id="{EB81B354-160C-40EA-8E34-0C57FC3968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975" y="3041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13" name="Picture 37" descr="Blue_chapterlist">
            <a:extLst>
              <a:ext uri="{FF2B5EF4-FFF2-40B4-BE49-F238E27FC236}">
                <a16:creationId xmlns:a16="http://schemas.microsoft.com/office/drawing/2014/main" id="{3D78F324-1577-4F6A-A712-82A4DBA7C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8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>
            <a:extLst>
              <a:ext uri="{FF2B5EF4-FFF2-40B4-BE49-F238E27FC236}">
                <a16:creationId xmlns:a16="http://schemas.microsoft.com/office/drawing/2014/main" id="{C4127FFB-13C0-43AC-925E-9F639AC8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465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AE8DAC6-A1AF-4CED-9DF4-7F196347D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195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/>
          </a:p>
        </p:txBody>
      </p:sp>
      <p:sp>
        <p:nvSpPr>
          <p:cNvPr id="17" name="WordArt 226">
            <a:extLst>
              <a:ext uri="{FF2B5EF4-FFF2-40B4-BE49-F238E27FC236}">
                <a16:creationId xmlns:a16="http://schemas.microsoft.com/office/drawing/2014/main" id="{9A81EBED-1D82-4BD9-B270-D10193A509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975" y="4032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pic>
        <p:nvPicPr>
          <p:cNvPr id="18" name="Picture 37" descr="Blue_chapterlist">
            <a:extLst>
              <a:ext uri="{FF2B5EF4-FFF2-40B4-BE49-F238E27FC236}">
                <a16:creationId xmlns:a16="http://schemas.microsoft.com/office/drawing/2014/main" id="{C93A53DF-BA30-4800-AA51-CA7EC6680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59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>
            <a:extLst>
              <a:ext uri="{FF2B5EF4-FFF2-40B4-BE49-F238E27FC236}">
                <a16:creationId xmlns:a16="http://schemas.microsoft.com/office/drawing/2014/main" id="{49025449-0D97-4BE2-AF2D-5F6967E27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371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2DC4AA7E-D602-456A-83B6-DDA720D23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9101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/>
          </a:p>
        </p:txBody>
      </p:sp>
      <p:sp>
        <p:nvSpPr>
          <p:cNvPr id="21" name="WordArt 226">
            <a:extLst>
              <a:ext uri="{FF2B5EF4-FFF2-40B4-BE49-F238E27FC236}">
                <a16:creationId xmlns:a16="http://schemas.microsoft.com/office/drawing/2014/main" id="{4986F0A1-EBF2-473F-83B8-9568B55D90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975" y="5022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54303" name="AutoShape 31">
            <a:extLst>
              <a:ext uri="{FF2B5EF4-FFF2-40B4-BE49-F238E27FC236}">
                <a16:creationId xmlns:a16="http://schemas.microsoft.com/office/drawing/2014/main" id="{19B26422-CAE6-420F-85A8-B7326124E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-76200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54304" name="WordArt 32">
            <a:extLst>
              <a:ext uri="{FF2B5EF4-FFF2-40B4-BE49-F238E27FC236}">
                <a16:creationId xmlns:a16="http://schemas.microsoft.com/office/drawing/2014/main" id="{303FE507-8877-446B-9D3C-A52E6FA3B9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823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 1</a:t>
            </a:r>
          </a:p>
        </p:txBody>
      </p:sp>
      <p:sp>
        <p:nvSpPr>
          <p:cNvPr id="112668" name="Content Placeholder 43">
            <a:extLst>
              <a:ext uri="{FF2B5EF4-FFF2-40B4-BE49-F238E27FC236}">
                <a16:creationId xmlns:a16="http://schemas.microsoft.com/office/drawing/2014/main" id="{B27BDEDB-C9FC-48A3-AFFA-5784EB141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703638" cy="4022725"/>
          </a:xfrm>
        </p:spPr>
        <p:txBody>
          <a:bodyPr/>
          <a:lstStyle/>
          <a:p>
            <a:endParaRPr lang="vi-VN" altLang="vi-VN"/>
          </a:p>
        </p:txBody>
      </p:sp>
      <p:pic>
        <p:nvPicPr>
          <p:cNvPr id="34" name="Picture 6" descr="Digit 90">
            <a:extLst>
              <a:ext uri="{FF2B5EF4-FFF2-40B4-BE49-F238E27FC236}">
                <a16:creationId xmlns:a16="http://schemas.microsoft.com/office/drawing/2014/main" id="{61CF7ADF-7962-43B0-B3FE-0A7CD3A23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5581357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5" grpId="0" animBg="1"/>
      <p:bldP spid="6" grpId="0" animBg="1"/>
      <p:bldP spid="54303" grpId="0" animBg="1"/>
      <p:bldP spid="5430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7A9B08D0-27A8-46FB-B356-6CA45D358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288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</a:t>
            </a:r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nam châm đặt gần nhau sẽ hút nhau</a:t>
            </a:r>
          </a:p>
        </p:txBody>
      </p:sp>
      <p:sp>
        <p:nvSpPr>
          <p:cNvPr id="3" name="AutoShape 51">
            <a:extLst>
              <a:ext uri="{FF2B5EF4-FFF2-40B4-BE49-F238E27FC236}">
                <a16:creationId xmlns:a16="http://schemas.microsoft.com/office/drawing/2014/main" id="{6BAD03E6-65A4-4925-BE0E-B77C3F66F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28194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</a:t>
            </a:r>
          </a:p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</a:t>
            </a:r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nam châm đặt gần nhau sẽ đẩy nhau</a:t>
            </a:r>
            <a:endParaRPr lang="en-US" altLang="vi-VN" sz="2400" b="1" baseline="-25000">
              <a:solidFill>
                <a:schemeClr val="bg1"/>
              </a:solidFill>
            </a:endParaRPr>
          </a:p>
          <a:p>
            <a:pPr eaLnBrk="1" hangingPunct="1"/>
            <a:endParaRPr lang="en-US" altLang="vi-VN" sz="2400" b="1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5" name="AutoShape 51">
            <a:extLst>
              <a:ext uri="{FF2B5EF4-FFF2-40B4-BE49-F238E27FC236}">
                <a16:creationId xmlns:a16="http://schemas.microsoft.com/office/drawing/2014/main" id="{53AC2CFD-D517-4552-AEEF-6C767B740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38100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</a:t>
            </a:r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nam châm luôn chỉ hướng bắc nam</a:t>
            </a:r>
            <a:endParaRPr lang="en-US" altLang="vi-VN" sz="2400" b="1" baseline="30000">
              <a:solidFill>
                <a:schemeClr val="bg1"/>
              </a:solidFill>
            </a:endParaRPr>
          </a:p>
        </p:txBody>
      </p:sp>
      <p:sp>
        <p:nvSpPr>
          <p:cNvPr id="6" name="AutoShape 51">
            <a:extLst>
              <a:ext uri="{FF2B5EF4-FFF2-40B4-BE49-F238E27FC236}">
                <a16:creationId xmlns:a16="http://schemas.microsoft.com/office/drawing/2014/main" id="{0B94AF8B-A695-4038-AD7B-81CC2F5F8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8006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 </a:t>
            </a:r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châm luôn hút được sắt.</a:t>
            </a:r>
            <a:endParaRPr lang="en-US" altLang="vi-VN" sz="2400" b="1" baseline="-25000">
              <a:solidFill>
                <a:schemeClr val="bg1"/>
              </a:solidFill>
            </a:endParaRPr>
          </a:p>
        </p:txBody>
      </p:sp>
      <p:sp>
        <p:nvSpPr>
          <p:cNvPr id="7" name="AutoShape 51">
            <a:extLst>
              <a:ext uri="{FF2B5EF4-FFF2-40B4-BE49-F238E27FC236}">
                <a16:creationId xmlns:a16="http://schemas.microsoft.com/office/drawing/2014/main" id="{BC061705-A640-4495-BE22-886412514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6400800" cy="1447800"/>
          </a:xfrm>
          <a:prstGeom prst="roundRect">
            <a:avLst>
              <a:gd name="adj" fmla="val 16667"/>
            </a:avLst>
          </a:prstGeom>
          <a:solidFill>
            <a:srgbClr val="670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000">
                <a:solidFill>
                  <a:srgbClr val="F2F2F2"/>
                </a:solidFill>
              </a:rPr>
              <a:t>     </a:t>
            </a:r>
          </a:p>
        </p:txBody>
      </p:sp>
      <p:sp>
        <p:nvSpPr>
          <p:cNvPr id="113671" name="Rectangle 4">
            <a:extLst>
              <a:ext uri="{FF2B5EF4-FFF2-40B4-BE49-F238E27FC236}">
                <a16:creationId xmlns:a16="http://schemas.microsoft.com/office/drawing/2014/main" id="{1CC7F949-C610-48C4-B06E-21E11C7EB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tác dụng của từ trường trái đất:</a:t>
            </a:r>
          </a:p>
        </p:txBody>
      </p:sp>
      <p:grpSp>
        <p:nvGrpSpPr>
          <p:cNvPr id="2" name="Group 51">
            <a:extLst>
              <a:ext uri="{FF2B5EF4-FFF2-40B4-BE49-F238E27FC236}">
                <a16:creationId xmlns:a16="http://schemas.microsoft.com/office/drawing/2014/main" id="{0E243F53-CC62-4EA1-A5B8-4F513280DF71}"/>
              </a:ext>
            </a:extLst>
          </p:cNvPr>
          <p:cNvGrpSpPr>
            <a:grpSpLocks/>
          </p:cNvGrpSpPr>
          <p:nvPr/>
        </p:nvGrpSpPr>
        <p:grpSpPr bwMode="auto">
          <a:xfrm>
            <a:off x="201613" y="-322263"/>
            <a:ext cx="320675" cy="7180263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CE26EF-AB0D-41C3-9CC1-DF40A30182B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113695" name="Rectangle 10">
              <a:extLst>
                <a:ext uri="{FF2B5EF4-FFF2-40B4-BE49-F238E27FC236}">
                  <a16:creationId xmlns:a16="http://schemas.microsoft.com/office/drawing/2014/main" id="{F2DAF9AE-AFB0-47D3-919D-C04E4A8B4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D82447-33BA-4E5F-AF36-E84B5235BD41}"/>
                </a:ext>
              </a:extLst>
            </p:cNvPr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DF386400-A3A8-4D9A-872D-323DBE5EF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875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4836869-3335-41FD-9304-86286EAE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8653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638E772-5CD3-4C60-9907-32AE13827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9383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/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79292E93-8993-4A8C-8A5E-EBE0780F46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5025" y="2051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grpSp>
        <p:nvGrpSpPr>
          <p:cNvPr id="4" name="Group 47">
            <a:extLst>
              <a:ext uri="{FF2B5EF4-FFF2-40B4-BE49-F238E27FC236}">
                <a16:creationId xmlns:a16="http://schemas.microsoft.com/office/drawing/2014/main" id="{E7BFF7E9-9D05-4FC9-96EB-15B6A46A4F8B}"/>
              </a:ext>
            </a:extLst>
          </p:cNvPr>
          <p:cNvGrpSpPr>
            <a:grpSpLocks/>
          </p:cNvGrpSpPr>
          <p:nvPr/>
        </p:nvGrpSpPr>
        <p:grpSpPr bwMode="auto">
          <a:xfrm>
            <a:off x="-115888" y="457200"/>
            <a:ext cx="1106488" cy="655638"/>
            <a:chOff x="5106" y="3426"/>
            <a:chExt cx="582" cy="345"/>
          </a:xfrm>
        </p:grpSpPr>
        <p:pic>
          <p:nvPicPr>
            <p:cNvPr id="113692" name="Picture 40" descr="Thumb">
              <a:extLst>
                <a:ext uri="{FF2B5EF4-FFF2-40B4-BE49-F238E27FC236}">
                  <a16:creationId xmlns:a16="http://schemas.microsoft.com/office/drawing/2014/main" id="{EF8AF1B5-E7FE-4F6F-B8BD-FCF70421B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93" name="Picture 43" descr="abu061[1]">
              <a:extLst>
                <a:ext uri="{FF2B5EF4-FFF2-40B4-BE49-F238E27FC236}">
                  <a16:creationId xmlns:a16="http://schemas.microsoft.com/office/drawing/2014/main" id="{83DA0730-475A-419E-837B-A5C9C3CA002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7" descr="Blue_chapterlist">
            <a:extLst>
              <a:ext uri="{FF2B5EF4-FFF2-40B4-BE49-F238E27FC236}">
                <a16:creationId xmlns:a16="http://schemas.microsoft.com/office/drawing/2014/main" id="{D78159D7-AE55-4E46-8F1A-312CB938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781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Classicmode">
            <a:extLst>
              <a:ext uri="{FF2B5EF4-FFF2-40B4-BE49-F238E27FC236}">
                <a16:creationId xmlns:a16="http://schemas.microsoft.com/office/drawing/2014/main" id="{BBEC62BA-2219-4327-A1D1-232F8BAD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59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354CF0EC-2441-4DDC-8586-31FDFE8D8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9289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/>
          </a:p>
        </p:txBody>
      </p:sp>
      <p:sp>
        <p:nvSpPr>
          <p:cNvPr id="12" name="WordArt 226">
            <a:extLst>
              <a:ext uri="{FF2B5EF4-FFF2-40B4-BE49-F238E27FC236}">
                <a16:creationId xmlns:a16="http://schemas.microsoft.com/office/drawing/2014/main" id="{11A92F75-E6A6-4739-89F4-C46F1BCFB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975" y="3041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13" name="Picture 37" descr="Blue_chapterlist">
            <a:extLst>
              <a:ext uri="{FF2B5EF4-FFF2-40B4-BE49-F238E27FC236}">
                <a16:creationId xmlns:a16="http://schemas.microsoft.com/office/drawing/2014/main" id="{5675FBA8-93D2-473B-A40F-A23F2B00F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8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>
            <a:extLst>
              <a:ext uri="{FF2B5EF4-FFF2-40B4-BE49-F238E27FC236}">
                <a16:creationId xmlns:a16="http://schemas.microsoft.com/office/drawing/2014/main" id="{E355D2F2-9EEB-4466-947A-3497FA4E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465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C4B59BBD-1535-4012-9596-75289447D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195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/>
          </a:p>
        </p:txBody>
      </p:sp>
      <p:sp>
        <p:nvSpPr>
          <p:cNvPr id="17" name="WordArt 226">
            <a:extLst>
              <a:ext uri="{FF2B5EF4-FFF2-40B4-BE49-F238E27FC236}">
                <a16:creationId xmlns:a16="http://schemas.microsoft.com/office/drawing/2014/main" id="{2BDBB188-BECA-4A16-8729-4A7773F044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975" y="4032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pic>
        <p:nvPicPr>
          <p:cNvPr id="18" name="Picture 37" descr="Blue_chapterlist">
            <a:extLst>
              <a:ext uri="{FF2B5EF4-FFF2-40B4-BE49-F238E27FC236}">
                <a16:creationId xmlns:a16="http://schemas.microsoft.com/office/drawing/2014/main" id="{047F63A9-687E-4541-BC86-8477FB39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59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>
            <a:extLst>
              <a:ext uri="{FF2B5EF4-FFF2-40B4-BE49-F238E27FC236}">
                <a16:creationId xmlns:a16="http://schemas.microsoft.com/office/drawing/2014/main" id="{8DF694B0-2456-4F33-80CD-1BFAAD9D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371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67EC0091-740E-464D-865B-BFD28A222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9101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/>
          </a:p>
        </p:txBody>
      </p:sp>
      <p:sp>
        <p:nvSpPr>
          <p:cNvPr id="21" name="WordArt 226">
            <a:extLst>
              <a:ext uri="{FF2B5EF4-FFF2-40B4-BE49-F238E27FC236}">
                <a16:creationId xmlns:a16="http://schemas.microsoft.com/office/drawing/2014/main" id="{A8822C1B-8460-484D-BBFB-1C28733359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975" y="5022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55327" name="AutoShape 31">
            <a:extLst>
              <a:ext uri="{FF2B5EF4-FFF2-40B4-BE49-F238E27FC236}">
                <a16:creationId xmlns:a16="http://schemas.microsoft.com/office/drawing/2014/main" id="{BF76EE81-181D-43D7-8FB3-C21C18696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-76200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55328" name="WordArt 32">
            <a:extLst>
              <a:ext uri="{FF2B5EF4-FFF2-40B4-BE49-F238E27FC236}">
                <a16:creationId xmlns:a16="http://schemas.microsoft.com/office/drawing/2014/main" id="{6202E937-84D9-40E8-AC62-E9AFC6E058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823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 2</a:t>
            </a:r>
          </a:p>
        </p:txBody>
      </p:sp>
      <p:pic>
        <p:nvPicPr>
          <p:cNvPr id="33" name="Picture 6" descr="Digit 90">
            <a:extLst>
              <a:ext uri="{FF2B5EF4-FFF2-40B4-BE49-F238E27FC236}">
                <a16:creationId xmlns:a16="http://schemas.microsoft.com/office/drawing/2014/main" id="{42A27A79-2E9F-4BED-8697-B9E1A512EC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95762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5" grpId="0" animBg="1"/>
      <p:bldP spid="5" grpId="1" animBg="1"/>
      <p:bldP spid="6" grpId="0" animBg="1"/>
      <p:bldP spid="55327" grpId="0" animBg="1"/>
      <p:bldP spid="5532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>
            <a:extLst>
              <a:ext uri="{FF2B5EF4-FFF2-40B4-BE49-F238E27FC236}">
                <a16:creationId xmlns:a16="http://schemas.microsoft.com/office/drawing/2014/main" id="{290D5CC9-89F6-4491-8286-A27F0CE8E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u="sng">
                <a:solidFill>
                  <a:srgbClr val="3366FF"/>
                </a:solidFill>
              </a:rPr>
              <a:t>Câu 3:</a:t>
            </a:r>
            <a:r>
              <a:rPr lang="en-US" altLang="en-US"/>
              <a:t> Hãy vẽ và xác định chiều của đường sức từ trong hình vẽ sau:</a:t>
            </a:r>
          </a:p>
        </p:txBody>
      </p:sp>
      <p:grpSp>
        <p:nvGrpSpPr>
          <p:cNvPr id="50182" name="Group 6">
            <a:extLst>
              <a:ext uri="{FF2B5EF4-FFF2-40B4-BE49-F238E27FC236}">
                <a16:creationId xmlns:a16="http://schemas.microsoft.com/office/drawing/2014/main" id="{C0099467-730D-44AA-9FB0-B3663119D60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438400" y="5181600"/>
            <a:ext cx="4800600" cy="76200"/>
            <a:chOff x="1536" y="3264"/>
            <a:chExt cx="2496" cy="0"/>
          </a:xfrm>
        </p:grpSpPr>
        <p:sp>
          <p:nvSpPr>
            <p:cNvPr id="3123" name="Line 7">
              <a:extLst>
                <a:ext uri="{FF2B5EF4-FFF2-40B4-BE49-F238E27FC236}">
                  <a16:creationId xmlns:a16="http://schemas.microsoft.com/office/drawing/2014/main" id="{A088D5E0-E82C-4226-BCC4-DE40B0F1A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3264"/>
              <a:ext cx="672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Line 8">
              <a:extLst>
                <a:ext uri="{FF2B5EF4-FFF2-40B4-BE49-F238E27FC236}">
                  <a16:creationId xmlns:a16="http://schemas.microsoft.com/office/drawing/2014/main" id="{A4D69460-73F8-4C06-8793-96C59B357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264"/>
              <a:ext cx="672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9" name="Arc 9">
            <a:extLst>
              <a:ext uri="{FF2B5EF4-FFF2-40B4-BE49-F238E27FC236}">
                <a16:creationId xmlns:a16="http://schemas.microsoft.com/office/drawing/2014/main" id="{1497A3C7-29E0-4143-9DFE-BB77D4FA1C0A}"/>
              </a:ext>
            </a:extLst>
          </p:cNvPr>
          <p:cNvSpPr>
            <a:spLocks/>
          </p:cNvSpPr>
          <p:nvPr/>
        </p:nvSpPr>
        <p:spPr bwMode="auto">
          <a:xfrm rot="5400000">
            <a:off x="2518569" y="-2008982"/>
            <a:ext cx="2152650" cy="8913813"/>
          </a:xfrm>
          <a:custGeom>
            <a:avLst/>
            <a:gdLst>
              <a:gd name="T0" fmla="*/ 1035265 w 21600"/>
              <a:gd name="T1" fmla="*/ 0 h 38277"/>
              <a:gd name="T2" fmla="*/ 958826 w 21600"/>
              <a:gd name="T3" fmla="*/ 8913813 h 38277"/>
              <a:gd name="T4" fmla="*/ 0 w 21600"/>
              <a:gd name="T5" fmla="*/ 4410215 h 382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8277" fill="none" extrusionOk="0">
                <a:moveTo>
                  <a:pt x="10388" y="-1"/>
                </a:moveTo>
                <a:cubicBezTo>
                  <a:pt x="17302" y="3792"/>
                  <a:pt x="21600" y="11051"/>
                  <a:pt x="21600" y="18938"/>
                </a:cubicBezTo>
                <a:cubicBezTo>
                  <a:pt x="21600" y="27135"/>
                  <a:pt x="16960" y="34625"/>
                  <a:pt x="9620" y="38276"/>
                </a:cubicBezTo>
              </a:path>
              <a:path w="21600" h="38277" stroke="0" extrusionOk="0">
                <a:moveTo>
                  <a:pt x="10388" y="-1"/>
                </a:moveTo>
                <a:cubicBezTo>
                  <a:pt x="17302" y="3792"/>
                  <a:pt x="21600" y="11051"/>
                  <a:pt x="21600" y="18938"/>
                </a:cubicBezTo>
                <a:cubicBezTo>
                  <a:pt x="21600" y="27135"/>
                  <a:pt x="16960" y="34625"/>
                  <a:pt x="9620" y="38276"/>
                </a:cubicBezTo>
                <a:lnTo>
                  <a:pt x="0" y="18938"/>
                </a:lnTo>
                <a:lnTo>
                  <a:pt x="10388" y="-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F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Arc 10">
            <a:extLst>
              <a:ext uri="{FF2B5EF4-FFF2-40B4-BE49-F238E27FC236}">
                <a16:creationId xmlns:a16="http://schemas.microsoft.com/office/drawing/2014/main" id="{39B0886E-678B-46F5-87D2-9104FE99E5F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542381" y="259556"/>
            <a:ext cx="2152650" cy="8910638"/>
          </a:xfrm>
          <a:custGeom>
            <a:avLst/>
            <a:gdLst>
              <a:gd name="T0" fmla="*/ 1035265 w 21600"/>
              <a:gd name="T1" fmla="*/ 0 h 38277"/>
              <a:gd name="T2" fmla="*/ 958826 w 21600"/>
              <a:gd name="T3" fmla="*/ 8910638 h 38277"/>
              <a:gd name="T4" fmla="*/ 0 w 21600"/>
              <a:gd name="T5" fmla="*/ 4408644 h 382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8277" fill="none" extrusionOk="0">
                <a:moveTo>
                  <a:pt x="10388" y="-1"/>
                </a:moveTo>
                <a:cubicBezTo>
                  <a:pt x="17302" y="3792"/>
                  <a:pt x="21600" y="11051"/>
                  <a:pt x="21600" y="18938"/>
                </a:cubicBezTo>
                <a:cubicBezTo>
                  <a:pt x="21600" y="27135"/>
                  <a:pt x="16960" y="34625"/>
                  <a:pt x="9620" y="38276"/>
                </a:cubicBezTo>
              </a:path>
              <a:path w="21600" h="38277" stroke="0" extrusionOk="0">
                <a:moveTo>
                  <a:pt x="10388" y="-1"/>
                </a:moveTo>
                <a:cubicBezTo>
                  <a:pt x="17302" y="3792"/>
                  <a:pt x="21600" y="11051"/>
                  <a:pt x="21600" y="18938"/>
                </a:cubicBezTo>
                <a:cubicBezTo>
                  <a:pt x="21600" y="27135"/>
                  <a:pt x="16960" y="34625"/>
                  <a:pt x="9620" y="38276"/>
                </a:cubicBezTo>
                <a:lnTo>
                  <a:pt x="0" y="18938"/>
                </a:lnTo>
                <a:lnTo>
                  <a:pt x="10388" y="-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F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Oval 11">
            <a:extLst>
              <a:ext uri="{FF2B5EF4-FFF2-40B4-BE49-F238E27FC236}">
                <a16:creationId xmlns:a16="http://schemas.microsoft.com/office/drawing/2014/main" id="{4C04B212-4DA6-4343-B709-82E3923ADD7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24200" y="4343400"/>
            <a:ext cx="3581400" cy="762000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8" name="Oval 12">
            <a:extLst>
              <a:ext uri="{FF2B5EF4-FFF2-40B4-BE49-F238E27FC236}">
                <a16:creationId xmlns:a16="http://schemas.microsoft.com/office/drawing/2014/main" id="{5104687A-C55E-4663-A4C5-0C3D791B18A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24200" y="5181600"/>
            <a:ext cx="3581400" cy="762000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0205" name="Group 29">
            <a:extLst>
              <a:ext uri="{FF2B5EF4-FFF2-40B4-BE49-F238E27FC236}">
                <a16:creationId xmlns:a16="http://schemas.microsoft.com/office/drawing/2014/main" id="{4BAFFBCF-37B2-4ACB-BD35-69AA6E6101E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953000"/>
            <a:ext cx="2446338" cy="415925"/>
            <a:chOff x="2208" y="3120"/>
            <a:chExt cx="1541" cy="262"/>
          </a:xfrm>
        </p:grpSpPr>
        <p:sp>
          <p:nvSpPr>
            <p:cNvPr id="3121" name="Text Box 14">
              <a:extLst>
                <a:ext uri="{FF2B5EF4-FFF2-40B4-BE49-F238E27FC236}">
                  <a16:creationId xmlns:a16="http://schemas.microsoft.com/office/drawing/2014/main" id="{E33D5A7A-79EA-4D67-B8E5-B1818C06D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120"/>
              <a:ext cx="773" cy="262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sz="20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3122" name="Text Box 15">
              <a:extLst>
                <a:ext uri="{FF2B5EF4-FFF2-40B4-BE49-F238E27FC236}">
                  <a16:creationId xmlns:a16="http://schemas.microsoft.com/office/drawing/2014/main" id="{DF651FF4-725C-4620-BA6F-F096C9AD8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120"/>
              <a:ext cx="773" cy="262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000" b="1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50192" name="Line 16">
            <a:extLst>
              <a:ext uri="{FF2B5EF4-FFF2-40B4-BE49-F238E27FC236}">
                <a16:creationId xmlns:a16="http://schemas.microsoft.com/office/drawing/2014/main" id="{B7588B8A-90D9-4D24-8DCE-5E8E93B8E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181600"/>
            <a:ext cx="304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17">
            <a:extLst>
              <a:ext uri="{FF2B5EF4-FFF2-40B4-BE49-F238E27FC236}">
                <a16:creationId xmlns:a16="http://schemas.microsoft.com/office/drawing/2014/main" id="{B234EFDC-D6CA-41F5-BD29-CA35025E5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5181600"/>
            <a:ext cx="304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Line 18">
            <a:extLst>
              <a:ext uri="{FF2B5EF4-FFF2-40B4-BE49-F238E27FC236}">
                <a16:creationId xmlns:a16="http://schemas.microsoft.com/office/drawing/2014/main" id="{7B390FAA-A8A9-4684-8430-319C8AEB6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343400"/>
            <a:ext cx="304800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19">
            <a:extLst>
              <a:ext uri="{FF2B5EF4-FFF2-40B4-BE49-F238E27FC236}">
                <a16:creationId xmlns:a16="http://schemas.microsoft.com/office/drawing/2014/main" id="{0C4E02AD-B7BB-4C3D-9C79-FDAE74A85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943600"/>
            <a:ext cx="304800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211" name="Group 35">
            <a:extLst>
              <a:ext uri="{FF2B5EF4-FFF2-40B4-BE49-F238E27FC236}">
                <a16:creationId xmlns:a16="http://schemas.microsoft.com/office/drawing/2014/main" id="{DB1CE632-818C-4851-9709-9AB6C7194D2C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267200"/>
            <a:ext cx="1922463" cy="1946275"/>
            <a:chOff x="4752" y="1056"/>
            <a:chExt cx="528" cy="528"/>
          </a:xfrm>
        </p:grpSpPr>
        <p:grpSp>
          <p:nvGrpSpPr>
            <p:cNvPr id="3117" name="Group 36">
              <a:extLst>
                <a:ext uri="{FF2B5EF4-FFF2-40B4-BE49-F238E27FC236}">
                  <a16:creationId xmlns:a16="http://schemas.microsoft.com/office/drawing/2014/main" id="{8A0781CD-45F8-4D69-A8EB-33AD6EA4345A}"/>
                </a:ext>
              </a:extLst>
            </p:cNvPr>
            <p:cNvGrpSpPr>
              <a:grpSpLocks/>
            </p:cNvGrpSpPr>
            <p:nvPr/>
          </p:nvGrpSpPr>
          <p:grpSpPr bwMode="auto">
            <a:xfrm rot="260803">
              <a:off x="4804" y="1230"/>
              <a:ext cx="431" cy="157"/>
              <a:chOff x="4656" y="1632"/>
              <a:chExt cx="431" cy="157"/>
            </a:xfrm>
          </p:grpSpPr>
          <p:sp>
            <p:nvSpPr>
              <p:cNvPr id="3119" name="AutoShape 37">
                <a:extLst>
                  <a:ext uri="{FF2B5EF4-FFF2-40B4-BE49-F238E27FC236}">
                    <a16:creationId xmlns:a16="http://schemas.microsoft.com/office/drawing/2014/main" id="{70E1AEC5-33F1-4D88-B96B-5D55604FB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593471">
                <a:off x="4692" y="1609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20" name="AutoShape 38">
                <a:extLst>
                  <a:ext uri="{FF2B5EF4-FFF2-40B4-BE49-F238E27FC236}">
                    <a16:creationId xmlns:a16="http://schemas.microsoft.com/office/drawing/2014/main" id="{3BFB7125-8CA6-42A0-9A20-F898DFD1A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06529">
                <a:off x="4907" y="1596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118" name="Oval 39">
              <a:extLst>
                <a:ext uri="{FF2B5EF4-FFF2-40B4-BE49-F238E27FC236}">
                  <a16:creationId xmlns:a16="http://schemas.microsoft.com/office/drawing/2014/main" id="{F9B0433C-0D4E-4746-BF8B-3185A642C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056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0216" name="Text Box 40">
            <a:extLst>
              <a:ext uri="{FF2B5EF4-FFF2-40B4-BE49-F238E27FC236}">
                <a16:creationId xmlns:a16="http://schemas.microsoft.com/office/drawing/2014/main" id="{EA44B46D-45B7-4AC8-A352-8DA3D00F5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476875"/>
            <a:ext cx="568325" cy="6191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3D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Meli" pitchFamily="2" charset="0"/>
              </a:rPr>
              <a:t>S</a:t>
            </a:r>
          </a:p>
        </p:txBody>
      </p:sp>
      <p:sp>
        <p:nvSpPr>
          <p:cNvPr id="50217" name="Text Box 41">
            <a:extLst>
              <a:ext uri="{FF2B5EF4-FFF2-40B4-BE49-F238E27FC236}">
                <a16:creationId xmlns:a16="http://schemas.microsoft.com/office/drawing/2014/main" id="{BAB59C65-FC61-484A-B50D-973B24C82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486400"/>
            <a:ext cx="533400" cy="6191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D8D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Meli" pitchFamily="2" charset="0"/>
              </a:rPr>
              <a:t>N</a:t>
            </a:r>
          </a:p>
        </p:txBody>
      </p:sp>
      <p:grpSp>
        <p:nvGrpSpPr>
          <p:cNvPr id="50225" name="Group 49">
            <a:extLst>
              <a:ext uri="{FF2B5EF4-FFF2-40B4-BE49-F238E27FC236}">
                <a16:creationId xmlns:a16="http://schemas.microsoft.com/office/drawing/2014/main" id="{038682E7-6AD3-406B-95DA-55C13BC10607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5200650"/>
            <a:ext cx="1066800" cy="9525"/>
            <a:chOff x="4944" y="3276"/>
            <a:chExt cx="672" cy="6"/>
          </a:xfrm>
        </p:grpSpPr>
        <p:sp>
          <p:nvSpPr>
            <p:cNvPr id="3115" name="Line 44">
              <a:extLst>
                <a:ext uri="{FF2B5EF4-FFF2-40B4-BE49-F238E27FC236}">
                  <a16:creationId xmlns:a16="http://schemas.microsoft.com/office/drawing/2014/main" id="{BEFB0726-AAEA-429E-813A-D03255122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282"/>
              <a:ext cx="672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Line 48">
              <a:extLst>
                <a:ext uri="{FF2B5EF4-FFF2-40B4-BE49-F238E27FC236}">
                  <a16:creationId xmlns:a16="http://schemas.microsoft.com/office/drawing/2014/main" id="{D8884C39-ACF5-4971-B239-C0AFB2422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32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26" name="Group 50">
            <a:extLst>
              <a:ext uri="{FF2B5EF4-FFF2-40B4-BE49-F238E27FC236}">
                <a16:creationId xmlns:a16="http://schemas.microsoft.com/office/drawing/2014/main" id="{A3982533-857C-4CEE-B85F-7C6C9E8AB512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181600"/>
            <a:ext cx="1066800" cy="9525"/>
            <a:chOff x="4944" y="3276"/>
            <a:chExt cx="672" cy="6"/>
          </a:xfrm>
        </p:grpSpPr>
        <p:sp>
          <p:nvSpPr>
            <p:cNvPr id="3113" name="Line 51">
              <a:extLst>
                <a:ext uri="{FF2B5EF4-FFF2-40B4-BE49-F238E27FC236}">
                  <a16:creationId xmlns:a16="http://schemas.microsoft.com/office/drawing/2014/main" id="{23AEF5B5-BCA0-4C4A-8A76-F71076853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282"/>
              <a:ext cx="672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Line 52">
              <a:extLst>
                <a:ext uri="{FF2B5EF4-FFF2-40B4-BE49-F238E27FC236}">
                  <a16:creationId xmlns:a16="http://schemas.microsoft.com/office/drawing/2014/main" id="{C25CD14B-18AA-4815-A426-DA26A4485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32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29" name="Group 53">
            <a:extLst>
              <a:ext uri="{FF2B5EF4-FFF2-40B4-BE49-F238E27FC236}">
                <a16:creationId xmlns:a16="http://schemas.microsoft.com/office/drawing/2014/main" id="{F5D61CCE-20A4-4176-BDB1-27A51F4DFE5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876800"/>
            <a:ext cx="642938" cy="650875"/>
            <a:chOff x="4752" y="1056"/>
            <a:chExt cx="528" cy="528"/>
          </a:xfrm>
        </p:grpSpPr>
        <p:grpSp>
          <p:nvGrpSpPr>
            <p:cNvPr id="3109" name="Group 54">
              <a:extLst>
                <a:ext uri="{FF2B5EF4-FFF2-40B4-BE49-F238E27FC236}">
                  <a16:creationId xmlns:a16="http://schemas.microsoft.com/office/drawing/2014/main" id="{9B6E85FC-17EF-4C60-84F3-B9F8D64A04D5}"/>
                </a:ext>
              </a:extLst>
            </p:cNvPr>
            <p:cNvGrpSpPr>
              <a:grpSpLocks/>
            </p:cNvGrpSpPr>
            <p:nvPr/>
          </p:nvGrpSpPr>
          <p:grpSpPr bwMode="auto">
            <a:xfrm rot="260803">
              <a:off x="4804" y="1230"/>
              <a:ext cx="431" cy="157"/>
              <a:chOff x="4656" y="1632"/>
              <a:chExt cx="431" cy="157"/>
            </a:xfrm>
          </p:grpSpPr>
          <p:sp>
            <p:nvSpPr>
              <p:cNvPr id="3111" name="AutoShape 55">
                <a:extLst>
                  <a:ext uri="{FF2B5EF4-FFF2-40B4-BE49-F238E27FC236}">
                    <a16:creationId xmlns:a16="http://schemas.microsoft.com/office/drawing/2014/main" id="{D7FE4330-9AC4-4030-B329-7582C05E8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593471">
                <a:off x="4692" y="1609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12" name="AutoShape 56">
                <a:extLst>
                  <a:ext uri="{FF2B5EF4-FFF2-40B4-BE49-F238E27FC236}">
                    <a16:creationId xmlns:a16="http://schemas.microsoft.com/office/drawing/2014/main" id="{F088845C-CA37-4AAE-8E72-3A594B343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06529">
                <a:off x="4907" y="1596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110" name="Oval 57">
              <a:extLst>
                <a:ext uri="{FF2B5EF4-FFF2-40B4-BE49-F238E27FC236}">
                  <a16:creationId xmlns:a16="http://schemas.microsoft.com/office/drawing/2014/main" id="{598D98B5-7EFB-41EC-851E-9743689C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056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0234" name="Group 58">
            <a:extLst>
              <a:ext uri="{FF2B5EF4-FFF2-40B4-BE49-F238E27FC236}">
                <a16:creationId xmlns:a16="http://schemas.microsoft.com/office/drawing/2014/main" id="{6C82A1C8-01E7-4F46-88FF-84641468A29D}"/>
              </a:ext>
            </a:extLst>
          </p:cNvPr>
          <p:cNvGrpSpPr>
            <a:grpSpLocks/>
          </p:cNvGrpSpPr>
          <p:nvPr/>
        </p:nvGrpSpPr>
        <p:grpSpPr bwMode="auto">
          <a:xfrm>
            <a:off x="4005263" y="4876800"/>
            <a:ext cx="642937" cy="650875"/>
            <a:chOff x="4752" y="1056"/>
            <a:chExt cx="528" cy="528"/>
          </a:xfrm>
        </p:grpSpPr>
        <p:grpSp>
          <p:nvGrpSpPr>
            <p:cNvPr id="3105" name="Group 59">
              <a:extLst>
                <a:ext uri="{FF2B5EF4-FFF2-40B4-BE49-F238E27FC236}">
                  <a16:creationId xmlns:a16="http://schemas.microsoft.com/office/drawing/2014/main" id="{3C6534DB-00E8-47B3-8F85-0BDA1DB67E2C}"/>
                </a:ext>
              </a:extLst>
            </p:cNvPr>
            <p:cNvGrpSpPr>
              <a:grpSpLocks/>
            </p:cNvGrpSpPr>
            <p:nvPr/>
          </p:nvGrpSpPr>
          <p:grpSpPr bwMode="auto">
            <a:xfrm rot="260803">
              <a:off x="4804" y="1230"/>
              <a:ext cx="431" cy="157"/>
              <a:chOff x="4656" y="1632"/>
              <a:chExt cx="431" cy="157"/>
            </a:xfrm>
          </p:grpSpPr>
          <p:sp>
            <p:nvSpPr>
              <p:cNvPr id="3107" name="AutoShape 60">
                <a:extLst>
                  <a:ext uri="{FF2B5EF4-FFF2-40B4-BE49-F238E27FC236}">
                    <a16:creationId xmlns:a16="http://schemas.microsoft.com/office/drawing/2014/main" id="{13174406-94F9-4398-86A0-D299C8EB7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593471">
                <a:off x="4692" y="1609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08" name="AutoShape 61">
                <a:extLst>
                  <a:ext uri="{FF2B5EF4-FFF2-40B4-BE49-F238E27FC236}">
                    <a16:creationId xmlns:a16="http://schemas.microsoft.com/office/drawing/2014/main" id="{3D57EA27-FECF-4917-A692-502111C41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06529">
                <a:off x="4907" y="1596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106" name="Oval 62">
              <a:extLst>
                <a:ext uri="{FF2B5EF4-FFF2-40B4-BE49-F238E27FC236}">
                  <a16:creationId xmlns:a16="http://schemas.microsoft.com/office/drawing/2014/main" id="{59C491A3-9DF3-4259-8C61-7428DA8F7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056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0244" name="Group 68">
            <a:extLst>
              <a:ext uri="{FF2B5EF4-FFF2-40B4-BE49-F238E27FC236}">
                <a16:creationId xmlns:a16="http://schemas.microsoft.com/office/drawing/2014/main" id="{58BD58CD-CD41-44D7-A783-C18133CCACBB}"/>
              </a:ext>
            </a:extLst>
          </p:cNvPr>
          <p:cNvGrpSpPr>
            <a:grpSpLocks/>
          </p:cNvGrpSpPr>
          <p:nvPr/>
        </p:nvGrpSpPr>
        <p:grpSpPr bwMode="auto">
          <a:xfrm>
            <a:off x="2346325" y="4038600"/>
            <a:ext cx="701675" cy="709613"/>
            <a:chOff x="3168" y="336"/>
            <a:chExt cx="442" cy="447"/>
          </a:xfrm>
        </p:grpSpPr>
        <p:grpSp>
          <p:nvGrpSpPr>
            <p:cNvPr id="3101" name="Group 64">
              <a:extLst>
                <a:ext uri="{FF2B5EF4-FFF2-40B4-BE49-F238E27FC236}">
                  <a16:creationId xmlns:a16="http://schemas.microsoft.com/office/drawing/2014/main" id="{5787F9B1-E5A9-43B5-BC3A-21F2211CCE67}"/>
                </a:ext>
              </a:extLst>
            </p:cNvPr>
            <p:cNvGrpSpPr>
              <a:grpSpLocks/>
            </p:cNvGrpSpPr>
            <p:nvPr/>
          </p:nvGrpSpPr>
          <p:grpSpPr bwMode="auto">
            <a:xfrm rot="284715">
              <a:off x="3242" y="485"/>
              <a:ext cx="330" cy="122"/>
              <a:chOff x="2480" y="2666"/>
              <a:chExt cx="431" cy="157"/>
            </a:xfrm>
          </p:grpSpPr>
          <p:sp>
            <p:nvSpPr>
              <p:cNvPr id="3103" name="AutoShape 65">
                <a:extLst>
                  <a:ext uri="{FF2B5EF4-FFF2-40B4-BE49-F238E27FC236}">
                    <a16:creationId xmlns:a16="http://schemas.microsoft.com/office/drawing/2014/main" id="{AF982FE6-A539-4DB5-AE42-4504866A6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593471">
                <a:off x="2516" y="2643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04" name="AutoShape 66">
                <a:extLst>
                  <a:ext uri="{FF2B5EF4-FFF2-40B4-BE49-F238E27FC236}">
                    <a16:creationId xmlns:a16="http://schemas.microsoft.com/office/drawing/2014/main" id="{E324BEB6-3901-4556-9FEF-5984E3F1B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06529">
                <a:off x="2731" y="2630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102" name="Oval 67">
              <a:extLst>
                <a:ext uri="{FF2B5EF4-FFF2-40B4-BE49-F238E27FC236}">
                  <a16:creationId xmlns:a16="http://schemas.microsoft.com/office/drawing/2014/main" id="{F13377E8-DF2F-4A5A-8AEA-AEFED355A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442" cy="4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0245" name="Group 69">
            <a:extLst>
              <a:ext uri="{FF2B5EF4-FFF2-40B4-BE49-F238E27FC236}">
                <a16:creationId xmlns:a16="http://schemas.microsoft.com/office/drawing/2014/main" id="{230DA1D4-8DA7-4E37-A3DD-75E0C7D477A8}"/>
              </a:ext>
            </a:extLst>
          </p:cNvPr>
          <p:cNvGrpSpPr>
            <a:grpSpLocks/>
          </p:cNvGrpSpPr>
          <p:nvPr/>
        </p:nvGrpSpPr>
        <p:grpSpPr bwMode="auto">
          <a:xfrm>
            <a:off x="2346325" y="5562600"/>
            <a:ext cx="701675" cy="709613"/>
            <a:chOff x="3168" y="336"/>
            <a:chExt cx="442" cy="447"/>
          </a:xfrm>
        </p:grpSpPr>
        <p:grpSp>
          <p:nvGrpSpPr>
            <p:cNvPr id="3097" name="Group 70">
              <a:extLst>
                <a:ext uri="{FF2B5EF4-FFF2-40B4-BE49-F238E27FC236}">
                  <a16:creationId xmlns:a16="http://schemas.microsoft.com/office/drawing/2014/main" id="{E3163F03-7F35-4720-9402-38E94586FAA5}"/>
                </a:ext>
              </a:extLst>
            </p:cNvPr>
            <p:cNvGrpSpPr>
              <a:grpSpLocks/>
            </p:cNvGrpSpPr>
            <p:nvPr/>
          </p:nvGrpSpPr>
          <p:grpSpPr bwMode="auto">
            <a:xfrm rot="284715">
              <a:off x="3242" y="485"/>
              <a:ext cx="330" cy="122"/>
              <a:chOff x="2480" y="2666"/>
              <a:chExt cx="431" cy="157"/>
            </a:xfrm>
          </p:grpSpPr>
          <p:sp>
            <p:nvSpPr>
              <p:cNvPr id="3099" name="AutoShape 71">
                <a:extLst>
                  <a:ext uri="{FF2B5EF4-FFF2-40B4-BE49-F238E27FC236}">
                    <a16:creationId xmlns:a16="http://schemas.microsoft.com/office/drawing/2014/main" id="{12F57184-BDAD-49DF-B6CC-F31C8F5EF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593471">
                <a:off x="2516" y="2643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00" name="AutoShape 72">
                <a:extLst>
                  <a:ext uri="{FF2B5EF4-FFF2-40B4-BE49-F238E27FC236}">
                    <a16:creationId xmlns:a16="http://schemas.microsoft.com/office/drawing/2014/main" id="{B07374E3-57B4-41A7-8EEC-F11AB860F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06529">
                <a:off x="2731" y="2630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098" name="Oval 73">
              <a:extLst>
                <a:ext uri="{FF2B5EF4-FFF2-40B4-BE49-F238E27FC236}">
                  <a16:creationId xmlns:a16="http://schemas.microsoft.com/office/drawing/2014/main" id="{594F1CC1-F98A-42B7-8BCF-DAB967951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442" cy="4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56" name="Picture 6" descr="Digit 90">
            <a:extLst>
              <a:ext uri="{FF2B5EF4-FFF2-40B4-BE49-F238E27FC236}">
                <a16:creationId xmlns:a16="http://schemas.microsoft.com/office/drawing/2014/main" id="{C5A5B334-959E-47DF-9171-649CCE05D2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06" y="790574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42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44" dur="2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46" dur="2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48" dur="2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50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52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54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56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50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7" grpId="0" animBg="1"/>
      <p:bldP spid="50187" grpId="1" animBg="1"/>
      <p:bldP spid="50188" grpId="0" animBg="1"/>
      <p:bldP spid="50188" grpId="1" animBg="1"/>
      <p:bldP spid="50216" grpId="0" animBg="1"/>
      <p:bldP spid="502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71BB3-74E3-435E-9817-89DD1B7B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08" y="1128505"/>
            <a:ext cx="5357813" cy="2814638"/>
          </a:xfrm>
          <a:prstGeom prst="rect">
            <a:avLst/>
          </a:prstGeom>
        </p:spPr>
      </p:pic>
      <p:pic>
        <p:nvPicPr>
          <p:cNvPr id="2" name="Picture 6" descr="Digit 90">
            <a:extLst>
              <a:ext uri="{FF2B5EF4-FFF2-40B4-BE49-F238E27FC236}">
                <a16:creationId xmlns:a16="http://schemas.microsoft.com/office/drawing/2014/main" id="{5CE77B2D-127A-4891-AA0E-AC60A654E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70" y="1357106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10AE5-E614-4017-83FC-3D75B2800725}"/>
              </a:ext>
            </a:extLst>
          </p:cNvPr>
          <p:cNvSpPr txBox="1"/>
          <p:nvPr/>
        </p:nvSpPr>
        <p:spPr>
          <a:xfrm>
            <a:off x="1620079" y="521058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A8A5C-1C54-4703-8BE7-CE7D300266A3}"/>
              </a:ext>
            </a:extLst>
          </p:cNvPr>
          <p:cNvSpPr txBox="1"/>
          <p:nvPr/>
        </p:nvSpPr>
        <p:spPr>
          <a:xfrm>
            <a:off x="5526156" y="4554607"/>
            <a:ext cx="13340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TỪ PHỔ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F5034-ACB5-49B9-B20E-A6B005F9F445}"/>
              </a:ext>
            </a:extLst>
          </p:cNvPr>
          <p:cNvSpPr txBox="1"/>
          <p:nvPr/>
        </p:nvSpPr>
        <p:spPr>
          <a:xfrm>
            <a:off x="1758626" y="3903879"/>
            <a:ext cx="398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Mật</a:t>
            </a:r>
            <a:r>
              <a:rPr lang="en-US" sz="2400" dirty="0"/>
              <a:t> </a:t>
            </a:r>
            <a:r>
              <a:rPr lang="en-US" sz="2400" dirty="0" err="1"/>
              <a:t>mã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khóa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23 286</a:t>
            </a:r>
          </a:p>
        </p:txBody>
      </p:sp>
    </p:spTree>
    <p:extLst>
      <p:ext uri="{BB962C8B-B14F-4D97-AF65-F5344CB8AC3E}">
        <p14:creationId xmlns:p14="http://schemas.microsoft.com/office/powerpoint/2010/main" val="106369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71BB3-74E3-435E-9817-89DD1B7B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08" y="1128505"/>
            <a:ext cx="5357813" cy="2814638"/>
          </a:xfrm>
          <a:prstGeom prst="rect">
            <a:avLst/>
          </a:prstGeom>
        </p:spPr>
      </p:pic>
      <p:pic>
        <p:nvPicPr>
          <p:cNvPr id="2" name="Picture 6" descr="Digit 90">
            <a:extLst>
              <a:ext uri="{FF2B5EF4-FFF2-40B4-BE49-F238E27FC236}">
                <a16:creationId xmlns:a16="http://schemas.microsoft.com/office/drawing/2014/main" id="{5CE77B2D-127A-4891-AA0E-AC60A654E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70" y="1357106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10AE5-E614-4017-83FC-3D75B2800725}"/>
              </a:ext>
            </a:extLst>
          </p:cNvPr>
          <p:cNvSpPr txBox="1"/>
          <p:nvPr/>
        </p:nvSpPr>
        <p:spPr>
          <a:xfrm>
            <a:off x="1620079" y="521058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A8A5C-1C54-4703-8BE7-CE7D300266A3}"/>
              </a:ext>
            </a:extLst>
          </p:cNvPr>
          <p:cNvSpPr txBox="1"/>
          <p:nvPr/>
        </p:nvSpPr>
        <p:spPr>
          <a:xfrm>
            <a:off x="5526156" y="4554607"/>
            <a:ext cx="25437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ĐƯỜNG SỨC TỪ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F5034-ACB5-49B9-B20E-A6B005F9F445}"/>
              </a:ext>
            </a:extLst>
          </p:cNvPr>
          <p:cNvSpPr txBox="1"/>
          <p:nvPr/>
        </p:nvSpPr>
        <p:spPr>
          <a:xfrm>
            <a:off x="1758626" y="3903879"/>
            <a:ext cx="48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Mật</a:t>
            </a:r>
            <a:r>
              <a:rPr lang="en-US" sz="2400" dirty="0"/>
              <a:t> </a:t>
            </a:r>
            <a:r>
              <a:rPr lang="en-US" sz="2400" dirty="0" err="1"/>
              <a:t>mã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khóa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43657 133 23</a:t>
            </a:r>
          </a:p>
        </p:txBody>
      </p:sp>
    </p:spTree>
    <p:extLst>
      <p:ext uri="{BB962C8B-B14F-4D97-AF65-F5344CB8AC3E}">
        <p14:creationId xmlns:p14="http://schemas.microsoft.com/office/powerpoint/2010/main" val="258701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71BB3-74E3-435E-9817-89DD1B7B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08" y="1128505"/>
            <a:ext cx="5357813" cy="2814638"/>
          </a:xfrm>
          <a:prstGeom prst="rect">
            <a:avLst/>
          </a:prstGeom>
        </p:spPr>
      </p:pic>
      <p:pic>
        <p:nvPicPr>
          <p:cNvPr id="2" name="Picture 6" descr="Digit 90">
            <a:extLst>
              <a:ext uri="{FF2B5EF4-FFF2-40B4-BE49-F238E27FC236}">
                <a16:creationId xmlns:a16="http://schemas.microsoft.com/office/drawing/2014/main" id="{5CE77B2D-127A-4891-AA0E-AC60A654E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70" y="1357106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10AE5-E614-4017-83FC-3D75B2800725}"/>
              </a:ext>
            </a:extLst>
          </p:cNvPr>
          <p:cNvSpPr txBox="1"/>
          <p:nvPr/>
        </p:nvSpPr>
        <p:spPr>
          <a:xfrm>
            <a:off x="1620079" y="521058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A8A5C-1C54-4703-8BE7-CE7D300266A3}"/>
              </a:ext>
            </a:extLst>
          </p:cNvPr>
          <p:cNvSpPr txBox="1"/>
          <p:nvPr/>
        </p:nvSpPr>
        <p:spPr>
          <a:xfrm>
            <a:off x="5526156" y="4554607"/>
            <a:ext cx="27061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NAM CHÂM ĐIỆN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F5034-ACB5-49B9-B20E-A6B005F9F445}"/>
              </a:ext>
            </a:extLst>
          </p:cNvPr>
          <p:cNvSpPr txBox="1"/>
          <p:nvPr/>
        </p:nvSpPr>
        <p:spPr>
          <a:xfrm>
            <a:off x="1758626" y="3903879"/>
            <a:ext cx="4987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Mật</a:t>
            </a:r>
            <a:r>
              <a:rPr lang="en-US" sz="2400" dirty="0"/>
              <a:t> </a:t>
            </a:r>
            <a:r>
              <a:rPr lang="en-US" sz="2400" dirty="0" err="1"/>
              <a:t>mã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khóa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514 3814 4955</a:t>
            </a:r>
          </a:p>
        </p:txBody>
      </p:sp>
    </p:spTree>
    <p:extLst>
      <p:ext uri="{BB962C8B-B14F-4D97-AF65-F5344CB8AC3E}">
        <p14:creationId xmlns:p14="http://schemas.microsoft.com/office/powerpoint/2010/main" val="1790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4675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457200"/>
            <a:ext cx="4918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15- TỪ TRƯỜNG</a:t>
            </a:r>
          </a:p>
        </p:txBody>
      </p:sp>
    </p:spTree>
    <p:extLst>
      <p:ext uri="{BB962C8B-B14F-4D97-AF65-F5344CB8AC3E}">
        <p14:creationId xmlns:p14="http://schemas.microsoft.com/office/powerpoint/2010/main" val="28741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93043"/>
            <a:ext cx="9067800" cy="41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56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038350" y="2625070"/>
            <a:ext cx="1133475" cy="450850"/>
            <a:chOff x="4062" y="3132"/>
            <a:chExt cx="714" cy="284"/>
          </a:xfrm>
        </p:grpSpPr>
        <p:sp>
          <p:nvSpPr>
            <p:cNvPr id="11267" name="Rectangle 4"/>
            <p:cNvSpPr/>
            <p:nvPr/>
          </p:nvSpPr>
          <p:spPr>
            <a:xfrm rot="-2417075">
              <a:off x="4062" y="3132"/>
              <a:ext cx="432" cy="96"/>
            </a:xfrm>
            <a:prstGeom prst="rect">
              <a:avLst/>
            </a:prstGeom>
            <a:solidFill>
              <a:srgbClr val="FF330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Left">
                <a:rot lat="3000000" lon="390000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268" name="Rectangle 5"/>
            <p:cNvSpPr/>
            <p:nvPr/>
          </p:nvSpPr>
          <p:spPr>
            <a:xfrm rot="-2417075">
              <a:off x="4344" y="3320"/>
              <a:ext cx="432" cy="96"/>
            </a:xfrm>
            <a:prstGeom prst="rect">
              <a:avLst/>
            </a:prstGeom>
            <a:solidFill>
              <a:srgbClr val="00CCFF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Left">
                <a:rot lat="3000000" lon="390000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1269" name="Line 6"/>
          <p:cNvSpPr/>
          <p:nvPr/>
        </p:nvSpPr>
        <p:spPr>
          <a:xfrm>
            <a:off x="2681288" y="1437620"/>
            <a:ext cx="0" cy="1295400"/>
          </a:xfrm>
          <a:prstGeom prst="line">
            <a:avLst/>
          </a:prstGeom>
          <a:ln w="19050" cap="flat" cmpd="sng">
            <a:solidFill>
              <a:srgbClr val="CC99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" name="Group 17"/>
          <p:cNvGrpSpPr/>
          <p:nvPr/>
        </p:nvGrpSpPr>
        <p:grpSpPr>
          <a:xfrm>
            <a:off x="2952750" y="2352020"/>
            <a:ext cx="1704975" cy="1358900"/>
            <a:chOff x="4620" y="2640"/>
            <a:chExt cx="1074" cy="856"/>
          </a:xfrm>
        </p:grpSpPr>
        <p:sp>
          <p:nvSpPr>
            <p:cNvPr id="11275" name="Text Box 18"/>
            <p:cNvSpPr txBox="1"/>
            <p:nvPr/>
          </p:nvSpPr>
          <p:spPr>
            <a:xfrm>
              <a:off x="5550" y="3246"/>
              <a:ext cx="14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S</a:t>
              </a:r>
            </a:p>
          </p:txBody>
        </p:sp>
        <p:sp>
          <p:nvSpPr>
            <p:cNvPr id="11276" name="Text Box 19"/>
            <p:cNvSpPr txBox="1"/>
            <p:nvPr/>
          </p:nvSpPr>
          <p:spPr>
            <a:xfrm>
              <a:off x="4620" y="2640"/>
              <a:ext cx="23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N</a:t>
              </a:r>
            </a:p>
          </p:txBody>
        </p:sp>
        <p:sp>
          <p:nvSpPr>
            <p:cNvPr id="11277" name="Line 20"/>
            <p:cNvSpPr/>
            <p:nvPr/>
          </p:nvSpPr>
          <p:spPr>
            <a:xfrm flipH="1" flipV="1">
              <a:off x="4800" y="2822"/>
              <a:ext cx="792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1752600" y="1361420"/>
            <a:ext cx="1828800" cy="7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 eaLnBrk="1" hangingPunct="1"/>
            <a:endParaRPr>
              <a:solidFill>
                <a:srgbClr val="000000"/>
              </a:solidFill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  <p:grpSp>
        <p:nvGrpSpPr>
          <p:cNvPr id="7" name="Group 30"/>
          <p:cNvGrpSpPr/>
          <p:nvPr/>
        </p:nvGrpSpPr>
        <p:grpSpPr>
          <a:xfrm>
            <a:off x="5972175" y="3237845"/>
            <a:ext cx="838200" cy="1905000"/>
            <a:chOff x="4992" y="3120"/>
            <a:chExt cx="528" cy="1200"/>
          </a:xfrm>
        </p:grpSpPr>
        <p:pic>
          <p:nvPicPr>
            <p:cNvPr id="11288" name="Picture 31" descr="tay 2"/>
            <p:cNvPicPr>
              <a:picLocks noChangeAspect="1"/>
            </p:cNvPicPr>
            <p:nvPr/>
          </p:nvPicPr>
          <p:blipFill>
            <a:blip r:embed="rId3"/>
            <a:srcRect t="4239"/>
            <a:stretch>
              <a:fillRect/>
            </a:stretch>
          </p:blipFill>
          <p:spPr>
            <a:xfrm>
              <a:off x="4992" y="3936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9" name="Rectangle 32"/>
            <p:cNvSpPr/>
            <p:nvPr/>
          </p:nvSpPr>
          <p:spPr>
            <a:xfrm>
              <a:off x="5340" y="3120"/>
              <a:ext cx="29" cy="816"/>
            </a:xfrm>
            <a:prstGeom prst="rect">
              <a:avLst/>
            </a:prstGeom>
            <a:solidFill>
              <a:srgbClr val="CCCC00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 rot="3717964">
            <a:off x="5867400" y="2504420"/>
            <a:ext cx="1390650" cy="1390650"/>
            <a:chOff x="2436" y="1920"/>
            <a:chExt cx="876" cy="876"/>
          </a:xfrm>
        </p:grpSpPr>
        <p:grpSp>
          <p:nvGrpSpPr>
            <p:cNvPr id="11291" name="Group 34"/>
            <p:cNvGrpSpPr/>
            <p:nvPr/>
          </p:nvGrpSpPr>
          <p:grpSpPr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11292" name="AutoShape 35"/>
              <p:cNvSpPr/>
              <p:nvPr/>
            </p:nvSpPr>
            <p:spPr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1293" name="AutoShape 36"/>
              <p:cNvSpPr/>
              <p:nvPr/>
            </p:nvSpPr>
            <p:spPr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11294" name="Oval 37"/>
            <p:cNvSpPr/>
            <p:nvPr/>
          </p:nvSpPr>
          <p:spPr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50701" y="152400"/>
            <a:ext cx="6463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/>
              <a:t> Nhận biết từ trường của thành nam châm.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304800" y="5493603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i="1" dirty="0"/>
              <a:t>Sau khi tiến hành thí nghiệm vừa rồi : Các em hãy </a:t>
            </a:r>
            <a:r>
              <a:rPr lang="nl-NL" sz="2800" dirty="0"/>
              <a:t>nhận xét hướng của kim nam châm so với hướng ban đầu ?</a:t>
            </a:r>
            <a:endParaRPr lang="en-US" sz="2800" dirty="0"/>
          </a:p>
        </p:txBody>
      </p:sp>
      <p:pic>
        <p:nvPicPr>
          <p:cNvPr id="21" name="Picture 6" descr="Digit 90">
            <a:extLst>
              <a:ext uri="{FF2B5EF4-FFF2-40B4-BE49-F238E27FC236}">
                <a16:creationId xmlns:a16="http://schemas.microsoft.com/office/drawing/2014/main" id="{82FD1C19-4393-4AB1-A6DE-40FDC010C3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70" y="1357106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9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3.33333E-6 L -0.27813 3.33333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2.22222E-6 L -0.28021 -2.22222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1728</Words>
  <Application>Microsoft Office PowerPoint</Application>
  <PresentationFormat>On-screen Show (4:3)</PresentationFormat>
  <Paragraphs>170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.VnTime</vt:lpstr>
      <vt:lpstr>Arial</vt:lpstr>
      <vt:lpstr>Calibri</vt:lpstr>
      <vt:lpstr>Times New Roman</vt:lpstr>
      <vt:lpstr>Verdana</vt:lpstr>
      <vt:lpstr>VNI-Avo</vt:lpstr>
      <vt:lpstr>VNI-Meli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CHẾ TẠO NAM CHÂM ĐIỆN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bay</cp:lastModifiedBy>
  <cp:revision>19</cp:revision>
  <dcterms:created xsi:type="dcterms:W3CDTF">2022-08-14T07:01:26Z</dcterms:created>
  <dcterms:modified xsi:type="dcterms:W3CDTF">2023-01-08T15:33:29Z</dcterms:modified>
</cp:coreProperties>
</file>