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56" r:id="rId2"/>
    <p:sldId id="259" r:id="rId3"/>
    <p:sldId id="257" r:id="rId4"/>
    <p:sldId id="258" r:id="rId5"/>
    <p:sldId id="261" r:id="rId6"/>
    <p:sldId id="262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5384D-7F54-4AA3-87C7-C129A911EF98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7AFB4-6A3C-49B1-A2F8-FE7EFAEFE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720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7AFB4-6A3C-49B1-A2F8-FE7EFAEFE8E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142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445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5F58-D9FD-4A01-97DF-A06E1700A95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5F58-D9FD-4A01-97DF-A06E1700A9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5F58-D9FD-4A01-97DF-A06E1700A9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aemelia_icons.png"/>
          <p:cNvPicPr preferRelativeResize="0"/>
          <p:nvPr/>
        </p:nvPicPr>
        <p:blipFill rotWithShape="1">
          <a:blip r:embed="rId2">
            <a:alphaModFix amt="40000"/>
          </a:blip>
          <a:srcRect t="30860" b="30860"/>
          <a:stretch/>
        </p:blipFill>
        <p:spPr>
          <a:xfrm>
            <a:off x="0" y="-3"/>
            <a:ext cx="9144000" cy="26251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786525" y="2625167"/>
            <a:ext cx="5859600" cy="36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9585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5F58-D9FD-4A01-97DF-A06E1700A9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5F58-D9FD-4A01-97DF-A06E1700A95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5F58-D9FD-4A01-97DF-A06E1700A9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5F58-D9FD-4A01-97DF-A06E1700A9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5F58-D9FD-4A01-97DF-A06E1700A9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5F58-D9FD-4A01-97DF-A06E1700A95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5F58-D9FD-4A01-97DF-A06E1700A9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5F58-D9FD-4A01-97DF-A06E1700A95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CC45F58-D9FD-4A01-97DF-A06E1700A95A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Chủ đề 8: Đa dạng thế giới sống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2420888"/>
            <a:ext cx="7603936" cy="1752600"/>
          </a:xfrm>
        </p:spPr>
        <p:txBody>
          <a:bodyPr>
            <a:norm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15: KHÓA LƯỠNG PHÂN</a:t>
            </a:r>
            <a:endParaRPr lang="en-GB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51E40-C197-E3F1-7BCC-0A0AA3181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5F58-D9FD-4A01-97DF-A06E1700A95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18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7498080" cy="1143000"/>
          </a:xfrm>
        </p:spPr>
        <p:txBody>
          <a:bodyPr>
            <a:noAutofit/>
          </a:bodyPr>
          <a:lstStyle/>
          <a:p>
            <a:pPr algn="just"/>
            <a:r>
              <a:rPr lang="vi-VN" sz="36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? </a:t>
            </a:r>
            <a:r>
              <a:rPr lang="vi-VN" sz="3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Hãy</a:t>
            </a:r>
            <a:r>
              <a:rPr lang="vi-VN" sz="3600" dirty="0">
                <a:effectLst/>
                <a:latin typeface="Arial" pitchFamily="34" charset="0"/>
                <a:cs typeface="Arial" pitchFamily="34" charset="0"/>
              </a:rPr>
              <a:t> giúp 2 bạn phân chia đồ vật thành từng nhóm theo màu sắc và hình dạng.</a:t>
            </a:r>
            <a:endParaRPr lang="en-GB" sz="360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630" y="2276872"/>
            <a:ext cx="576804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4EAE87-C191-7E44-2DD6-A935F0D7F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5F58-D9FD-4A01-97DF-A06E1700A95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91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3928" y="2996952"/>
            <a:ext cx="1922512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Khóa lưỡng </a:t>
            </a:r>
            <a:r>
              <a:rPr lang="vi-VN" dirty="0"/>
              <a:t>phân</a:t>
            </a:r>
            <a:endParaRPr lang="en-GB" dirty="0"/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 flipV="1">
            <a:off x="5846440" y="1988840"/>
            <a:ext cx="741784" cy="1465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1"/>
          </p:cNvCxnSpPr>
          <p:nvPr/>
        </p:nvCxnSpPr>
        <p:spPr>
          <a:xfrm flipH="1">
            <a:off x="3059832" y="3454152"/>
            <a:ext cx="864096" cy="9109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588224" y="764704"/>
            <a:ext cx="1872208" cy="216024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Sử dụng khóa lưỡng phân trong phân loại sinh vật.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1425352" y="3436302"/>
            <a:ext cx="1634480" cy="19225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Thực hành xây dựng khóa lưỡng phân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137633-F352-FB4C-2F9F-53EC475CB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5F58-D9FD-4A01-97DF-A06E1700A95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8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>
                <a:solidFill>
                  <a:srgbClr val="FF0000"/>
                </a:solidFill>
              </a:rPr>
              <a:t>Chủ đề 8: Đa dạng thế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vi-VN" dirty="0">
                <a:solidFill>
                  <a:srgbClr val="FF0000"/>
                </a:solidFill>
              </a:rPr>
              <a:t>giới sống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vi-VN" dirty="0">
                <a:solidFill>
                  <a:srgbClr val="FF0000"/>
                </a:solidFill>
              </a:rPr>
              <a:t>Bài 15: Khóa lưỡng phân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vi-VN" dirty="0"/>
              <a:t>I. Sử dụng khóa lưỡng phân trong phân loại sinh vật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EF819-CE3F-EF3F-999D-7FCE1632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5F58-D9FD-4A01-97DF-A06E1700A95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43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252" y="116632"/>
            <a:ext cx="437359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1124744"/>
            <a:ext cx="4265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/>
              <a:t>Đặc điểm giúp phân loại các động vật </a:t>
            </a:r>
          </a:p>
          <a:p>
            <a:r>
              <a:rPr lang="vi-VN" dirty="0"/>
              <a:t>theo các bước 1,2,3 của hình bên là gì?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4005064"/>
            <a:ext cx="3829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/>
              <a:t>Từ 4 động vật trên được chia thành</a:t>
            </a:r>
          </a:p>
          <a:p>
            <a:r>
              <a:rPr lang="vi-VN" dirty="0"/>
              <a:t>mấy nhóm lớn, mấy nhóm nhỏ?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A8360-D823-B870-0488-5466F8CC7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5F58-D9FD-4A01-97DF-A06E1700A95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7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35"/>
            <a:ext cx="4376737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6294716" y="260648"/>
            <a:ext cx="2592288" cy="1908792"/>
          </a:xfrm>
          <a:prstGeom prst="cloudCallout">
            <a:avLst>
              <a:gd name="adj1" fmla="val -64174"/>
              <a:gd name="adj2" fmla="val 6543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Khóa lưỡng phân là gì?</a:t>
            </a:r>
            <a:endParaRPr lang="en-GB" dirty="0"/>
          </a:p>
        </p:txBody>
      </p:sp>
      <p:sp>
        <p:nvSpPr>
          <p:cNvPr id="3" name="Cloud Callout 2"/>
          <p:cNvSpPr/>
          <p:nvPr/>
        </p:nvSpPr>
        <p:spPr>
          <a:xfrm>
            <a:off x="5508104" y="3454691"/>
            <a:ext cx="3312368" cy="2854629"/>
          </a:xfrm>
          <a:prstGeom prst="cloudCallout">
            <a:avLst>
              <a:gd name="adj1" fmla="val -59706"/>
              <a:gd name="adj2" fmla="val -381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Khóa lưỡng phân dùng để phân chia các sinh vật thành từng nhóm, dựa trên sự giống hoặc khác nhau ở mỗi đặc điểm của sinh vật.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0261D-8BC4-41B6-11EC-AED45A32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5F58-D9FD-4A01-97DF-A06E1700A95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30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Hãy hoàn thiện khóa lưỡng phân( B 15.2) xác định tên mỗi loại cây dựa vào đặc điểm lá?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1440160" cy="147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6569"/>
            <a:ext cx="171963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64295"/>
            <a:ext cx="1459511" cy="161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26680"/>
            <a:ext cx="1647627" cy="164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9834" y="32849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Bèo nhật bản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070763" y="3172326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/>
              <a:t>Cây sắn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433190" y="600567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/>
              <a:t>Cây ô rô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829281" y="6002426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/>
              <a:t>Cây hoa hồng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740935"/>
              </p:ext>
            </p:extLst>
          </p:nvPr>
        </p:nvGraphicFramePr>
        <p:xfrm>
          <a:off x="4525033" y="1772816"/>
          <a:ext cx="4511463" cy="4414276"/>
        </p:xfrm>
        <a:graphic>
          <a:graphicData uri="http://schemas.openxmlformats.org/drawingml/2006/table">
            <a:tbl>
              <a:tblPr bandRow="1"/>
              <a:tblGrid>
                <a:gridCol w="623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5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en-US" sz="13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Các</a:t>
                      </a: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vi-VN" sz="13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en-US" sz="13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bước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en-US" sz="13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Đặc</a:t>
                      </a: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điểm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Tên cây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63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1a</a:t>
                      </a:r>
                      <a:endParaRPr lang="vi-VN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1b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Lá không xẻ thành nhiều thùy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Đi tới bước 2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2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Lá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xẻ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thành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nhiều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thùy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hoặc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lá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xẻ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thành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lá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con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Đi tới bước 3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531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2a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endParaRPr lang="vi-VN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2b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Lá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có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mép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lá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nhẵn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6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Lá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có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mép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lá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răng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cưa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63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3a</a:t>
                      </a:r>
                      <a:endParaRPr lang="vi-VN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3b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Lá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xẻ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thành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nhiều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thùy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các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thùy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xẻ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sâu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53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Lá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xẻ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thành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nhiều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thùy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là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những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lá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con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xếp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dọc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hai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bên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cuống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lá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6334B4-CF2B-E057-406F-3FCA78EFE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5F58-D9FD-4A01-97DF-A06E1700A95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81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989557" y="2121075"/>
            <a:ext cx="7265096" cy="1853852"/>
          </a:xfrm>
          <a:prstGeom prst="rect">
            <a:avLst/>
          </a:prstGeom>
        </p:spPr>
        <p:txBody>
          <a:bodyPr wrap="none" fromWordArt="1">
            <a:prstTxWarp prst="textChevron">
              <a:avLst/>
            </a:prstTxWarp>
          </a:bodyPr>
          <a:lstStyle/>
          <a:p>
            <a:pPr algn="ctr"/>
            <a:r>
              <a:rPr lang="en-US" sz="5300" b="1" kern="1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CẢM ƠN CÁC EM ĐÃ LẮNG NGHE!</a:t>
            </a:r>
          </a:p>
        </p:txBody>
      </p:sp>
    </p:spTree>
    <p:extLst>
      <p:ext uri="{BB962C8B-B14F-4D97-AF65-F5344CB8AC3E}">
        <p14:creationId xmlns:p14="http://schemas.microsoft.com/office/powerpoint/2010/main" val="101932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110</TotalTime>
  <Words>276</Words>
  <Application>Microsoft Office PowerPoint</Application>
  <PresentationFormat>On-screen Show (4:3)</PresentationFormat>
  <Paragraphs>49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Gill Sans MT</vt:lpstr>
      <vt:lpstr>Times New Roman</vt:lpstr>
      <vt:lpstr>Verdana</vt:lpstr>
      <vt:lpstr>Wingdings 2</vt:lpstr>
      <vt:lpstr>Solstice</vt:lpstr>
      <vt:lpstr>Chủ đề 8: Đa dạng thế giới sống</vt:lpstr>
      <vt:lpstr>? Hãy giúp 2 bạn phân chia đồ vật thành từng nhóm theo màu sắc và hình dạng.</vt:lpstr>
      <vt:lpstr>PowerPoint Presentation</vt:lpstr>
      <vt:lpstr>Chủ đề 8: Đa dạng thế giới sống Bài 15: Khóa lưỡng phân</vt:lpstr>
      <vt:lpstr>PowerPoint Presentation</vt:lpstr>
      <vt:lpstr>PowerPoint Presentation</vt:lpstr>
      <vt:lpstr>Hãy hoàn thiện khóa lưỡng phân( B 15.2) xác định tên mỗi loại cây dựa vào đặc điểm lá?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8: Đa dạng thế giới sống</dc:title>
  <dc:creator>admin</dc:creator>
  <cp:lastModifiedBy>Windows 10</cp:lastModifiedBy>
  <cp:revision>12</cp:revision>
  <dcterms:created xsi:type="dcterms:W3CDTF">2023-12-19T01:10:10Z</dcterms:created>
  <dcterms:modified xsi:type="dcterms:W3CDTF">2025-11-21T06:04:49Z</dcterms:modified>
</cp:coreProperties>
</file>