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33" r:id="rId2"/>
    <p:sldId id="335" r:id="rId3"/>
    <p:sldId id="357" r:id="rId4"/>
    <p:sldId id="334" r:id="rId5"/>
    <p:sldId id="358" r:id="rId6"/>
    <p:sldId id="359" r:id="rId7"/>
    <p:sldId id="360" r:id="rId8"/>
    <p:sldId id="361" r:id="rId9"/>
    <p:sldId id="362" r:id="rId10"/>
    <p:sldId id="383" r:id="rId11"/>
    <p:sldId id="363" r:id="rId12"/>
    <p:sldId id="384" r:id="rId13"/>
    <p:sldId id="364" r:id="rId14"/>
    <p:sldId id="365" r:id="rId15"/>
    <p:sldId id="385" r:id="rId16"/>
    <p:sldId id="386" r:id="rId17"/>
    <p:sldId id="366" r:id="rId18"/>
    <p:sldId id="388" r:id="rId19"/>
    <p:sldId id="367" r:id="rId20"/>
    <p:sldId id="368" r:id="rId21"/>
    <p:sldId id="369" r:id="rId22"/>
    <p:sldId id="370" r:id="rId23"/>
    <p:sldId id="387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600"/>
    <a:srgbClr val="0000FF"/>
    <a:srgbClr val="00FFFF"/>
    <a:srgbClr val="FF0000"/>
    <a:srgbClr val="006600"/>
    <a:srgbClr val="0000CC"/>
    <a:srgbClr val="9C0C24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94" autoAdjust="0"/>
    <p:restoredTop sz="95853" autoAdjust="0"/>
  </p:normalViewPr>
  <p:slideViewPr>
    <p:cSldViewPr snapToGrid="0">
      <p:cViewPr varScale="1">
        <p:scale>
          <a:sx n="81" d="100"/>
          <a:sy n="81" d="100"/>
        </p:scale>
        <p:origin x="55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BCDB4-68F1-4CF5-B86E-7ECC8F61CF4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9BF97-CCE8-4556-AECF-D3B0ACA3D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7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03423-AC26-81A6-D911-CC9E4035B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9A722-DED6-E4C0-713C-06AAA68E7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308FB-1498-7B9A-946F-62E1B025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FA85-9F4C-191C-F201-193CD17C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831E-DA43-063D-18A1-DB90E8D6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1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AB99-42D0-CE95-4922-976A7F2D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6EB7F-1B14-FDAC-D9F6-7677633F1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353-18A1-E62E-F0E7-0D1DB37C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FBAF1-8F12-554D-5626-6E222607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1114-B29E-9DB5-1161-02C36CE1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9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FAE5C-66BA-BDC3-EED8-AB2E7FDBE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6C9E6-16C6-6AEE-AEA6-FD466789C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8DFEF-F563-6ADA-AE7D-EA7B9CBD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8784B-C865-9894-5752-1B48F7CB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8AD1F-F136-ABB3-FCE9-BBCDA401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6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424F-6FF3-581E-D9F7-CC3699FF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0A5D7-9373-D28C-F89A-737616969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FF51C-A686-C9EF-6705-2D21B90A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D90C3-869F-C288-4F55-A252885B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3D1F9-89D8-9F64-B07C-D123DEE8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6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1C4D-97AE-9836-D351-8BB24753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F857A-248B-AA0A-6ECD-ED130A5E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E298-89A3-8D15-25E9-03DFDEE5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A0F6F-0B75-E846-009B-1690213F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A3CF-BCE3-2EA9-2FDD-D98673788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1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FA6C-AB45-DD85-3521-91DF4480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F6DC-66D1-6A8D-28C7-C530456E1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55E59-565D-A0D6-B7A4-34CCB370E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6D9F4-C35F-E5D4-C980-AF9C8B96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7EAD-7C89-6EC3-C7A8-B66DDE2B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9EFD7-C7BF-5164-3CF1-8FB389B5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2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8A87-FB49-3DEE-3661-0A34760C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BB807-E386-B2CB-7253-C78C9FA98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7D980-B07A-E27C-2A45-68A39F972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9F2E8-928C-854C-F944-59D364FCF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64C32-CCC0-5C55-C11E-C5BFD0D83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046D3-876D-4C5B-45C3-7A78EA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E8B65-41C0-F8DC-75B1-B3B31440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5E86F-4264-6A88-EF6C-EF2EE1D6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D308-D658-43EC-8619-1829004A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031-2CC5-7BA1-98FD-2403904D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14F2-E749-902A-31C6-F874B212B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2D4EB-9FBC-B70F-8618-4A37A97B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85CE8-8581-2F50-4DAF-FC03F1FD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7FA6-B5DF-8560-6067-2C59387A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ED599-BE0F-70D7-28EE-1D8ED4885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3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2498-553D-A2DB-F771-00B5A2B9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1FBF-EDCB-43AA-0632-84400D0C6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847BC-9E53-30FA-0FD6-6BE424C74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2C796-6882-D4E3-AA7F-53200436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08152-6956-F4C5-3A69-7CC7C7E2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D2FE6-4227-FD82-4937-8D59EA69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3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C873F-E510-719F-98AC-3E70D87A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C9E2E2-2AE6-3EBD-A9E4-7ED224ABC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2EBDC-61E3-44F2-ABB4-2EB1749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2E887-1386-15D9-5ECB-2E2384DFF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42CEC-AEEF-DFC4-E282-D593A02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40693-F29B-CF3B-65FE-11FC48F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1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A1EDD5-0880-E869-4D10-C85553C0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0795F-1B41-82CD-C290-311DBA831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86E56-0772-62DB-E800-762907124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47B41-D574-4D99-8733-CDF2B4333776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15C0E-FBAF-B2D2-251A-970E2D4CC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648B1-B142-9FCA-13B3-C5042150F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file:///H:\THT_Chuyen%20de%20Thuc%20hien%20giao%20an%20dien%20tu\GDCD\Yeu%20thuong%20con%20nguoi.ppt#-1,1,Slide 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390658" y="4413719"/>
            <a:ext cx="7377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FF"/>
                </a:solidFill>
                <a:cs typeface="Times New Roman" pitchFamily="18" charset="0"/>
              </a:rPr>
              <a:t>GIÁO </a:t>
            </a:r>
            <a:endParaRPr lang="vi-VN" b="1" dirty="0">
              <a:solidFill>
                <a:srgbClr val="FF00FF"/>
              </a:solidFill>
              <a:cs typeface="Times New Roman" pitchFamily="18" charset="0"/>
            </a:endParaRPr>
          </a:p>
        </p:txBody>
      </p:sp>
      <p:pic>
        <p:nvPicPr>
          <p:cNvPr id="2051" name="Picture 14" descr="Asian lily">
            <a:hlinkClick r:id="rId2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251" y="3860427"/>
            <a:ext cx="6400800" cy="266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95556"/>
            <a:ext cx="12192000" cy="79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44723"/>
            <a:ext cx="12192000" cy="79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8"/>
          <p:cNvSpPr>
            <a:spLocks noChangeArrowheads="1" noChangeShapeType="1" noTextEdit="1"/>
          </p:cNvSpPr>
          <p:nvPr/>
        </p:nvSpPr>
        <p:spPr bwMode="auto">
          <a:xfrm>
            <a:off x="406400" y="672354"/>
            <a:ext cx="11785600" cy="165707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VỚI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ĐIỆN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TỬ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055" name="Picture 8" descr="hoahong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289621">
            <a:off x="730252" y="4332477"/>
            <a:ext cx="1835149" cy="198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14"/>
          <p:cNvSpPr>
            <a:spLocks noChangeArrowheads="1" noChangeShapeType="1" noTextEdit="1"/>
          </p:cNvSpPr>
          <p:nvPr/>
        </p:nvSpPr>
        <p:spPr bwMode="auto">
          <a:xfrm>
            <a:off x="3860800" y="2506847"/>
            <a:ext cx="6197600" cy="8068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MÔN: KHOA HỌC TỰ </a:t>
            </a:r>
            <a:r>
              <a:rPr lang="en-US" sz="36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NHIÊN</a:t>
            </a:r>
            <a:r>
              <a:rPr lang="en-US" sz="36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 8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6400" y="3591486"/>
            <a:ext cx="10363200" cy="537882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rgbClr val="0000FF"/>
                </a:solidFill>
                <a:ea typeface="+mj-ea"/>
                <a:cs typeface="Times New Roman" pitchFamily="18" charset="0"/>
              </a:rPr>
              <a:t>BỘ SÁCH CÁNH DIỀU</a:t>
            </a:r>
            <a:endParaRPr lang="en-US" sz="4400" kern="0" dirty="0">
              <a:solidFill>
                <a:srgbClr val="0000FF"/>
              </a:solidFill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9A85D0-728F-ADAB-9E69-108C2512C3B7}"/>
              </a:ext>
            </a:extLst>
          </p:cNvPr>
          <p:cNvSpPr/>
          <p:nvPr/>
        </p:nvSpPr>
        <p:spPr>
          <a:xfrm>
            <a:off x="390605" y="908767"/>
            <a:ext cx="5316072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B113E-11EC-B318-0DA8-691FB22BB2F3}"/>
              </a:ext>
            </a:extLst>
          </p:cNvPr>
          <p:cNvSpPr/>
          <p:nvPr/>
        </p:nvSpPr>
        <p:spPr>
          <a:xfrm>
            <a:off x="522785" y="935951"/>
            <a:ext cx="5316072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BBA0EB-5894-FA5C-7C5F-819049117058}"/>
              </a:ext>
            </a:extLst>
          </p:cNvPr>
          <p:cNvSpPr/>
          <p:nvPr/>
        </p:nvSpPr>
        <p:spPr>
          <a:xfrm>
            <a:off x="6280417" y="1078537"/>
            <a:ext cx="5217459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501DE6-97EF-6AFA-96DC-E5BFB41B7B27}"/>
              </a:ext>
            </a:extLst>
          </p:cNvPr>
          <p:cNvSpPr/>
          <p:nvPr/>
        </p:nvSpPr>
        <p:spPr>
          <a:xfrm>
            <a:off x="6444588" y="1135548"/>
            <a:ext cx="5217459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E8E65-1406-483A-650E-DDCFD92DAB10}"/>
              </a:ext>
            </a:extLst>
          </p:cNvPr>
          <p:cNvSpPr txBox="1"/>
          <p:nvPr/>
        </p:nvSpPr>
        <p:spPr>
          <a:xfrm>
            <a:off x="633696" y="2220688"/>
            <a:ext cx="905435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AD1172-E624-BB31-2C0C-1C1BDE08BE5A}"/>
              </a:ext>
            </a:extLst>
          </p:cNvPr>
          <p:cNvCxnSpPr>
            <a:cxnSpLocks/>
          </p:cNvCxnSpPr>
          <p:nvPr/>
        </p:nvCxnSpPr>
        <p:spPr>
          <a:xfrm flipV="1">
            <a:off x="1529123" y="1967524"/>
            <a:ext cx="448236" cy="1629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4EE1D7-C3CE-1F8F-0ABB-A4BB79BA9262}"/>
              </a:ext>
            </a:extLst>
          </p:cNvPr>
          <p:cNvCxnSpPr>
            <a:cxnSpLocks/>
          </p:cNvCxnSpPr>
          <p:nvPr/>
        </p:nvCxnSpPr>
        <p:spPr>
          <a:xfrm>
            <a:off x="1529122" y="3597341"/>
            <a:ext cx="519955" cy="1658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/>
              <p:nvPr/>
            </p:nvSpPr>
            <p:spPr>
              <a:xfrm>
                <a:off x="779063" y="1209477"/>
                <a:ext cx="4723882" cy="50033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+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endParaRPr lang="en-US" sz="1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63" y="1209477"/>
                <a:ext cx="4723882" cy="500330"/>
              </a:xfrm>
              <a:prstGeom prst="rect">
                <a:avLst/>
              </a:prstGeom>
              <a:blipFill>
                <a:blip r:embed="rId2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/>
              <p:nvPr/>
            </p:nvSpPr>
            <p:spPr>
              <a:xfrm>
                <a:off x="1556850" y="2313429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850" y="2313429"/>
                <a:ext cx="6751674" cy="500330"/>
              </a:xfrm>
              <a:prstGeom prst="rect">
                <a:avLst/>
              </a:prstGeom>
              <a:blipFill>
                <a:blip r:embed="rId3"/>
                <a:stretch>
                  <a:fillRect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/>
              <p:nvPr/>
            </p:nvSpPr>
            <p:spPr>
              <a:xfrm>
                <a:off x="1618770" y="2647522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770" y="2647522"/>
                <a:ext cx="6751674" cy="500330"/>
              </a:xfrm>
              <a:prstGeom prst="rect">
                <a:avLst/>
              </a:prstGeom>
              <a:blipFill>
                <a:blip r:embed="rId4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944A5950-D6AE-E803-FCF9-8B7E0BD1980C}"/>
              </a:ext>
            </a:extLst>
          </p:cNvPr>
          <p:cNvSpPr txBox="1"/>
          <p:nvPr/>
        </p:nvSpPr>
        <p:spPr>
          <a:xfrm>
            <a:off x="2595200" y="1831185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/>
              <p:nvPr/>
            </p:nvSpPr>
            <p:spPr>
              <a:xfrm>
                <a:off x="725610" y="5298413"/>
                <a:ext cx="4830788" cy="50033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Phi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+  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Phi </a:t>
                </a:r>
                <a:r>
                  <a:rPr lang="en-US" sz="18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endParaRPr lang="en-US" sz="1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10" y="5298413"/>
                <a:ext cx="4830788" cy="500330"/>
              </a:xfrm>
              <a:prstGeom prst="rect">
                <a:avLst/>
              </a:prstGeom>
              <a:blipFill>
                <a:blip r:embed="rId5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/>
              <p:nvPr/>
            </p:nvSpPr>
            <p:spPr>
              <a:xfrm>
                <a:off x="1890109" y="4164544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09" y="4164544"/>
                <a:ext cx="6751674" cy="500330"/>
              </a:xfrm>
              <a:prstGeom prst="rect">
                <a:avLst/>
              </a:prstGeom>
              <a:blipFill>
                <a:blip r:embed="rId6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/>
              <p:nvPr/>
            </p:nvSpPr>
            <p:spPr>
              <a:xfrm>
                <a:off x="1818392" y="3721866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92" y="3721866"/>
                <a:ext cx="6751674" cy="500330"/>
              </a:xfrm>
              <a:prstGeom prst="rect">
                <a:avLst/>
              </a:prstGeom>
              <a:blipFill>
                <a:blip r:embed="rId7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9" name="TextBox 1028">
            <a:extLst>
              <a:ext uri="{FF2B5EF4-FFF2-40B4-BE49-F238E27FC236}">
                <a16:creationId xmlns:a16="http://schemas.microsoft.com/office/drawing/2014/main" id="{5477CBB8-CB33-52CC-3182-01E8A731CC88}"/>
              </a:ext>
            </a:extLst>
          </p:cNvPr>
          <p:cNvSpPr txBox="1"/>
          <p:nvPr/>
        </p:nvSpPr>
        <p:spPr>
          <a:xfrm>
            <a:off x="6608879" y="2403301"/>
            <a:ext cx="706491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4211E5C9-B286-5DD0-93A7-DE9B0427F586}"/>
              </a:ext>
            </a:extLst>
          </p:cNvPr>
          <p:cNvCxnSpPr>
            <a:cxnSpLocks/>
          </p:cNvCxnSpPr>
          <p:nvPr/>
        </p:nvCxnSpPr>
        <p:spPr>
          <a:xfrm flipV="1">
            <a:off x="7380499" y="1810087"/>
            <a:ext cx="699816" cy="1844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2ADDC207-F17A-A743-C6C7-2D72B6C82804}"/>
              </a:ext>
            </a:extLst>
          </p:cNvPr>
          <p:cNvCxnSpPr>
            <a:cxnSpLocks/>
          </p:cNvCxnSpPr>
          <p:nvPr/>
        </p:nvCxnSpPr>
        <p:spPr>
          <a:xfrm>
            <a:off x="7380498" y="3654767"/>
            <a:ext cx="880941" cy="1959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08615E99-AA6B-FE96-0D73-6523556A7E5C}"/>
              </a:ext>
            </a:extLst>
          </p:cNvPr>
          <p:cNvCxnSpPr>
            <a:cxnSpLocks/>
          </p:cNvCxnSpPr>
          <p:nvPr/>
        </p:nvCxnSpPr>
        <p:spPr>
          <a:xfrm flipV="1">
            <a:off x="7413333" y="3280721"/>
            <a:ext cx="825088" cy="34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14C57CC4-8845-0087-CDB4-35520056CEC1}"/>
              </a:ext>
            </a:extLst>
          </p:cNvPr>
          <p:cNvCxnSpPr>
            <a:cxnSpLocks/>
          </p:cNvCxnSpPr>
          <p:nvPr/>
        </p:nvCxnSpPr>
        <p:spPr>
          <a:xfrm>
            <a:off x="7365172" y="3618607"/>
            <a:ext cx="1005272" cy="910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6929584-C712-71EF-414F-43EDA4924060}"/>
              </a:ext>
            </a:extLst>
          </p:cNvPr>
          <p:cNvSpPr txBox="1"/>
          <p:nvPr/>
        </p:nvSpPr>
        <p:spPr>
          <a:xfrm>
            <a:off x="8145444" y="1564210"/>
            <a:ext cx="126655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dirty="0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805B358D-8933-B3CB-100C-00F65320B447}"/>
              </a:ext>
            </a:extLst>
          </p:cNvPr>
          <p:cNvSpPr txBox="1"/>
          <p:nvPr/>
        </p:nvSpPr>
        <p:spPr>
          <a:xfrm>
            <a:off x="8276241" y="3073884"/>
            <a:ext cx="119103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acid</a:t>
            </a:r>
            <a:endParaRPr lang="en-US" dirty="0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FBFF264-62AD-B48A-616B-E8183995AB17}"/>
              </a:ext>
            </a:extLst>
          </p:cNvPr>
          <p:cNvSpPr txBox="1"/>
          <p:nvPr/>
        </p:nvSpPr>
        <p:spPr>
          <a:xfrm>
            <a:off x="8370444" y="4275056"/>
            <a:ext cx="18911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28EBADC9-5A71-6BB5-0E44-A9BCF86A807F}"/>
              </a:ext>
            </a:extLst>
          </p:cNvPr>
          <p:cNvSpPr txBox="1"/>
          <p:nvPr/>
        </p:nvSpPr>
        <p:spPr>
          <a:xfrm>
            <a:off x="8370444" y="5365564"/>
            <a:ext cx="18911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01B6FBD8-CA1B-920C-5570-F521E56FC567}"/>
              </a:ext>
            </a:extLst>
          </p:cNvPr>
          <p:cNvSpPr txBox="1"/>
          <p:nvPr/>
        </p:nvSpPr>
        <p:spPr>
          <a:xfrm>
            <a:off x="8100850" y="2033971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353E09F6-E53C-5389-4199-4B3CCEA6AD0A}"/>
              </a:ext>
            </a:extLst>
          </p:cNvPr>
          <p:cNvSpPr txBox="1"/>
          <p:nvPr/>
        </p:nvSpPr>
        <p:spPr>
          <a:xfrm>
            <a:off x="8308524" y="3517780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7DD1E05E-5CF2-F3AB-1533-6CF4FF3D601F}"/>
              </a:ext>
            </a:extLst>
          </p:cNvPr>
          <p:cNvSpPr txBox="1"/>
          <p:nvPr/>
        </p:nvSpPr>
        <p:spPr>
          <a:xfrm>
            <a:off x="2449944" y="482453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BC982A58-204D-CF1E-D291-701A02B4D598}"/>
              </a:ext>
            </a:extLst>
          </p:cNvPr>
          <p:cNvSpPr txBox="1"/>
          <p:nvPr/>
        </p:nvSpPr>
        <p:spPr>
          <a:xfrm>
            <a:off x="8481044" y="478837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  </a:t>
            </a:r>
            <a:endParaRPr lang="en-US" dirty="0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772C228D-08E5-0CAC-6273-00ECA730D3C9}"/>
              </a:ext>
            </a:extLst>
          </p:cNvPr>
          <p:cNvSpPr txBox="1"/>
          <p:nvPr/>
        </p:nvSpPr>
        <p:spPr>
          <a:xfrm>
            <a:off x="8641783" y="581241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endParaRPr lang="en-US" dirty="0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F29BC005-9A7F-3BD2-97A1-3A82BCD2767C}"/>
              </a:ext>
            </a:extLst>
          </p:cNvPr>
          <p:cNvSpPr txBox="1"/>
          <p:nvPr/>
        </p:nvSpPr>
        <p:spPr>
          <a:xfrm flipH="1">
            <a:off x="284451" y="240958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18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5" grpId="0"/>
      <p:bldP spid="26" grpId="0"/>
      <p:bldP spid="28" grpId="0"/>
      <p:bldP spid="30" grpId="0" animBg="1"/>
      <p:bldP spid="1024" grpId="0"/>
      <p:bldP spid="1025" grpId="0"/>
      <p:bldP spid="1029" grpId="0" animBg="1"/>
      <p:bldP spid="1045" grpId="0" animBg="1"/>
      <p:bldP spid="1046" grpId="0" animBg="1"/>
      <p:bldP spid="1047" grpId="0" animBg="1"/>
      <p:bldP spid="1048" grpId="0" animBg="1"/>
      <p:bldP spid="1049" grpId="0"/>
      <p:bldP spid="1050" grpId="0"/>
      <p:bldP spid="1051" grpId="0"/>
      <p:bldP spid="1052" grpId="0"/>
      <p:bldP spid="10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82686" y="207787"/>
            <a:ext cx="509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695" y="2867891"/>
            <a:ext cx="187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6434" y="443315"/>
            <a:ext cx="2521527" cy="64633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Oxide base</a:t>
            </a:r>
          </a:p>
        </p:txBody>
      </p:sp>
      <p:cxnSp>
        <p:nvCxnSpPr>
          <p:cNvPr id="9" name="Straight Arrow Connector 8"/>
          <p:cNvCxnSpPr>
            <a:stCxn id="5" idx="3"/>
            <a:endCxn id="7" idx="1"/>
          </p:cNvCxnSpPr>
          <p:nvPr/>
        </p:nvCxnSpPr>
        <p:spPr>
          <a:xfrm flipV="1">
            <a:off x="1995058" y="766481"/>
            <a:ext cx="1011376" cy="2424576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527966" y="803533"/>
            <a:ext cx="1468581" cy="1588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35086" y="1579427"/>
            <a:ext cx="509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BASE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8834" y="1814955"/>
            <a:ext cx="252152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Oxide acid</a:t>
            </a:r>
          </a:p>
        </p:txBody>
      </p:sp>
      <p:cxnSp>
        <p:nvCxnSpPr>
          <p:cNvPr id="30" name="Straight Arrow Connector 29"/>
          <p:cNvCxnSpPr>
            <a:stCxn id="5" idx="3"/>
            <a:endCxn id="29" idx="1"/>
          </p:cNvCxnSpPr>
          <p:nvPr/>
        </p:nvCxnSpPr>
        <p:spPr>
          <a:xfrm flipV="1">
            <a:off x="1995058" y="2138121"/>
            <a:ext cx="1163776" cy="10529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680366" y="2175173"/>
            <a:ext cx="1468581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35086" y="2909507"/>
            <a:ext cx="5098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ACID,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BASE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58834" y="3145035"/>
            <a:ext cx="2521527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>
            <a:stCxn id="5" idx="3"/>
            <a:endCxn id="34" idx="1"/>
          </p:cNvCxnSpPr>
          <p:nvPr/>
        </p:nvCxnSpPr>
        <p:spPr>
          <a:xfrm>
            <a:off x="1995058" y="3191057"/>
            <a:ext cx="1163776" cy="55414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80366" y="3740788"/>
            <a:ext cx="1468581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135086" y="5320277"/>
            <a:ext cx="509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ACID, </a:t>
            </a:r>
            <a:r>
              <a:rPr lang="en-US" sz="36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58834" y="5555805"/>
            <a:ext cx="2521527" cy="1200329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Straight Arrow Connector 39"/>
          <p:cNvCxnSpPr>
            <a:stCxn id="5" idx="3"/>
            <a:endCxn id="39" idx="1"/>
          </p:cNvCxnSpPr>
          <p:nvPr/>
        </p:nvCxnSpPr>
        <p:spPr>
          <a:xfrm>
            <a:off x="1995058" y="3191057"/>
            <a:ext cx="1163776" cy="2964913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680366" y="5916023"/>
            <a:ext cx="1468581" cy="1588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7" grpId="0" animBg="1"/>
      <p:bldP spid="28" grpId="0"/>
      <p:bldP spid="29" grpId="0" animBg="1"/>
      <p:bldP spid="33" grpId="0"/>
      <p:bldP spid="34" grpId="0" animBg="1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08FA8F-5DF2-7E48-68B5-4FB065B1C314}"/>
              </a:ext>
            </a:extLst>
          </p:cNvPr>
          <p:cNvSpPr txBox="1"/>
          <p:nvPr/>
        </p:nvSpPr>
        <p:spPr>
          <a:xfrm>
            <a:off x="314213" y="1027710"/>
            <a:ext cx="11384280" cy="401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oxygen.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phi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Oxide base, oxide acid,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6FBEAE98-E402-0112-21F1-CE5CFEF4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65" y="3952317"/>
            <a:ext cx="4759457" cy="27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12E77-0CFA-C2D8-BA65-C7CF86A88D46}"/>
              </a:ext>
            </a:extLst>
          </p:cNvPr>
          <p:cNvSpPr txBox="1"/>
          <p:nvPr/>
        </p:nvSpPr>
        <p:spPr>
          <a:xfrm flipH="1">
            <a:off x="467060" y="376515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03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8512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231370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326967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17021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043054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acid,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CO; NO 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50872" y="1551709"/>
            <a:ext cx="435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base: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6287" y="2521531"/>
            <a:ext cx="375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acid: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6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6213"/>
            <a:ext cx="4959927" cy="498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361708" y="3380518"/>
            <a:ext cx="494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36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58690" y="4253346"/>
            <a:ext cx="435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ED593B-D25F-A11A-E712-8590CF4521A8}"/>
              </a:ext>
            </a:extLst>
          </p:cNvPr>
          <p:cNvSpPr txBox="1"/>
          <p:nvPr/>
        </p:nvSpPr>
        <p:spPr>
          <a:xfrm flipH="1">
            <a:off x="4466780" y="657908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0FC43-59E9-E1CD-17BC-513980B99A3C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C4A96-D2F3-E20B-27AE-BB850058384A}"/>
              </a:ext>
            </a:extLst>
          </p:cNvPr>
          <p:cNvSpPr txBox="1"/>
          <p:nvPr/>
        </p:nvSpPr>
        <p:spPr>
          <a:xfrm>
            <a:off x="385517" y="1027240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9D4D9-99FE-D47A-2EED-DC8F736A4F25}"/>
              </a:ext>
            </a:extLst>
          </p:cNvPr>
          <p:cNvSpPr txBox="1"/>
          <p:nvPr/>
        </p:nvSpPr>
        <p:spPr>
          <a:xfrm>
            <a:off x="2378626" y="1621155"/>
            <a:ext cx="86569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oxide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CD2B2-9D10-A88F-635B-A4F2193C59B9}"/>
              </a:ext>
            </a:extLst>
          </p:cNvPr>
          <p:cNvSpPr txBox="1"/>
          <p:nvPr/>
        </p:nvSpPr>
        <p:spPr>
          <a:xfrm>
            <a:off x="977189" y="215279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DED0615E-789A-D679-085F-31B15A9CB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65329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Zinc oxide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B0A9F-9880-F3ED-6CA1-1C7EADD003EE}"/>
              </a:ext>
            </a:extLst>
          </p:cNvPr>
          <p:cNvSpPr txBox="1"/>
          <p:nvPr/>
        </p:nvSpPr>
        <p:spPr>
          <a:xfrm>
            <a:off x="385517" y="3294369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Kim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5812C77B-5DA7-EB1A-9793-94A300643981}"/>
              </a:ext>
            </a:extLst>
          </p:cNvPr>
          <p:cNvSpPr txBox="1"/>
          <p:nvPr/>
        </p:nvSpPr>
        <p:spPr>
          <a:xfrm>
            <a:off x="1828800" y="403117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oxide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53808D-7A32-DFA8-87AE-4A63045ACE76}"/>
              </a:ext>
            </a:extLst>
          </p:cNvPr>
          <p:cNvSpPr txBox="1"/>
          <p:nvPr/>
        </p:nvSpPr>
        <p:spPr>
          <a:xfrm>
            <a:off x="1080927" y="4815097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286CE-41EE-216A-5ED3-C4921C2A2A02}"/>
              </a:ext>
            </a:extLst>
          </p:cNvPr>
          <p:cNvSpPr txBox="1"/>
          <p:nvPr/>
        </p:nvSpPr>
        <p:spPr>
          <a:xfrm>
            <a:off x="2057400" y="2746707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BA384-13DE-88DE-7DFB-98602D7A77FB}"/>
              </a:ext>
            </a:extLst>
          </p:cNvPr>
          <p:cNvSpPr txBox="1"/>
          <p:nvPr/>
        </p:nvSpPr>
        <p:spPr>
          <a:xfrm>
            <a:off x="2233422" y="4875845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07A81-0A5C-AC98-F8B3-75824DC456B8}"/>
              </a:ext>
            </a:extLst>
          </p:cNvPr>
          <p:cNvSpPr txBox="1"/>
          <p:nvPr/>
        </p:nvSpPr>
        <p:spPr>
          <a:xfrm>
            <a:off x="2057400" y="535607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566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/>
      <p:bldP spid="15" grpId="0"/>
      <p:bldP spid="16" grpId="0"/>
      <p:bldP spid="18" grpId="0"/>
      <p:bldP spid="20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9E7B9-EE84-7BE0-66E4-45002F21D768}"/>
              </a:ext>
            </a:extLst>
          </p:cNvPr>
          <p:cNvSpPr txBox="1"/>
          <p:nvPr/>
        </p:nvSpPr>
        <p:spPr>
          <a:xfrm>
            <a:off x="716997" y="2361733"/>
            <a:ext cx="1097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mono; 2 – di ; 3 – tri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tetra  ;  5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mono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DA996-491D-D6DD-7C50-BF0976DAD92D}"/>
              </a:ext>
            </a:extLst>
          </p:cNvPr>
          <p:cNvSpPr txBox="1"/>
          <p:nvPr/>
        </p:nvSpPr>
        <p:spPr>
          <a:xfrm flipH="1">
            <a:off x="4529531" y="671746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475DA62-5F87-312E-9342-69171BA6D417}"/>
              </a:ext>
            </a:extLst>
          </p:cNvPr>
          <p:cNvSpPr txBox="1"/>
          <p:nvPr/>
        </p:nvSpPr>
        <p:spPr>
          <a:xfrm>
            <a:off x="373513" y="1791485"/>
            <a:ext cx="115028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 +  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oxide 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3096151D-F9FD-9613-C9C1-02069742A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17" y="4042823"/>
            <a:ext cx="672062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914D340D-D4DC-EED7-D07D-04221F48B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891" y="4832244"/>
            <a:ext cx="358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8F2BD4-B91C-8C19-9F3D-4AA7F052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060" y="6206907"/>
            <a:ext cx="44951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pentao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A93AF8DF-0F02-0CA6-3A28-69133F77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125" y="5500433"/>
            <a:ext cx="358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CEC87-5E26-CA64-E90F-91D40962210B}"/>
              </a:ext>
            </a:extLst>
          </p:cNvPr>
          <p:cNvSpPr txBox="1"/>
          <p:nvPr/>
        </p:nvSpPr>
        <p:spPr>
          <a:xfrm>
            <a:off x="373513" y="1031613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B10843-1453-3887-AEFF-0A166991FE02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7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ldLvl="0" animBg="1"/>
      <p:bldP spid="13" grpId="0"/>
      <p:bldP spid="14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76809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223057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318654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08708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4959924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acid,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CO; NO 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8551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3347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639"/>
            <a:ext cx="10515600" cy="664235"/>
          </a:xfrm>
        </p:spPr>
        <p:txBody>
          <a:bodyPr>
            <a:normAutofit fontScale="90000"/>
          </a:bodyPr>
          <a:lstStyle/>
          <a:p>
            <a:r>
              <a:rPr lang="en-US"/>
              <a:t>Thí nghiệm CuO + HCl</a:t>
            </a:r>
          </a:p>
        </p:txBody>
      </p:sp>
      <p:pic>
        <p:nvPicPr>
          <p:cNvPr id="4" name="CuO + HCl. Copper(II) oxide tác dụng với hydrochloric aci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34" y="905774"/>
            <a:ext cx="11869947" cy="5271189"/>
          </a:xfrm>
        </p:spPr>
      </p:pic>
    </p:spTree>
    <p:extLst>
      <p:ext uri="{BB962C8B-B14F-4D97-AF65-F5344CB8AC3E}">
        <p14:creationId xmlns:p14="http://schemas.microsoft.com/office/powerpoint/2010/main" val="34300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34400" y="429490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Hiện tượng: CuO tan dần, thu được dung dịch có màu xanh.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8395855" cy="543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609600" y="4378036"/>
            <a:ext cx="3075709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7309" y="4793672"/>
            <a:ext cx="728749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0327" y="5153891"/>
            <a:ext cx="175952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34400" y="2452253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CuO tan dần, thu được dung dịch có màu xanh.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55" y="5225379"/>
            <a:ext cx="12025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ung dịch có màu xanh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copper (II)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77341" y="5793420"/>
            <a:ext cx="21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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CuCl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65" y="6237997"/>
            <a:ext cx="1202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77511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11: OXIDE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68982" y="1911926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MgSO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4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816551"/>
            <a:ext cx="4752109" cy="488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668982" y="3158849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4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8982" y="4378062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6HCl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2FeCl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34114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Oxide acid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91"/>
            <a:ext cx="10515600" cy="888520"/>
          </a:xfrm>
        </p:spPr>
        <p:txBody>
          <a:bodyPr/>
          <a:lstStyle/>
          <a:p>
            <a:r>
              <a:rPr lang="en-US"/>
              <a:t>Thí nghiệm CO</a:t>
            </a:r>
            <a:r>
              <a:rPr lang="en-US" baseline="-25000"/>
              <a:t>2</a:t>
            </a:r>
            <a:r>
              <a:rPr lang="en-US"/>
              <a:t> + CaCO</a:t>
            </a:r>
            <a:r>
              <a:rPr lang="en-US" baseline="-25000"/>
              <a:t>3</a:t>
            </a:r>
            <a:endParaRPr lang="en-US"/>
          </a:p>
        </p:txBody>
      </p:sp>
      <p:pic>
        <p:nvPicPr>
          <p:cNvPr id="4" name="CO2 Vào Ca(OH)2 - KHTN 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08" y="983411"/>
            <a:ext cx="11869947" cy="5228057"/>
          </a:xfrm>
        </p:spPr>
      </p:pic>
    </p:spTree>
    <p:extLst>
      <p:ext uri="{BB962C8B-B14F-4D97-AF65-F5344CB8AC3E}">
        <p14:creationId xmlns:p14="http://schemas.microsoft.com/office/powerpoint/2010/main" val="128689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8007927" cy="532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34400" y="429490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Hiện tượng: Xuất hiện chất không tan trong nước (chất kết tủa) màu trắng.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2618" y="5029200"/>
            <a:ext cx="270163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8945" y="5029200"/>
            <a:ext cx="102523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34400" y="2604643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Giải thích: CO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đã phản ứng với dung dịch Ca(OH)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tạo ra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kết tủa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255" y="5225379"/>
            <a:ext cx="12025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56359" y="5793420"/>
            <a:ext cx="21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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65" y="6237997"/>
            <a:ext cx="1202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34114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Oxide acid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934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CaCO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4196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49183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acid +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68983" y="1911926"/>
            <a:ext cx="7402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SO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4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8982" y="3158849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CO</a:t>
            </a:r>
            <a:r>
              <a:rPr lang="en-US" sz="40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CO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4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8982" y="4378062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SO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4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4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0" y="160338"/>
            <a:ext cx="4572000" cy="607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779" y="-1"/>
            <a:ext cx="585090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6482" y="0"/>
            <a:ext cx="59813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34114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Oxide acid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934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CaCO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4196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49183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acid +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54118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98763" y="5902061"/>
            <a:ext cx="7633855" cy="675595"/>
            <a:chOff x="498763" y="5902061"/>
            <a:chExt cx="7633855" cy="675595"/>
          </a:xfrm>
        </p:grpSpPr>
        <p:sp>
          <p:nvSpPr>
            <p:cNvPr id="34" name="TextBox 33"/>
            <p:cNvSpPr txBox="1"/>
            <p:nvPr/>
          </p:nvSpPr>
          <p:spPr>
            <a:xfrm>
              <a:off x="498763" y="6054436"/>
              <a:ext cx="7633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- Kim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       Oxide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5" name="Group 16"/>
            <p:cNvGrpSpPr/>
            <p:nvPr/>
          </p:nvGrpSpPr>
          <p:grpSpPr>
            <a:xfrm>
              <a:off x="3103435" y="5902061"/>
              <a:ext cx="1634836" cy="461665"/>
              <a:chOff x="6317673" y="637312"/>
              <a:chExt cx="1634836" cy="461665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723209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3788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37"/>
          <p:cNvGrpSpPr/>
          <p:nvPr/>
        </p:nvGrpSpPr>
        <p:grpSpPr>
          <a:xfrm>
            <a:off x="110823" y="928116"/>
            <a:ext cx="7633855" cy="675595"/>
            <a:chOff x="498763" y="5902061"/>
            <a:chExt cx="7633855" cy="675595"/>
          </a:xfrm>
        </p:grpSpPr>
        <p:sp>
          <p:nvSpPr>
            <p:cNvPr id="34" name="TextBox 33"/>
            <p:cNvSpPr txBox="1"/>
            <p:nvPr/>
          </p:nvSpPr>
          <p:spPr>
            <a:xfrm>
              <a:off x="498763" y="6054436"/>
              <a:ext cx="7633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- Kim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       Oxide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6"/>
            <p:cNvGrpSpPr/>
            <p:nvPr/>
          </p:nvGrpSpPr>
          <p:grpSpPr>
            <a:xfrm>
              <a:off x="3103435" y="5902061"/>
              <a:ext cx="1634836" cy="461665"/>
              <a:chOff x="6317673" y="637312"/>
              <a:chExt cx="1634836" cy="461665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698270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0" y="220287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Au, Ag, Pt)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0" y="1510021"/>
            <a:ext cx="12192000" cy="695736"/>
            <a:chOff x="0" y="1510021"/>
            <a:chExt cx="12192000" cy="695736"/>
          </a:xfrm>
        </p:grpSpPr>
        <p:sp>
          <p:nvSpPr>
            <p:cNvPr id="33" name="TextBox 32"/>
            <p:cNvSpPr txBox="1"/>
            <p:nvPr/>
          </p:nvSpPr>
          <p:spPr>
            <a:xfrm>
              <a:off x="0" y="1620982"/>
              <a:ext cx="1219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VD: 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4Al</a:t>
              </a:r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3O</a:t>
              </a:r>
              <a:r>
                <a:rPr lang="en-US" sz="32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			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2Al</a:t>
              </a:r>
              <a:r>
                <a:rPr lang="en-US" sz="32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32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2840185" y="1911800"/>
              <a:ext cx="1634836" cy="1588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546782" y="1510021"/>
              <a:ext cx="4710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baseline="30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0" y="2673952"/>
            <a:ext cx="7633855" cy="675595"/>
            <a:chOff x="498763" y="5902061"/>
            <a:chExt cx="7633855" cy="675595"/>
          </a:xfrm>
        </p:grpSpPr>
        <p:sp>
          <p:nvSpPr>
            <p:cNvPr id="42" name="TextBox 41"/>
            <p:cNvSpPr txBox="1"/>
            <p:nvPr/>
          </p:nvSpPr>
          <p:spPr>
            <a:xfrm>
              <a:off x="498763" y="6054436"/>
              <a:ext cx="7633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- Phi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       Oxide phi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3" name="Group 16"/>
            <p:cNvGrpSpPr/>
            <p:nvPr/>
          </p:nvGrpSpPr>
          <p:grpSpPr>
            <a:xfrm>
              <a:off x="3103435" y="5902061"/>
              <a:ext cx="1634836" cy="461665"/>
              <a:chOff x="6317673" y="637312"/>
              <a:chExt cx="1634836" cy="461665"/>
            </a:xfrm>
          </p:grpSpPr>
          <p:cxnSp>
            <p:nvCxnSpPr>
              <p:cNvPr id="44" name="Straight Arrow Connector 43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723209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0" y="3352676"/>
            <a:ext cx="12192000" cy="695736"/>
            <a:chOff x="0" y="1510021"/>
            <a:chExt cx="12192000" cy="695736"/>
          </a:xfrm>
        </p:grpSpPr>
        <p:sp>
          <p:nvSpPr>
            <p:cNvPr id="47" name="TextBox 46"/>
            <p:cNvSpPr txBox="1"/>
            <p:nvPr/>
          </p:nvSpPr>
          <p:spPr>
            <a:xfrm>
              <a:off x="0" y="1620982"/>
              <a:ext cx="1219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VD: 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4P</a:t>
              </a:r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5O</a:t>
              </a:r>
              <a:r>
                <a:rPr lang="en-US" sz="32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			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2P</a:t>
              </a:r>
              <a:r>
                <a:rPr lang="en-US" sz="32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32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2840185" y="1911800"/>
              <a:ext cx="1634836" cy="1588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546782" y="1510021"/>
              <a:ext cx="4710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baseline="30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0" y="403167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(C, S, P…)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459424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OXIDE.</a:t>
            </a:r>
            <a:endParaRPr lang="en-US" sz="28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0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4561"/>
            <a:ext cx="12192000" cy="464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3788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89508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13854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oxide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188421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VD: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zinc oxide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2424545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200" b="1" i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Tên oxide = tên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) + oxide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0" y="365681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VD: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Iron (II) oxide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432444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oxygen+ oxide.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55065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mono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tri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tetra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0" y="616108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VD: CO</a:t>
            </a:r>
            <a:r>
              <a:rPr lang="en-US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carbon (IV) oxide.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  <p:bldP spid="46" grpId="0"/>
      <p:bldP spid="52" grpId="0"/>
      <p:bldP spid="53" grpId="0"/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8572" y="43788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OXIDE.</a:t>
            </a:r>
            <a:endParaRPr lang="en-US" sz="28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ách Gọi Tên Oxide - Tên Gọi Quốc Tế Của Oxid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84" y="970630"/>
            <a:ext cx="12131615" cy="55854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các chất sau: CuO, MgO, CO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Fe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CaO, Na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SO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Chất nào trong các chất trên phản ứng được với dung dịch KOH?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Chất nào trong các chất trên phản ứng được với dung dịch HCl?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phương trình hóa học minh họa.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687782" y="2496510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CuCl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MgCl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6HCl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2FeCl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CaCl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2NaCl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phương trình hóa học của phản ứn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tạo ra các oxide sau từ các đơn chất và oxygen: K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MgO, CO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Al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CuO, P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CaO.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840182" y="159596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4K + 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2K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2Mg + 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2MgO</a:t>
            </a: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 + 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CO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pt-BR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 + 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SO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pt-BR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4Al + 3O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2Al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pt-BR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2Cu + 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2CuO</a:t>
            </a: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4P + 5O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2P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pt-BR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2Ca + 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2CaO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tmFilter="0,0; .5, 1; 1, 1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tmFilter="0,0; .5, 1; 1, 1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 khí  CO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từ từ qua dung dịch nước vôi trong ( Ca(OH)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 Sau khi phản ứng kết thúc, trong dung dịch vẫn còn dư Ca(OH)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và tạo ra 20 gam CaCO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Tính thể tích khí CO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(dkc) đã tham gia phản ứng.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7818" y="2357964"/>
            <a:ext cx="1219200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 mol CaCO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là: n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CaCO3 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= 0,2 (mol).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Phương trình hóa học: CO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2 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 Ca(OH)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CaCO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H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n 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 n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CaCO3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0,2 (mol)</a:t>
            </a:r>
            <a:endParaRPr lang="vi-VN" sz="3200" baseline="-25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hể tích khí CO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đã phản ứng là: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n x 24,79 =  4,96 lít.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đốt nóng, kim loại R phản ứng mạnh với oxygen tạo ra oxide ( ở thể rắn, màu trắng, không tan trong nước nhưng tan được trong dung dịch HCl )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 định công thức của oxide trên, biết kim loại R có hóa trị II và phần trăm khối lượng của kim loại R trong oxide là 60%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07818" y="2357964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là: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endParaRPr lang="vi-VN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60%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24 (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/mol)</a:t>
            </a:r>
            <a:endParaRPr lang="vi-VN" sz="3200" baseline="-25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R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magnesium (Mg) =&gt;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oxide: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endParaRPr lang="vi-VN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62546" y="3796145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3889" y="4267199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+16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01638" y="3962399"/>
            <a:ext cx="902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.100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5306" y="3990107"/>
            <a:ext cx="82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=60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357745" y="4364183"/>
            <a:ext cx="1385455" cy="158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74073" y="719666"/>
          <a:ext cx="11651671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2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4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Aluminium</a:t>
                      </a:r>
                      <a:r>
                        <a:rPr lang="en-US" sz="280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en-US" sz="2800" baseline="-250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800" baseline="-250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Barium 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Carbon dioxide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en-US" sz="2800" baseline="-2500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Diphosphorus</a:t>
                      </a:r>
                      <a:r>
                        <a:rPr lang="en-US" sz="280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pentoxide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2800" baseline="-250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800" baseline="-250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43891" y="3699164"/>
            <a:ext cx="964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Oxide?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35091" y="1246908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5091" y="1745672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21236" y="2272145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35091" y="2798617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7018" y="4350327"/>
            <a:ext cx="964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Oxide?</a:t>
            </a: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382" y="2908760"/>
            <a:ext cx="10421628" cy="309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47854" y="3408217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0008"/>
            <a:ext cx="5440507" cy="429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7978"/>
            <a:ext cx="5278582" cy="491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/>
        </p:nvGrpSpPr>
        <p:grpSpPr>
          <a:xfrm>
            <a:off x="5237018" y="637312"/>
            <a:ext cx="6414655" cy="606343"/>
            <a:chOff x="5237018" y="637312"/>
            <a:chExt cx="6414655" cy="606343"/>
          </a:xfrm>
        </p:grpSpPr>
        <p:sp>
          <p:nvSpPr>
            <p:cNvPr id="12" name="TextBox 11"/>
            <p:cNvSpPr txBox="1"/>
            <p:nvPr/>
          </p:nvSpPr>
          <p:spPr>
            <a:xfrm>
              <a:off x="5237018" y="720435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S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SO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747178" y="637312"/>
              <a:ext cx="1634836" cy="461665"/>
              <a:chOff x="6317673" y="637312"/>
              <a:chExt cx="1634836" cy="461665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278581" y="1510172"/>
            <a:ext cx="6414655" cy="703302"/>
            <a:chOff x="5278581" y="1468607"/>
            <a:chExt cx="6414655" cy="703302"/>
          </a:xfrm>
        </p:grpSpPr>
        <p:sp>
          <p:nvSpPr>
            <p:cNvPr id="6" name="TextBox 5"/>
            <p:cNvSpPr txBox="1"/>
            <p:nvPr/>
          </p:nvSpPr>
          <p:spPr>
            <a:xfrm>
              <a:off x="5278581" y="1648689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2Cu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2CuO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7065838" y="1468607"/>
              <a:ext cx="1634836" cy="461665"/>
              <a:chOff x="6317673" y="637312"/>
              <a:chExt cx="1634836" cy="461665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375564" y="2618577"/>
            <a:ext cx="6414655" cy="661695"/>
            <a:chOff x="5375564" y="2590867"/>
            <a:chExt cx="6414655" cy="661695"/>
          </a:xfrm>
        </p:grpSpPr>
        <p:sp>
          <p:nvSpPr>
            <p:cNvPr id="14" name="TextBox 13"/>
            <p:cNvSpPr txBox="1"/>
            <p:nvPr/>
          </p:nvSpPr>
          <p:spPr>
            <a:xfrm>
              <a:off x="5375564" y="2729342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C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CO</a:t>
              </a:r>
              <a:r>
                <a:rPr lang="en-US" sz="2800" baseline="-250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010423" y="2590867"/>
              <a:ext cx="1634836" cy="461665"/>
              <a:chOff x="6317673" y="637312"/>
              <a:chExt cx="1634836" cy="461665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5347854" y="3629893"/>
            <a:ext cx="6414655" cy="661761"/>
            <a:chOff x="5347854" y="3629893"/>
            <a:chExt cx="6414655" cy="661761"/>
          </a:xfrm>
        </p:grpSpPr>
        <p:sp>
          <p:nvSpPr>
            <p:cNvPr id="16" name="TextBox 15"/>
            <p:cNvSpPr txBox="1"/>
            <p:nvPr/>
          </p:nvSpPr>
          <p:spPr>
            <a:xfrm>
              <a:off x="5347854" y="3768434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4Na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2Na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996545" y="3629893"/>
              <a:ext cx="1634836" cy="461665"/>
              <a:chOff x="6317673" y="637312"/>
              <a:chExt cx="1634836" cy="461665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8512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MỞ ĐẦU KHTN 7-HIỀ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MỞ ĐẦU KHTN 7-HIỀN</Template>
  <TotalTime>5573</TotalTime>
  <Words>2365</Words>
  <Application>Microsoft Office PowerPoint</Application>
  <PresentationFormat>Widescreen</PresentationFormat>
  <Paragraphs>277</Paragraphs>
  <Slides>35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Times New Roman</vt:lpstr>
      <vt:lpstr>MỞ ĐẦU KHTN 7-HIỀN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Thí nghiệm CuO + HCl</vt:lpstr>
      <vt:lpstr>PowerPoint Presentation</vt:lpstr>
      <vt:lpstr>PowerPoint Presentation</vt:lpstr>
      <vt:lpstr>PowerPoint Presentation</vt:lpstr>
      <vt:lpstr>PowerPoint Presentation</vt:lpstr>
      <vt:lpstr>Thí nghiệm CO2 + CaCO3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Thị Thu Hiền</dc:creator>
  <cp:lastModifiedBy>huong tran</cp:lastModifiedBy>
  <cp:revision>629</cp:revision>
  <dcterms:created xsi:type="dcterms:W3CDTF">2022-07-11T10:05:56Z</dcterms:created>
  <dcterms:modified xsi:type="dcterms:W3CDTF">2025-11-13T06:46:45Z</dcterms:modified>
</cp:coreProperties>
</file>