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74" r:id="rId3"/>
  </p:sldMasterIdLst>
  <p:notesMasterIdLst>
    <p:notesMasterId r:id="rId43"/>
  </p:notesMasterIdLst>
  <p:sldIdLst>
    <p:sldId id="257" r:id="rId4"/>
    <p:sldId id="346" r:id="rId5"/>
    <p:sldId id="344" r:id="rId6"/>
    <p:sldId id="266" r:id="rId7"/>
    <p:sldId id="345" r:id="rId8"/>
    <p:sldId id="267" r:id="rId9"/>
    <p:sldId id="261" r:id="rId10"/>
    <p:sldId id="268" r:id="rId11"/>
    <p:sldId id="264" r:id="rId12"/>
    <p:sldId id="258" r:id="rId13"/>
    <p:sldId id="282" r:id="rId14"/>
    <p:sldId id="309" r:id="rId15"/>
    <p:sldId id="310" r:id="rId16"/>
    <p:sldId id="347" r:id="rId17"/>
    <p:sldId id="311" r:id="rId18"/>
    <p:sldId id="270" r:id="rId19"/>
    <p:sldId id="283" r:id="rId20"/>
    <p:sldId id="348" r:id="rId21"/>
    <p:sldId id="349" r:id="rId22"/>
    <p:sldId id="350" r:id="rId23"/>
    <p:sldId id="351" r:id="rId24"/>
    <p:sldId id="352" r:id="rId25"/>
    <p:sldId id="353" r:id="rId26"/>
    <p:sldId id="320" r:id="rId27"/>
    <p:sldId id="286" r:id="rId28"/>
    <p:sldId id="356" r:id="rId29"/>
    <p:sldId id="280" r:id="rId30"/>
    <p:sldId id="275" r:id="rId31"/>
    <p:sldId id="357" r:id="rId32"/>
    <p:sldId id="319" r:id="rId33"/>
    <p:sldId id="358" r:id="rId34"/>
    <p:sldId id="269" r:id="rId35"/>
    <p:sldId id="273" r:id="rId36"/>
    <p:sldId id="274" r:id="rId37"/>
    <p:sldId id="278" r:id="rId38"/>
    <p:sldId id="359" r:id="rId39"/>
    <p:sldId id="277" r:id="rId40"/>
    <p:sldId id="354"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08" d="100"/>
          <a:sy n="108" d="100"/>
        </p:scale>
        <p:origin x="23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25</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27</a:t>
            </a:fld>
            <a:endParaRPr lang="zh-CN" altLang="en-US"/>
          </a:p>
        </p:txBody>
      </p:sp>
    </p:spTree>
    <p:extLst>
      <p:ext uri="{BB962C8B-B14F-4D97-AF65-F5344CB8AC3E}">
        <p14:creationId xmlns:p14="http://schemas.microsoft.com/office/powerpoint/2010/main" val="330891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28</a:t>
            </a:fld>
            <a:endParaRPr lang="zh-CN" altLang="en-US"/>
          </a:p>
        </p:txBody>
      </p:sp>
    </p:spTree>
    <p:extLst>
      <p:ext uri="{BB962C8B-B14F-4D97-AF65-F5344CB8AC3E}">
        <p14:creationId xmlns:p14="http://schemas.microsoft.com/office/powerpoint/2010/main" val="134397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29</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39</a:t>
            </a:fld>
            <a:endParaRPr lang="zh-CN" altLang="en-US"/>
          </a:p>
        </p:txBody>
      </p:sp>
    </p:spTree>
    <p:extLst>
      <p:ext uri="{BB962C8B-B14F-4D97-AF65-F5344CB8AC3E}">
        <p14:creationId xmlns:p14="http://schemas.microsoft.com/office/powerpoint/2010/main" val="11242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2</a:t>
            </a:fld>
            <a:endParaRPr lang="en-US"/>
          </a:p>
        </p:txBody>
      </p:sp>
    </p:spTree>
    <p:extLst>
      <p:ext uri="{BB962C8B-B14F-4D97-AF65-F5344CB8AC3E}">
        <p14:creationId xmlns:p14="http://schemas.microsoft.com/office/powerpoint/2010/main" val="24641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3</a:t>
            </a:fld>
            <a:endParaRPr lang="en-US"/>
          </a:p>
        </p:txBody>
      </p:sp>
    </p:spTree>
    <p:extLst>
      <p:ext uri="{BB962C8B-B14F-4D97-AF65-F5344CB8AC3E}">
        <p14:creationId xmlns:p14="http://schemas.microsoft.com/office/powerpoint/2010/main" val="124488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4</a:t>
            </a:fld>
            <a:endParaRPr lang="en-US"/>
          </a:p>
        </p:txBody>
      </p:sp>
    </p:spTree>
    <p:extLst>
      <p:ext uri="{BB962C8B-B14F-4D97-AF65-F5344CB8AC3E}">
        <p14:creationId xmlns:p14="http://schemas.microsoft.com/office/powerpoint/2010/main" val="382543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5</a:t>
            </a:fld>
            <a:endParaRPr lang="en-US"/>
          </a:p>
        </p:txBody>
      </p:sp>
    </p:spTree>
    <p:extLst>
      <p:ext uri="{BB962C8B-B14F-4D97-AF65-F5344CB8AC3E}">
        <p14:creationId xmlns:p14="http://schemas.microsoft.com/office/powerpoint/2010/main" val="19838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6</a:t>
            </a:fld>
            <a:endParaRPr lang="en-US"/>
          </a:p>
        </p:txBody>
      </p:sp>
    </p:spTree>
    <p:extLst>
      <p:ext uri="{BB962C8B-B14F-4D97-AF65-F5344CB8AC3E}">
        <p14:creationId xmlns:p14="http://schemas.microsoft.com/office/powerpoint/2010/main" val="4890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7</a:t>
            </a:fld>
            <a:endParaRPr lang="en-US"/>
          </a:p>
        </p:txBody>
      </p:sp>
    </p:spTree>
    <p:extLst>
      <p:ext uri="{BB962C8B-B14F-4D97-AF65-F5344CB8AC3E}">
        <p14:creationId xmlns:p14="http://schemas.microsoft.com/office/powerpoint/2010/main" val="6418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8</a:t>
            </a:fld>
            <a:endParaRPr lang="en-US"/>
          </a:p>
        </p:txBody>
      </p:sp>
    </p:spTree>
    <p:extLst>
      <p:ext uri="{BB962C8B-B14F-4D97-AF65-F5344CB8AC3E}">
        <p14:creationId xmlns:p14="http://schemas.microsoft.com/office/powerpoint/2010/main" val="287320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9</a:t>
            </a:fld>
            <a:endParaRPr lang="en-US"/>
          </a:p>
        </p:txBody>
      </p:sp>
    </p:spTree>
    <p:extLst>
      <p:ext uri="{BB962C8B-B14F-4D97-AF65-F5344CB8AC3E}">
        <p14:creationId xmlns:p14="http://schemas.microsoft.com/office/powerpoint/2010/main" val="222511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5296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7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168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918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0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33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20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1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91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437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69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98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84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743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44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95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5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2950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0525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536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855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30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81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3985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6231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4.jp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media1.mp3"/><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quE_kAqlt4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yDe3p2FEAE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WD2dUw9wlS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file:///D:/H&#7840;NH/B&#192;I%20GI&#7842;NG/KHTN%208/B&#192;I%207.%20T&#7888;C%20&#272;&#7896;%20PH&#7842;N%20&#7912;NG/LUY&#7878;N%20T&#7852;P.pptx#-1,1,PowerPoint Presentation" TargetMode="External"/><Relationship Id="rId5" Type="http://schemas.openxmlformats.org/officeDocument/2006/relationships/image" Target="../media/image78.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media2.mp3"/><Relationship Id="rId7" Type="http://schemas.openxmlformats.org/officeDocument/2006/relationships/notesSlide" Target="../notesSlides/notesSlide3.xml"/><Relationship Id="rId12" Type="http://schemas.openxmlformats.org/officeDocument/2006/relationships/image" Target="../media/image21.gif"/><Relationship Id="rId2" Type="http://schemas.microsoft.com/office/2007/relationships/media" Target="../media/media2.mp3"/><Relationship Id="rId16" Type="http://schemas.openxmlformats.org/officeDocument/2006/relationships/image" Target="../media/image16.png"/><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20.png"/><Relationship Id="rId5" Type="http://schemas.openxmlformats.org/officeDocument/2006/relationships/audio" Target="../media/media3.mp3"/><Relationship Id="rId15" Type="http://schemas.openxmlformats.org/officeDocument/2006/relationships/slide" Target="slide4.xml"/><Relationship Id="rId10" Type="http://schemas.openxmlformats.org/officeDocument/2006/relationships/image" Target="../media/image19.png"/><Relationship Id="rId4" Type="http://schemas.microsoft.com/office/2007/relationships/media" Target="../media/media3.mp3"/><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86.gif"/><Relationship Id="rId3" Type="http://schemas.openxmlformats.org/officeDocument/2006/relationships/slideLayout" Target="../slideLayouts/slideLayout15.xml"/><Relationship Id="rId7" Type="http://schemas.openxmlformats.org/officeDocument/2006/relationships/slide" Target="slide34.xml"/><Relationship Id="rId12" Type="http://schemas.openxmlformats.org/officeDocument/2006/relationships/image" Target="../media/image85.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33.xml"/><Relationship Id="rId11" Type="http://schemas.openxmlformats.org/officeDocument/2006/relationships/image" Target="../media/image84.gif"/><Relationship Id="rId5" Type="http://schemas.openxmlformats.org/officeDocument/2006/relationships/image" Target="../media/image83.png"/><Relationship Id="rId10" Type="http://schemas.openxmlformats.org/officeDocument/2006/relationships/slide" Target="slide37.xml"/><Relationship Id="rId4" Type="http://schemas.openxmlformats.org/officeDocument/2006/relationships/image" Target="../media/image82.png"/><Relationship Id="rId9" Type="http://schemas.openxmlformats.org/officeDocument/2006/relationships/slide" Target="slide36.xml"/><Relationship Id="rId1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2.xml"/><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5.xml"/><Relationship Id="rId12" Type="http://schemas.openxmlformats.org/officeDocument/2006/relationships/image" Target="../media/image30.png"/><Relationship Id="rId2" Type="http://schemas.microsoft.com/office/2007/relationships/media" Target="../media/media3.mp3"/><Relationship Id="rId16" Type="http://schemas.openxmlformats.org/officeDocument/2006/relationships/image" Target="../media/image16.png"/><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29.png"/><Relationship Id="rId5" Type="http://schemas.openxmlformats.org/officeDocument/2006/relationships/audio" Target="../media/media2.mp3"/><Relationship Id="rId15" Type="http://schemas.openxmlformats.org/officeDocument/2006/relationships/image" Target="../media/image21.gif"/><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7.xml"/><Relationship Id="rId12" Type="http://schemas.openxmlformats.org/officeDocument/2006/relationships/image" Target="../media/image21.gif"/><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33.png"/><Relationship Id="rId5" Type="http://schemas.openxmlformats.org/officeDocument/2006/relationships/audio" Target="../media/media2.mp3"/><Relationship Id="rId15" Type="http://schemas.openxmlformats.org/officeDocument/2006/relationships/image" Target="../media/image16.png"/><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2.mp3"/><Relationship Id="rId7" Type="http://schemas.openxmlformats.org/officeDocument/2006/relationships/image" Target="../media/image36.png"/><Relationship Id="rId12" Type="http://schemas.openxmlformats.org/officeDocument/2006/relationships/image" Target="../media/image16.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35.jpg"/><Relationship Id="rId11" Type="http://schemas.openxmlformats.org/officeDocument/2006/relationships/image" Target="../media/image23.png"/><Relationship Id="rId5" Type="http://schemas.openxmlformats.org/officeDocument/2006/relationships/notesSlide" Target="../notesSlides/notesSlide9.xml"/><Relationship Id="rId10" Type="http://schemas.openxmlformats.org/officeDocument/2006/relationships/image" Target="../media/image37.png"/><Relationship Id="rId4" Type="http://schemas.openxmlformats.org/officeDocument/2006/relationships/slideLayout" Target="../slideLayouts/slideLayout2.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430468" y="1455107"/>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
        <p:nvSpPr>
          <p:cNvPr id="2" name="TextBox 1">
            <a:extLst>
              <a:ext uri="{FF2B5EF4-FFF2-40B4-BE49-F238E27FC236}">
                <a16:creationId xmlns:a16="http://schemas.microsoft.com/office/drawing/2014/main" id="{B6705D60-FF63-3120-1707-78C257177BE3}"/>
              </a:ext>
            </a:extLst>
          </p:cNvPr>
          <p:cNvSpPr txBox="1"/>
          <p:nvPr/>
        </p:nvSpPr>
        <p:spPr>
          <a:xfrm>
            <a:off x="8000240" y="746568"/>
            <a:ext cx="1491175" cy="461665"/>
          </a:xfrm>
          <a:prstGeom prst="rect">
            <a:avLst/>
          </a:prstGeom>
          <a:noFill/>
        </p:spPr>
        <p:txBody>
          <a:bodyPr wrap="square" rtlCol="0">
            <a:spAutoFit/>
          </a:bodyPr>
          <a:lstStyle/>
          <a:p>
            <a:r>
              <a:rPr lang="vi-VN" sz="2400" dirty="0"/>
              <a:t>Tiết 1</a:t>
            </a:r>
            <a:endParaRPr lang="en-US" sz="2400" dirty="0"/>
          </a:p>
        </p:txBody>
      </p:sp>
    </p:spTree>
    <p:extLst>
      <p:ext uri="{BB962C8B-B14F-4D97-AF65-F5344CB8AC3E}">
        <p14:creationId xmlns:p14="http://schemas.microsoft.com/office/powerpoint/2010/main" val="231648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27086" y="2547461"/>
            <a:ext cx="8424333" cy="1507250"/>
          </a:xfrm>
          <a:prstGeom prst="rect">
            <a:avLst/>
          </a:prstGeom>
        </p:spPr>
        <p:txBody>
          <a:bodyPr vert="horz" wrap="square" lIns="0" tIns="16933" rIns="0" bIns="0" rtlCol="0">
            <a:spAutoFit/>
          </a:bodyPr>
          <a:lstStyle/>
          <a:p>
            <a:pPr algn="ctr">
              <a:spcBef>
                <a:spcPts val="133"/>
              </a:spcBef>
            </a:pPr>
            <a:r>
              <a:rPr lang="en-US" sz="4800" b="1" spc="-400" dirty="0">
                <a:solidFill>
                  <a:srgbClr val="253D68"/>
                </a:solidFill>
                <a:latin typeface="Verdana"/>
                <a:cs typeface="Verdana"/>
              </a:rPr>
              <a:t>Bài 7: </a:t>
            </a:r>
            <a:r>
              <a:rPr lang="vi-VN" sz="4800" b="1" spc="-400" dirty="0">
                <a:solidFill>
                  <a:srgbClr val="253D68"/>
                </a:solidFill>
                <a:latin typeface="Verdana"/>
                <a:cs typeface="Verdana"/>
              </a:rPr>
              <a:t>TỐC ĐỘ PHẢN ỨNG</a:t>
            </a:r>
          </a:p>
          <a:p>
            <a:pPr algn="ctr">
              <a:spcBef>
                <a:spcPts val="133"/>
              </a:spcBef>
            </a:pPr>
            <a:r>
              <a:rPr lang="vi-VN" sz="4800" b="1" spc="-400" dirty="0">
                <a:solidFill>
                  <a:srgbClr val="253D68"/>
                </a:solidFill>
                <a:latin typeface="Verdana"/>
                <a:cs typeface="Verdana"/>
              </a:rPr>
              <a:t>VÀ CHẤT XÚC TÁC</a:t>
            </a:r>
            <a:endParaRPr sz="4800" dirty="0">
              <a:latin typeface="Verdana"/>
              <a:cs typeface="Verdan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dirty="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3"/>
              </a:spcBef>
              <a:buAutoNum type="romanUcPeriod"/>
            </a:pPr>
            <a:r>
              <a:rPr lang="vi-VN" sz="4267" b="1" spc="-400" dirty="0">
                <a:solidFill>
                  <a:srgbClr val="FF0000"/>
                </a:solidFill>
                <a:latin typeface="Verdana"/>
                <a:cs typeface="Verdana"/>
              </a:rPr>
              <a:t>Khái niệm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9C02DC-A8A7-768F-6303-23E29B2FA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67" y="15506"/>
            <a:ext cx="4633636" cy="3256289"/>
          </a:xfrm>
          <a:prstGeom prst="rect">
            <a:avLst/>
          </a:prstGeom>
        </p:spPr>
      </p:pic>
      <p:pic>
        <p:nvPicPr>
          <p:cNvPr id="7" name="Picture 6">
            <a:extLst>
              <a:ext uri="{FF2B5EF4-FFF2-40B4-BE49-F238E27FC236}">
                <a16:creationId xmlns:a16="http://schemas.microsoft.com/office/drawing/2014/main" id="{936B1D03-1E78-7863-4ABB-1C95ABAD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60" y="15506"/>
            <a:ext cx="4563049" cy="3297012"/>
          </a:xfrm>
          <a:prstGeom prst="rect">
            <a:avLst/>
          </a:prstGeom>
        </p:spPr>
      </p:pic>
      <p:pic>
        <p:nvPicPr>
          <p:cNvPr id="22" name="Picture 21">
            <a:extLst>
              <a:ext uri="{FF2B5EF4-FFF2-40B4-BE49-F238E27FC236}">
                <a16:creationId xmlns:a16="http://schemas.microsoft.com/office/drawing/2014/main" id="{D4628E67-41A3-DABC-2B65-30AC059C8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67" y="3429000"/>
            <a:ext cx="4633636" cy="3413494"/>
          </a:xfrm>
          <a:prstGeom prst="rect">
            <a:avLst/>
          </a:prstGeom>
        </p:spPr>
      </p:pic>
      <p:sp>
        <p:nvSpPr>
          <p:cNvPr id="23" name="TextBox 22">
            <a:extLst>
              <a:ext uri="{FF2B5EF4-FFF2-40B4-BE49-F238E27FC236}">
                <a16:creationId xmlns:a16="http://schemas.microsoft.com/office/drawing/2014/main" id="{16690697-D00B-A770-3230-2EF1DE2C655B}"/>
              </a:ext>
            </a:extLst>
          </p:cNvPr>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a:extLst>
              <a:ext uri="{FF2B5EF4-FFF2-40B4-BE49-F238E27FC236}">
                <a16:creationId xmlns:a16="http://schemas.microsoft.com/office/drawing/2014/main" id="{5A2CD4CE-AB0D-9AA0-6504-D2D8BA28FBE0}"/>
              </a:ext>
            </a:extLst>
          </p:cNvPr>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5" name="TextBox 24">
            <a:extLst>
              <a:ext uri="{FF2B5EF4-FFF2-40B4-BE49-F238E27FC236}">
                <a16:creationId xmlns:a16="http://schemas.microsoft.com/office/drawing/2014/main" id="{0ED1BDE4-5CD3-9741-1A88-C292D8580794}"/>
              </a:ext>
            </a:extLst>
          </p:cNvPr>
          <p:cNvSpPr txBox="1"/>
          <p:nvPr/>
        </p:nvSpPr>
        <p:spPr>
          <a:xfrm>
            <a:off x="3992348" y="6442384"/>
            <a:ext cx="925555" cy="400110"/>
          </a:xfrm>
          <a:prstGeom prst="rect">
            <a:avLst/>
          </a:prstGeom>
          <a:solidFill>
            <a:schemeClr val="bg1"/>
          </a:solidFill>
        </p:spPr>
        <p:txBody>
          <a:bodyPr wrap="square" rtlCol="0">
            <a:spAutoFit/>
          </a:bodyPr>
          <a:lstStyle/>
          <a:p>
            <a:r>
              <a:rPr lang="vi-VN" sz="2000" b="1" dirty="0">
                <a:latin typeface="+mj-lt"/>
              </a:rPr>
              <a:t>Hình 3</a:t>
            </a:r>
            <a:endParaRPr lang="en-US" sz="2000" b="1" dirty="0">
              <a:latin typeface="+mj-lt"/>
            </a:endParaRPr>
          </a:p>
        </p:txBody>
      </p:sp>
      <p:sp>
        <p:nvSpPr>
          <p:cNvPr id="26" name="TextBox 25">
            <a:extLst>
              <a:ext uri="{FF2B5EF4-FFF2-40B4-BE49-F238E27FC236}">
                <a16:creationId xmlns:a16="http://schemas.microsoft.com/office/drawing/2014/main" id="{1942BD7D-C567-483F-0F9E-89945C16F057}"/>
              </a:ext>
            </a:extLst>
          </p:cNvPr>
          <p:cNvSpPr txBox="1"/>
          <p:nvPr/>
        </p:nvSpPr>
        <p:spPr>
          <a:xfrm>
            <a:off x="5992837" y="3910818"/>
            <a:ext cx="5542671" cy="2308324"/>
          </a:xfrm>
          <a:prstGeom prst="rect">
            <a:avLst/>
          </a:prstGeom>
          <a:noFill/>
        </p:spPr>
        <p:txBody>
          <a:bodyPr wrap="square" rtlCol="0">
            <a:spAutoFit/>
          </a:bodyPr>
          <a:lstStyle/>
          <a:p>
            <a:r>
              <a:rPr lang="vi-VN" sz="3600" dirty="0">
                <a:latin typeface="+mj-lt"/>
              </a:rPr>
              <a:t>Các hiện tượng trong Hình 1, 2, 3 là hiện tượng gì? Hiện tượng nào xảy ra nhanh hơn, em quan sát được ngay?</a:t>
            </a:r>
            <a:endParaRPr lang="en-US" sz="3600" dirty="0">
              <a:latin typeface="+mj-lt"/>
            </a:endParaRPr>
          </a:p>
        </p:txBody>
      </p:sp>
    </p:spTree>
    <p:extLst>
      <p:ext uri="{BB962C8B-B14F-4D97-AF65-F5344CB8AC3E}">
        <p14:creationId xmlns:p14="http://schemas.microsoft.com/office/powerpoint/2010/main" val="3238267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94139"/>
            <a:ext cx="2475913" cy="954107"/>
          </a:xfrm>
          <a:prstGeom prst="rect">
            <a:avLst/>
          </a:prstGeom>
          <a:solidFill>
            <a:srgbClr val="FFEAAF"/>
          </a:solidFill>
        </p:spPr>
        <p:txBody>
          <a:bodyPr wrap="square" rtlCol="0">
            <a:spAutoFit/>
          </a:bodyPr>
          <a:lstStyle/>
          <a:p>
            <a:pPr algn="ctr"/>
            <a:r>
              <a:rPr lang="vi-VN" sz="2800" i="1" dirty="0"/>
              <a:t>Phiếu học tập số</a:t>
            </a:r>
            <a:r>
              <a:rPr lang="en-US" sz="2800" i="1" dirty="0"/>
              <a:t> 1:</a:t>
            </a:r>
            <a:endParaRPr lang="vi-VN" sz="2800" i="1" dirty="0"/>
          </a:p>
        </p:txBody>
      </p:sp>
      <p:graphicFrame>
        <p:nvGraphicFramePr>
          <p:cNvPr id="23" name="Table 22"/>
          <p:cNvGraphicFramePr>
            <a:graphicFrameLocks noGrp="1"/>
          </p:cNvGraphicFramePr>
          <p:nvPr>
            <p:extLst>
              <p:ext uri="{D42A27DB-BD31-4B8C-83A1-F6EECF244321}">
                <p14:modId xmlns:p14="http://schemas.microsoft.com/office/powerpoint/2010/main" val="1276085986"/>
              </p:ext>
            </p:extLst>
          </p:nvPr>
        </p:nvGraphicFramePr>
        <p:xfrm>
          <a:off x="4192172" y="2055291"/>
          <a:ext cx="6119445" cy="1939936"/>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622207">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317729">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pic>
        <p:nvPicPr>
          <p:cNvPr id="25" name="Picture 24">
            <a:extLst>
              <a:ext uri="{FF2B5EF4-FFF2-40B4-BE49-F238E27FC236}">
                <a16:creationId xmlns:a16="http://schemas.microsoft.com/office/drawing/2014/main" id="{203754AE-77C6-1A46-849C-E60B57F5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869"/>
            <a:ext cx="3488788" cy="3264131"/>
          </a:xfrm>
          <a:prstGeom prst="rect">
            <a:avLst/>
          </a:prstGeom>
        </p:spPr>
      </p:pic>
      <p:sp>
        <p:nvSpPr>
          <p:cNvPr id="26" name="TextBox 25">
            <a:extLst>
              <a:ext uri="{FF2B5EF4-FFF2-40B4-BE49-F238E27FC236}">
                <a16:creationId xmlns:a16="http://schemas.microsoft.com/office/drawing/2014/main" id="{79305E71-129A-F118-E1DF-D2EBEE9DB5EC}"/>
              </a:ext>
            </a:extLst>
          </p:cNvPr>
          <p:cNvSpPr txBox="1"/>
          <p:nvPr/>
        </p:nvSpPr>
        <p:spPr>
          <a:xfrm>
            <a:off x="2869809" y="167408"/>
            <a:ext cx="8961119" cy="1200329"/>
          </a:xfrm>
          <a:prstGeom prst="rect">
            <a:avLst/>
          </a:prstGeom>
          <a:noFill/>
        </p:spPr>
        <p:txBody>
          <a:bodyPr wrap="square" rtlCol="0">
            <a:spAutoFit/>
          </a:bodyPr>
          <a:lstStyle/>
          <a:p>
            <a:r>
              <a:rPr lang="vi-VN" sz="2400" dirty="0">
                <a:effectLst/>
                <a:latin typeface="Calibri" panose="020F0502020204030204" pitchFamily="34" charset="0"/>
                <a:ea typeface="Arial" panose="020B0604020202020204" pitchFamily="34" charset="0"/>
                <a:cs typeface="Times New Roman" panose="02020603050405020304" pitchFamily="18" charset="0"/>
              </a:rPr>
              <a:t>TN1: Cho 1 thìa bột đá vôi và 1 mẩu đá vôi có khối lượng bằng nhau lần lượt vào hai ống nghiệm 1 và 2, sau đó cho đồng thời vào mỗi ống nghiệm 5ml dd HCl cùng nồng độ. Quan sát hiện tượng</a:t>
            </a:r>
            <a:endParaRPr lang="en-US" sz="2400" dirty="0"/>
          </a:p>
        </p:txBody>
      </p:sp>
      <p:sp>
        <p:nvSpPr>
          <p:cNvPr id="28" name="TextBox 27">
            <a:extLst>
              <a:ext uri="{FF2B5EF4-FFF2-40B4-BE49-F238E27FC236}">
                <a16:creationId xmlns:a16="http://schemas.microsoft.com/office/drawing/2014/main" id="{09AADDDF-2E98-54AC-87DC-8DC5B906189E}"/>
              </a:ext>
            </a:extLst>
          </p:cNvPr>
          <p:cNvSpPr txBox="1"/>
          <p:nvPr/>
        </p:nvSpPr>
        <p:spPr>
          <a:xfrm>
            <a:off x="3376244" y="1417900"/>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5BADBDA2-E4F5-7EAC-DCDC-F25A8682BD98}"/>
              </a:ext>
            </a:extLst>
          </p:cNvPr>
          <p:cNvSpPr txBox="1"/>
          <p:nvPr/>
        </p:nvSpPr>
        <p:spPr>
          <a:xfrm>
            <a:off x="3742005" y="4070810"/>
            <a:ext cx="8004517" cy="1200329"/>
          </a:xfrm>
          <a:prstGeom prst="rect">
            <a:avLst/>
          </a:prstGeom>
          <a:noFill/>
        </p:spPr>
        <p:txBody>
          <a:bodyPr wrap="square">
            <a:spAutoFit/>
          </a:bodyPr>
          <a:lstStyle/>
          <a:p>
            <a:r>
              <a:rPr lang="vi-VN" sz="2400" dirty="0">
                <a:effectLst/>
                <a:latin typeface="Calibri" panose="020F0502020204030204" pitchFamily="34" charset="0"/>
                <a:ea typeface="Calibri" panose="020F0502020204030204" pitchFamily="34" charset="0"/>
                <a:cs typeface="Times New Roman" panose="02020603050405020304" pitchFamily="18" charset="0"/>
              </a:rPr>
              <a:t>b. Dựa vào đâu để kết luận phản ứng nào xảy ra nhanh hơn?</a:t>
            </a:r>
          </a:p>
          <a:p>
            <a:r>
              <a:rPr lang="vi-VN" sz="2400" dirty="0">
                <a:latin typeface="Calibri" panose="020F0502020204030204" pitchFamily="34" charset="0"/>
                <a:cs typeface="Times New Roman" panose="02020603050405020304" pitchFamily="18" charset="0"/>
              </a:rPr>
              <a:t>.................................................................................................</a:t>
            </a:r>
          </a:p>
          <a:p>
            <a:r>
              <a:rPr lang="vi-VN" sz="2400" dirty="0">
                <a:latin typeface="Calibri" panose="020F0502020204030204" pitchFamily="34" charset="0"/>
                <a:cs typeface="Times New Roman" panose="02020603050405020304" pitchFamily="18" charset="0"/>
              </a:rPr>
              <a:t>................................................................................................</a:t>
            </a:r>
            <a:endParaRPr lang="en-US" sz="2400" dirty="0"/>
          </a:p>
        </p:txBody>
      </p:sp>
      <p:sp>
        <p:nvSpPr>
          <p:cNvPr id="32" name="TextBox 31">
            <a:extLst>
              <a:ext uri="{FF2B5EF4-FFF2-40B4-BE49-F238E27FC236}">
                <a16:creationId xmlns:a16="http://schemas.microsoft.com/office/drawing/2014/main" id="{C41C898D-3D26-7C4E-2387-51BBFA30E05F}"/>
              </a:ext>
            </a:extLst>
          </p:cNvPr>
          <p:cNvSpPr txBox="1"/>
          <p:nvPr/>
        </p:nvSpPr>
        <p:spPr>
          <a:xfrm>
            <a:off x="3742004" y="5380682"/>
            <a:ext cx="7596555" cy="1200329"/>
          </a:xfrm>
          <a:prstGeom prst="rect">
            <a:avLst/>
          </a:prstGeom>
          <a:noFill/>
        </p:spPr>
        <p:txBody>
          <a:bodyPr wrap="square">
            <a:spAutoFit/>
          </a:bodyPr>
          <a:lstStyle/>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c. Thế nào là tốc độ phản ứng?</a:t>
            </a:r>
            <a:endParaRPr lang="vi-VN" sz="24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descr="Logo, icon&#10;&#10;Description automatically generated">
            <a:extLst>
              <a:ext uri="{FF2B5EF4-FFF2-40B4-BE49-F238E27FC236}">
                <a16:creationId xmlns:a16="http://schemas.microsoft.com/office/drawing/2014/main" id="{D61023EC-74EA-AB32-8A39-6FDD6F79B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20" y="1504857"/>
            <a:ext cx="1951892" cy="1951892"/>
          </a:xfrm>
          <a:prstGeom prst="rect">
            <a:avLst/>
          </a:prstGeom>
        </p:spPr>
      </p:pic>
    </p:spTree>
    <p:extLst>
      <p:ext uri="{BB962C8B-B14F-4D97-AF65-F5344CB8AC3E}">
        <p14:creationId xmlns:p14="http://schemas.microsoft.com/office/powerpoint/2010/main" val="3854493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D504DA9-9FA1-97F1-1F48-710A3B40162F}"/>
              </a:ext>
            </a:extLst>
          </p:cNvPr>
          <p:cNvSpPr>
            <a:spLocks noChangeArrowheads="1"/>
          </p:cNvSpPr>
          <p:nvPr/>
        </p:nvSpPr>
        <p:spPr bwMode="auto">
          <a:xfrm>
            <a:off x="4274185" y="130922"/>
            <a:ext cx="4888571" cy="523220"/>
          </a:xfrm>
          <a:prstGeom prst="rect">
            <a:avLst/>
          </a:prstGeom>
          <a:solidFill>
            <a:srgbClr val="FFEA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TN1</a:t>
            </a:r>
            <a:endParaRPr kumimoji="0" lang="vi-VN" altLang="en-US" sz="2800" b="0" i="0" u="none" strike="noStrike" cap="none" normalizeH="0" baseline="0">
              <a:ln>
                <a:noFill/>
              </a:ln>
              <a:solidFill>
                <a:schemeClr val="tx1"/>
              </a:solidFill>
              <a:effectLst/>
            </a:endParaRPr>
          </a:p>
        </p:txBody>
      </p:sp>
      <p:sp>
        <p:nvSpPr>
          <p:cNvPr id="6" name="TextBox 5">
            <a:extLst>
              <a:ext uri="{FF2B5EF4-FFF2-40B4-BE49-F238E27FC236}">
                <a16:creationId xmlns:a16="http://schemas.microsoft.com/office/drawing/2014/main" id="{AB53CC7C-1689-BFBE-9BF0-89B181215196}"/>
              </a:ext>
            </a:extLst>
          </p:cNvPr>
          <p:cNvSpPr txBox="1"/>
          <p:nvPr/>
        </p:nvSpPr>
        <p:spPr>
          <a:xfrm>
            <a:off x="1009330" y="3703601"/>
            <a:ext cx="10159267" cy="1200329"/>
          </a:xfrm>
          <a:prstGeom prst="rect">
            <a:avLst/>
          </a:prstGeom>
          <a:solidFill>
            <a:schemeClr val="accent6">
              <a:lumMod val="20000"/>
              <a:lumOff val="80000"/>
            </a:schemeClr>
          </a:solidFill>
        </p:spPr>
        <p:txBody>
          <a:bodyPr wrap="square" rtlCol="0">
            <a:spAutoFit/>
          </a:bodyPr>
          <a:lstStyle/>
          <a:p>
            <a:r>
              <a:rPr lang="vi-VN" sz="2400" dirty="0">
                <a:effectLst/>
              </a:rPr>
              <a:t>b.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đâu</a:t>
            </a:r>
            <a:r>
              <a:rPr lang="en-US" sz="2400" dirty="0">
                <a:effectLst/>
              </a:rPr>
              <a:t> </a:t>
            </a:r>
            <a:r>
              <a:rPr lang="en-US" sz="2400" dirty="0" err="1">
                <a:effectLst/>
              </a:rPr>
              <a:t>để</a:t>
            </a:r>
            <a:r>
              <a:rPr lang="en-US" sz="2400" dirty="0">
                <a:effectLst/>
              </a:rPr>
              <a:t> </a:t>
            </a:r>
            <a:r>
              <a:rPr lang="en-US" sz="2400" dirty="0" err="1">
                <a:effectLst/>
              </a:rPr>
              <a:t>kết</a:t>
            </a:r>
            <a:r>
              <a:rPr lang="en-US" sz="2400" dirty="0">
                <a:effectLst/>
              </a:rPr>
              <a:t> </a:t>
            </a:r>
            <a:r>
              <a:rPr lang="en-US" sz="2400" dirty="0" err="1">
                <a:effectLst/>
              </a:rPr>
              <a:t>luận</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nào</a:t>
            </a:r>
            <a:r>
              <a:rPr lang="en-US" sz="2400" dirty="0">
                <a:effectLst/>
              </a:rPr>
              <a:t> </a:t>
            </a:r>
            <a:r>
              <a:rPr lang="en-US" sz="2400" dirty="0" err="1">
                <a:effectLst/>
              </a:rPr>
              <a:t>xảy</a:t>
            </a:r>
            <a:r>
              <a:rPr lang="en-US" sz="2400" dirty="0">
                <a:effectLst/>
              </a:rPr>
              <a:t> </a:t>
            </a:r>
            <a:r>
              <a:rPr lang="en-US" sz="2400" dirty="0" err="1">
                <a:effectLst/>
              </a:rPr>
              <a:t>ra</a:t>
            </a:r>
            <a:r>
              <a:rPr lang="en-US" sz="2400" dirty="0">
                <a:effectLst/>
              </a:rPr>
              <a:t> </a:t>
            </a:r>
            <a:r>
              <a:rPr lang="en-US" sz="2400" dirty="0" err="1">
                <a:effectLst/>
              </a:rPr>
              <a:t>nhanh</a:t>
            </a:r>
            <a:r>
              <a:rPr lang="en-US" sz="2400" dirty="0">
                <a:effectLst/>
              </a:rPr>
              <a:t> </a:t>
            </a:r>
            <a:r>
              <a:rPr lang="en-US" sz="2400" dirty="0" err="1">
                <a:effectLst/>
              </a:rPr>
              <a:t>hơn</a:t>
            </a:r>
            <a:r>
              <a:rPr lang="en-US" sz="2400" dirty="0">
                <a:effectLst/>
              </a:rPr>
              <a:t>? </a:t>
            </a:r>
            <a:endParaRPr lang="vi-VN" sz="2400" dirty="0">
              <a:effectLst/>
            </a:endParaRPr>
          </a:p>
          <a:p>
            <a:r>
              <a:rPr lang="vi-VN" sz="2400" dirty="0"/>
              <a:t>-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độ</a:t>
            </a:r>
            <a:r>
              <a:rPr lang="en-US" sz="2400" dirty="0">
                <a:effectLst/>
              </a:rPr>
              <a:t> tan </a:t>
            </a:r>
            <a:r>
              <a:rPr lang="en-US" sz="2400" dirty="0" err="1">
                <a:effectLst/>
              </a:rPr>
              <a:t>của</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lượng</a:t>
            </a:r>
            <a:r>
              <a:rPr lang="en-US" sz="2400" dirty="0">
                <a:effectLst/>
              </a:rPr>
              <a:t> </a:t>
            </a:r>
            <a:r>
              <a:rPr lang="en-US" sz="2400" dirty="0" err="1">
                <a:effectLst/>
              </a:rPr>
              <a:t>khí</a:t>
            </a:r>
            <a:r>
              <a:rPr lang="en-US" sz="2400" dirty="0">
                <a:effectLst/>
              </a:rPr>
              <a:t> </a:t>
            </a:r>
            <a:r>
              <a:rPr lang="en-US" sz="2400" dirty="0" err="1">
                <a:effectLst/>
              </a:rPr>
              <a:t>sinh</a:t>
            </a:r>
            <a:r>
              <a:rPr lang="en-US" sz="2400" dirty="0">
                <a:effectLst/>
              </a:rPr>
              <a:t> </a:t>
            </a:r>
            <a:r>
              <a:rPr lang="en-US" sz="2400" dirty="0" err="1">
                <a:effectLst/>
              </a:rPr>
              <a:t>ra</a:t>
            </a:r>
            <a:r>
              <a:rPr lang="en-US" sz="2400" dirty="0">
                <a:effectLst/>
              </a:rPr>
              <a:t> </a:t>
            </a:r>
            <a:r>
              <a:rPr lang="en-US" sz="2400" dirty="0" err="1">
                <a:effectLst/>
              </a:rPr>
              <a:t>và</a:t>
            </a:r>
            <a:r>
              <a:rPr lang="en-US" sz="2400" dirty="0">
                <a:effectLst/>
              </a:rPr>
              <a:t> </a:t>
            </a:r>
            <a:r>
              <a:rPr lang="en-US" sz="2400" dirty="0" err="1">
                <a:effectLst/>
              </a:rPr>
              <a:t>lượng</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trong</a:t>
            </a:r>
            <a:r>
              <a:rPr lang="en-US" sz="2400" dirty="0">
                <a:effectLst/>
              </a:rPr>
              <a:t> </a:t>
            </a:r>
            <a:r>
              <a:rPr lang="en-US" sz="2400" dirty="0" err="1">
                <a:effectLst/>
              </a:rPr>
              <a:t>hai</a:t>
            </a:r>
            <a:r>
              <a:rPr lang="en-US" sz="2400" dirty="0">
                <a:effectLst/>
              </a:rPr>
              <a:t> </a:t>
            </a:r>
            <a:r>
              <a:rPr lang="en-US" sz="2400" dirty="0" err="1">
                <a:effectLst/>
              </a:rPr>
              <a:t>ống</a:t>
            </a:r>
            <a:r>
              <a:rPr lang="en-US" sz="2400" dirty="0">
                <a:effectLst/>
              </a:rPr>
              <a:t> </a:t>
            </a:r>
            <a:r>
              <a:rPr lang="en-US" sz="2400" dirty="0" err="1">
                <a:effectLst/>
              </a:rPr>
              <a:t>nghiệm</a:t>
            </a:r>
            <a:endParaRPr lang="en-US" sz="2400"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id="{481A8251-9BBD-F294-9D69-40137B61F6C2}"/>
              </a:ext>
            </a:extLst>
          </p:cNvPr>
          <p:cNvSpPr txBox="1"/>
          <p:nvPr/>
        </p:nvSpPr>
        <p:spPr>
          <a:xfrm>
            <a:off x="2716211" y="976971"/>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63F9FD96-B1E7-D8FF-46CE-5BD4A3415BB0}"/>
              </a:ext>
            </a:extLst>
          </p:cNvPr>
          <p:cNvGraphicFramePr>
            <a:graphicFrameLocks noGrp="1"/>
          </p:cNvGraphicFramePr>
          <p:nvPr>
            <p:extLst>
              <p:ext uri="{D42A27DB-BD31-4B8C-83A1-F6EECF244321}">
                <p14:modId xmlns:p14="http://schemas.microsoft.com/office/powerpoint/2010/main" val="3624272147"/>
              </p:ext>
            </p:extLst>
          </p:nvPr>
        </p:nvGraphicFramePr>
        <p:xfrm>
          <a:off x="3362177" y="1686151"/>
          <a:ext cx="6119445" cy="1561163"/>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492487">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1</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2</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043003">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Nhanh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Chậm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2319FE13-266C-6D12-0A61-65689CD47B1F}"/>
              </a:ext>
            </a:extLst>
          </p:cNvPr>
          <p:cNvSpPr txBox="1"/>
          <p:nvPr/>
        </p:nvSpPr>
        <p:spPr>
          <a:xfrm>
            <a:off x="1016366" y="5346274"/>
            <a:ext cx="10159267" cy="1200329"/>
          </a:xfrm>
          <a:prstGeom prst="rect">
            <a:avLst/>
          </a:prstGeom>
          <a:solidFill>
            <a:schemeClr val="accent2">
              <a:lumMod val="20000"/>
              <a:lumOff val="80000"/>
            </a:schemeClr>
          </a:solidFill>
        </p:spPr>
        <p:txBody>
          <a:bodyPr wrap="square" rtlCol="0">
            <a:spAutoFit/>
          </a:bodyPr>
          <a:lstStyle/>
          <a:p>
            <a:r>
              <a:rPr lang="vi-VN" sz="2400" dirty="0">
                <a:effectLst/>
              </a:rPr>
              <a:t>c. </a:t>
            </a:r>
            <a:r>
              <a:rPr lang="en-US" sz="2400" dirty="0" err="1">
                <a:effectLst/>
              </a:rPr>
              <a:t>Thế</a:t>
            </a:r>
            <a:r>
              <a:rPr lang="en-US" sz="2400" dirty="0">
                <a:effectLst/>
              </a:rPr>
              <a:t> </a:t>
            </a:r>
            <a:r>
              <a:rPr lang="en-US" sz="2400" dirty="0" err="1">
                <a:effectLst/>
              </a:rPr>
              <a:t>nào</a:t>
            </a:r>
            <a:r>
              <a:rPr lang="en-US" sz="2400" dirty="0">
                <a:effectLst/>
              </a:rPr>
              <a:t> </a:t>
            </a:r>
            <a:r>
              <a:rPr lang="en-US" sz="2400" dirty="0" err="1">
                <a:effectLst/>
              </a:rPr>
              <a:t>là</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a:t>
            </a:r>
            <a:endParaRPr lang="vi-VN" sz="2400" dirty="0">
              <a:effectLst/>
            </a:endParaRPr>
          </a:p>
          <a:p>
            <a:r>
              <a:rPr lang="vi-VN" sz="2400" dirty="0"/>
              <a:t>- </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là</a:t>
            </a:r>
            <a:r>
              <a:rPr lang="en-US" sz="2400" dirty="0">
                <a:effectLst/>
              </a:rPr>
              <a:t> </a:t>
            </a:r>
            <a:r>
              <a:rPr lang="en-US" sz="2400" dirty="0" err="1">
                <a:effectLst/>
              </a:rPr>
              <a:t>đại</a:t>
            </a:r>
            <a:r>
              <a:rPr lang="en-US" sz="2400" dirty="0">
                <a:effectLst/>
              </a:rPr>
              <a:t> </a:t>
            </a:r>
            <a:r>
              <a:rPr lang="en-US" sz="2400" dirty="0" err="1">
                <a:effectLst/>
              </a:rPr>
              <a:t>lượng</a:t>
            </a:r>
            <a:r>
              <a:rPr lang="en-US" sz="2400" dirty="0">
                <a:effectLst/>
              </a:rPr>
              <a:t> </a:t>
            </a:r>
            <a:r>
              <a:rPr lang="en-US" sz="2400" dirty="0" err="1">
                <a:effectLst/>
              </a:rPr>
              <a:t>chỉ</a:t>
            </a:r>
            <a:r>
              <a:rPr lang="en-US" sz="2400" dirty="0">
                <a:effectLst/>
              </a:rPr>
              <a:t> </a:t>
            </a:r>
            <a:r>
              <a:rPr lang="en-US" sz="2400" dirty="0" err="1">
                <a:effectLst/>
              </a:rPr>
              <a:t>mức</a:t>
            </a:r>
            <a:r>
              <a:rPr lang="en-US" sz="2400" dirty="0">
                <a:effectLst/>
              </a:rPr>
              <a:t> </a:t>
            </a:r>
            <a:r>
              <a:rPr lang="en-US" sz="2400" dirty="0" err="1">
                <a:effectLst/>
              </a:rPr>
              <a:t>độ</a:t>
            </a:r>
            <a:r>
              <a:rPr lang="en-US" sz="2400" dirty="0">
                <a:effectLst/>
              </a:rPr>
              <a:t> </a:t>
            </a:r>
            <a:r>
              <a:rPr lang="en-US" sz="2400" dirty="0" err="1">
                <a:effectLst/>
              </a:rPr>
              <a:t>nhanh</a:t>
            </a:r>
            <a:r>
              <a:rPr lang="en-US" sz="2400" dirty="0">
                <a:effectLst/>
              </a:rPr>
              <a:t> hay </a:t>
            </a:r>
            <a:r>
              <a:rPr lang="en-US" sz="2400" dirty="0" err="1">
                <a:effectLst/>
              </a:rPr>
              <a:t>chậm</a:t>
            </a:r>
            <a:r>
              <a:rPr lang="en-US" sz="2400" dirty="0">
                <a:effectLst/>
              </a:rPr>
              <a:t> </a:t>
            </a:r>
            <a:r>
              <a:rPr lang="en-US" sz="2400" dirty="0" err="1">
                <a:effectLst/>
              </a:rPr>
              <a:t>của</a:t>
            </a:r>
            <a:r>
              <a:rPr lang="en-US" sz="2400" dirty="0">
                <a:effectLst/>
              </a:rPr>
              <a:t> </a:t>
            </a:r>
            <a:r>
              <a:rPr lang="en-US" sz="2400" dirty="0" err="1">
                <a:effectLst/>
              </a:rPr>
              <a:t>một</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hóa</a:t>
            </a:r>
            <a:r>
              <a:rPr lang="en-US" sz="2400" dirty="0">
                <a:effectLst/>
              </a:rPr>
              <a:t> </a:t>
            </a:r>
            <a:r>
              <a:rPr lang="en-US" sz="2400" dirty="0" err="1">
                <a:effectLst/>
              </a:rPr>
              <a:t>học</a:t>
            </a:r>
            <a:r>
              <a:rPr lang="en-US" sz="2400" dirty="0">
                <a:effectLst/>
              </a:rPr>
              <a:t>. </a:t>
            </a:r>
            <a:endParaRPr lang="en-US" sz="2400" dirty="0">
              <a:solidFill>
                <a:srgbClr val="000000"/>
              </a:solidFill>
              <a:effectLst/>
              <a:latin typeface="Times New Roman" panose="02020603050405020304" pitchFamily="18" charset="0"/>
            </a:endParaRPr>
          </a:p>
        </p:txBody>
      </p:sp>
      <p:pic>
        <p:nvPicPr>
          <p:cNvPr id="2" name="图片 3">
            <a:extLst>
              <a:ext uri="{FF2B5EF4-FFF2-40B4-BE49-F238E27FC236}">
                <a16:creationId xmlns:a16="http://schemas.microsoft.com/office/drawing/2014/main" id="{D49BCC03-9A13-9E1F-FD6C-8B0EC1256CC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7503" y="3283201"/>
            <a:ext cx="217696" cy="291598"/>
          </a:xfrm>
          <a:prstGeom prst="rect">
            <a:avLst/>
          </a:prstGeom>
        </p:spPr>
      </p:pic>
      <p:pic>
        <p:nvPicPr>
          <p:cNvPr id="3" name="图片 2">
            <a:extLst>
              <a:ext uri="{FF2B5EF4-FFF2-40B4-BE49-F238E27FC236}">
                <a16:creationId xmlns:a16="http://schemas.microsoft.com/office/drawing/2014/main" id="{1F8E3FF1-FD4B-1654-5AFA-6A9D75E75F7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1372918" y="2592073"/>
            <a:ext cx="649496" cy="869982"/>
          </a:xfrm>
          <a:prstGeom prst="rect">
            <a:avLst/>
          </a:prstGeom>
        </p:spPr>
      </p:pic>
      <p:pic>
        <p:nvPicPr>
          <p:cNvPr id="4" name="图片 1">
            <a:extLst>
              <a:ext uri="{FF2B5EF4-FFF2-40B4-BE49-F238E27FC236}">
                <a16:creationId xmlns:a16="http://schemas.microsoft.com/office/drawing/2014/main" id="{7318B762-4CB3-14EC-3DD8-9CF15E793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88"/>
            <a:ext cx="2222695" cy="2977241"/>
          </a:xfrm>
          <a:prstGeom prst="rect">
            <a:avLst/>
          </a:prstGeom>
        </p:spPr>
      </p:pic>
    </p:spTree>
    <p:extLst>
      <p:ext uri="{BB962C8B-B14F-4D97-AF65-F5344CB8AC3E}">
        <p14:creationId xmlns:p14="http://schemas.microsoft.com/office/powerpoint/2010/main" val="34062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8CFF87-AFBB-A28E-4055-58EB8E468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880" y="574562"/>
            <a:ext cx="4595532" cy="2961249"/>
          </a:xfrm>
          <a:prstGeom prst="rect">
            <a:avLst/>
          </a:prstGeom>
        </p:spPr>
      </p:pic>
      <p:pic>
        <p:nvPicPr>
          <p:cNvPr id="10" name="Picture 9">
            <a:extLst>
              <a:ext uri="{FF2B5EF4-FFF2-40B4-BE49-F238E27FC236}">
                <a16:creationId xmlns:a16="http://schemas.microsoft.com/office/drawing/2014/main" id="{8ED5E87D-DED6-2853-445A-4C876D4D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25" y="897234"/>
            <a:ext cx="2204160" cy="2927577"/>
          </a:xfrm>
          <a:prstGeom prst="rect">
            <a:avLst/>
          </a:prstGeom>
        </p:spPr>
      </p:pic>
      <p:pic>
        <p:nvPicPr>
          <p:cNvPr id="15" name="Picture 14">
            <a:extLst>
              <a:ext uri="{FF2B5EF4-FFF2-40B4-BE49-F238E27FC236}">
                <a16:creationId xmlns:a16="http://schemas.microsoft.com/office/drawing/2014/main" id="{6E2AE1AD-3D5C-ED46-6595-1A8AF4EA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09" y="3963416"/>
            <a:ext cx="3151113" cy="2586893"/>
          </a:xfrm>
          <a:prstGeom prst="rect">
            <a:avLst/>
          </a:prstGeom>
        </p:spPr>
      </p:pic>
      <p:pic>
        <p:nvPicPr>
          <p:cNvPr id="24" name="Picture 23">
            <a:extLst>
              <a:ext uri="{FF2B5EF4-FFF2-40B4-BE49-F238E27FC236}">
                <a16:creationId xmlns:a16="http://schemas.microsoft.com/office/drawing/2014/main" id="{76D1A8B7-115A-5B6F-CBEE-73BBF71A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499" y="3702016"/>
            <a:ext cx="4661888" cy="2961249"/>
          </a:xfrm>
          <a:prstGeom prst="rect">
            <a:avLst/>
          </a:prstGeom>
        </p:spPr>
      </p:pic>
      <p:sp>
        <p:nvSpPr>
          <p:cNvPr id="25" name="TextBox 24">
            <a:extLst>
              <a:ext uri="{FF2B5EF4-FFF2-40B4-BE49-F238E27FC236}">
                <a16:creationId xmlns:a16="http://schemas.microsoft.com/office/drawing/2014/main" id="{544B55B9-0984-6E20-912B-87681BEEF66F}"/>
              </a:ext>
            </a:extLst>
          </p:cNvPr>
          <p:cNvSpPr txBox="1"/>
          <p:nvPr/>
        </p:nvSpPr>
        <p:spPr>
          <a:xfrm>
            <a:off x="3120751" y="265487"/>
            <a:ext cx="4166314" cy="1384995"/>
          </a:xfrm>
          <a:prstGeom prst="rect">
            <a:avLst/>
          </a:prstGeom>
          <a:solidFill>
            <a:schemeClr val="accent6">
              <a:lumMod val="20000"/>
              <a:lumOff val="80000"/>
            </a:schemeClr>
          </a:solidFill>
        </p:spPr>
        <p:txBody>
          <a:bodyPr wrap="square" rtlCol="0">
            <a:spAutoFit/>
          </a:bodyPr>
          <a:lstStyle/>
          <a:p>
            <a:r>
              <a:rPr lang="vi-VN" sz="2800" dirty="0">
                <a:effectLst/>
              </a:rPr>
              <a:t>Trong thực tế phản ứng nào sau đây xảy ra nhanh hơn? Chậm hơn?</a:t>
            </a:r>
            <a:endParaRPr lang="en-US" sz="2800" dirty="0">
              <a:solidFill>
                <a:srgbClr val="000000"/>
              </a:solidFill>
              <a:effectLst/>
              <a:latin typeface="Times New Roman" panose="02020603050405020304" pitchFamily="18" charset="0"/>
            </a:endParaRPr>
          </a:p>
        </p:txBody>
      </p:sp>
      <p:sp>
        <p:nvSpPr>
          <p:cNvPr id="26" name="TextBox 25">
            <a:extLst>
              <a:ext uri="{FF2B5EF4-FFF2-40B4-BE49-F238E27FC236}">
                <a16:creationId xmlns:a16="http://schemas.microsoft.com/office/drawing/2014/main" id="{799B245C-EAD5-661D-CD03-3A300C05C136}"/>
              </a:ext>
            </a:extLst>
          </p:cNvPr>
          <p:cNvSpPr txBox="1"/>
          <p:nvPr/>
        </p:nvSpPr>
        <p:spPr>
          <a:xfrm>
            <a:off x="1226802" y="3451209"/>
            <a:ext cx="1375721" cy="400110"/>
          </a:xfrm>
          <a:prstGeom prst="rect">
            <a:avLst/>
          </a:prstGeom>
          <a:solidFill>
            <a:schemeClr val="bg1"/>
          </a:solidFill>
        </p:spPr>
        <p:txBody>
          <a:bodyPr wrap="square" rtlCol="0">
            <a:spAutoFit/>
          </a:bodyPr>
          <a:lstStyle/>
          <a:p>
            <a:r>
              <a:rPr lang="vi-VN" sz="2000" b="1" dirty="0">
                <a:latin typeface="+mj-lt"/>
              </a:rPr>
              <a:t>Nến cháy</a:t>
            </a:r>
            <a:endParaRPr lang="en-US" sz="2000" b="1" dirty="0">
              <a:latin typeface="+mj-lt"/>
            </a:endParaRPr>
          </a:p>
        </p:txBody>
      </p:sp>
      <p:sp>
        <p:nvSpPr>
          <p:cNvPr id="27" name="TextBox 26">
            <a:extLst>
              <a:ext uri="{FF2B5EF4-FFF2-40B4-BE49-F238E27FC236}">
                <a16:creationId xmlns:a16="http://schemas.microsoft.com/office/drawing/2014/main" id="{A2D79A63-26CE-4C53-D967-8CA4C749A0D2}"/>
              </a:ext>
            </a:extLst>
          </p:cNvPr>
          <p:cNvSpPr txBox="1"/>
          <p:nvPr/>
        </p:nvSpPr>
        <p:spPr>
          <a:xfrm>
            <a:off x="111046" y="6294961"/>
            <a:ext cx="3776375" cy="400110"/>
          </a:xfrm>
          <a:prstGeom prst="rect">
            <a:avLst/>
          </a:prstGeom>
          <a:solidFill>
            <a:schemeClr val="bg1"/>
          </a:solidFill>
        </p:spPr>
        <p:txBody>
          <a:bodyPr wrap="square" rtlCol="0">
            <a:spAutoFit/>
          </a:bodyPr>
          <a:lstStyle/>
          <a:p>
            <a:r>
              <a:rPr lang="vi-VN" sz="2000" b="1" dirty="0">
                <a:latin typeface="+mj-lt"/>
              </a:rPr>
              <a:t>Bếp ga mini bằng sắt (Iron) bị gỉ</a:t>
            </a:r>
            <a:endParaRPr lang="en-US" sz="2000" b="1" dirty="0">
              <a:latin typeface="+mj-lt"/>
            </a:endParaRPr>
          </a:p>
        </p:txBody>
      </p:sp>
      <p:sp>
        <p:nvSpPr>
          <p:cNvPr id="28" name="TextBox 27">
            <a:extLst>
              <a:ext uri="{FF2B5EF4-FFF2-40B4-BE49-F238E27FC236}">
                <a16:creationId xmlns:a16="http://schemas.microsoft.com/office/drawing/2014/main" id="{EE925FBC-FBAA-0EB7-6F68-9DB8B70B2F17}"/>
              </a:ext>
            </a:extLst>
          </p:cNvPr>
          <p:cNvSpPr txBox="1"/>
          <p:nvPr/>
        </p:nvSpPr>
        <p:spPr>
          <a:xfrm>
            <a:off x="8229600" y="3134177"/>
            <a:ext cx="3530991" cy="400110"/>
          </a:xfrm>
          <a:prstGeom prst="rect">
            <a:avLst/>
          </a:prstGeom>
          <a:solidFill>
            <a:schemeClr val="bg1"/>
          </a:solidFill>
        </p:spPr>
        <p:txBody>
          <a:bodyPr wrap="square" rtlCol="0">
            <a:spAutoFit/>
          </a:bodyPr>
          <a:lstStyle/>
          <a:p>
            <a:r>
              <a:rPr lang="vi-VN" sz="2000" b="1">
                <a:latin typeface="+mj-lt"/>
              </a:rPr>
              <a:t>Phản ứng nổ của pháo hoa</a:t>
            </a:r>
            <a:endParaRPr lang="en-US" sz="2000" b="1" dirty="0">
              <a:latin typeface="+mj-lt"/>
            </a:endParaRPr>
          </a:p>
        </p:txBody>
      </p:sp>
      <p:sp>
        <p:nvSpPr>
          <p:cNvPr id="29" name="TextBox 28">
            <a:extLst>
              <a:ext uri="{FF2B5EF4-FFF2-40B4-BE49-F238E27FC236}">
                <a16:creationId xmlns:a16="http://schemas.microsoft.com/office/drawing/2014/main" id="{7283434F-BB47-BF9E-FFBB-633FAA5D157C}"/>
              </a:ext>
            </a:extLst>
          </p:cNvPr>
          <p:cNvSpPr txBox="1"/>
          <p:nvPr/>
        </p:nvSpPr>
        <p:spPr>
          <a:xfrm>
            <a:off x="4441110" y="6350254"/>
            <a:ext cx="5260536" cy="400110"/>
          </a:xfrm>
          <a:prstGeom prst="rect">
            <a:avLst/>
          </a:prstGeom>
          <a:solidFill>
            <a:schemeClr val="bg1"/>
          </a:solidFill>
        </p:spPr>
        <p:txBody>
          <a:bodyPr wrap="square" rtlCol="0">
            <a:spAutoFit/>
          </a:bodyPr>
          <a:lstStyle/>
          <a:p>
            <a:r>
              <a:rPr lang="vi-VN" sz="2000" b="1" dirty="0">
                <a:latin typeface="+mj-lt"/>
              </a:rPr>
              <a:t>Phản ứng lên men rau, củ thành dưa chua</a:t>
            </a:r>
            <a:endParaRPr lang="en-US" sz="2000" b="1" dirty="0">
              <a:latin typeface="+mj-lt"/>
            </a:endParaRPr>
          </a:p>
        </p:txBody>
      </p:sp>
      <p:pic>
        <p:nvPicPr>
          <p:cNvPr id="2" name="Picture 1" descr="Logo, icon&#10;&#10;Description automatically generated">
            <a:extLst>
              <a:ext uri="{FF2B5EF4-FFF2-40B4-BE49-F238E27FC236}">
                <a16:creationId xmlns:a16="http://schemas.microsoft.com/office/drawing/2014/main" id="{4B1F8AAD-F798-05F6-569D-B93D81FF1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7520" y="4598417"/>
            <a:ext cx="1951892" cy="1951892"/>
          </a:xfrm>
          <a:prstGeom prst="rect">
            <a:avLst/>
          </a:prstGeom>
        </p:spPr>
      </p:pic>
    </p:spTree>
    <p:extLst>
      <p:ext uri="{BB962C8B-B14F-4D97-AF65-F5344CB8AC3E}">
        <p14:creationId xmlns:p14="http://schemas.microsoft.com/office/powerpoint/2010/main" val="395083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0996185" y="5363797"/>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873955" y="1592355"/>
            <a:ext cx="9656917" cy="1289005"/>
          </a:xfrm>
          <a:prstGeom prst="roundRect">
            <a:avLst/>
          </a:prstGeom>
          <a:noFill/>
          <a:ln>
            <a:noFill/>
          </a:ln>
        </p:spPr>
        <p:txBody>
          <a:bodyPr wrap="square">
            <a:spAutoFit/>
          </a:bodyPr>
          <a:lstStyle/>
          <a:p>
            <a:pPr marL="457200" algn="just">
              <a:lnSpc>
                <a:spcPct val="130000"/>
              </a:lnSpc>
              <a:tabLst>
                <a:tab pos="450215" algn="l"/>
              </a:tabLst>
            </a:pP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phản ứng là đại lượng chỉ mức độ nhanh hay chậm của một phản ứng hóa học</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549" y="2007427"/>
            <a:ext cx="1076094" cy="1076094"/>
          </a:xfrm>
          <a:prstGeom prst="rect">
            <a:avLst/>
          </a:prstGeom>
        </p:spPr>
      </p:pic>
      <p:sp>
        <p:nvSpPr>
          <p:cNvPr id="17" name="TextBox 16">
            <a:extLst>
              <a:ext uri="{FF2B5EF4-FFF2-40B4-BE49-F238E27FC236}">
                <a16:creationId xmlns:a16="http://schemas.microsoft.com/office/drawing/2014/main" id="{36E4FBDB-9308-4926-0512-43EB7A04486F}"/>
              </a:ext>
            </a:extLst>
          </p:cNvPr>
          <p:cNvSpPr txBox="1"/>
          <p:nvPr/>
        </p:nvSpPr>
        <p:spPr>
          <a:xfrm>
            <a:off x="1569187" y="3129977"/>
            <a:ext cx="9961685" cy="1289005"/>
          </a:xfrm>
          <a:prstGeom prst="roundRect">
            <a:avLst/>
          </a:prstGeom>
          <a:noFill/>
          <a:ln>
            <a:noFill/>
          </a:ln>
        </p:spPr>
        <p:txBody>
          <a:bodyPr wrap="square">
            <a:spAutoFit/>
          </a:bodyPr>
          <a:lstStyle/>
          <a:p>
            <a:pPr marL="457200" algn="just">
              <a:lnSpc>
                <a:spcPct val="130000"/>
              </a:lnSpc>
              <a:spcAft>
                <a:spcPts val="800"/>
              </a:spcAft>
              <a:tabLst>
                <a:tab pos="450215" algn="l"/>
              </a:tabLst>
            </a:pPr>
            <a:r>
              <a:rPr lang="vi-VN"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VD: Phản ứng đốt cháy cồn trong không khí xảy ra nhanh hơn, phản ứng oxi hóa sắt (iron) xảy ra chậm hơn</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4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40877" y="0"/>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99597" y="2613246"/>
            <a:ext cx="8407652" cy="1248205"/>
          </a:xfrm>
          <a:prstGeom prst="rect">
            <a:avLst/>
          </a:prstGeom>
        </p:spPr>
        <p:txBody>
          <a:bodyPr vert="horz" wrap="square" lIns="0" tIns="16933" rIns="0" bIns="0" rtlCol="0">
            <a:spAutoFit/>
          </a:bodyPr>
          <a:lstStyle/>
          <a:p>
            <a:pPr algn="ctr">
              <a:spcBef>
                <a:spcPts val="133"/>
              </a:spcBef>
            </a:pPr>
            <a:r>
              <a:rPr lang="vi-VN" sz="4000" b="1" spc="-400" dirty="0">
                <a:solidFill>
                  <a:srgbClr val="253D68"/>
                </a:solidFill>
                <a:latin typeface="Verdana"/>
                <a:cs typeface="Verdana"/>
              </a:rPr>
              <a:t>II</a:t>
            </a:r>
            <a:r>
              <a:rPr lang="en-US" sz="4000" b="1" spc="-400" dirty="0">
                <a:solidFill>
                  <a:srgbClr val="253D68"/>
                </a:solidFill>
                <a:latin typeface="Verdana"/>
                <a:cs typeface="Verdana"/>
              </a:rPr>
              <a:t>. </a:t>
            </a:r>
            <a:r>
              <a:rPr lang="vi-VN" sz="4000" b="1" spc="-400" dirty="0">
                <a:solidFill>
                  <a:srgbClr val="253D68"/>
                </a:solidFill>
                <a:latin typeface="Verdana"/>
                <a:cs typeface="Verdana"/>
              </a:rPr>
              <a:t>Một số yếu tố ảnh hưởng đến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C484-C7FD-DD4E-2ADE-8AA65D47D106}"/>
              </a:ext>
            </a:extLst>
          </p:cNvPr>
          <p:cNvSpPr>
            <a:spLocks noGrp="1"/>
          </p:cNvSpPr>
          <p:nvPr>
            <p:ph type="title"/>
          </p:nvPr>
        </p:nvSpPr>
        <p:spPr>
          <a:xfrm>
            <a:off x="1766668" y="238516"/>
            <a:ext cx="9023252" cy="1325563"/>
          </a:xfrm>
          <a:solidFill>
            <a:schemeClr val="accent2">
              <a:lumMod val="20000"/>
              <a:lumOff val="80000"/>
            </a:schemeClr>
          </a:solidFill>
        </p:spPr>
        <p:txBody>
          <a:bodyPr>
            <a:normAutofit/>
          </a:bodyPr>
          <a:lstStyle/>
          <a:p>
            <a:pPr algn="ctr"/>
            <a:r>
              <a:rPr lang="vi-VN" sz="2800" dirty="0">
                <a:latin typeface="#9Slide03 AllRoundGothic"/>
              </a:rPr>
              <a:t>Quan sát các hình ảnh và dự đoán các yếu tố ảnh hưởng đến tốc độ phản ứng?</a:t>
            </a:r>
            <a:endParaRPr lang="en-US" sz="2800" dirty="0">
              <a:latin typeface="#9Slide03 AllRoundGothic"/>
            </a:endParaRPr>
          </a:p>
        </p:txBody>
      </p:sp>
      <p:pic>
        <p:nvPicPr>
          <p:cNvPr id="4" name="Picture 3">
            <a:extLst>
              <a:ext uri="{FF2B5EF4-FFF2-40B4-BE49-F238E27FC236}">
                <a16:creationId xmlns:a16="http://schemas.microsoft.com/office/drawing/2014/main" id="{C1053121-8449-E68C-9044-9B82CF00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33" y="2045968"/>
            <a:ext cx="3552546" cy="2872521"/>
          </a:xfrm>
          <a:prstGeom prst="rect">
            <a:avLst/>
          </a:prstGeom>
        </p:spPr>
      </p:pic>
      <p:pic>
        <p:nvPicPr>
          <p:cNvPr id="5" name="Picture 4">
            <a:extLst>
              <a:ext uri="{FF2B5EF4-FFF2-40B4-BE49-F238E27FC236}">
                <a16:creationId xmlns:a16="http://schemas.microsoft.com/office/drawing/2014/main" id="{343D9FC2-C93E-F9DF-3D3D-24D590A9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183" y="2045968"/>
            <a:ext cx="3567314" cy="2928572"/>
          </a:xfrm>
          <a:prstGeom prst="rect">
            <a:avLst/>
          </a:prstGeom>
        </p:spPr>
      </p:pic>
      <p:pic>
        <p:nvPicPr>
          <p:cNvPr id="6" name="Picture 5">
            <a:extLst>
              <a:ext uri="{FF2B5EF4-FFF2-40B4-BE49-F238E27FC236}">
                <a16:creationId xmlns:a16="http://schemas.microsoft.com/office/drawing/2014/main" id="{3FDFF8E7-02C5-4406-423B-080691AE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901" y="2045968"/>
            <a:ext cx="3567314" cy="2928572"/>
          </a:xfrm>
          <a:prstGeom prst="rect">
            <a:avLst/>
          </a:prstGeom>
        </p:spPr>
      </p:pic>
    </p:spTree>
    <p:extLst>
      <p:ext uri="{BB962C8B-B14F-4D97-AF65-F5344CB8AC3E}">
        <p14:creationId xmlns:p14="http://schemas.microsoft.com/office/powerpoint/2010/main" val="22730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D204AF-91DB-EE9F-5517-7002875F5587}"/>
              </a:ext>
            </a:extLst>
          </p:cNvPr>
          <p:cNvSpPr txBox="1"/>
          <p:nvPr/>
        </p:nvSpPr>
        <p:spPr>
          <a:xfrm>
            <a:off x="719796" y="627149"/>
            <a:ext cx="10733649" cy="2223814"/>
          </a:xfrm>
          <a:prstGeom prst="rect">
            <a:avLst/>
          </a:prstGeom>
          <a:solidFill>
            <a:schemeClr val="accent1">
              <a:lumMod val="20000"/>
              <a:lumOff val="80000"/>
            </a:schemeClr>
          </a:solidFill>
        </p:spPr>
        <p:txBody>
          <a:bodyPr wrap="square">
            <a:spAutoFit/>
          </a:bodyPr>
          <a:lstStyle/>
          <a:p>
            <a:pPr marL="342900" lvl="0" indent="-342900" algn="just">
              <a:lnSpc>
                <a:spcPct val="130000"/>
              </a:lnSpc>
              <a:buFont typeface="+mj-lt"/>
              <a:buAutoNum type="alphaLcPeriod"/>
            </a:pPr>
            <a:r>
              <a:rPr lang="vi-VN" sz="1800" dirty="0">
                <a:effectLst/>
                <a:latin typeface="Calibri" panose="020F0502020204030204" pitchFamily="34" charset="0"/>
                <a:ea typeface="Calibri" panose="020F0502020204030204" pitchFamily="34" charset="0"/>
                <a:cs typeface="Times New Roman" panose="02020603050405020304" pitchFamily="18" charset="0"/>
              </a:rPr>
              <a:t>TN2: </a:t>
            </a:r>
            <a:r>
              <a:rPr lang="vi-VN" sz="1800" dirty="0">
                <a:effectLst/>
                <a:latin typeface="Calibri" panose="020F0502020204030204" pitchFamily="34" charset="0"/>
                <a:ea typeface="Arial" panose="020B0604020202020204" pitchFamily="34" charset="0"/>
                <a:cs typeface="Times New Roman" panose="02020603050405020304" pitchFamily="18" charset="0"/>
              </a:rPr>
              <a:t>cho 2 đinh sắt giống nhau lần lượt vào hai ống nghiệm 1 và 2. Tiếp tục cho vào ống nghiệm 1 5ml dd HCl 0,1M ; ống nghiệm 2 5ml dd HCl 1M.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Nồng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57A7CC8-017C-1FB9-BE79-C66D59931F52}"/>
              </a:ext>
            </a:extLst>
          </p:cNvPr>
          <p:cNvSpPr txBox="1"/>
          <p:nvPr/>
        </p:nvSpPr>
        <p:spPr>
          <a:xfrm>
            <a:off x="719796" y="3020450"/>
            <a:ext cx="10733649" cy="2169825"/>
          </a:xfrm>
          <a:prstGeom prst="rect">
            <a:avLst/>
          </a:prstGeom>
          <a:solidFill>
            <a:schemeClr val="accent2">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b. TN3: </a:t>
            </a:r>
            <a:r>
              <a:rPr lang="vi-VN" sz="1800" dirty="0">
                <a:effectLst/>
                <a:latin typeface="Calibri" panose="020F0502020204030204" pitchFamily="34" charset="0"/>
                <a:ea typeface="Arial" panose="020B0604020202020204" pitchFamily="34" charset="0"/>
                <a:cs typeface="Times New Roman" panose="02020603050405020304" pitchFamily="18" charset="0"/>
              </a:rPr>
              <a:t>lấy hai cốc nước, cốc 1 đựng nước lạnh, cốc 2 đựng nước nóng; cho đồng thời vào mỗi cốc một viên C sủi.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Phản ứng ở cốc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 Nhiệt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11" name="TextBox 10">
            <a:extLst>
              <a:ext uri="{FF2B5EF4-FFF2-40B4-BE49-F238E27FC236}">
                <a16:creationId xmlns:a16="http://schemas.microsoft.com/office/drawing/2014/main" id="{C2A732F5-3A6F-3BDA-81E6-390F813277DC}"/>
              </a:ext>
            </a:extLst>
          </p:cNvPr>
          <p:cNvSpPr txBox="1"/>
          <p:nvPr/>
        </p:nvSpPr>
        <p:spPr>
          <a:xfrm>
            <a:off x="719796" y="5461498"/>
            <a:ext cx="10733649" cy="1143518"/>
          </a:xfrm>
          <a:prstGeom prst="rect">
            <a:avLst/>
          </a:prstGeom>
          <a:solidFill>
            <a:schemeClr val="accent3">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c. TN4: </a:t>
            </a:r>
            <a:r>
              <a:rPr lang="vi-VN" sz="1800" dirty="0">
                <a:effectLst/>
                <a:latin typeface="Calibri" panose="020F0502020204030204" pitchFamily="34" charset="0"/>
                <a:ea typeface="Arial" panose="020B0604020202020204" pitchFamily="34" charset="0"/>
                <a:cs typeface="Times New Roman" panose="02020603050405020304" pitchFamily="18" charset="0"/>
              </a:rPr>
              <a:t>Cho khoảng 3ml dd H</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3% vào ống nghiệm 1 và 2. Cho vào ống nghiệm 2 một ít bột MnO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Quan sát sự thoát khí.</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FEE9652-2A54-5919-4633-09B995FCE007}"/>
              </a:ext>
            </a:extLst>
          </p:cNvPr>
          <p:cNvSpPr txBox="1"/>
          <p:nvPr/>
        </p:nvSpPr>
        <p:spPr>
          <a:xfrm>
            <a:off x="3291840" y="15283"/>
            <a:ext cx="4712677" cy="523220"/>
          </a:xfrm>
          <a:prstGeom prst="rect">
            <a:avLst/>
          </a:prstGeom>
          <a:solidFill>
            <a:srgbClr val="FFEAAF"/>
          </a:solidFill>
        </p:spPr>
        <p:txBody>
          <a:bodyPr wrap="square" rtlCol="0">
            <a:spAutoFit/>
          </a:bodyPr>
          <a:lstStyle/>
          <a:p>
            <a:pPr algn="ctr"/>
            <a:r>
              <a:rPr lang="vi-VN" sz="2800" i="1" dirty="0"/>
              <a:t>Phiếu học tập số</a:t>
            </a:r>
            <a:r>
              <a:rPr lang="en-US" sz="2800" i="1" dirty="0"/>
              <a:t> </a:t>
            </a:r>
            <a:r>
              <a:rPr lang="vi-VN" sz="2800" i="1" dirty="0"/>
              <a:t>2</a:t>
            </a:r>
            <a:r>
              <a:rPr lang="en-US" sz="2800" i="1" dirty="0"/>
              <a:t>:</a:t>
            </a:r>
            <a:endParaRPr lang="vi-VN" sz="2800" i="1" dirty="0"/>
          </a:p>
        </p:txBody>
      </p:sp>
    </p:spTree>
    <p:extLst>
      <p:ext uri="{BB962C8B-B14F-4D97-AF65-F5344CB8AC3E}">
        <p14:creationId xmlns:p14="http://schemas.microsoft.com/office/powerpoint/2010/main" val="380839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0" y="138545"/>
            <a:ext cx="12100264" cy="57077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276" y="1376035"/>
            <a:ext cx="5059671" cy="4745115"/>
          </a:xfrm>
          <a:prstGeom prst="rect">
            <a:avLst/>
          </a:prstGeom>
        </p:spPr>
      </p:pic>
      <p:sp>
        <p:nvSpPr>
          <p:cNvPr id="16" name="TextBox 15">
            <a:hlinkClick r:id="rId8" action="ppaction://hlinksldjump"/>
          </p:cNvPr>
          <p:cNvSpPr txBox="1"/>
          <p:nvPr/>
        </p:nvSpPr>
        <p:spPr>
          <a:xfrm>
            <a:off x="5475536" y="5909569"/>
            <a:ext cx="1339479" cy="70788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4264AD"/>
                </a:solidFill>
              </a:rPr>
              <a:t>PLAY</a:t>
            </a:r>
          </a:p>
        </p:txBody>
      </p:sp>
      <p:pic>
        <p:nvPicPr>
          <p:cNvPr id="2" name="khơi dong">
            <a:hlinkClick r:id="" action="ppaction://media"/>
            <a:extLst>
              <a:ext uri="{FF2B5EF4-FFF2-40B4-BE49-F238E27FC236}">
                <a16:creationId xmlns:a16="http://schemas.microsoft.com/office/drawing/2014/main" id="{D4E9DAB0-D25F-4343-D113-3036C81E1DC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6284294"/>
            <a:ext cx="609600" cy="609600"/>
          </a:xfrm>
          <a:prstGeom prst="rect">
            <a:avLst/>
          </a:prstGeom>
        </p:spPr>
      </p:pic>
    </p:spTree>
    <p:custDataLst>
      <p:tags r:id="rId1"/>
    </p:custDataLst>
    <p:extLst>
      <p:ext uri="{BB962C8B-B14F-4D97-AF65-F5344CB8AC3E}">
        <p14:creationId xmlns:p14="http://schemas.microsoft.com/office/powerpoint/2010/main" val="23461632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 presetClass="mediacall" presetSubtype="0" fill="hold" nodeType="withEffect">
                                  <p:stCondLst>
                                    <p:cond delay="0"/>
                                  </p:stCondLst>
                                  <p:childTnLst>
                                    <p:cmd type="call" cmd="playFrom(0)">
                                      <p:cBhvr>
                                        <p:cTn id="11" dur="393168" fill="hold"/>
                                        <p:tgtEl>
                                          <p:spTgt spid="2"/>
                                        </p:tgtEl>
                                      </p:cBhvr>
                                    </p:cmd>
                                  </p:childTnLst>
                                </p:cTn>
                              </p:par>
                              <p:par>
                                <p:cTn id="12" presetID="23" presetClass="emph" presetSubtype="0" repeatCount="indefinite" fill="hold" nodeType="withEffect">
                                  <p:stCondLst>
                                    <p:cond delay="0"/>
                                  </p:stCondLst>
                                  <p:childTnLst>
                                    <p:animClr clrSpc="hsl" dir="cw">
                                      <p:cBhvr override="childStyle">
                                        <p:cTn id="13" dur="3100" fill="hold"/>
                                        <p:tgtEl>
                                          <p:spTgt spid="16">
                                            <p:txEl>
                                              <p:pRg st="0" end="0"/>
                                            </p:txEl>
                                          </p:spTgt>
                                        </p:tgtEl>
                                        <p:attrNameLst>
                                          <p:attrName>style.color</p:attrName>
                                        </p:attrNameLst>
                                      </p:cBhvr>
                                      <p:by>
                                        <p:hsl h="10842353" s="0" l="0"/>
                                      </p:by>
                                    </p:animClr>
                                    <p:animClr clrSpc="hsl" dir="cw">
                                      <p:cBhvr>
                                        <p:cTn id="14" dur="3100" fill="hold"/>
                                        <p:tgtEl>
                                          <p:spTgt spid="16">
                                            <p:txEl>
                                              <p:pRg st="0" end="0"/>
                                            </p:txEl>
                                          </p:spTgt>
                                        </p:tgtEl>
                                        <p:attrNameLst>
                                          <p:attrName>fillcolor</p:attrName>
                                        </p:attrNameLst>
                                      </p:cBhvr>
                                      <p:by>
                                        <p:hsl h="10842353" s="0" l="0"/>
                                      </p:by>
                                    </p:animClr>
                                    <p:animClr clrSpc="hsl" dir="cw">
                                      <p:cBhvr>
                                        <p:cTn id="15" dur="3100" fill="hold"/>
                                        <p:tgtEl>
                                          <p:spTgt spid="16">
                                            <p:txEl>
                                              <p:pRg st="0" end="0"/>
                                            </p:txEl>
                                          </p:spTgt>
                                        </p:tgtEl>
                                        <p:attrNameLst>
                                          <p:attrName>stroke.color</p:attrName>
                                        </p:attrNameLst>
                                      </p:cBhvr>
                                      <p:by>
                                        <p:hsl h="10842353" s="0" l="0"/>
                                      </p:by>
                                    </p:animClr>
                                    <p:set>
                                      <p:cBhvr>
                                        <p:cTn id="16" dur="31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65BDF9C-E9EB-B591-87B0-FDB13AA66C04}"/>
              </a:ext>
            </a:extLst>
          </p:cNvPr>
          <p:cNvGraphicFramePr>
            <a:graphicFrameLocks noGrp="1"/>
          </p:cNvGraphicFramePr>
          <p:nvPr>
            <p:extLst>
              <p:ext uri="{D42A27DB-BD31-4B8C-83A1-F6EECF244321}">
                <p14:modId xmlns:p14="http://schemas.microsoft.com/office/powerpoint/2010/main" val="1279037744"/>
              </p:ext>
            </p:extLst>
          </p:nvPr>
        </p:nvGraphicFramePr>
        <p:xfrm>
          <a:off x="717452" y="2206443"/>
          <a:ext cx="10775852" cy="1922018"/>
        </p:xfrm>
        <a:graphic>
          <a:graphicData uri="http://schemas.openxmlformats.org/drawingml/2006/table">
            <a:tbl>
              <a:tblPr firstRow="1" firstCol="1" bandRow="1">
                <a:tableStyleId>{5C22544A-7EE6-4342-B048-85BDC9FD1C3A}</a:tableStyleId>
              </a:tblPr>
              <a:tblGrid>
                <a:gridCol w="5387361">
                  <a:extLst>
                    <a:ext uri="{9D8B030D-6E8A-4147-A177-3AD203B41FA5}">
                      <a16:colId xmlns:a16="http://schemas.microsoft.com/office/drawing/2014/main" val="3027524703"/>
                    </a:ext>
                  </a:extLst>
                </a:gridCol>
                <a:gridCol w="5388491">
                  <a:extLst>
                    <a:ext uri="{9D8B030D-6E8A-4147-A177-3AD203B41FA5}">
                      <a16:colId xmlns:a16="http://schemas.microsoft.com/office/drawing/2014/main" val="2302684574"/>
                    </a:ext>
                  </a:extLst>
                </a:gridCol>
              </a:tblGrid>
              <a:tr h="363198">
                <a:tc>
                  <a:txBody>
                    <a:bodyPr/>
                    <a:lstStyle/>
                    <a:p>
                      <a:pPr algn="ctr">
                        <a:lnSpc>
                          <a:spcPct val="130000"/>
                        </a:lnSpc>
                        <a:spcAft>
                          <a:spcPts val="800"/>
                        </a:spcAft>
                      </a:pPr>
                      <a:r>
                        <a:rPr lang="vi-VN" sz="2400" dirty="0">
                          <a:effectLst/>
                        </a:rPr>
                        <a:t>Ống nghiệm 1</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30000"/>
                        </a:lnSpc>
                        <a:spcAft>
                          <a:spcPts val="800"/>
                        </a:spcAft>
                      </a:pPr>
                      <a:r>
                        <a:rPr lang="vi-VN" sz="2400" dirty="0">
                          <a:effectLst/>
                        </a:rPr>
                        <a:t>Ống nghiệm 2</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710864466"/>
                  </a:ext>
                </a:extLst>
              </a:tr>
              <a:tr h="479618">
                <a:tc>
                  <a:txBody>
                    <a:bodyPr/>
                    <a:lstStyle/>
                    <a:p>
                      <a:pPr algn="just">
                        <a:lnSpc>
                          <a:spcPct val="130000"/>
                        </a:lnSpc>
                        <a:spcAft>
                          <a:spcPts val="800"/>
                        </a:spcAft>
                      </a:pPr>
                      <a:r>
                        <a:rPr lang="vi-VN" sz="2400" b="0" dirty="0">
                          <a:solidFill>
                            <a:schemeClr val="tx1"/>
                          </a:solidFill>
                          <a:effectLst/>
                        </a:rPr>
                        <a:t>- Có bọt khí thoát ra ít hơn ống nghiệm 2,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400" b="0" dirty="0">
                          <a:solidFill>
                            <a:schemeClr val="tx1"/>
                          </a:solidFill>
                          <a:effectLst/>
                        </a:rPr>
                        <a:t>- Có bọt khí thoát ra nhiều hơn ống nghiệm 1,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290987582"/>
                  </a:ext>
                </a:extLst>
              </a:tr>
            </a:tbl>
          </a:graphicData>
        </a:graphic>
      </p:graphicFrame>
      <p:sp>
        <p:nvSpPr>
          <p:cNvPr id="6" name="TextBox 5">
            <a:extLst>
              <a:ext uri="{FF2B5EF4-FFF2-40B4-BE49-F238E27FC236}">
                <a16:creationId xmlns:a16="http://schemas.microsoft.com/office/drawing/2014/main" id="{EA2C7D01-2AC7-24BF-6558-2AC681C9F1E0}"/>
              </a:ext>
            </a:extLst>
          </p:cNvPr>
          <p:cNvSpPr txBox="1"/>
          <p:nvPr/>
        </p:nvSpPr>
        <p:spPr>
          <a:xfrm>
            <a:off x="900332" y="4651557"/>
            <a:ext cx="10410093" cy="607218"/>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Nồng độ các chất phản ứng càng cao, tốc độ phản ứng càng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750CAE0-9556-AE4D-3AC5-24FD8120B3CC}"/>
              </a:ext>
            </a:extLst>
          </p:cNvPr>
          <p:cNvSpPr txBox="1"/>
          <p:nvPr/>
        </p:nvSpPr>
        <p:spPr>
          <a:xfrm>
            <a:off x="4529796" y="190576"/>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2</a:t>
            </a:r>
            <a:r>
              <a:rPr lang="en-US" sz="2800" i="1" dirty="0"/>
              <a:t>:</a:t>
            </a:r>
            <a:endParaRPr lang="vi-VN" sz="2800" i="1" dirty="0"/>
          </a:p>
        </p:txBody>
      </p:sp>
      <p:sp>
        <p:nvSpPr>
          <p:cNvPr id="11" name="TextBox 10">
            <a:extLst>
              <a:ext uri="{FF2B5EF4-FFF2-40B4-BE49-F238E27FC236}">
                <a16:creationId xmlns:a16="http://schemas.microsoft.com/office/drawing/2014/main" id="{301E92AD-CD84-DEAB-0097-FF1C46A29DD3}"/>
              </a:ext>
            </a:extLst>
          </p:cNvPr>
          <p:cNvSpPr txBox="1"/>
          <p:nvPr/>
        </p:nvSpPr>
        <p:spPr>
          <a:xfrm>
            <a:off x="900332" y="1085739"/>
            <a:ext cx="10227212" cy="707886"/>
          </a:xfrm>
          <a:prstGeom prst="rect">
            <a:avLst/>
          </a:prstGeom>
          <a:noFill/>
        </p:spPr>
        <p:txBody>
          <a:bodyPr wrap="square">
            <a:spAutoFit/>
          </a:bodyPr>
          <a:lstStyle/>
          <a:p>
            <a:pPr algn="ctr"/>
            <a:r>
              <a:rPr lang="en-US"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https://www.youtube.com/watch?v=quE_kAqlt4o</a:t>
            </a:r>
            <a:r>
              <a:rPr lang="vi-VN" sz="2000" dirty="0">
                <a:effectLst/>
                <a:latin typeface="Times New Roman" panose="02020603050405020304" pitchFamily="18" charset="0"/>
                <a:ea typeface="Calibri" panose="020F0502020204030204" pitchFamily="34" charset="0"/>
              </a:rPr>
              <a:t> </a:t>
            </a:r>
          </a:p>
          <a:p>
            <a:pPr algn="ctr"/>
            <a:r>
              <a:rPr lang="vi-VN" sz="2000" dirty="0">
                <a:latin typeface="Times New Roman" panose="02020603050405020304" pitchFamily="18" charset="0"/>
              </a:rPr>
              <a:t>Link video thí nghiệm ảnh hưởng của nồng độ đến tốc độ phản ứng</a:t>
            </a:r>
            <a:endParaRPr lang="en-US" sz="2000" dirty="0"/>
          </a:p>
        </p:txBody>
      </p:sp>
      <p:pic>
        <p:nvPicPr>
          <p:cNvPr id="12" name="Picture 11">
            <a:extLst>
              <a:ext uri="{FF2B5EF4-FFF2-40B4-BE49-F238E27FC236}">
                <a16:creationId xmlns:a16="http://schemas.microsoft.com/office/drawing/2014/main" id="{BBDCD0C9-483D-4249-D94A-5DE4351BF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7"/>
            <a:ext cx="2518117" cy="1922018"/>
          </a:xfrm>
          <a:prstGeom prst="rect">
            <a:avLst/>
          </a:prstGeom>
        </p:spPr>
      </p:pic>
      <p:sp>
        <p:nvSpPr>
          <p:cNvPr id="13" name="TextBox 12">
            <a:extLst>
              <a:ext uri="{FF2B5EF4-FFF2-40B4-BE49-F238E27FC236}">
                <a16:creationId xmlns:a16="http://schemas.microsoft.com/office/drawing/2014/main" id="{DDBAA9D3-6222-9B5F-7A7B-6A0F2867E812}"/>
              </a:ext>
            </a:extLst>
          </p:cNvPr>
          <p:cNvSpPr txBox="1"/>
          <p:nvPr/>
        </p:nvSpPr>
        <p:spPr>
          <a:xfrm>
            <a:off x="10564837" y="262468"/>
            <a:ext cx="1491175" cy="461665"/>
          </a:xfrm>
          <a:prstGeom prst="rect">
            <a:avLst/>
          </a:prstGeom>
          <a:solidFill>
            <a:schemeClr val="accent5">
              <a:lumMod val="20000"/>
              <a:lumOff val="80000"/>
            </a:schemeClr>
          </a:solidFill>
        </p:spPr>
        <p:txBody>
          <a:bodyPr wrap="square" rtlCol="0">
            <a:spAutoFit/>
          </a:bodyPr>
          <a:lstStyle/>
          <a:p>
            <a:pPr algn="ctr"/>
            <a:r>
              <a:rPr lang="vi-VN" sz="2400" dirty="0"/>
              <a:t>Tiết 2</a:t>
            </a:r>
            <a:endParaRPr lang="en-US" sz="2400" dirty="0"/>
          </a:p>
        </p:txBody>
      </p:sp>
    </p:spTree>
    <p:extLst>
      <p:ext uri="{BB962C8B-B14F-4D97-AF65-F5344CB8AC3E}">
        <p14:creationId xmlns:p14="http://schemas.microsoft.com/office/powerpoint/2010/main" val="2120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3316A8-B652-C6E2-8F50-FE268AD2C137}"/>
              </a:ext>
            </a:extLst>
          </p:cNvPr>
          <p:cNvSpPr txBox="1"/>
          <p:nvPr/>
        </p:nvSpPr>
        <p:spPr>
          <a:xfrm>
            <a:off x="1097280" y="2321814"/>
            <a:ext cx="9158067" cy="1167371"/>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Cốc 2 đựng nước nóng phản ứng xảy ra nhanh hơn, viên C sủi tan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CA908EB-66F7-639B-F47A-5EF59772A900}"/>
              </a:ext>
            </a:extLst>
          </p:cNvPr>
          <p:cNvSpPr txBox="1"/>
          <p:nvPr/>
        </p:nvSpPr>
        <p:spPr>
          <a:xfrm>
            <a:off x="1097280" y="4642248"/>
            <a:ext cx="6194472" cy="1167371"/>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Khi tăng nhiệt độ, phản ứng diễn ra với tốc độ nhanh hơn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9869B4E-0F77-C703-102D-0F12DC7314DE}"/>
              </a:ext>
            </a:extLst>
          </p:cNvPr>
          <p:cNvSpPr txBox="1"/>
          <p:nvPr/>
        </p:nvSpPr>
        <p:spPr>
          <a:xfrm>
            <a:off x="4452425" y="268133"/>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3</a:t>
            </a:r>
            <a:r>
              <a:rPr lang="en-US" sz="2800" i="1" dirty="0"/>
              <a:t>:</a:t>
            </a:r>
            <a:endParaRPr lang="vi-VN" sz="2800" i="1" dirty="0"/>
          </a:p>
        </p:txBody>
      </p:sp>
      <p:sp>
        <p:nvSpPr>
          <p:cNvPr id="9" name="TextBox 8">
            <a:extLst>
              <a:ext uri="{FF2B5EF4-FFF2-40B4-BE49-F238E27FC236}">
                <a16:creationId xmlns:a16="http://schemas.microsoft.com/office/drawing/2014/main" id="{E6181AF1-9BDC-2C4A-A0BF-E003662E62C3}"/>
              </a:ext>
            </a:extLst>
          </p:cNvPr>
          <p:cNvSpPr txBox="1"/>
          <p:nvPr/>
        </p:nvSpPr>
        <p:spPr>
          <a:xfrm>
            <a:off x="2599005" y="1373392"/>
            <a:ext cx="7290582" cy="923330"/>
          </a:xfrm>
          <a:prstGeom prst="rect">
            <a:avLst/>
          </a:prstGeom>
          <a:noFill/>
        </p:spPr>
        <p:txBody>
          <a:bodyPr wrap="square">
            <a:spAutoFit/>
          </a:bodyPr>
          <a:lstStyle/>
          <a:p>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https://www.youtube.com/watch?v=yDe3p2FEAEU</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nhiệt độ đến tốc độ phản ứng</a:t>
            </a:r>
            <a:endParaRPr lang="en-US" sz="1800" dirty="0"/>
          </a:p>
          <a:p>
            <a:endParaRPr lang="en-US" dirty="0"/>
          </a:p>
        </p:txBody>
      </p:sp>
      <p:pic>
        <p:nvPicPr>
          <p:cNvPr id="10" name="Picture 9">
            <a:extLst>
              <a:ext uri="{FF2B5EF4-FFF2-40B4-BE49-F238E27FC236}">
                <a16:creationId xmlns:a16="http://schemas.microsoft.com/office/drawing/2014/main" id="{0CC7B94B-A3C3-4F9D-2F7D-EAF2B21DB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18" y="3593869"/>
            <a:ext cx="4431322" cy="3264131"/>
          </a:xfrm>
          <a:prstGeom prst="rect">
            <a:avLst/>
          </a:prstGeom>
        </p:spPr>
      </p:pic>
    </p:spTree>
    <p:extLst>
      <p:ext uri="{BB962C8B-B14F-4D97-AF65-F5344CB8AC3E}">
        <p14:creationId xmlns:p14="http://schemas.microsoft.com/office/powerpoint/2010/main" val="22765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CFB9746-C83E-D331-F734-85AC234275CB}"/>
              </a:ext>
            </a:extLst>
          </p:cNvPr>
          <p:cNvGraphicFramePr>
            <a:graphicFrameLocks noGrp="1"/>
          </p:cNvGraphicFramePr>
          <p:nvPr>
            <p:extLst>
              <p:ext uri="{D42A27DB-BD31-4B8C-83A1-F6EECF244321}">
                <p14:modId xmlns:p14="http://schemas.microsoft.com/office/powerpoint/2010/main" val="1807827703"/>
              </p:ext>
            </p:extLst>
          </p:nvPr>
        </p:nvGraphicFramePr>
        <p:xfrm>
          <a:off x="1671711" y="1385629"/>
          <a:ext cx="8848578" cy="2123822"/>
        </p:xfrm>
        <a:graphic>
          <a:graphicData uri="http://schemas.openxmlformats.org/drawingml/2006/table">
            <a:tbl>
              <a:tblPr firstRow="1" firstCol="1" bandRow="1">
                <a:tableStyleId>{5C22544A-7EE6-4342-B048-85BDC9FD1C3A}</a:tableStyleId>
              </a:tblPr>
              <a:tblGrid>
                <a:gridCol w="4423825">
                  <a:extLst>
                    <a:ext uri="{9D8B030D-6E8A-4147-A177-3AD203B41FA5}">
                      <a16:colId xmlns:a16="http://schemas.microsoft.com/office/drawing/2014/main" val="772919041"/>
                    </a:ext>
                  </a:extLst>
                </a:gridCol>
                <a:gridCol w="4424753">
                  <a:extLst>
                    <a:ext uri="{9D8B030D-6E8A-4147-A177-3AD203B41FA5}">
                      <a16:colId xmlns:a16="http://schemas.microsoft.com/office/drawing/2014/main" val="2787117998"/>
                    </a:ext>
                  </a:extLst>
                </a:gridCol>
              </a:tblGrid>
              <a:tr h="0">
                <a:tc>
                  <a:txBody>
                    <a:bodyPr/>
                    <a:lstStyle/>
                    <a:p>
                      <a:pPr algn="ctr">
                        <a:lnSpc>
                          <a:spcPct val="130000"/>
                        </a:lnSpc>
                        <a:spcAft>
                          <a:spcPts val="800"/>
                        </a:spcAft>
                      </a:pPr>
                      <a:r>
                        <a:rPr lang="vi-VN" sz="2800" b="1" dirty="0">
                          <a:effectLst/>
                        </a:rPr>
                        <a:t>Ống nghiệm 1</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tc>
                  <a:txBody>
                    <a:bodyPr/>
                    <a:lstStyle/>
                    <a:p>
                      <a:pPr algn="ctr">
                        <a:lnSpc>
                          <a:spcPct val="130000"/>
                        </a:lnSpc>
                        <a:spcAft>
                          <a:spcPts val="800"/>
                        </a:spcAft>
                      </a:pPr>
                      <a:r>
                        <a:rPr lang="vi-VN" sz="2800" b="1" dirty="0">
                          <a:effectLst/>
                        </a:rPr>
                        <a:t>Ống nghiệm 2</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2396595886"/>
                  </a:ext>
                </a:extLst>
              </a:tr>
              <a:tr h="0">
                <a:tc>
                  <a:txBody>
                    <a:bodyPr/>
                    <a:lstStyle/>
                    <a:p>
                      <a:pPr algn="just">
                        <a:lnSpc>
                          <a:spcPct val="130000"/>
                        </a:lnSpc>
                        <a:spcAft>
                          <a:spcPts val="800"/>
                        </a:spcAft>
                      </a:pPr>
                      <a:r>
                        <a:rPr lang="vi-VN" sz="2800" b="0" dirty="0">
                          <a:solidFill>
                            <a:schemeClr val="tx1"/>
                          </a:solidFill>
                          <a:effectLst/>
                        </a:rPr>
                        <a:t>Không có MnO</a:t>
                      </a:r>
                      <a:r>
                        <a:rPr lang="vi-VN" sz="2800" b="0" baseline="-25000" dirty="0">
                          <a:solidFill>
                            <a:schemeClr val="tx1"/>
                          </a:solidFill>
                          <a:effectLst/>
                        </a:rPr>
                        <a:t>2</a:t>
                      </a:r>
                      <a:r>
                        <a:rPr lang="vi-VN" sz="2800" b="0" dirty="0">
                          <a:solidFill>
                            <a:schemeClr val="tx1"/>
                          </a:solidFill>
                          <a:effectLst/>
                        </a:rPr>
                        <a:t>, khí thoát ra ít hơn, phản ứng xảy ra chậm hơn ống nghiệm 2</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800" b="0" dirty="0">
                          <a:solidFill>
                            <a:schemeClr val="tx1"/>
                          </a:solidFill>
                          <a:effectLst/>
                        </a:rPr>
                        <a:t>Có MnO</a:t>
                      </a:r>
                      <a:r>
                        <a:rPr lang="vi-VN" sz="2800" b="0" baseline="-25000" dirty="0">
                          <a:solidFill>
                            <a:schemeClr val="tx1"/>
                          </a:solidFill>
                          <a:effectLst/>
                        </a:rPr>
                        <a:t>2</a:t>
                      </a:r>
                      <a:r>
                        <a:rPr lang="vi-VN" sz="2800" b="0" dirty="0">
                          <a:solidFill>
                            <a:schemeClr val="tx1"/>
                          </a:solidFill>
                          <a:effectLst/>
                        </a:rPr>
                        <a:t>, khí thoát ra nhiều hơn, phản ứng xảy ra nhanh hơn</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534178875"/>
                  </a:ext>
                </a:extLst>
              </a:tr>
            </a:tbl>
          </a:graphicData>
        </a:graphic>
      </p:graphicFrame>
      <p:sp>
        <p:nvSpPr>
          <p:cNvPr id="6" name="TextBox 5">
            <a:extLst>
              <a:ext uri="{FF2B5EF4-FFF2-40B4-BE49-F238E27FC236}">
                <a16:creationId xmlns:a16="http://schemas.microsoft.com/office/drawing/2014/main" id="{08D8CE16-2811-78E3-A110-F5AAF0B3E093}"/>
              </a:ext>
            </a:extLst>
          </p:cNvPr>
          <p:cNvSpPr txBox="1"/>
          <p:nvPr/>
        </p:nvSpPr>
        <p:spPr>
          <a:xfrm>
            <a:off x="4438355" y="4764269"/>
            <a:ext cx="7768883" cy="923330"/>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https://www.youtube.com/watch?v=WD2dUw9wlSk</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diện tích tiếp xúc đến tốc độ phản ứng</a:t>
            </a:r>
            <a:endParaRPr lang="en-US" sz="1800" dirty="0"/>
          </a:p>
          <a:p>
            <a:endParaRPr lang="en-US" dirty="0"/>
          </a:p>
        </p:txBody>
      </p:sp>
      <p:sp>
        <p:nvSpPr>
          <p:cNvPr id="7" name="TextBox 6">
            <a:extLst>
              <a:ext uri="{FF2B5EF4-FFF2-40B4-BE49-F238E27FC236}">
                <a16:creationId xmlns:a16="http://schemas.microsoft.com/office/drawing/2014/main" id="{B3172B62-ED5B-C708-8537-B6AB794B0878}"/>
              </a:ext>
            </a:extLst>
          </p:cNvPr>
          <p:cNvSpPr txBox="1"/>
          <p:nvPr/>
        </p:nvSpPr>
        <p:spPr>
          <a:xfrm>
            <a:off x="4438355" y="262709"/>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4</a:t>
            </a:r>
            <a:r>
              <a:rPr lang="en-US" sz="2800" i="1" dirty="0"/>
              <a:t>:</a:t>
            </a:r>
            <a:endParaRPr lang="vi-VN" sz="2800" i="1" dirty="0"/>
          </a:p>
        </p:txBody>
      </p:sp>
      <p:pic>
        <p:nvPicPr>
          <p:cNvPr id="9" name="Picture 8">
            <a:extLst>
              <a:ext uri="{FF2B5EF4-FFF2-40B4-BE49-F238E27FC236}">
                <a16:creationId xmlns:a16="http://schemas.microsoft.com/office/drawing/2014/main" id="{51BCE32F-70DA-6FC7-6E19-3A4CFC9D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142"/>
            <a:ext cx="4290646" cy="3087858"/>
          </a:xfrm>
          <a:prstGeom prst="rect">
            <a:avLst/>
          </a:prstGeom>
        </p:spPr>
      </p:pic>
    </p:spTree>
    <p:extLst>
      <p:ext uri="{BB962C8B-B14F-4D97-AF65-F5344CB8AC3E}">
        <p14:creationId xmlns:p14="http://schemas.microsoft.com/office/powerpoint/2010/main" val="26671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1254367" y="3050983"/>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345596" y="166048"/>
            <a:ext cx="9656917" cy="1119527"/>
          </a:xfrm>
          <a:prstGeom prst="roundRect">
            <a:avLst/>
          </a:prstGeom>
          <a:solidFill>
            <a:schemeClr val="accent1">
              <a:lumMod val="20000"/>
              <a:lumOff val="80000"/>
            </a:schemeClr>
          </a:solidFill>
          <a:ln>
            <a:noFill/>
          </a:ln>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en-US" sz="24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4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của phản ứng hóa học phụ thuộc vào nhiều yếu tố khác nhau như: diện tích bề mặt tiếp xúc, nhiệt độ, nồng độ, sự có mặt của chất xúc tác...</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503" y="797605"/>
            <a:ext cx="1076094" cy="1076094"/>
          </a:xfrm>
          <a:prstGeom prst="rect">
            <a:avLst/>
          </a:prstGeom>
        </p:spPr>
      </p:pic>
      <p:sp>
        <p:nvSpPr>
          <p:cNvPr id="3" name="TextBox 2">
            <a:extLst>
              <a:ext uri="{FF2B5EF4-FFF2-40B4-BE49-F238E27FC236}">
                <a16:creationId xmlns:a16="http://schemas.microsoft.com/office/drawing/2014/main" id="{B0E39A0C-96AD-A78C-9DC0-6B3A0EE91660}"/>
              </a:ext>
            </a:extLst>
          </p:cNvPr>
          <p:cNvSpPr txBox="1"/>
          <p:nvPr/>
        </p:nvSpPr>
        <p:spPr>
          <a:xfrm>
            <a:off x="1345596" y="1534653"/>
            <a:ext cx="9656917" cy="1114472"/>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Diện tích bề mặt tiếp xúc càng lớn,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thanh củi nhỏ sẽ cháy nhanh hơn thanh củi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38C8DFA-3CB8-741C-5F9A-98DA42C1F05B}"/>
              </a:ext>
            </a:extLst>
          </p:cNvPr>
          <p:cNvSpPr txBox="1"/>
          <p:nvPr/>
        </p:nvSpPr>
        <p:spPr>
          <a:xfrm>
            <a:off x="1345597" y="2794193"/>
            <a:ext cx="9656916" cy="1114472"/>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Khi tăng nhiệt độ, phản ứng diễn ra với tốc độ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Thực phẩm được bảo quản trong tủ lạnh lâu bị hỏng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233B885-0147-C9F8-F967-614590AB825D}"/>
              </a:ext>
            </a:extLst>
          </p:cNvPr>
          <p:cNvSpPr txBox="1"/>
          <p:nvPr/>
        </p:nvSpPr>
        <p:spPr>
          <a:xfrm>
            <a:off x="1267541" y="4001064"/>
            <a:ext cx="9656915" cy="531749"/>
          </a:xfrm>
          <a:prstGeom prst="rect">
            <a:avLst/>
          </a:prstGeom>
          <a:solidFill>
            <a:schemeClr val="accent3">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Nồng độ các chất phản ứng càng cao,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5B5BCFC-7214-F7FC-01E7-956FBDE5CC95}"/>
              </a:ext>
            </a:extLst>
          </p:cNvPr>
          <p:cNvSpPr txBox="1"/>
          <p:nvPr/>
        </p:nvSpPr>
        <p:spPr>
          <a:xfrm>
            <a:off x="269503" y="4657352"/>
            <a:ext cx="11002513" cy="2067554"/>
          </a:xfrm>
          <a:prstGeom prst="rect">
            <a:avLst/>
          </a:prstGeom>
          <a:solidFill>
            <a:schemeClr val="accent4">
              <a:lumMod val="20000"/>
              <a:lumOff val="80000"/>
            </a:schemeClr>
          </a:solidFill>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Chất xúc tác là chất làm tăng tốc độ phản ứng nhưng không bị thay đổi cả về khối lượng và tính chất hóa học </a:t>
            </a:r>
          </a:p>
          <a:p>
            <a:pPr lvl="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Enzym amilaza có trong nước bọt là chất xúc tác để chuyển hóa tinh bột thành đường...</a:t>
            </a:r>
          </a:p>
        </p:txBody>
      </p:sp>
    </p:spTree>
    <p:extLst>
      <p:ext uri="{BB962C8B-B14F-4D97-AF65-F5344CB8AC3E}">
        <p14:creationId xmlns:p14="http://schemas.microsoft.com/office/powerpoint/2010/main" val="3861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en-US" sz="5400" b="1" spc="-400" dirty="0" err="1">
                <a:solidFill>
                  <a:srgbClr val="253D68"/>
                </a:solidFill>
                <a:latin typeface="Verdana"/>
                <a:cs typeface="Verdana"/>
              </a:rPr>
              <a:t>Luyện</a:t>
            </a:r>
            <a:r>
              <a:rPr lang="en-US" sz="5400" b="1" spc="-400" dirty="0">
                <a:solidFill>
                  <a:srgbClr val="253D68"/>
                </a:solidFill>
                <a:latin typeface="Verdana"/>
                <a:cs typeface="Verdana"/>
              </a:rPr>
              <a:t> </a:t>
            </a:r>
            <a:r>
              <a:rPr lang="en-US" sz="5400" b="1" spc="-400" dirty="0" err="1">
                <a:solidFill>
                  <a:srgbClr val="253D68"/>
                </a:solidFill>
                <a:latin typeface="Verdana"/>
                <a:cs typeface="Verdana"/>
              </a:rPr>
              <a:t>tập</a:t>
            </a:r>
            <a:endParaRPr lang="en-US" sz="5400" b="1" spc="-400" dirty="0">
              <a:solidFill>
                <a:srgbClr val="253D68"/>
              </a:solidFill>
              <a:latin typeface="Verdana"/>
              <a:cs typeface="Verdana"/>
            </a:endParaRPr>
          </a:p>
        </p:txBody>
      </p:sp>
      <p:sp>
        <p:nvSpPr>
          <p:cNvPr id="9" name="TextBox 8">
            <a:extLst>
              <a:ext uri="{FF2B5EF4-FFF2-40B4-BE49-F238E27FC236}">
                <a16:creationId xmlns:a16="http://schemas.microsoft.com/office/drawing/2014/main" id="{ACC00946-1B53-6C7B-2469-A604A4956DA6}"/>
              </a:ext>
            </a:extLst>
          </p:cNvPr>
          <p:cNvSpPr txBox="1"/>
          <p:nvPr/>
        </p:nvSpPr>
        <p:spPr>
          <a:xfrm>
            <a:off x="5263803" y="1662240"/>
            <a:ext cx="1491175" cy="461665"/>
          </a:xfrm>
          <a:prstGeom prst="rect">
            <a:avLst/>
          </a:prstGeom>
          <a:noFill/>
        </p:spPr>
        <p:txBody>
          <a:bodyPr wrap="square" rtlCol="0">
            <a:spAutoFit/>
          </a:bodyPr>
          <a:lstStyle/>
          <a:p>
            <a:r>
              <a:rPr lang="vi-VN" sz="2400" dirty="0"/>
              <a:t>Tiết 3</a:t>
            </a:r>
            <a:endParaRPr lang="en-US" sz="2400" dirty="0"/>
          </a:p>
        </p:txBody>
      </p:sp>
    </p:spTree>
    <p:extLst>
      <p:ext uri="{BB962C8B-B14F-4D97-AF65-F5344CB8AC3E}">
        <p14:creationId xmlns:p14="http://schemas.microsoft.com/office/powerpoint/2010/main" val="17912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6" action="ppaction://hlinkpres?slideindex=1&amp;slidetitle=PowerPoint Presentation" highlightClick="1"/>
            <a:extLst>
              <a:ext uri="{FF2B5EF4-FFF2-40B4-BE49-F238E27FC236}">
                <a16:creationId xmlns:a16="http://schemas.microsoft.com/office/drawing/2014/main" id="{E1B42AC4-2F22-C5E9-2C55-5D5645EDD54E}"/>
              </a:ext>
            </a:extLst>
          </p:cNvPr>
          <p:cNvSpPr/>
          <p:nvPr/>
        </p:nvSpPr>
        <p:spPr>
          <a:xfrm>
            <a:off x="3390314" y="3812344"/>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a:extLst>
              <a:ext uri="{FF2B5EF4-FFF2-40B4-BE49-F238E27FC236}">
                <a16:creationId xmlns:a16="http://schemas.microsoft.com/office/drawing/2014/main" id="{19BBE0BE-4C39-5086-041B-11AC5A86E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8000"/>
            <a:ext cx="609600" cy="609600"/>
          </a:xfrm>
          <a:prstGeom prst="rect">
            <a:avLst/>
          </a:prstGeom>
        </p:spPr>
      </p:pic>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69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Bài tập</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26120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076" y="1014665"/>
            <a:ext cx="5922060" cy="4136661"/>
            <a:chOff x="827584" y="771550"/>
            <a:chExt cx="4441545" cy="3102496"/>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71550"/>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4198" y="2185638"/>
              <a:ext cx="3627771" cy="1468912"/>
            </a:xfrm>
            <a:prstGeom prst="rect">
              <a:avLst/>
            </a:prstGeom>
            <a:noFill/>
          </p:spPr>
          <p:txBody>
            <a:bodyPr wrap="square" rtlCol="0">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sao người ta thường tạo các hàng lỗ trong các viên than tổ ong?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矩形 3"/>
          <p:cNvSpPr/>
          <p:nvPr/>
        </p:nvSpPr>
        <p:spPr>
          <a:xfrm>
            <a:off x="6933713" y="841432"/>
            <a:ext cx="4404848" cy="5175135"/>
          </a:xfrm>
          <a:prstGeom prst="rect">
            <a:avLst/>
          </a:prstGeom>
          <a:ln w="38100">
            <a:solidFill>
              <a:srgbClr val="FF9933"/>
            </a:solidFill>
            <a:prstDash val="sysDash"/>
          </a:ln>
        </p:spPr>
        <p:txBody>
          <a:bodyPr wrap="square">
            <a:spAutoFit/>
          </a:bodyPr>
          <a:lstStyle/>
          <a:p>
            <a:pPr algn="just">
              <a:lnSpc>
                <a:spcPct val="150000"/>
              </a:lnSpc>
            </a:pPr>
            <a:r>
              <a:rPr lang="en-US" sz="3200" dirty="0">
                <a:solidFill>
                  <a:srgbClr val="002060"/>
                </a:solidFill>
              </a:rPr>
              <a:t>N</a:t>
            </a:r>
            <a:r>
              <a:rPr lang="vi-VN" sz="3200" dirty="0">
                <a:solidFill>
                  <a:srgbClr val="002060"/>
                </a:solidFill>
              </a:rPr>
              <a:t>gười ta thường tạo các hàng lỗ trong các viên than tổ ong để tăng diện tích tiếp xúc của than (carbon) với oxygen, làm tăng tốc độ phản ứng</a:t>
            </a:r>
            <a:endParaRPr lang="zh-CN" altLang="en-US" sz="3200" dirty="0">
              <a:solidFill>
                <a:srgbClr val="002060"/>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3612" y="1069145"/>
            <a:ext cx="5914871" cy="4203231"/>
            <a:chOff x="1115616" y="1131590"/>
            <a:chExt cx="3816424"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6" y="1131590"/>
              <a:ext cx="3816424"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732" y="1717422"/>
              <a:ext cx="2632081" cy="1534746"/>
            </a:xfrm>
            <a:prstGeom prst="rect">
              <a:avLst/>
            </a:prstGeom>
            <a:noFill/>
          </p:spPr>
          <p:txBody>
            <a:bodyPr wrap="square" rtlCol="0">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Trong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thực tế 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quản cá thịt, người ta thường dùng những phương pháp nào? Vì sao?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矩形 3">
            <a:extLst>
              <a:ext uri="{FF2B5EF4-FFF2-40B4-BE49-F238E27FC236}">
                <a16:creationId xmlns:a16="http://schemas.microsoft.com/office/drawing/2014/main" id="{E9875D4A-A1A8-F563-1759-DBAE897238E0}"/>
              </a:ext>
            </a:extLst>
          </p:cNvPr>
          <p:cNvSpPr/>
          <p:nvPr/>
        </p:nvSpPr>
        <p:spPr>
          <a:xfrm>
            <a:off x="6541477" y="674400"/>
            <a:ext cx="4951828" cy="5509200"/>
          </a:xfrm>
          <a:prstGeom prst="rect">
            <a:avLst/>
          </a:prstGeom>
          <a:ln w="38100">
            <a:solidFill>
              <a:srgbClr val="0070C0"/>
            </a:solidFill>
            <a:prstDash val="sysDash"/>
          </a:ln>
        </p:spPr>
        <p:txBody>
          <a:bodyPr wrap="square">
            <a:spAutoFit/>
          </a:bodyPr>
          <a:lstStyle/>
          <a:p>
            <a:pPr lvl="0" algn="just"/>
            <a:r>
              <a:rPr lang="vi-VN" sz="3200" dirty="0">
                <a:latin typeface="+mj-lt"/>
              </a:rPr>
              <a:t>- Ướp muối: vì muối ức chế hoạt động của enzym</a:t>
            </a:r>
            <a:endParaRPr lang="en-US" sz="3200" dirty="0">
              <a:latin typeface="+mj-lt"/>
            </a:endParaRPr>
          </a:p>
          <a:p>
            <a:pPr lvl="0" algn="just"/>
            <a:r>
              <a:rPr lang="vi-VN" sz="3200" dirty="0">
                <a:latin typeface="+mj-lt"/>
              </a:rPr>
              <a:t>- Cho vào ngăn mát hoặc ngăn đông của tủ lạnh tùy loại thực phẩm và tùy vào thời gian cần bảo quản thực phẩm: vì nhiệt độ tủ lạnh thấp làm giảm tốc độ phản ứng sinh hóa nên thực phẩm lâu bị hỏng.</a:t>
            </a:r>
            <a:endParaRPr lang="en-US" sz="3200" dirty="0">
              <a:latin typeface="+mj-lt"/>
            </a:endParaRPr>
          </a:p>
          <a:p>
            <a:pPr lvl="0" algn="just"/>
            <a:r>
              <a:rPr lang="vi-VN" sz="3200" dirty="0">
                <a:latin typeface="+mj-lt"/>
              </a:rPr>
              <a:t>- Phơi khô...</a:t>
            </a:r>
            <a:endParaRPr lang="en-US" sz="3200" dirty="0">
              <a:latin typeface="+mj-lt"/>
            </a:endParaRPr>
          </a:p>
        </p:txBody>
      </p:sp>
    </p:spTree>
    <p:extLst>
      <p:ext uri="{BB962C8B-B14F-4D97-AF65-F5344CB8AC3E}">
        <p14:creationId xmlns:p14="http://schemas.microsoft.com/office/powerpoint/2010/main" val="360989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6" y="0"/>
            <a:ext cx="11915334" cy="64992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88455" y="614891"/>
            <a:ext cx="8553157" cy="5435655"/>
          </a:xfrm>
          <a:prstGeom prst="rect">
            <a:avLst/>
          </a:prstGeom>
        </p:spPr>
        <p:txBody>
          <a:bodyPr wrap="square">
            <a:spAutoFit/>
          </a:bodyPr>
          <a:lstStyle/>
          <a:p>
            <a:pPr>
              <a:lnSpc>
                <a:spcPct val="13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3</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Cho 5g hạt kẽm (zinc) vào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(sulfuric acide) nồng độ 1,5M (dư) ở nhiệt độ phòng.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biết sản phẩm tạo thành gồm zinc sulfat (kẽm sulfat) ZnSO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Khí Hydrogen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đây thì tốc độ phản ứng thay đổi như thế nào (tăng lên, giảm xuống hay không đổi)? Giải thích?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4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lên gấp đôi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Pentagon 13">
            <a:extLst>
              <a:ext uri="{FF2B5EF4-FFF2-40B4-BE49-F238E27FC236}">
                <a16:creationId xmlns:a16="http://schemas.microsoft.com/office/drawing/2014/main" id="{EFEC2813-F03C-46C4-B220-977ADEDD23F1}"/>
              </a:ext>
            </a:extLst>
          </p:cNvPr>
          <p:cNvSpPr/>
          <p:nvPr/>
        </p:nvSpPr>
        <p:spPr>
          <a:xfrm flipH="1">
            <a:off x="8941330" y="3302566"/>
            <a:ext cx="3057558"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D</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 y="-5288120"/>
            <a:ext cx="12346585" cy="12577252"/>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b="39579"/>
          <a:stretch/>
        </p:blipFill>
        <p:spPr>
          <a:xfrm>
            <a:off x="-220430" y="0"/>
            <a:ext cx="12702716" cy="518159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099" y="3631938"/>
            <a:ext cx="1085849" cy="154966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1549" y="74867"/>
            <a:ext cx="1288741" cy="128874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46335" y="5126377"/>
            <a:ext cx="2933333" cy="1561905"/>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5" action="ppaction://hlinksldjump"/>
          </p:cNvPr>
          <p:cNvSpPr/>
          <p:nvPr/>
        </p:nvSpPr>
        <p:spPr>
          <a:xfrm>
            <a:off x="763264" y="271552"/>
            <a:ext cx="4107542" cy="11611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
                <a:ea typeface="Tahoma" panose="020B0604030504040204" pitchFamily="34" charset="0"/>
                <a:cs typeface="Tahoma" panose="020B0604030504040204" pitchFamily="34" charset="0"/>
              </a:rPr>
              <a:t>TRẢ LỜI CÂU HỎI </a:t>
            </a:r>
          </a:p>
          <a:p>
            <a:pPr algn="ctr"/>
            <a:r>
              <a:rPr lang="en-US" sz="2400" b="1" dirty="0">
                <a:solidFill>
                  <a:schemeClr val="bg1"/>
                </a:solidFill>
                <a:latin typeface="Times New Roman "/>
                <a:ea typeface="Tahoma" panose="020B0604030504040204" pitchFamily="34" charset="0"/>
                <a:cs typeface="Tahoma" panose="020B0604030504040204" pitchFamily="34" charset="0"/>
              </a:rPr>
              <a:t>ĐỂ TRẢ TIỀN VÉ NÀO?</a:t>
            </a:r>
          </a:p>
        </p:txBody>
      </p:sp>
      <p:pic>
        <p:nvPicPr>
          <p:cNvPr id="2" name="1b">
            <a:hlinkClick r:id="" action="ppaction://media"/>
            <a:extLst>
              <a:ext uri="{FF2B5EF4-FFF2-40B4-BE49-F238E27FC236}">
                <a16:creationId xmlns:a16="http://schemas.microsoft.com/office/drawing/2014/main" id="{A0B92CA9-F7F6-29DA-26F4-A456E673BB0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398649" y="7226855"/>
            <a:ext cx="609600" cy="609600"/>
          </a:xfrm>
          <a:prstGeom prst="rect">
            <a:avLst/>
          </a:prstGeom>
        </p:spPr>
      </p:pic>
      <p:pic>
        <p:nvPicPr>
          <p:cNvPr id="3" name="1a">
            <a:hlinkClick r:id="" action="ppaction://media"/>
            <a:extLst>
              <a:ext uri="{FF2B5EF4-FFF2-40B4-BE49-F238E27FC236}">
                <a16:creationId xmlns:a16="http://schemas.microsoft.com/office/drawing/2014/main" id="{BEEB598A-2BC6-1941-D6B2-21ED55ABDB5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93370" y="7244998"/>
            <a:ext cx="609600" cy="609600"/>
          </a:xfrm>
          <a:prstGeom prst="rect">
            <a:avLst/>
          </a:prstGeom>
        </p:spPr>
      </p:pic>
      <p:pic>
        <p:nvPicPr>
          <p:cNvPr id="7" name="1b">
            <a:hlinkClick r:id="" action="ppaction://media"/>
            <a:extLst>
              <a:ext uri="{FF2B5EF4-FFF2-40B4-BE49-F238E27FC236}">
                <a16:creationId xmlns:a16="http://schemas.microsoft.com/office/drawing/2014/main" id="{E6D9C9A6-BBFF-4032-CA80-6F2C901071C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551049" y="7379255"/>
            <a:ext cx="609600" cy="609600"/>
          </a:xfrm>
          <a:prstGeom prst="rect">
            <a:avLst/>
          </a:prstGeom>
        </p:spPr>
      </p:pic>
    </p:spTree>
    <p:custDataLst>
      <p:tags r:id="rId1"/>
    </p:custDataLst>
    <p:extLst>
      <p:ext uri="{BB962C8B-B14F-4D97-AF65-F5344CB8AC3E}">
        <p14:creationId xmlns:p14="http://schemas.microsoft.com/office/powerpoint/2010/main" val="3973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5833E-6 -1.48148E-6 L 1.45833E-6 -0.00023 C 0.00182 0.00324 0.00325 0.00648 0.00495 0.00972 C 0.00573 0.01088 0.00638 0.0125 0.00742 0.01343 C 0.00963 0.01528 0.01471 0.01829 0.01471 0.01806 C 0.025 0.01713 0.025 0.01968 0.02943 0.01227 C 0.03008 0.01088 0.03021 0.00972 0.0306 0.00833 C 0.03177 0.0088 0.03307 0.0088 0.03411 0.00972 C 0.03515 0.01065 0.03555 0.01227 0.03646 0.01343 C 0.03997 0.01759 0.03932 0.01667 0.04388 0.01829 C 0.04544 0.01783 0.04739 0.01806 0.04857 0.0169 C 0.05013 0.01597 0.05169 0.01042 0.05234 0.00833 C 0.05338 0.0088 0.06015 0.01111 0.06094 0.01088 C 0.06198 0.01065 0.06549 0.00255 0.06575 0.00255 C 0.06706 0.00116 0.06901 0.0007 0.0707 -1.48148E-6 C 0.08008 0.00625 0.07513 0.00579 0.08529 0.00255 C 0.09336 -0.00579 0.08568 0.00301 0.0901 -0.00486 C 0.09154 -0.00764 0.09505 -0.01227 0.09505 -0.01227 C 0.09726 -0.00995 0.10026 -0.00625 0.10364 -0.00486 C 0.10508 -0.00417 0.10677 -0.00417 0.10846 -0.0037 C 0.10976 -0.00347 0.11094 -0.00278 0.11211 -0.00254 C 0.11497 -0.00278 0.1181 -0.00231 0.1207 -0.0037 C 0.14336 -0.01667 0.11992 -0.00995 0.13398 -0.01342 C 0.13568 -0.01227 0.13724 -0.01088 0.13893 -0.00972 C 0.14167 -0.0081 0.1444 -0.00694 0.14752 -0.00625 C 0.14909 -0.00579 0.15065 -0.00532 0.15234 -0.00486 C 0.15364 -0.00417 0.15456 -0.00254 0.15599 -0.00254 C 0.16133 -0.00231 0.1668 -0.00185 0.17187 -0.0037 C 0.17435 -0.00463 0.175 -0.00787 0.17669 -0.00972 C 0.17786 -0.01111 0.1793 -0.01227 0.18047 -0.01342 C 0.18685 -0.01296 0.19349 -0.01319 0.19987 -0.01227 C 0.20833 -0.01088 0.2095 -0.00903 0.21575 -0.00625 C 0.21784 -0.00532 0.21979 -0.0044 0.222 -0.0037 C 0.22474 -0.00417 0.22786 -0.0037 0.23047 -0.00486 C 0.23502 -0.00671 0.2332 -0.00949 0.23646 -0.01227 C 0.2375 -0.01296 0.23906 -0.01296 0.24023 -0.01342 C 0.24466 -0.01296 0.24935 -0.01342 0.25351 -0.01227 C 0.25508 -0.0118 0.25521 -0.00972 0.25612 -0.00856 C 0.25898 -0.00509 0.25989 -0.00486 0.26328 -0.00254 C 0.26627 -0.00278 0.26914 -0.00301 0.27187 -0.0037 C 0.2737 -0.00417 0.27513 -0.00532 0.27682 -0.00625 C 0.27799 -0.00671 0.27917 -0.00694 0.28034 -0.00741 L 0.29765 -0.00625 " pathEditMode="relative" rAng="0" ptsTypes="AAAAAAAAAAAAAAAAAAAAAAAAAAAAAAAAAAAAAAAAAAA">
                                      <p:cBhvr>
                                        <p:cTn id="6" dur="2000" fill="hold"/>
                                        <p:tgtEl>
                                          <p:spTgt spid="11"/>
                                        </p:tgtEl>
                                        <p:attrNameLst>
                                          <p:attrName>ppt_x</p:attrName>
                                          <p:attrName>ppt_y</p:attrName>
                                        </p:attrNameLst>
                                      </p:cBhvr>
                                      <p:rCtr x="14883" y="231"/>
                                    </p:animMotion>
                                  </p:childTnLst>
                                </p:cTn>
                              </p:par>
                              <p:par>
                                <p:cTn id="7" presetID="1" presetClass="mediacall" presetSubtype="0" fill="hold" nodeType="withEffect">
                                  <p:stCondLst>
                                    <p:cond delay="0"/>
                                  </p:stCondLst>
                                  <p:childTnLst>
                                    <p:cmd type="call" cmd="playFrom(0.0)">
                                      <p:cBhvr>
                                        <p:cTn id="8" dur="5041" fill="hold"/>
                                        <p:tgtEl>
                                          <p:spTgt spid="2"/>
                                        </p:tgtEl>
                                      </p:cBhvr>
                                    </p:cmd>
                                  </p:childTnLst>
                                </p:cTn>
                              </p:par>
                              <p:par>
                                <p:cTn id="9" presetID="42" presetClass="path" presetSubtype="0" accel="50000" decel="50000" fill="hold" nodeType="withEffect">
                                  <p:stCondLst>
                                    <p:cond delay="0"/>
                                  </p:stCondLst>
                                  <p:childTnLst>
                                    <p:animMotion origin="layout" path="M 4.16667E-6 -2.59259E-6 L -1.278 0.0169 " pathEditMode="relative" rAng="0" ptsTypes="AA">
                                      <p:cBhvr>
                                        <p:cTn id="10" dur="5000" fill="hold"/>
                                        <p:tgtEl>
                                          <p:spTgt spid="25"/>
                                        </p:tgtEl>
                                        <p:attrNameLst>
                                          <p:attrName>ppt_x</p:attrName>
                                          <p:attrName>ppt_y</p:attrName>
                                        </p:attrNameLst>
                                      </p:cBhvr>
                                      <p:rCtr x="-63906" y="833"/>
                                    </p:animMotion>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3"/>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3"/>
                                        </p:tgtEl>
                                      </p:cBhvr>
                                    </p:cmd>
                                  </p:childTnLst>
                                </p:cTn>
                              </p:par>
                            </p:childTnLst>
                          </p:cTn>
                        </p:par>
                        <p:par>
                          <p:cTn id="16" fill="hold">
                            <p:stCondLst>
                              <p:cond delay="12773"/>
                            </p:stCondLst>
                            <p:childTnLst>
                              <p:par>
                                <p:cTn id="17" presetID="31" presetClass="exit" presetSubtype="0" fill="hold" nodeType="afterEffect">
                                  <p:stCondLst>
                                    <p:cond delay="0"/>
                                  </p:stCondLst>
                                  <p:childTnLst>
                                    <p:anim calcmode="lin" valueType="num">
                                      <p:cBhvr>
                                        <p:cTn id="18" dur="1000"/>
                                        <p:tgtEl>
                                          <p:spTgt spid="11"/>
                                        </p:tgtEl>
                                        <p:attrNameLst>
                                          <p:attrName>ppt_w</p:attrName>
                                        </p:attrNameLst>
                                      </p:cBhvr>
                                      <p:tavLst>
                                        <p:tav tm="0">
                                          <p:val>
                                            <p:strVal val="ppt_w"/>
                                          </p:val>
                                        </p:tav>
                                        <p:tav tm="100000">
                                          <p:val>
                                            <p:fltVal val="0"/>
                                          </p:val>
                                        </p:tav>
                                      </p:tavLst>
                                    </p:anim>
                                    <p:anim calcmode="lin" valueType="num">
                                      <p:cBhvr>
                                        <p:cTn id="19" dur="1000"/>
                                        <p:tgtEl>
                                          <p:spTgt spid="11"/>
                                        </p:tgtEl>
                                        <p:attrNameLst>
                                          <p:attrName>ppt_h</p:attrName>
                                        </p:attrNameLst>
                                      </p:cBhvr>
                                      <p:tavLst>
                                        <p:tav tm="0">
                                          <p:val>
                                            <p:strVal val="ppt_h"/>
                                          </p:val>
                                        </p:tav>
                                        <p:tav tm="100000">
                                          <p:val>
                                            <p:fltVal val="0"/>
                                          </p:val>
                                        </p:tav>
                                      </p:tavLst>
                                    </p:anim>
                                    <p:anim calcmode="lin" valueType="num">
                                      <p:cBhvr>
                                        <p:cTn id="20" dur="1000"/>
                                        <p:tgtEl>
                                          <p:spTgt spid="11"/>
                                        </p:tgtEl>
                                        <p:attrNameLst>
                                          <p:attrName>style.rotation</p:attrName>
                                        </p:attrNameLst>
                                      </p:cBhvr>
                                      <p:tavLst>
                                        <p:tav tm="0">
                                          <p:val>
                                            <p:fltVal val="0"/>
                                          </p:val>
                                        </p:tav>
                                        <p:tav tm="100000">
                                          <p:val>
                                            <p:fltVal val="90"/>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par>
                          <p:cTn id="23" fill="hold">
                            <p:stCondLst>
                              <p:cond delay="13773"/>
                            </p:stCondLst>
                            <p:childTnLst>
                              <p:par>
                                <p:cTn id="24" presetID="22" presetClass="entr" presetSubtype="4"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mute="1">
                <p:cTn id="29" fill="hold" display="0">
                  <p:stCondLst>
                    <p:cond delay="indefinite"/>
                  </p:stCondLst>
                  <p:endCondLst>
                    <p:cond evt="onStopAudio" delay="0">
                      <p:tgtEl>
                        <p:sldTgt/>
                      </p:tgtEl>
                    </p:cond>
                  </p:endCondLst>
                </p:cTn>
                <p:tgtEl>
                  <p:spTgt spid="7"/>
                </p:tgtEl>
              </p:cMediaNode>
            </p:audio>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AC1369-393A-6295-7AF2-F4346BF39EDE}"/>
              </a:ext>
            </a:extLst>
          </p:cNvPr>
          <p:cNvSpPr txBox="1"/>
          <p:nvPr/>
        </p:nvSpPr>
        <p:spPr>
          <a:xfrm>
            <a:off x="445477" y="0"/>
            <a:ext cx="11746523" cy="5086136"/>
          </a:xfrm>
          <a:prstGeom prst="rect">
            <a:avLst/>
          </a:prstGeom>
          <a:noFill/>
        </p:spPr>
        <p:txBody>
          <a:bodyPr wrap="square">
            <a:spAutoFit/>
          </a:bodyPr>
          <a:lstStyle/>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Zn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ZnSO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 tốc độ phản ứng tăng lên, vì bột kẽm có diện tích bề mặt tiếp xúc lớn hơn hạt kẽm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1M: tốc độ phản ứng giảm xuống vì nồng độ các chất phản ứng giảm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tốc độ phản ứng tăng lên, vì nhiệt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lên gấp đôi: tốc độ phản ứng tăng lên, vì nồng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2065387-1FCE-AC3F-B71E-5E7C8972C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751" y="4459458"/>
            <a:ext cx="3530991" cy="2398542"/>
          </a:xfrm>
          <a:prstGeom prst="rect">
            <a:avLst/>
          </a:prstGeom>
        </p:spPr>
      </p:pic>
    </p:spTree>
    <p:extLst>
      <p:ext uri="{BB962C8B-B14F-4D97-AF65-F5344CB8AC3E}">
        <p14:creationId xmlns:p14="http://schemas.microsoft.com/office/powerpoint/2010/main" val="1463795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4E9053-1533-2234-1C35-0D855E906E41}"/>
              </a:ext>
            </a:extLst>
          </p:cNvPr>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p>
        </p:txBody>
      </p:sp>
      <p:sp>
        <p:nvSpPr>
          <p:cNvPr id="5" name="TextBox 4">
            <a:extLst>
              <a:ext uri="{FF2B5EF4-FFF2-40B4-BE49-F238E27FC236}">
                <a16:creationId xmlns:a16="http://schemas.microsoft.com/office/drawing/2014/main" id="{F07B79A7-E9F8-6E8E-70F9-6EE4F4609809}"/>
              </a:ext>
            </a:extLst>
          </p:cNvPr>
          <p:cNvSpPr txBox="1"/>
          <p:nvPr/>
        </p:nvSpPr>
        <p:spPr>
          <a:xfrm>
            <a:off x="502354" y="1275644"/>
            <a:ext cx="1143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5D2AE791-FA1B-C744-8FFB-1168C0014C61}"/>
              </a:ext>
            </a:extLst>
          </p:cNvPr>
          <p:cNvSpPr txBox="1"/>
          <p:nvPr/>
        </p:nvSpPr>
        <p:spPr>
          <a:xfrm>
            <a:off x="502352" y="2256921"/>
            <a:ext cx="1143000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HS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hỏi, trả lời đúng sẽ giành được số điểm tương ứng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6A9BB18-8FE0-88D5-8A0C-DD6D84EA7597}"/>
              </a:ext>
            </a:extLst>
          </p:cNvPr>
          <p:cNvSpPr txBox="1"/>
          <p:nvPr/>
        </p:nvSpPr>
        <p:spPr>
          <a:xfrm>
            <a:off x="502352" y="4441198"/>
            <a:ext cx="114300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HS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2431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a:ea typeface="+mn-ea"/>
                <a:cs typeface="+mn-cs"/>
              </a:rPr>
              <a:t>Câu 1</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ta thường bảo quản thực phẩm trong tủ lạnh vì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endParaRPr kumimoji="0" lang="vi-VN" sz="3200" b="1"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p:txBody>
      </p:sp>
      <p:sp>
        <p:nvSpPr>
          <p:cNvPr id="26" name="Rectangle 25"/>
          <p:cNvSpPr/>
          <p:nvPr/>
        </p:nvSpPr>
        <p:spPr>
          <a:xfrm>
            <a:off x="1041624" y="3325486"/>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 và B đều đúng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Tủ</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lạnh có nhiệt độ thấp, làm giảm quá trình hô hấp tế bào nên thực phẩm lâu bị hỏng</a:t>
            </a: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Tủ lạnh có nhiệt độ thấp, làm giảm tốc độ phản ứng sinh hóa nên thực phẩm lâu bị hỏng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 và B đều sai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37133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201129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2:</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Cho cùng một chiếc đinh sắt nhỏ vào dd HCl có nồng độ nào sau đây thì phản ứng xảy ra nhanh hơn?</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Rectangle 25"/>
          <p:cNvSpPr/>
          <p:nvPr/>
        </p:nvSpPr>
        <p:spPr>
          <a:xfrm>
            <a:off x="1110220" y="2090026"/>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0,25 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2712" y="3213820"/>
            <a:ext cx="4101077"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1,25 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190218"/>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1 M</a:t>
            </a:r>
          </a:p>
        </p:txBody>
      </p:sp>
      <p:sp>
        <p:nvSpPr>
          <p:cNvPr id="44" name="Rectangle 43"/>
          <p:cNvSpPr/>
          <p:nvPr/>
        </p:nvSpPr>
        <p:spPr>
          <a:xfrm>
            <a:off x="6332712" y="2084122"/>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0,5 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6709" y="21919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36902" y="328251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3530" y="222824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049" y="328665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Câu 3: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phòng thí nghiệm, khí Oxygen được điều chế bằng cách phân hủy KClO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mặt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Vai trò của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phản ứng này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54587" y="23556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Chất xúc tác</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23598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Chất tham gia phản ứng</a:t>
            </a:r>
          </a:p>
        </p:txBody>
      </p:sp>
      <p:sp>
        <p:nvSpPr>
          <p:cNvPr id="43" name="Rectangle 42"/>
          <p:cNvSpPr/>
          <p:nvPr/>
        </p:nvSpPr>
        <p:spPr>
          <a:xfrm>
            <a:off x="1110220" y="33854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Sản phẩm phản ứng</a:t>
            </a:r>
          </a:p>
        </p:txBody>
      </p:sp>
      <p:sp>
        <p:nvSpPr>
          <p:cNvPr id="44" name="Rectangle 43"/>
          <p:cNvSpPr/>
          <p:nvPr/>
        </p:nvSpPr>
        <p:spPr>
          <a:xfrm>
            <a:off x="6130615" y="33896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Không có vai trò gì</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6248" y="24239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6168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47328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472052"/>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4:</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Dạng</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nào sau đây của Aluminium (nhôm) có diện tích bề mặt tiếp xúc lớn nhất?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09034" y="2021600"/>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Sợi dây nhôm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78149" y="2010436"/>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Sợi dây nhôm được cắt thành nhiều đoạn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1109034" y="3385133"/>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Sợi dây nhôm được đem nghiền thành bột</a:t>
            </a:r>
          </a:p>
        </p:txBody>
      </p:sp>
      <p:sp>
        <p:nvSpPr>
          <p:cNvPr id="44" name="Rectangle 43"/>
          <p:cNvSpPr/>
          <p:nvPr/>
        </p:nvSpPr>
        <p:spPr>
          <a:xfrm>
            <a:off x="6278149" y="3391979"/>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Sợi dây nhôm được ép thành 1 khối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8435" y="232587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621" y="378850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5717" y="364503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7867" y="2249616"/>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Chất</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khối lượng và tính chất không thay đổi trong phản ứng hóa học trên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239527" y="2201976"/>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192094"/>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V</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5</a:t>
            </a:r>
          </a:p>
        </p:txBody>
      </p:sp>
      <p:sp>
        <p:nvSpPr>
          <p:cNvPr id="43" name="Rectangle 42"/>
          <p:cNvSpPr/>
          <p:nvPr/>
        </p:nvSpPr>
        <p:spPr>
          <a:xfrm>
            <a:off x="1239527" y="3344369"/>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4" name="Rectangle 43"/>
          <p:cNvSpPr/>
          <p:nvPr/>
        </p:nvSpPr>
        <p:spPr>
          <a:xfrm>
            <a:off x="6259922" y="3348558"/>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0476" y="226505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45989" y="341708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2620" y="340798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0238" y="225019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427D947-987C-6156-C66E-396ED4F1B32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a16="http://schemas.microsoft.com/office/drawing/2014/main" id="{8D8745B3-B875-2689-E6E5-2C2A2FC7A4B8}"/>
              </a:ext>
            </a:extLst>
          </p:cNvPr>
          <p:cNvSpPr>
            <a:spLocks noChangeArrowheads="1"/>
          </p:cNvSpPr>
          <p:nvPr/>
        </p:nvSpPr>
        <p:spPr bwMode="auto">
          <a:xfrm>
            <a:off x="7584977" y="783727"/>
            <a:ext cx="729029" cy="3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alt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a:extLst>
              <a:ext uri="{FF2B5EF4-FFF2-40B4-BE49-F238E27FC236}">
                <a16:creationId xmlns:a16="http://schemas.microsoft.com/office/drawing/2014/main" id="{64F0539F-E463-4554-2856-C34694138940}"/>
              </a:ext>
            </a:extLst>
          </p:cNvPr>
          <p:cNvSpPr>
            <a:spLocks noChangeArrowheads="1"/>
          </p:cNvSpPr>
          <p:nvPr/>
        </p:nvSpPr>
        <p:spPr bwMode="auto">
          <a:xfrm>
            <a:off x="2052956" y="353700"/>
            <a:ext cx="7928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phản ứng: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3   </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Rectangle 7">
            <a:extLst>
              <a:ext uri="{FF2B5EF4-FFF2-40B4-BE49-F238E27FC236}">
                <a16:creationId xmlns:a16="http://schemas.microsoft.com/office/drawing/2014/main" id="{FB759761-7EF6-137F-6C77-E621E24A8E2F}"/>
              </a:ext>
            </a:extLst>
          </p:cNvPr>
          <p:cNvSpPr/>
          <p:nvPr/>
        </p:nvSpPr>
        <p:spPr>
          <a:xfrm>
            <a:off x="7641249" y="314296"/>
            <a:ext cx="523875" cy="515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t>
            </a:r>
            <a:r>
              <a:rPr kumimoji="0" lang="vi-VN"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Vận dụng</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3051084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8" y="0"/>
            <a:ext cx="11802793" cy="68580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0" y="1202983"/>
            <a:ext cx="7779434" cy="5549899"/>
          </a:xfrm>
          <a:prstGeom prst="rect">
            <a:avLst/>
          </a:prstGeom>
        </p:spPr>
      </p:pic>
      <p:sp>
        <p:nvSpPr>
          <p:cNvPr id="4" name="文本框 3"/>
          <p:cNvSpPr txBox="1"/>
          <p:nvPr/>
        </p:nvSpPr>
        <p:spPr>
          <a:xfrm>
            <a:off x="2700997" y="1659285"/>
            <a:ext cx="7132319" cy="3539430"/>
          </a:xfrm>
          <a:prstGeom prst="rect">
            <a:avLst/>
          </a:prstGeom>
          <a:noFill/>
        </p:spPr>
        <p:txBody>
          <a:bodyPr wrap="square" rtlCol="0">
            <a:spAutoFit/>
          </a:bodyPr>
          <a:lstStyle/>
          <a:p>
            <a:pPr algn="just"/>
            <a:r>
              <a:rPr lang="vi-VN" sz="2800" dirty="0">
                <a:solidFill>
                  <a:srgbClr val="002060"/>
                </a:solidFill>
              </a:rPr>
              <a:t>1. Giải thích vì sao khi muối dưa, cà... người ta thường sử dụng một ít nước muối dưa chua có sẵn?</a:t>
            </a:r>
          </a:p>
          <a:p>
            <a:pPr algn="just"/>
            <a:r>
              <a:rPr lang="vi-VN" sz="2800" dirty="0">
                <a:solidFill>
                  <a:srgbClr val="002060"/>
                </a:solidFill>
              </a:rPr>
              <a:t>2. Thực hành muối dưa, cà theo 2 cách: lên men tự nhiên và cho vào 1 ít nước dưa chua có sẵn. So sánh kết quả và kết luận.</a:t>
            </a:r>
            <a:endParaRPr lang="en-US" sz="2800" dirty="0">
              <a:solidFill>
                <a:srgbClr val="002060"/>
              </a:solidFill>
            </a:endParaRPr>
          </a:p>
          <a:p>
            <a:pPr algn="just"/>
            <a:r>
              <a:rPr lang="vi-VN" sz="2800" dirty="0">
                <a:solidFill>
                  <a:srgbClr val="002060"/>
                </a:solidFill>
              </a:rPr>
              <a:t>3. Lấy thêm 1 số VD về cách tăng hoặc giảm tốc độ phản ứng trong thực tiễn.</a:t>
            </a:r>
            <a:endParaRPr lang="en-US" sz="2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0" y="-110836"/>
            <a:ext cx="12192000" cy="6858000"/>
          </a:xfrm>
          <a:prstGeom prst="rect">
            <a:avLst/>
          </a:prstGeom>
          <a:effectLst>
            <a:outerShdw blurRad="114300" dist="38100" dir="5400000" rotWithShape="0">
              <a:scrgbClr r="0" g="0" b="0">
                <a:alpha val="20000"/>
              </a:scrgbClr>
            </a:outerShdw>
          </a:effectLst>
        </p:spPr>
      </p:pic>
      <p:sp>
        <p:nvSpPr>
          <p:cNvPr id="16" name="Rectangle 15">
            <a:extLst>
              <a:ext uri="{FF2B5EF4-FFF2-40B4-BE49-F238E27FC236}">
                <a16:creationId xmlns:a16="http://schemas.microsoft.com/office/drawing/2014/main" id="{5973C669-B8CD-5937-FF82-556D437AE7AF}"/>
              </a:ext>
            </a:extLst>
          </p:cNvPr>
          <p:cNvSpPr/>
          <p:nvPr/>
        </p:nvSpPr>
        <p:spPr>
          <a:xfrm>
            <a:off x="4502727" y="1108364"/>
            <a:ext cx="5015346" cy="349134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5854BE-5BD3-1A7F-719B-56BC700C21A5}"/>
              </a:ext>
            </a:extLst>
          </p:cNvPr>
          <p:cNvSpPr/>
          <p:nvPr/>
        </p:nvSpPr>
        <p:spPr>
          <a:xfrm>
            <a:off x="4164622" y="2266716"/>
            <a:ext cx="2855161"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rPr>
              <a:t>A.</a:t>
            </a:r>
            <a:r>
              <a:rPr kumimoji="0" lang="vi-VN" sz="3200" b="0" i="0" u="none" strike="noStrike" kern="1200" cap="none" spc="0" normalizeH="0" noProof="0" dirty="0">
                <a:ln>
                  <a:noFill/>
                </a:ln>
                <a:solidFill>
                  <a:schemeClr val="tx1"/>
                </a:solidFill>
                <a:effectLst/>
                <a:uLnTx/>
                <a:uFillTx/>
                <a:latin typeface="+mj-lt"/>
                <a:cs typeface="Times New Roman" panose="02020603050405020304" pitchFamily="18" charset="0"/>
              </a:rPr>
              <a:t> Máy bay</a:t>
            </a:r>
            <a:endPar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EF2489C6-311E-0A40-6BA6-A5B28EB7EB37}"/>
              </a:ext>
            </a:extLst>
          </p:cNvPr>
          <p:cNvSpPr/>
          <p:nvPr/>
        </p:nvSpPr>
        <p:spPr>
          <a:xfrm>
            <a:off x="4108873" y="3646910"/>
            <a:ext cx="2822058"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C. Xe đạp</a:t>
            </a:r>
          </a:p>
        </p:txBody>
      </p:sp>
      <p:pic>
        <p:nvPicPr>
          <p:cNvPr id="19" name="Picture 18">
            <a:extLst>
              <a:ext uri="{FF2B5EF4-FFF2-40B4-BE49-F238E27FC236}">
                <a16:creationId xmlns:a16="http://schemas.microsoft.com/office/drawing/2014/main" id="{EC2BCCE1-B9F2-9AD9-F12F-8FBB98A5471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171911" y="3807562"/>
            <a:ext cx="804536" cy="704088"/>
          </a:xfrm>
          <a:prstGeom prst="rect">
            <a:avLst/>
          </a:prstGeom>
        </p:spPr>
      </p:pic>
      <p:sp>
        <p:nvSpPr>
          <p:cNvPr id="20" name="Snip Diagonal Corner Rectangle 3">
            <a:extLst>
              <a:ext uri="{FF2B5EF4-FFF2-40B4-BE49-F238E27FC236}">
                <a16:creationId xmlns:a16="http://schemas.microsoft.com/office/drawing/2014/main" id="{4A60A463-587A-34E7-DA4D-482F47FA695A}"/>
              </a:ext>
            </a:extLst>
          </p:cNvPr>
          <p:cNvSpPr/>
          <p:nvPr/>
        </p:nvSpPr>
        <p:spPr>
          <a:xfrm>
            <a:off x="3952494" y="616295"/>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1</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Phương tiện nào sau đây giúp chúng ta di chuyển nhanh hơn?</a:t>
            </a:r>
            <a:endParaRPr lang="en-US" sz="3200" dirty="0">
              <a:solidFill>
                <a:schemeClr val="tx1"/>
              </a:solidFill>
              <a:latin typeface="Times  New Roman"/>
            </a:endParaRPr>
          </a:p>
        </p:txBody>
      </p:sp>
      <p:sp>
        <p:nvSpPr>
          <p:cNvPr id="21" name="Rectangle 20">
            <a:extLst>
              <a:ext uri="{FF2B5EF4-FFF2-40B4-BE49-F238E27FC236}">
                <a16:creationId xmlns:a16="http://schemas.microsoft.com/office/drawing/2014/main" id="{2AB9BBF8-CAA7-D917-4CD0-DE4CC95BDF9F}"/>
              </a:ext>
            </a:extLst>
          </p:cNvPr>
          <p:cNvSpPr/>
          <p:nvPr/>
        </p:nvSpPr>
        <p:spPr>
          <a:xfrm>
            <a:off x="7971892" y="2280014"/>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B. Tàu hỏa</a:t>
            </a:r>
            <a:endParaRPr lang="en-US" sz="3200" dirty="0">
              <a:solidFill>
                <a:schemeClr val="tx1"/>
              </a:solidFill>
              <a:latin typeface="+mj-lt"/>
              <a:cs typeface="Times New Roman" panose="02020603050405020304" pitchFamily="18" charset="0"/>
            </a:endParaRPr>
          </a:p>
        </p:txBody>
      </p:sp>
      <p:sp>
        <p:nvSpPr>
          <p:cNvPr id="22" name="Rectangle 21">
            <a:extLst>
              <a:ext uri="{FF2B5EF4-FFF2-40B4-BE49-F238E27FC236}">
                <a16:creationId xmlns:a16="http://schemas.microsoft.com/office/drawing/2014/main" id="{3F96C661-F26E-D718-B6D8-DBC9FF9FA363}"/>
              </a:ext>
            </a:extLst>
          </p:cNvPr>
          <p:cNvSpPr/>
          <p:nvPr/>
        </p:nvSpPr>
        <p:spPr>
          <a:xfrm>
            <a:off x="7974709" y="3646910"/>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D. Ô tô</a:t>
            </a:r>
          </a:p>
        </p:txBody>
      </p:sp>
      <p:pic>
        <p:nvPicPr>
          <p:cNvPr id="23" name="Picture 22">
            <a:extLst>
              <a:ext uri="{FF2B5EF4-FFF2-40B4-BE49-F238E27FC236}">
                <a16:creationId xmlns:a16="http://schemas.microsoft.com/office/drawing/2014/main" id="{A86C917F-9B72-3F45-3A3E-4961D15566D3}"/>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84822" y="2384187"/>
            <a:ext cx="885137" cy="708059"/>
          </a:xfrm>
          <a:prstGeom prst="rect">
            <a:avLst/>
          </a:prstGeom>
        </p:spPr>
      </p:pic>
      <p:pic>
        <p:nvPicPr>
          <p:cNvPr id="24" name="Picture 23">
            <a:extLst>
              <a:ext uri="{FF2B5EF4-FFF2-40B4-BE49-F238E27FC236}">
                <a16:creationId xmlns:a16="http://schemas.microsoft.com/office/drawing/2014/main" id="{9E994429-7811-CFA6-F6A1-649BB0F454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4654" y="3804453"/>
            <a:ext cx="804742" cy="707197"/>
          </a:xfrm>
          <a:prstGeom prst="rect">
            <a:avLst/>
          </a:prstGeom>
        </p:spPr>
      </p:pic>
      <p:pic>
        <p:nvPicPr>
          <p:cNvPr id="25" name="Picture 24">
            <a:extLst>
              <a:ext uri="{FF2B5EF4-FFF2-40B4-BE49-F238E27FC236}">
                <a16:creationId xmlns:a16="http://schemas.microsoft.com/office/drawing/2014/main" id="{9BDADD3F-C33E-1D4B-9702-CF29363473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3682" y="2513679"/>
            <a:ext cx="804742" cy="707197"/>
          </a:xfrm>
          <a:prstGeom prst="rect">
            <a:avLst/>
          </a:prstGeom>
        </p:spPr>
      </p:pic>
    </p:spTree>
    <p:custDataLst>
      <p:tags r:id="rId1"/>
    </p:custDataLst>
    <p:extLst>
      <p:ext uri="{BB962C8B-B14F-4D97-AF65-F5344CB8AC3E}">
        <p14:creationId xmlns:p14="http://schemas.microsoft.com/office/powerpoint/2010/main" val="36732871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7"/>
                                        </p:tgtEl>
                                        <p:attrNameLst>
                                          <p:attrName>fillcolor</p:attrName>
                                        </p:attrNameLst>
                                      </p:cBhvr>
                                      <p:to>
                                        <a:srgbClr val="FFF2CC"/>
                                      </p:to>
                                    </p:animClr>
                                    <p:set>
                                      <p:cBhvr>
                                        <p:cTn id="35" dur="250" fill="hold"/>
                                        <p:tgtEl>
                                          <p:spTgt spid="17"/>
                                        </p:tgtEl>
                                        <p:attrNameLst>
                                          <p:attrName>fill.type</p:attrName>
                                        </p:attrNameLst>
                                      </p:cBhvr>
                                      <p:to>
                                        <p:strVal val="solid"/>
                                      </p:to>
                                    </p:set>
                                    <p:set>
                                      <p:cBhvr>
                                        <p:cTn id="36" dur="250" fill="hold"/>
                                        <p:tgtEl>
                                          <p:spTgt spid="1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7" fill="hold">
                            <p:stCondLst>
                              <p:cond delay="250"/>
                            </p:stCondLst>
                            <p:childTnLst>
                              <p:par>
                                <p:cTn id="38" presetID="23" presetClass="entr" presetSubtype="32" fill="hold" nodeType="afterEffect">
                                  <p:stCondLst>
                                    <p:cond delay="10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ppt_w</p:attrName>
                                        </p:attrNameLst>
                                      </p:cBhvr>
                                      <p:tavLst>
                                        <p:tav tm="0">
                                          <p:val>
                                            <p:strVal val="4*#ppt_w"/>
                                          </p:val>
                                        </p:tav>
                                        <p:tav tm="100000">
                                          <p:val>
                                            <p:strVal val="#ppt_w"/>
                                          </p:val>
                                        </p:tav>
                                      </p:tavLst>
                                    </p:anim>
                                    <p:anim calcmode="lin" valueType="num">
                                      <p:cBhvr>
                                        <p:cTn id="4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6" name="Check mark.wav"/>
                                        </p:tgtEl>
                                      </p:cMediaNode>
                                    </p:audio>
                                  </p:subTnLst>
                                </p:cTn>
                              </p:par>
                              <p:par>
                                <p:cTn id="42" presetID="1" presetClass="emph" presetSubtype="2" fill="hold" nodeType="withEffect">
                                  <p:stCondLst>
                                    <p:cond delay="1000"/>
                                  </p:stCondLst>
                                  <p:childTnLst>
                                    <p:animClr clrSpc="rgb" dir="cw">
                                      <p:cBhvr>
                                        <p:cTn id="43" dur="250" fill="hold"/>
                                        <p:tgtEl>
                                          <p:spTgt spid="17"/>
                                        </p:tgtEl>
                                        <p:attrNameLst>
                                          <p:attrName>fillcolor</p:attrName>
                                        </p:attrNameLst>
                                      </p:cBhvr>
                                      <p:to>
                                        <a:srgbClr val="00B050"/>
                                      </p:to>
                                    </p:animClr>
                                    <p:set>
                                      <p:cBhvr>
                                        <p:cTn id="44" dur="250" fill="hold"/>
                                        <p:tgtEl>
                                          <p:spTgt spid="17"/>
                                        </p:tgtEl>
                                        <p:attrNameLst>
                                          <p:attrName>fill.type</p:attrName>
                                        </p:attrNameLst>
                                      </p:cBhvr>
                                      <p:to>
                                        <p:strVal val="solid"/>
                                      </p:to>
                                    </p:set>
                                    <p:set>
                                      <p:cBhvr>
                                        <p:cTn id="4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8"/>
                                        </p:tgtEl>
                                        <p:attrNameLst>
                                          <p:attrName>fillcolor</p:attrName>
                                        </p:attrNameLst>
                                      </p:cBhvr>
                                      <p:to>
                                        <a:srgbClr val="FFF2CC"/>
                                      </p:to>
                                    </p:animClr>
                                    <p:set>
                                      <p:cBhvr>
                                        <p:cTn id="51" dur="250" fill="hold"/>
                                        <p:tgtEl>
                                          <p:spTgt spid="18"/>
                                        </p:tgtEl>
                                        <p:attrNameLst>
                                          <p:attrName>fill.type</p:attrName>
                                        </p:attrNameLst>
                                      </p:cBhvr>
                                      <p:to>
                                        <p:strVal val="solid"/>
                                      </p:to>
                                    </p:set>
                                    <p:set>
                                      <p:cBhvr>
                                        <p:cTn id="52" dur="25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Wrong Buzzer.wav"/>
                                        </p:tgtEl>
                                      </p:cMediaNode>
                                    </p:audio>
                                  </p:subTnLst>
                                </p:cTn>
                              </p:par>
                              <p:par>
                                <p:cTn id="57" presetID="1" presetClass="emph" presetSubtype="2" fill="hold" nodeType="withEffect">
                                  <p:stCondLst>
                                    <p:cond delay="1000"/>
                                  </p:stCondLst>
                                  <p:childTnLst>
                                    <p:animClr clrSpc="rgb" dir="cw">
                                      <p:cBhvr>
                                        <p:cTn id="58" dur="250" fill="hold"/>
                                        <p:tgtEl>
                                          <p:spTgt spid="18"/>
                                        </p:tgtEl>
                                        <p:attrNameLst>
                                          <p:attrName>fillcolor</p:attrName>
                                        </p:attrNameLst>
                                      </p:cBhvr>
                                      <p:to>
                                        <a:srgbClr val="FFFF00"/>
                                      </p:to>
                                    </p:animClr>
                                    <p:set>
                                      <p:cBhvr>
                                        <p:cTn id="59" dur="250" fill="hold"/>
                                        <p:tgtEl>
                                          <p:spTgt spid="18"/>
                                        </p:tgtEl>
                                        <p:attrNameLst>
                                          <p:attrName>fill.type</p:attrName>
                                        </p:attrNameLst>
                                      </p:cBhvr>
                                      <p:to>
                                        <p:strVal val="solid"/>
                                      </p:to>
                                    </p:set>
                                    <p:set>
                                      <p:cBhvr>
                                        <p:cTn id="6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21"/>
                                        </p:tgtEl>
                                        <p:attrNameLst>
                                          <p:attrName>fillcolor</p:attrName>
                                        </p:attrNameLst>
                                      </p:cBhvr>
                                      <p:to>
                                        <a:srgbClr val="FFF2CC"/>
                                      </p:to>
                                    </p:animClr>
                                    <p:set>
                                      <p:cBhvr>
                                        <p:cTn id="66" dur="250" fill="hold"/>
                                        <p:tgtEl>
                                          <p:spTgt spid="21"/>
                                        </p:tgtEl>
                                        <p:attrNameLst>
                                          <p:attrName>fill.type</p:attrName>
                                        </p:attrNameLst>
                                      </p:cBhvr>
                                      <p:to>
                                        <p:strVal val="solid"/>
                                      </p:to>
                                    </p:set>
                                    <p:set>
                                      <p:cBhvr>
                                        <p:cTn id="67" dur="25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250" fill="hold"/>
                                        <p:tgtEl>
                                          <p:spTgt spid="25"/>
                                        </p:tgtEl>
                                        <p:attrNameLst>
                                          <p:attrName>ppt_w</p:attrName>
                                        </p:attrNameLst>
                                      </p:cBhvr>
                                      <p:tavLst>
                                        <p:tav tm="0">
                                          <p:val>
                                            <p:strVal val="4*#ppt_w"/>
                                          </p:val>
                                        </p:tav>
                                        <p:tav tm="100000">
                                          <p:val>
                                            <p:strVal val="#ppt_w"/>
                                          </p:val>
                                        </p:tav>
                                      </p:tavLst>
                                    </p:anim>
                                    <p:anim calcmode="lin" valueType="num">
                                      <p:cBhvr>
                                        <p:cTn id="7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7" name="Wrong Buzzer.wav"/>
                                        </p:tgtEl>
                                      </p:cMediaNode>
                                    </p:audio>
                                  </p:subTnLst>
                                </p:cTn>
                              </p:par>
                              <p:par>
                                <p:cTn id="72" presetID="1" presetClass="emph" presetSubtype="2" fill="hold" nodeType="withEffect">
                                  <p:stCondLst>
                                    <p:cond delay="1000"/>
                                  </p:stCondLst>
                                  <p:childTnLst>
                                    <p:animClr clrSpc="rgb" dir="cw">
                                      <p:cBhvr>
                                        <p:cTn id="73" dur="250" fill="hold"/>
                                        <p:tgtEl>
                                          <p:spTgt spid="21"/>
                                        </p:tgtEl>
                                        <p:attrNameLst>
                                          <p:attrName>fillcolor</p:attrName>
                                        </p:attrNameLst>
                                      </p:cBhvr>
                                      <p:to>
                                        <a:srgbClr val="FFFF00"/>
                                      </p:to>
                                    </p:animClr>
                                    <p:set>
                                      <p:cBhvr>
                                        <p:cTn id="74" dur="250" fill="hold"/>
                                        <p:tgtEl>
                                          <p:spTgt spid="21"/>
                                        </p:tgtEl>
                                        <p:attrNameLst>
                                          <p:attrName>fill.type</p:attrName>
                                        </p:attrNameLst>
                                      </p:cBhvr>
                                      <p:to>
                                        <p:strVal val="solid"/>
                                      </p:to>
                                    </p:set>
                                    <p:set>
                                      <p:cBhvr>
                                        <p:cTn id="75"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6" restart="whenNotActive" fill="hold" evtFilter="cancelBubble" nodeType="interactiveSeq">
                <p:stCondLst>
                  <p:cond evt="onClick" delay="0">
                    <p:tgtEl>
                      <p:spTgt spid="2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22"/>
                                        </p:tgtEl>
                                        <p:attrNameLst>
                                          <p:attrName>fillcolor</p:attrName>
                                        </p:attrNameLst>
                                      </p:cBhvr>
                                      <p:to>
                                        <a:srgbClr val="FFF2CC"/>
                                      </p:to>
                                    </p:animClr>
                                    <p:set>
                                      <p:cBhvr>
                                        <p:cTn id="81" dur="250" fill="hold"/>
                                        <p:tgtEl>
                                          <p:spTgt spid="22"/>
                                        </p:tgtEl>
                                        <p:attrNameLst>
                                          <p:attrName>fill.type</p:attrName>
                                        </p:attrNameLst>
                                      </p:cBhvr>
                                      <p:to>
                                        <p:strVal val="solid"/>
                                      </p:to>
                                    </p:set>
                                    <p:set>
                                      <p:cBhvr>
                                        <p:cTn id="82" dur="250" fill="hold"/>
                                        <p:tgtEl>
                                          <p:spTgt spid="2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4"/>
                                        </p:tgtEl>
                                        <p:attrNameLst>
                                          <p:attrName>style.visibility</p:attrName>
                                        </p:attrNameLst>
                                      </p:cBhvr>
                                      <p:to>
                                        <p:strVal val="visible"/>
                                      </p:to>
                                    </p:set>
                                    <p:anim calcmode="lin" valueType="num">
                                      <p:cBhvr>
                                        <p:cTn id="85" dur="250" fill="hold"/>
                                        <p:tgtEl>
                                          <p:spTgt spid="24"/>
                                        </p:tgtEl>
                                        <p:attrNameLst>
                                          <p:attrName>ppt_w</p:attrName>
                                        </p:attrNameLst>
                                      </p:cBhvr>
                                      <p:tavLst>
                                        <p:tav tm="0">
                                          <p:val>
                                            <p:strVal val="4*#ppt_w"/>
                                          </p:val>
                                        </p:tav>
                                        <p:tav tm="100000">
                                          <p:val>
                                            <p:strVal val="#ppt_w"/>
                                          </p:val>
                                        </p:tav>
                                      </p:tavLst>
                                    </p:anim>
                                    <p:anim calcmode="lin" valueType="num">
                                      <p:cBhvr>
                                        <p:cTn id="8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7" name="Wrong Buzzer.wav"/>
                                        </p:tgtEl>
                                      </p:cMediaNode>
                                    </p:audio>
                                  </p:subTnLst>
                                </p:cTn>
                              </p:par>
                              <p:par>
                                <p:cTn id="87" presetID="1" presetClass="emph" presetSubtype="2" fill="hold" nodeType="withEffect">
                                  <p:stCondLst>
                                    <p:cond delay="1000"/>
                                  </p:stCondLst>
                                  <p:childTnLst>
                                    <p:animClr clrSpc="rgb" dir="cw">
                                      <p:cBhvr>
                                        <p:cTn id="88" dur="250" fill="hold"/>
                                        <p:tgtEl>
                                          <p:spTgt spid="22"/>
                                        </p:tgtEl>
                                        <p:attrNameLst>
                                          <p:attrName>fillcolor</p:attrName>
                                        </p:attrNameLst>
                                      </p:cBhvr>
                                      <p:to>
                                        <a:srgbClr val="FFFF00"/>
                                      </p:to>
                                    </p:animClr>
                                    <p:set>
                                      <p:cBhvr>
                                        <p:cTn id="89" dur="250" fill="hold"/>
                                        <p:tgtEl>
                                          <p:spTgt spid="22"/>
                                        </p:tgtEl>
                                        <p:attrNameLst>
                                          <p:attrName>fill.type</p:attrName>
                                        </p:attrNameLst>
                                      </p:cBhvr>
                                      <p:to>
                                        <p:strVal val="solid"/>
                                      </p:to>
                                    </p:set>
                                    <p:set>
                                      <p:cBhvr>
                                        <p:cTn id="9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7" grpId="0" animBg="1"/>
      <p:bldP spid="18"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534"/>
            <a:ext cx="12129118" cy="651099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84" y="-2746887"/>
            <a:ext cx="12346585" cy="9801902"/>
          </a:xfrm>
          <a:prstGeom prst="rect">
            <a:avLst/>
          </a:prstGeom>
        </p:spPr>
      </p:pic>
      <p:pic>
        <p:nvPicPr>
          <p:cNvPr id="10" name="Picture 9"/>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3415" y="3578883"/>
            <a:ext cx="965239" cy="1549661"/>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0242" y="5681296"/>
            <a:ext cx="2252775" cy="1303916"/>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4" action="ppaction://hlinksldjump"/>
          </p:cNvPr>
          <p:cNvSpPr/>
          <p:nvPr/>
        </p:nvSpPr>
        <p:spPr>
          <a:xfrm>
            <a:off x="1012994" y="271552"/>
            <a:ext cx="3675119" cy="122268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1549" y="205493"/>
            <a:ext cx="1288741" cy="1288741"/>
          </a:xfrm>
          <a:prstGeom prst="rect">
            <a:avLst/>
          </a:prstGeom>
        </p:spPr>
      </p:pic>
      <p:pic>
        <p:nvPicPr>
          <p:cNvPr id="4" name="1a">
            <a:hlinkClick r:id="" action="ppaction://media"/>
            <a:extLst>
              <a:ext uri="{FF2B5EF4-FFF2-40B4-BE49-F238E27FC236}">
                <a16:creationId xmlns:a16="http://schemas.microsoft.com/office/drawing/2014/main" id="{02CFC4F5-74A1-26E9-EB40-A4C72309032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3370" y="7244998"/>
            <a:ext cx="609600" cy="609600"/>
          </a:xfrm>
          <a:prstGeom prst="rect">
            <a:avLst/>
          </a:prstGeom>
        </p:spPr>
      </p:pic>
      <p:pic>
        <p:nvPicPr>
          <p:cNvPr id="6" name="1b">
            <a:hlinkClick r:id="" action="ppaction://media"/>
            <a:extLst>
              <a:ext uri="{FF2B5EF4-FFF2-40B4-BE49-F238E27FC236}">
                <a16:creationId xmlns:a16="http://schemas.microsoft.com/office/drawing/2014/main" id="{3DFAF1C8-70C5-6417-0438-D26C8448EF37}"/>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13630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22222E-6 L 0.36706 -0.00185 " pathEditMode="relative" rAng="0" ptsTypes="AA">
                                      <p:cBhvr>
                                        <p:cTn id="6" dur="4000" fill="hold"/>
                                        <p:tgtEl>
                                          <p:spTgt spid="11"/>
                                        </p:tgtEl>
                                        <p:attrNameLst>
                                          <p:attrName>ppt_x</p:attrName>
                                          <p:attrName>ppt_y</p:attrName>
                                        </p:attrNameLst>
                                      </p:cBhvr>
                                      <p:rCtr x="18346" y="-93"/>
                                    </p:animMotion>
                                  </p:childTnLst>
                                </p:cTn>
                              </p:par>
                              <p:par>
                                <p:cTn id="7" presetID="42" presetClass="path" presetSubtype="0" accel="50000" decel="50000" fill="hold" nodeType="withEffect">
                                  <p:stCondLst>
                                    <p:cond delay="0"/>
                                  </p:stCondLst>
                                  <p:childTnLst>
                                    <p:animMotion origin="layout" path="M -3.75E-6 3.7037E-7 L 1.22917 0.00046 " pathEditMode="relative" rAng="0" ptsTypes="AA">
                                      <p:cBhvr>
                                        <p:cTn id="8" dur="2000" fill="hold"/>
                                        <p:tgtEl>
                                          <p:spTgt spid="5"/>
                                        </p:tgtEl>
                                        <p:attrNameLst>
                                          <p:attrName>ppt_x</p:attrName>
                                          <p:attrName>ppt_y</p:attrName>
                                        </p:attrNameLst>
                                      </p:cBhvr>
                                      <p:rCtr x="61458" y="23"/>
                                    </p:animMotion>
                                  </p:childTnLst>
                                </p:cTn>
                              </p:par>
                              <p:par>
                                <p:cTn id="9" presetID="1" presetClass="mediacall" presetSubtype="0" fill="hold" nodeType="withEffect">
                                  <p:stCondLst>
                                    <p:cond delay="0"/>
                                  </p:stCondLst>
                                  <p:childTnLst>
                                    <p:cmd type="call" cmd="playFrom(0.0)">
                                      <p:cBhvr>
                                        <p:cTn id="10" dur="5041" fill="hold"/>
                                        <p:tgtEl>
                                          <p:spTgt spid="6"/>
                                        </p:tgtEl>
                                      </p:cBhvr>
                                    </p:cmd>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9"/>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4"/>
                                        </p:tgtEl>
                                      </p:cBhvr>
                                    </p:cmd>
                                  </p:childTnLst>
                                </p:cTn>
                              </p:par>
                            </p:childTnLst>
                          </p:cTn>
                        </p:par>
                        <p:par>
                          <p:cTn id="16" fill="hold">
                            <p:stCondLst>
                              <p:cond delay="12773"/>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4051520" y="100401"/>
            <a:ext cx="16764000" cy="7997371"/>
          </a:xfrm>
          <a:prstGeom prst="rect">
            <a:avLst/>
          </a:prstGeom>
          <a:effectLst>
            <a:outerShdw blurRad="114300" dist="38100" dir="5400000" rotWithShape="0">
              <a:scrgbClr r="0" g="0" b="0">
                <a:alpha val="20000"/>
              </a:scrgbClr>
            </a:outerShdw>
          </a:effectLst>
        </p:spPr>
      </p:pic>
      <p:sp>
        <p:nvSpPr>
          <p:cNvPr id="2" name="Rectangle 1">
            <a:extLst>
              <a:ext uri="{FF2B5EF4-FFF2-40B4-BE49-F238E27FC236}">
                <a16:creationId xmlns:a16="http://schemas.microsoft.com/office/drawing/2014/main" id="{9F72FCAD-C575-8129-FE31-E894462F43A7}"/>
              </a:ext>
            </a:extLst>
          </p:cNvPr>
          <p:cNvSpPr/>
          <p:nvPr/>
        </p:nvSpPr>
        <p:spPr>
          <a:xfrm>
            <a:off x="2395817" y="1108364"/>
            <a:ext cx="7122256" cy="461026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2298C2-9FF5-D2F9-26A8-3F65B6163B87}"/>
              </a:ext>
            </a:extLst>
          </p:cNvPr>
          <p:cNvSpPr/>
          <p:nvPr/>
        </p:nvSpPr>
        <p:spPr>
          <a:xfrm>
            <a:off x="1038958" y="4017951"/>
            <a:ext cx="4745702"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lang="en-US" sz="2800" dirty="0">
              <a:latin typeface="+mj-lt"/>
            </a:endParaRPr>
          </a:p>
        </p:txBody>
      </p:sp>
      <p:sp>
        <p:nvSpPr>
          <p:cNvPr id="6" name="Snip Diagonal Corner Rectangle 3">
            <a:extLst>
              <a:ext uri="{FF2B5EF4-FFF2-40B4-BE49-F238E27FC236}">
                <a16:creationId xmlns:a16="http://schemas.microsoft.com/office/drawing/2014/main" id="{2AD367E5-895A-8393-2B19-EEC8AFF508CC}"/>
              </a:ext>
            </a:extLst>
          </p:cNvPr>
          <p:cNvSpPr/>
          <p:nvPr/>
        </p:nvSpPr>
        <p:spPr>
          <a:xfrm>
            <a:off x="2673927" y="946202"/>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a:t>
            </a:r>
            <a:r>
              <a:rPr lang="vi-VN" sz="3200" b="1" dirty="0">
                <a:solidFill>
                  <a:schemeClr val="tx1"/>
                </a:solidFill>
                <a:latin typeface="Times  New Roman"/>
                <a:cs typeface="Times New Roman" panose="02020603050405020304" pitchFamily="18" charset="0"/>
              </a:rPr>
              <a:t>2</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Hiện tượng nào sau đây có xảy ra phản ứng hóa học?</a:t>
            </a:r>
            <a:endParaRPr lang="en-US" sz="3200" dirty="0">
              <a:solidFill>
                <a:schemeClr val="tx1"/>
              </a:solidFill>
              <a:latin typeface="Times  New Roman"/>
            </a:endParaRPr>
          </a:p>
        </p:txBody>
      </p:sp>
      <p:sp>
        <p:nvSpPr>
          <p:cNvPr id="8" name="Rectangle 7">
            <a:extLst>
              <a:ext uri="{FF2B5EF4-FFF2-40B4-BE49-F238E27FC236}">
                <a16:creationId xmlns:a16="http://schemas.microsoft.com/office/drawing/2014/main" id="{00D631D9-7B1C-BA02-BC08-CA2CE7BFAC60}"/>
              </a:ext>
            </a:extLst>
          </p:cNvPr>
          <p:cNvSpPr/>
          <p:nvPr/>
        </p:nvSpPr>
        <p:spPr>
          <a:xfrm>
            <a:off x="5979886" y="2486675"/>
            <a:ext cx="4528457"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Cắt nhỏ sợi dây sắt (Iron) thành nhiều đoạn nhỏ</a:t>
            </a:r>
            <a:endParaRPr lang="en-US" sz="2800" dirty="0">
              <a:latin typeface="+mj-lt"/>
            </a:endParaRPr>
          </a:p>
        </p:txBody>
      </p:sp>
      <p:pic>
        <p:nvPicPr>
          <p:cNvPr id="9" name="Picture 8">
            <a:extLst>
              <a:ext uri="{FF2B5EF4-FFF2-40B4-BE49-F238E27FC236}">
                <a16:creationId xmlns:a16="http://schemas.microsoft.com/office/drawing/2014/main" id="{19EB7FAE-0AF7-F9A4-6688-A3FD9013C894}"/>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4167530"/>
            <a:ext cx="885137" cy="708059"/>
          </a:xfrm>
          <a:prstGeom prst="rect">
            <a:avLst/>
          </a:prstGeom>
        </p:spPr>
      </p:pic>
      <p:pic>
        <p:nvPicPr>
          <p:cNvPr id="10" name="Picture 9">
            <a:extLst>
              <a:ext uri="{FF2B5EF4-FFF2-40B4-BE49-F238E27FC236}">
                <a16:creationId xmlns:a16="http://schemas.microsoft.com/office/drawing/2014/main" id="{76F7C38F-8EA0-D6B4-79EA-2282906D9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9226" y="2650139"/>
            <a:ext cx="804742" cy="707197"/>
          </a:xfrm>
          <a:prstGeom prst="rect">
            <a:avLst/>
          </a:prstGeom>
        </p:spPr>
      </p:pic>
      <p:sp>
        <p:nvSpPr>
          <p:cNvPr id="12" name="Rectangle 11">
            <a:extLst>
              <a:ext uri="{FF2B5EF4-FFF2-40B4-BE49-F238E27FC236}">
                <a16:creationId xmlns:a16="http://schemas.microsoft.com/office/drawing/2014/main" id="{1B155B65-107E-DE35-D9A2-949AB9C9D983}"/>
              </a:ext>
            </a:extLst>
          </p:cNvPr>
          <p:cNvSpPr/>
          <p:nvPr/>
        </p:nvSpPr>
        <p:spPr>
          <a:xfrm>
            <a:off x="1016005" y="2484309"/>
            <a:ext cx="4768655"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A. </a:t>
            </a:r>
            <a:r>
              <a:rPr lang="vi-VN" sz="2800" dirty="0">
                <a:latin typeface="+mj-lt"/>
              </a:rPr>
              <a:t>Con dao bằng sắt (Iron) để trong không khí bị gỉ</a:t>
            </a:r>
            <a:endParaRPr lang="en-US" sz="2800" dirty="0">
              <a:latin typeface="+mj-lt"/>
            </a:endParaRPr>
          </a:p>
        </p:txBody>
      </p:sp>
      <p:pic>
        <p:nvPicPr>
          <p:cNvPr id="13" name="Picture 12">
            <a:extLst>
              <a:ext uri="{FF2B5EF4-FFF2-40B4-BE49-F238E27FC236}">
                <a16:creationId xmlns:a16="http://schemas.microsoft.com/office/drawing/2014/main" id="{9542F30D-3DB3-46E7-F1E7-77E161CA4D86}"/>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2633888"/>
            <a:ext cx="885137" cy="708059"/>
          </a:xfrm>
          <a:prstGeom prst="rect">
            <a:avLst/>
          </a:prstGeom>
        </p:spPr>
      </p:pic>
      <p:sp>
        <p:nvSpPr>
          <p:cNvPr id="16" name="Rectangle 15">
            <a:extLst>
              <a:ext uri="{FF2B5EF4-FFF2-40B4-BE49-F238E27FC236}">
                <a16:creationId xmlns:a16="http://schemas.microsoft.com/office/drawing/2014/main" id="{DA7DD593-9946-C7AF-495A-8660FD4CDC0E}"/>
              </a:ext>
            </a:extLst>
          </p:cNvPr>
          <p:cNvSpPr/>
          <p:nvPr/>
        </p:nvSpPr>
        <p:spPr>
          <a:xfrm>
            <a:off x="5979887" y="4042719"/>
            <a:ext cx="4528456"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D. </a:t>
            </a:r>
            <a:r>
              <a:rPr lang="vi-VN" sz="2800" dirty="0">
                <a:latin typeface="+mj-lt"/>
              </a:rPr>
              <a:t>Cây cuốc bằng sắt (Iron) bị gỉ khi ngâm trong nước</a:t>
            </a:r>
            <a:endParaRPr lang="en-US" sz="2800" dirty="0">
              <a:latin typeface="+mj-lt"/>
            </a:endParaRPr>
          </a:p>
        </p:txBody>
      </p:sp>
      <p:pic>
        <p:nvPicPr>
          <p:cNvPr id="17" name="Picture 16">
            <a:extLst>
              <a:ext uri="{FF2B5EF4-FFF2-40B4-BE49-F238E27FC236}">
                <a16:creationId xmlns:a16="http://schemas.microsoft.com/office/drawing/2014/main" id="{D7C9E0C4-1FE0-CC32-4ED7-521D7C83CB07}"/>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709324" y="4192298"/>
            <a:ext cx="885137" cy="708059"/>
          </a:xfrm>
          <a:prstGeom prst="rect">
            <a:avLst/>
          </a:prstGeom>
        </p:spPr>
      </p:pic>
    </p:spTree>
    <p:custDataLst>
      <p:tags r:id="rId1"/>
    </p:custDataLst>
    <p:extLst>
      <p:ext uri="{BB962C8B-B14F-4D97-AF65-F5344CB8AC3E}">
        <p14:creationId xmlns:p14="http://schemas.microsoft.com/office/powerpoint/2010/main" val="8809330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3"/>
                                        </p:tgtEl>
                                        <p:attrNameLst>
                                          <p:attrName>fillcolor</p:attrName>
                                        </p:attrNameLst>
                                      </p:cBhvr>
                                      <p:to>
                                        <a:srgbClr val="FFF2CC"/>
                                      </p:to>
                                    </p:animClr>
                                    <p:set>
                                      <p:cBhvr>
                                        <p:cTn id="36" dur="250" fill="hold"/>
                                        <p:tgtEl>
                                          <p:spTgt spid="3"/>
                                        </p:tgtEl>
                                        <p:attrNameLst>
                                          <p:attrName>fill.type</p:attrName>
                                        </p:attrNameLst>
                                      </p:cBhvr>
                                      <p:to>
                                        <p:strVal val="solid"/>
                                      </p:to>
                                    </p:set>
                                    <p:set>
                                      <p:cBhvr>
                                        <p:cTn id="37" dur="25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8" fill="hold">
                            <p:stCondLst>
                              <p:cond delay="250"/>
                            </p:stCondLst>
                            <p:childTnLst>
                              <p:par>
                                <p:cTn id="39" presetID="23" presetClass="entr" presetSubtype="32"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6" name="Check mark.wav"/>
                                        </p:tgtEl>
                                      </p:cMediaNode>
                                    </p:audio>
                                  </p:subTnLst>
                                </p:cTn>
                              </p:par>
                            </p:childTnLst>
                          </p:cTn>
                        </p:par>
                        <p:par>
                          <p:cTn id="43" fill="hold">
                            <p:stCondLst>
                              <p:cond delay="1000"/>
                            </p:stCondLst>
                            <p:childTnLst>
                              <p:par>
                                <p:cTn id="44" presetID="1" presetClass="emph" presetSubtype="2" fill="hold" nodeType="afterEffect">
                                  <p:stCondLst>
                                    <p:cond delay="0"/>
                                  </p:stCondLst>
                                  <p:childTnLst>
                                    <p:animClr clrSpc="rgb" dir="cw">
                                      <p:cBhvr>
                                        <p:cTn id="45" dur="250" fill="hold"/>
                                        <p:tgtEl>
                                          <p:spTgt spid="3"/>
                                        </p:tgtEl>
                                        <p:attrNameLst>
                                          <p:attrName>fillcolor</p:attrName>
                                        </p:attrNameLst>
                                      </p:cBhvr>
                                      <p:to>
                                        <a:srgbClr val="00B05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8"/>
                                        </p:tgtEl>
                                        <p:attrNameLst>
                                          <p:attrName>fillcolor</p:attrName>
                                        </p:attrNameLst>
                                      </p:cBhvr>
                                      <p:to>
                                        <a:srgbClr val="FFF2CC"/>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250" fill="hold"/>
                                        <p:tgtEl>
                                          <p:spTgt spid="10"/>
                                        </p:tgtEl>
                                        <p:attrNameLst>
                                          <p:attrName>ppt_w</p:attrName>
                                        </p:attrNameLst>
                                      </p:cBhvr>
                                      <p:tavLst>
                                        <p:tav tm="0">
                                          <p:val>
                                            <p:strVal val="4*#ppt_w"/>
                                          </p:val>
                                        </p:tav>
                                        <p:tav tm="100000">
                                          <p:val>
                                            <p:strVal val="#ppt_w"/>
                                          </p:val>
                                        </p:tav>
                                      </p:tavLst>
                                    </p:anim>
                                    <p:anim calcmode="lin" valueType="num">
                                      <p:cBhvr>
                                        <p:cTn id="5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Wrong Buzzer.wav"/>
                                        </p:tgtEl>
                                      </p:cMediaNode>
                                    </p:audio>
                                  </p:subTnLst>
                                </p:cTn>
                              </p:par>
                              <p:par>
                                <p:cTn id="59" presetID="1" presetClass="emph" presetSubtype="2" fill="hold" nodeType="withEffect">
                                  <p:stCondLst>
                                    <p:cond delay="1000"/>
                                  </p:stCondLst>
                                  <p:childTnLst>
                                    <p:animClr clrSpc="rgb" dir="cw">
                                      <p:cBhvr>
                                        <p:cTn id="60" dur="250" fill="hold"/>
                                        <p:tgtEl>
                                          <p:spTgt spid="8"/>
                                        </p:tgtEl>
                                        <p:attrNameLst>
                                          <p:attrName>fillcolor</p:attrName>
                                        </p:attrNameLst>
                                      </p:cBhvr>
                                      <p:to>
                                        <a:srgbClr val="FFFF00"/>
                                      </p:to>
                                    </p:animClr>
                                    <p:set>
                                      <p:cBhvr>
                                        <p:cTn id="61" dur="250" fill="hold"/>
                                        <p:tgtEl>
                                          <p:spTgt spid="8"/>
                                        </p:tgtEl>
                                        <p:attrNameLst>
                                          <p:attrName>fill.type</p:attrName>
                                        </p:attrNameLst>
                                      </p:cBhvr>
                                      <p:to>
                                        <p:strVal val="solid"/>
                                      </p:to>
                                    </p:set>
                                    <p:set>
                                      <p:cBhvr>
                                        <p:cTn id="6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childTnLst>
                          </p:cTn>
                        </p:par>
                        <p:par>
                          <p:cTn id="70" fill="hold">
                            <p:stCondLst>
                              <p:cond delay="250"/>
                            </p:stCondLst>
                            <p:childTnLst>
                              <p:par>
                                <p:cTn id="71" presetID="23" presetClass="entr" presetSubtype="32" fill="hold" nodeType="after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50" fill="hold"/>
                                        <p:tgtEl>
                                          <p:spTgt spid="13"/>
                                        </p:tgtEl>
                                        <p:attrNameLst>
                                          <p:attrName>ppt_w</p:attrName>
                                        </p:attrNameLst>
                                      </p:cBhvr>
                                      <p:tavLst>
                                        <p:tav tm="0">
                                          <p:val>
                                            <p:strVal val="4*#ppt_w"/>
                                          </p:val>
                                        </p:tav>
                                        <p:tav tm="100000">
                                          <p:val>
                                            <p:strVal val="#ppt_w"/>
                                          </p:val>
                                        </p:tav>
                                      </p:tavLst>
                                    </p:anim>
                                    <p:anim calcmode="lin" valueType="num">
                                      <p:cBhvr>
                                        <p:cTn id="7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Check mark.wav"/>
                                        </p:tgtEl>
                                      </p:cMediaNode>
                                    </p:audio>
                                  </p:subTnLst>
                                </p:cTn>
                              </p:par>
                            </p:childTnLst>
                          </p:cTn>
                        </p:par>
                        <p:par>
                          <p:cTn id="75" fill="hold">
                            <p:stCondLst>
                              <p:cond delay="1000"/>
                            </p:stCondLst>
                            <p:childTnLst>
                              <p:par>
                                <p:cTn id="76" presetID="1" presetClass="emph" presetSubtype="2" fill="hold" nodeType="afterEffect">
                                  <p:stCondLst>
                                    <p:cond delay="0"/>
                                  </p:stCondLst>
                                  <p:childTnLst>
                                    <p:animClr clrSpc="rgb" dir="cw">
                                      <p:cBhvr>
                                        <p:cTn id="77" dur="250" fill="hold"/>
                                        <p:tgtEl>
                                          <p:spTgt spid="12"/>
                                        </p:tgtEl>
                                        <p:attrNameLst>
                                          <p:attrName>fillcolor</p:attrName>
                                        </p:attrNameLst>
                                      </p:cBhvr>
                                      <p:to>
                                        <a:srgbClr val="00B05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7" fill="hold">
                            <p:stCondLst>
                              <p:cond delay="250"/>
                            </p:stCondLst>
                            <p:childTnLst>
                              <p:par>
                                <p:cTn id="88" presetID="23" presetClass="entr" presetSubtype="32" fill="hold" nodeType="afterEffect">
                                  <p:stCondLst>
                                    <p:cond delay="500"/>
                                  </p:stCondLst>
                                  <p:childTnLst>
                                    <p:set>
                                      <p:cBhvr>
                                        <p:cTn id="89" dur="1" fill="hold">
                                          <p:stCondLst>
                                            <p:cond delay="0"/>
                                          </p:stCondLst>
                                        </p:cTn>
                                        <p:tgtEl>
                                          <p:spTgt spid="17"/>
                                        </p:tgtEl>
                                        <p:attrNameLst>
                                          <p:attrName>style.visibility</p:attrName>
                                        </p:attrNameLst>
                                      </p:cBhvr>
                                      <p:to>
                                        <p:strVal val="visible"/>
                                      </p:to>
                                    </p:set>
                                    <p:anim calcmode="lin" valueType="num">
                                      <p:cBhvr>
                                        <p:cTn id="90" dur="250" fill="hold"/>
                                        <p:tgtEl>
                                          <p:spTgt spid="17"/>
                                        </p:tgtEl>
                                        <p:attrNameLst>
                                          <p:attrName>ppt_w</p:attrName>
                                        </p:attrNameLst>
                                      </p:cBhvr>
                                      <p:tavLst>
                                        <p:tav tm="0">
                                          <p:val>
                                            <p:strVal val="4*#ppt_w"/>
                                          </p:val>
                                        </p:tav>
                                        <p:tav tm="100000">
                                          <p:val>
                                            <p:strVal val="#ppt_w"/>
                                          </p:val>
                                        </p:tav>
                                      </p:tavLst>
                                    </p:anim>
                                    <p:anim calcmode="lin" valueType="num">
                                      <p:cBhvr>
                                        <p:cTn id="9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6" name="Check mark.wav"/>
                                        </p:tgtEl>
                                      </p:cMediaNode>
                                    </p:audio>
                                  </p:subTnLst>
                                </p:cTn>
                              </p:par>
                            </p:childTnLst>
                          </p:cTn>
                        </p:par>
                        <p:par>
                          <p:cTn id="92" fill="hold">
                            <p:stCondLst>
                              <p:cond delay="1000"/>
                            </p:stCondLst>
                            <p:childTnLst>
                              <p:par>
                                <p:cTn id="93" presetID="1" presetClass="emph" presetSubtype="2" fill="hold" nodeType="afterEffect">
                                  <p:stCondLst>
                                    <p:cond delay="0"/>
                                  </p:stCondLst>
                                  <p:childTnLst>
                                    <p:animClr clrSpc="rgb" dir="cw">
                                      <p:cBhvr>
                                        <p:cTn id="94" dur="250" fill="hold"/>
                                        <p:tgtEl>
                                          <p:spTgt spid="16"/>
                                        </p:tgtEl>
                                        <p:attrNameLst>
                                          <p:attrName>fillcolor</p:attrName>
                                        </p:attrNameLst>
                                      </p:cBhvr>
                                      <p:to>
                                        <a:srgbClr val="00B050"/>
                                      </p:to>
                                    </p:animClr>
                                    <p:set>
                                      <p:cBhvr>
                                        <p:cTn id="95" dur="250" fill="hold"/>
                                        <p:tgtEl>
                                          <p:spTgt spid="16"/>
                                        </p:tgtEl>
                                        <p:attrNameLst>
                                          <p:attrName>fill.type</p:attrName>
                                        </p:attrNameLst>
                                      </p:cBhvr>
                                      <p:to>
                                        <p:strVal val="solid"/>
                                      </p:to>
                                    </p:set>
                                    <p:set>
                                      <p:cBhvr>
                                        <p:cTn id="96"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3" grpId="0" animBg="1"/>
      <p:bldP spid="6" grpId="0" animBg="1"/>
      <p:bldP spid="8"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32980"/>
          <a:stretch/>
        </p:blipFill>
        <p:spPr>
          <a:xfrm>
            <a:off x="-45081" y="-3093176"/>
            <a:ext cx="12237081" cy="837903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81" y="-1885950"/>
            <a:ext cx="12237081" cy="874395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3897" y="3302566"/>
            <a:ext cx="933532" cy="1549684"/>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629" y="402979"/>
            <a:ext cx="1288741" cy="1288741"/>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29" name="Flowchart: Alternate Process 28">
            <a:hlinkClick r:id="rId14" action="ppaction://hlinksldjump"/>
          </p:cNvPr>
          <p:cNvSpPr/>
          <p:nvPr/>
        </p:nvSpPr>
        <p:spPr>
          <a:xfrm>
            <a:off x="1770742" y="609600"/>
            <a:ext cx="3947787" cy="11466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4" name="1a">
            <a:hlinkClick r:id="" action="ppaction://media"/>
            <a:extLst>
              <a:ext uri="{FF2B5EF4-FFF2-40B4-BE49-F238E27FC236}">
                <a16:creationId xmlns:a16="http://schemas.microsoft.com/office/drawing/2014/main" id="{4D9E9852-F384-CF84-2AE6-666A738539D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3370" y="7244998"/>
            <a:ext cx="609600" cy="609600"/>
          </a:xfrm>
          <a:prstGeom prst="rect">
            <a:avLst/>
          </a:prstGeom>
        </p:spPr>
      </p:pic>
      <p:pic>
        <p:nvPicPr>
          <p:cNvPr id="5" name="1b">
            <a:hlinkClick r:id="" action="ppaction://media"/>
            <a:extLst>
              <a:ext uri="{FF2B5EF4-FFF2-40B4-BE49-F238E27FC236}">
                <a16:creationId xmlns:a16="http://schemas.microsoft.com/office/drawing/2014/main" id="{EF6262AA-AB86-F3EC-B790-19111AB2EEFC}"/>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42201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45 0.03218 L 0.0345 0.03241 C 0.05976 0.00973 0.04505 0.0169 0.07981 0.01945 C 0.08138 0.02014 0.08333 0.02014 0.08463 0.02153 C 0.097 0.03426 0.0806 0.02338 0.09166 0.0301 C 0.1 0.04005 0.08971 0.02755 0.09987 0.04075 C 0.10104 0.04213 0.10234 0.04352 0.10351 0.04491 C 0.10508 0.04422 0.10677 0.04422 0.1082 0.04283 C 0.11054 0.04051 0.11211 0.03681 0.11419 0.03426 C 0.11575 0.03264 0.11745 0.03149 0.11901 0.0301 C 0.12135 0.03079 0.12383 0.03056 0.12617 0.03218 C 0.12799 0.03357 0.12916 0.03681 0.13086 0.03866 C 0.13203 0.03959 0.1332 0.04005 0.1345 0.04075 C 0.13841 0.04005 0.14245 0.03959 0.14635 0.03866 C 0.14765 0.0382 0.1487 0.03635 0.15 0.03635 C 0.15625 0.03635 0.16263 0.03774 0.16901 0.03866 C 0.17057 0.03936 0.17226 0.03959 0.1737 0.04075 C 0.17513 0.04167 0.17591 0.04468 0.17734 0.04491 C 0.19674 0.047 0.21627 0.0463 0.23567 0.047 C 0.25677 0.05649 0.24192 0.05162 0.28086 0.047 C 0.28333 0.04491 0.28554 0.0426 0.28802 0.04075 C 0.29036 0.03889 0.29518 0.03635 0.29518 0.03658 C 0.29635 0.03426 0.29713 0.03079 0.29883 0.0301 C 0.30117 0.02917 0.30351 0.03125 0.30586 0.03218 C 0.3194 0.03704 0.29726 0.03241 0.325 0.03635 C 0.33359 0.03959 0.3289 0.03866 0.33932 0.03866 " pathEditMode="relative" rAng="0" ptsTypes="AAAAAAAAAAAAAAAAAAAAAAAAAA">
                                      <p:cBhvr>
                                        <p:cTn id="6" dur="2000" fill="hold"/>
                                        <p:tgtEl>
                                          <p:spTgt spid="11"/>
                                        </p:tgtEl>
                                        <p:attrNameLst>
                                          <p:attrName>ppt_x</p:attrName>
                                          <p:attrName>ppt_y</p:attrName>
                                        </p:attrNameLst>
                                      </p:cBhvr>
                                      <p:rCtr x="15234" y="208"/>
                                    </p:animMotion>
                                  </p:childTnLst>
                                </p:cTn>
                              </p:par>
                              <p:par>
                                <p:cTn id="7" presetID="1" presetClass="mediacall" presetSubtype="0" fill="hold" nodeType="withEffect">
                                  <p:stCondLst>
                                    <p:cond delay="0"/>
                                  </p:stCondLst>
                                  <p:childTnLst>
                                    <p:cmd type="call" cmd="playFrom(0.0)">
                                      <p:cBhvr>
                                        <p:cTn id="8" dur="5041" fill="hold"/>
                                        <p:tgtEl>
                                          <p:spTgt spid="5"/>
                                        </p:tgtEl>
                                      </p:cBhvr>
                                    </p:cmd>
                                  </p:childTnLst>
                                </p:cTn>
                              </p:par>
                            </p:childTnLst>
                          </p:cTn>
                        </p:par>
                        <p:par>
                          <p:cTn id="9" fill="hold">
                            <p:stCondLst>
                              <p:cond delay="5041"/>
                            </p:stCondLst>
                            <p:childTnLst>
                              <p:par>
                                <p:cTn id="10" presetID="42" presetClass="path" presetSubtype="0" accel="50000" decel="50000" fill="hold" nodeType="afterEffect">
                                  <p:stCondLst>
                                    <p:cond delay="0"/>
                                  </p:stCondLst>
                                  <p:childTnLst>
                                    <p:animMotion origin="layout" path="M 1.45833E-6 -7.40741E-7 L -0.96068 0.00695 " pathEditMode="relative" rAng="0" ptsTypes="AA">
                                      <p:cBhvr>
                                        <p:cTn id="11" dur="7000" fill="hold"/>
                                        <p:tgtEl>
                                          <p:spTgt spid="28"/>
                                        </p:tgtEl>
                                        <p:attrNameLst>
                                          <p:attrName>ppt_x</p:attrName>
                                          <p:attrName>ppt_y</p:attrName>
                                        </p:attrNameLst>
                                      </p:cBhvr>
                                      <p:rCtr x="-48034" y="347"/>
                                    </p:animMotion>
                                  </p:childTnLst>
                                </p:cTn>
                              </p:par>
                              <p:par>
                                <p:cTn id="12" presetID="1" presetClass="mediacall" presetSubtype="0" fill="hold" nodeType="withEffect">
                                  <p:stCondLst>
                                    <p:cond delay="0"/>
                                  </p:stCondLst>
                                  <p:childTnLst>
                                    <p:cmd type="call" cmd="playFrom(0.0)">
                                      <p:cBhvr>
                                        <p:cTn id="13" dur="7732" fill="hold"/>
                                        <p:tgtEl>
                                          <p:spTgt spid="4"/>
                                        </p:tgtEl>
                                      </p:cBhvr>
                                    </p:cmd>
                                  </p:childTnLst>
                                </p:cTn>
                              </p:par>
                            </p:childTnLst>
                          </p:cTn>
                        </p:par>
                        <p:par>
                          <p:cTn id="14" fill="hold">
                            <p:stCondLst>
                              <p:cond delay="12773"/>
                            </p:stCondLst>
                            <p:childTnLst>
                              <p:par>
                                <p:cTn id="15" presetID="2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3785694" y="-38135"/>
            <a:ext cx="16485694" cy="7881257"/>
          </a:xfrm>
          <a:prstGeom prst="rect">
            <a:avLst/>
          </a:prstGeom>
          <a:effectLst>
            <a:outerShdw blurRad="114300" dist="38100" dir="5400000" rotWithShape="0">
              <a:scrgbClr r="0" g="0" b="0">
                <a:alpha val="20000"/>
              </a:scrgbClr>
            </a:outerShdw>
          </a:effectLst>
        </p:spPr>
      </p:pic>
      <p:sp>
        <p:nvSpPr>
          <p:cNvPr id="7" name="Rectangle 6">
            <a:extLst>
              <a:ext uri="{FF2B5EF4-FFF2-40B4-BE49-F238E27FC236}">
                <a16:creationId xmlns:a16="http://schemas.microsoft.com/office/drawing/2014/main" id="{93EC1299-0940-F466-FA3C-A9CD027A64C9}"/>
              </a:ext>
            </a:extLst>
          </p:cNvPr>
          <p:cNvSpPr/>
          <p:nvPr/>
        </p:nvSpPr>
        <p:spPr>
          <a:xfrm>
            <a:off x="2380344" y="1108364"/>
            <a:ext cx="7137730" cy="398837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AC4C5E-BFC0-582D-DDB2-6BD71469F37D}"/>
              </a:ext>
            </a:extLst>
          </p:cNvPr>
          <p:cNvSpPr/>
          <p:nvPr/>
        </p:nvSpPr>
        <p:spPr>
          <a:xfrm>
            <a:off x="3515783" y="4840374"/>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1" name="Snip Diagonal Corner Rectangle 3">
            <a:extLst>
              <a:ext uri="{FF2B5EF4-FFF2-40B4-BE49-F238E27FC236}">
                <a16:creationId xmlns:a16="http://schemas.microsoft.com/office/drawing/2014/main" id="{11AF3342-733F-9531-4CD8-C0DE7762A98C}"/>
              </a:ext>
            </a:extLst>
          </p:cNvPr>
          <p:cNvSpPr/>
          <p:nvPr/>
        </p:nvSpPr>
        <p:spPr>
          <a:xfrm>
            <a:off x="3054664" y="734878"/>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800" b="1" dirty="0">
                <a:solidFill>
                  <a:schemeClr val="tx1"/>
                </a:solidFill>
                <a:latin typeface="Times  New Roman"/>
                <a:cs typeface="Times New Roman" panose="02020603050405020304" pitchFamily="18" charset="0"/>
              </a:rPr>
              <a:t>Câu </a:t>
            </a:r>
            <a:r>
              <a:rPr lang="vi-VN" sz="2800" b="1" dirty="0">
                <a:solidFill>
                  <a:schemeClr val="tx1"/>
                </a:solidFill>
                <a:latin typeface="Times  New Roman"/>
                <a:cs typeface="Times New Roman" panose="02020603050405020304" pitchFamily="18" charset="0"/>
              </a:rPr>
              <a:t>3</a:t>
            </a:r>
            <a:r>
              <a:rPr lang="nl-NL" sz="2800" dirty="0">
                <a:solidFill>
                  <a:schemeClr val="tx1"/>
                </a:solidFill>
                <a:latin typeface="Times  New Roman"/>
                <a:cs typeface="Times New Roman" panose="02020603050405020304" pitchFamily="18" charset="0"/>
              </a:rPr>
              <a:t>: </a:t>
            </a:r>
            <a:r>
              <a:rPr lang="vi-VN" sz="2800" dirty="0">
                <a:solidFill>
                  <a:schemeClr val="tx1"/>
                </a:solidFill>
                <a:latin typeface="Times  New Roman"/>
              </a:rPr>
              <a:t>Phản ứng hóa học nào sau đây xảy ra nhanh hơn (em quan sát được ngay)?</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2" name="Rectangle 11">
            <a:extLst>
              <a:ext uri="{FF2B5EF4-FFF2-40B4-BE49-F238E27FC236}">
                <a16:creationId xmlns:a16="http://schemas.microsoft.com/office/drawing/2014/main" id="{8831E001-0FB1-2DAF-E742-B227F9A974A8}"/>
              </a:ext>
            </a:extLst>
          </p:cNvPr>
          <p:cNvSpPr/>
          <p:nvPr/>
        </p:nvSpPr>
        <p:spPr>
          <a:xfrm>
            <a:off x="3515783" y="3587882"/>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Cây cuốc bằng sắt (iron) bị gỉ khi ngâm trong nước</a:t>
            </a:r>
            <a:endParaRPr lang="en-US" sz="2800" dirty="0">
              <a:solidFill>
                <a:prstClr val="black"/>
              </a:solidFill>
              <a:latin typeface="+mj-lt"/>
              <a:cs typeface="Times New Roman" panose="02020603050405020304" pitchFamily="18" charset="0"/>
            </a:endParaRPr>
          </a:p>
        </p:txBody>
      </p:sp>
      <p:sp>
        <p:nvSpPr>
          <p:cNvPr id="13" name="Rectangle 12">
            <a:extLst>
              <a:ext uri="{FF2B5EF4-FFF2-40B4-BE49-F238E27FC236}">
                <a16:creationId xmlns:a16="http://schemas.microsoft.com/office/drawing/2014/main" id="{B8ACE542-37CB-262B-4D6E-31579BD8AB33}"/>
              </a:ext>
            </a:extLst>
          </p:cNvPr>
          <p:cNvSpPr/>
          <p:nvPr/>
        </p:nvSpPr>
        <p:spPr>
          <a:xfrm>
            <a:off x="3577168" y="2305134"/>
            <a:ext cx="5305565"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A. </a:t>
            </a:r>
            <a:r>
              <a:rPr lang="vi-VN" sz="2800" dirty="0">
                <a:latin typeface="+mj-lt"/>
              </a:rPr>
              <a:t>Con dao bằng sắt (Iron) để trong không khí bị gỉ</a:t>
            </a:r>
            <a:endParaRPr lang="vi-VN" sz="2800" dirty="0">
              <a:solidFill>
                <a:prstClr val="black"/>
              </a:solidFill>
              <a:latin typeface="+mj-lt"/>
              <a:cs typeface="Times New Roman" panose="02020603050405020304" pitchFamily="18" charset="0"/>
            </a:endParaRPr>
          </a:p>
        </p:txBody>
      </p:sp>
      <p:pic>
        <p:nvPicPr>
          <p:cNvPr id="14" name="Picture 13">
            <a:extLst>
              <a:ext uri="{FF2B5EF4-FFF2-40B4-BE49-F238E27FC236}">
                <a16:creationId xmlns:a16="http://schemas.microsoft.com/office/drawing/2014/main" id="{3A6301A2-18D8-9951-26B8-24B7347BEC6F}"/>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72698" y="4924811"/>
            <a:ext cx="885137" cy="708059"/>
          </a:xfrm>
          <a:prstGeom prst="rect">
            <a:avLst/>
          </a:prstGeom>
        </p:spPr>
      </p:pic>
      <p:pic>
        <p:nvPicPr>
          <p:cNvPr id="15" name="Picture 14">
            <a:extLst>
              <a:ext uri="{FF2B5EF4-FFF2-40B4-BE49-F238E27FC236}">
                <a16:creationId xmlns:a16="http://schemas.microsoft.com/office/drawing/2014/main" id="{9040626B-B203-502F-0D5A-921CC8E9A4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2406166"/>
            <a:ext cx="804742" cy="707197"/>
          </a:xfrm>
          <a:prstGeom prst="rect">
            <a:avLst/>
          </a:prstGeom>
        </p:spPr>
      </p:pic>
      <p:pic>
        <p:nvPicPr>
          <p:cNvPr id="16" name="Picture 15">
            <a:extLst>
              <a:ext uri="{FF2B5EF4-FFF2-40B4-BE49-F238E27FC236}">
                <a16:creationId xmlns:a16="http://schemas.microsoft.com/office/drawing/2014/main" id="{054CC067-9F0E-9CF4-7ECE-9B4F89796C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3826863"/>
            <a:ext cx="804742" cy="707197"/>
          </a:xfrm>
          <a:prstGeom prst="rect">
            <a:avLst/>
          </a:prstGeom>
        </p:spPr>
      </p:pic>
    </p:spTree>
    <p:custDataLst>
      <p:tags r:id="rId1"/>
    </p:custDataLst>
    <p:extLst>
      <p:ext uri="{BB962C8B-B14F-4D97-AF65-F5344CB8AC3E}">
        <p14:creationId xmlns:p14="http://schemas.microsoft.com/office/powerpoint/2010/main" val="25572853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50" fill="hold"/>
                                        <p:tgtEl>
                                          <p:spTgt spid="8"/>
                                        </p:tgtEl>
                                        <p:attrNameLst>
                                          <p:attrName>fillcolor</p:attrName>
                                        </p:attrNameLst>
                                      </p:cBhvr>
                                      <p:to>
                                        <a:srgbClr val="FFF2CC"/>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4" fill="hold">
                            <p:stCondLst>
                              <p:cond delay="250"/>
                            </p:stCondLst>
                            <p:childTnLst>
                              <p:par>
                                <p:cTn id="35" presetID="23" presetClass="entr" presetSubtype="32"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Check mark.wav"/>
                                        </p:tgtEl>
                                      </p:cMediaNode>
                                    </p:audio>
                                  </p:subTnLst>
                                </p:cTn>
                              </p:par>
                            </p:childTnLst>
                          </p:cTn>
                        </p:par>
                        <p:par>
                          <p:cTn id="39" fill="hold">
                            <p:stCondLst>
                              <p:cond delay="1500"/>
                            </p:stCondLst>
                            <p:childTnLst>
                              <p:par>
                                <p:cTn id="40" presetID="1" presetClass="emph" presetSubtype="2" fill="hold" nodeType="afterEffect">
                                  <p:stCondLst>
                                    <p:cond delay="0"/>
                                  </p:stCondLst>
                                  <p:childTnLst>
                                    <p:animClr clrSpc="rgb" dir="cw">
                                      <p:cBhvr>
                                        <p:cTn id="41" dur="250" fill="hold"/>
                                        <p:tgtEl>
                                          <p:spTgt spid="8"/>
                                        </p:tgtEl>
                                        <p:attrNameLst>
                                          <p:attrName>fillcolor</p:attrName>
                                        </p:attrNameLst>
                                      </p:cBhvr>
                                      <p:to>
                                        <a:srgbClr val="00B050"/>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2"/>
                                        </p:tgtEl>
                                        <p:attrNameLst>
                                          <p:attrName>fillcolor</p:attrName>
                                        </p:attrNameLst>
                                      </p:cBhvr>
                                      <p:to>
                                        <a:srgbClr val="FFF2CC"/>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250" fill="hold"/>
                                        <p:tgtEl>
                                          <p:spTgt spid="16"/>
                                        </p:tgtEl>
                                        <p:attrNameLst>
                                          <p:attrName>ppt_w</p:attrName>
                                        </p:attrNameLst>
                                      </p:cBhvr>
                                      <p:tavLst>
                                        <p:tav tm="0">
                                          <p:val>
                                            <p:strVal val="4*#ppt_w"/>
                                          </p:val>
                                        </p:tav>
                                        <p:tav tm="100000">
                                          <p:val>
                                            <p:strVal val="#ppt_w"/>
                                          </p:val>
                                        </p:tav>
                                      </p:tavLst>
                                    </p:anim>
                                    <p:anim calcmode="lin" valueType="num">
                                      <p:cBhvr>
                                        <p:cTn id="5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par>
                                <p:cTn id="55" presetID="1" presetClass="emph" presetSubtype="2" fill="hold" nodeType="withEffect">
                                  <p:stCondLst>
                                    <p:cond delay="1000"/>
                                  </p:stCondLst>
                                  <p:childTnLst>
                                    <p:animClr clrSpc="rgb" dir="cw">
                                      <p:cBhvr>
                                        <p:cTn id="56" dur="250" fill="hold"/>
                                        <p:tgtEl>
                                          <p:spTgt spid="12"/>
                                        </p:tgtEl>
                                        <p:attrNameLst>
                                          <p:attrName>fillcolor</p:attrName>
                                        </p:attrNameLst>
                                      </p:cBhvr>
                                      <p:to>
                                        <a:srgbClr val="FFFF00"/>
                                      </p:to>
                                    </p:animClr>
                                    <p:set>
                                      <p:cBhvr>
                                        <p:cTn id="57" dur="250" fill="hold"/>
                                        <p:tgtEl>
                                          <p:spTgt spid="12"/>
                                        </p:tgtEl>
                                        <p:attrNameLst>
                                          <p:attrName>fill.type</p:attrName>
                                        </p:attrNameLst>
                                      </p:cBhvr>
                                      <p:to>
                                        <p:strVal val="solid"/>
                                      </p:to>
                                    </p:set>
                                    <p:set>
                                      <p:cBhvr>
                                        <p:cTn id="5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3"/>
                                        </p:tgtEl>
                                        <p:attrNameLst>
                                          <p:attrName>fillcolor</p:attrName>
                                        </p:attrNameLst>
                                      </p:cBhvr>
                                      <p:to>
                                        <a:srgbClr val="FFF2CC"/>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4*#ppt_w"/>
                                          </p:val>
                                        </p:tav>
                                        <p:tav tm="100000">
                                          <p:val>
                                            <p:strVal val="#ppt_w"/>
                                          </p:val>
                                        </p:tav>
                                      </p:tavLst>
                                    </p:anim>
                                    <p:anim calcmode="lin" valueType="num">
                                      <p:cBhvr>
                                        <p:cTn id="6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par>
                                <p:cTn id="70" presetID="1" presetClass="emph" presetSubtype="2" fill="hold" nodeType="withEffect">
                                  <p:stCondLst>
                                    <p:cond delay="1000"/>
                                  </p:stCondLst>
                                  <p:childTnLst>
                                    <p:animClr clrSpc="rgb" dir="cw">
                                      <p:cBhvr>
                                        <p:cTn id="71" dur="250" fill="hold"/>
                                        <p:tgtEl>
                                          <p:spTgt spid="13"/>
                                        </p:tgtEl>
                                        <p:attrNameLst>
                                          <p:attrName>fillcolor</p:attrName>
                                        </p:attrNameLst>
                                      </p:cBhvr>
                                      <p:to>
                                        <a:srgbClr val="FFFF00"/>
                                      </p:to>
                                    </p:animClr>
                                    <p:set>
                                      <p:cBhvr>
                                        <p:cTn id="72" dur="250" fill="hold"/>
                                        <p:tgtEl>
                                          <p:spTgt spid="13"/>
                                        </p:tgtEl>
                                        <p:attrNameLst>
                                          <p:attrName>fill.type</p:attrName>
                                        </p:attrNameLst>
                                      </p:cBhvr>
                                      <p:to>
                                        <p:strVal val="solid"/>
                                      </p:to>
                                    </p:set>
                                    <p:set>
                                      <p:cBhvr>
                                        <p:cTn id="7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5355772"/>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82387"/>
          <a:stretch/>
        </p:blipFill>
        <p:spPr>
          <a:xfrm>
            <a:off x="0" y="5353050"/>
            <a:ext cx="12192000" cy="1824549"/>
          </a:xfrm>
          <a:prstGeom prst="rect">
            <a:avLst/>
          </a:prstGeom>
        </p:spPr>
      </p:pic>
      <p:grpSp>
        <p:nvGrpSpPr>
          <p:cNvPr id="11" name="Group 10"/>
          <p:cNvGrpSpPr/>
          <p:nvPr/>
        </p:nvGrpSpPr>
        <p:grpSpPr>
          <a:xfrm>
            <a:off x="4958805" y="3183474"/>
            <a:ext cx="2719265" cy="1621385"/>
            <a:chOff x="4958805" y="3183474"/>
            <a:chExt cx="2719265" cy="1621385"/>
          </a:xfrm>
        </p:grpSpPr>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2221" y="3238572"/>
              <a:ext cx="1085849" cy="1549661"/>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1565" y="3183474"/>
              <a:ext cx="965239" cy="154966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8805" y="3255198"/>
              <a:ext cx="1085848" cy="1549661"/>
            </a:xfrm>
            <a:prstGeom prst="rect">
              <a:avLst/>
            </a:prstGeom>
          </p:spPr>
        </p:pic>
      </p:grpSp>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84760" y="3095375"/>
            <a:ext cx="6475070" cy="3385716"/>
          </a:xfrm>
          <a:prstGeom prst="rect">
            <a:avLst/>
          </a:prstGeom>
        </p:spPr>
      </p:pic>
      <p:pic>
        <p:nvPicPr>
          <p:cNvPr id="3" name="1b">
            <a:hlinkClick r:id="" action="ppaction://media"/>
            <a:extLst>
              <a:ext uri="{FF2B5EF4-FFF2-40B4-BE49-F238E27FC236}">
                <a16:creationId xmlns:a16="http://schemas.microsoft.com/office/drawing/2014/main" id="{75D1C4C1-0886-A3AE-99A0-FA8B56332CF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77485" y="6553200"/>
            <a:ext cx="609600" cy="609600"/>
          </a:xfrm>
          <a:prstGeom prst="rect">
            <a:avLst/>
          </a:prstGeom>
        </p:spPr>
      </p:pic>
    </p:spTree>
    <p:custDataLst>
      <p:tags r:id="rId1"/>
    </p:custDataLst>
    <p:extLst>
      <p:ext uri="{BB962C8B-B14F-4D97-AF65-F5344CB8AC3E}">
        <p14:creationId xmlns:p14="http://schemas.microsoft.com/office/powerpoint/2010/main" val="28521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1.85185E-6 L -0.82409 -0.03796 " pathEditMode="relative" rAng="0" ptsTypes="AA">
                                      <p:cBhvr>
                                        <p:cTn id="6" dur="7000" fill="hold"/>
                                        <p:tgtEl>
                                          <p:spTgt spid="28"/>
                                        </p:tgtEl>
                                        <p:attrNameLst>
                                          <p:attrName>ppt_x</p:attrName>
                                          <p:attrName>ppt_y</p:attrName>
                                        </p:attrNameLst>
                                      </p:cBhvr>
                                      <p:rCtr x="-41211" y="-1898"/>
                                    </p:animMotion>
                                  </p:childTnLst>
                                </p:cTn>
                              </p:par>
                              <p:par>
                                <p:cTn id="7" presetID="1" presetClass="mediacall" presetSubtype="0" fill="hold" nodeType="withEffect">
                                  <p:stCondLst>
                                    <p:cond delay="0"/>
                                  </p:stCondLst>
                                  <p:childTnLst>
                                    <p:cmd type="call" cmd="playFrom(0.0)">
                                      <p:cBhvr>
                                        <p:cTn id="8" dur="5041" fill="hold"/>
                                        <p:tgtEl>
                                          <p:spTgt spid="3"/>
                                        </p:tgtEl>
                                      </p:cBhvr>
                                    </p:cmd>
                                  </p:childTnLst>
                                </p:cTn>
                              </p:par>
                            </p:childTnLst>
                          </p:cTn>
                        </p:par>
                        <p:par>
                          <p:cTn id="9" fill="hold">
                            <p:stCondLst>
                              <p:cond delay="7000"/>
                            </p:stCondLst>
                            <p:childTnLst>
                              <p:par>
                                <p:cTn id="10" presetID="42" presetClass="path" presetSubtype="0" accel="50000" decel="50000" fill="hold" nodeType="afterEffect">
                                  <p:stCondLst>
                                    <p:cond delay="0"/>
                                  </p:stCondLst>
                                  <p:childTnLst>
                                    <p:animMotion origin="layout" path="M -0.82409 -0.03796 L -1.63086 0.0081 " pathEditMode="relative" rAng="0" ptsTypes="AA">
                                      <p:cBhvr>
                                        <p:cTn id="11" dur="5000" fill="hold"/>
                                        <p:tgtEl>
                                          <p:spTgt spid="28"/>
                                        </p:tgtEl>
                                        <p:attrNameLst>
                                          <p:attrName>ppt_x</p:attrName>
                                          <p:attrName>ppt_y</p:attrName>
                                        </p:attrNameLst>
                                      </p:cBhvr>
                                      <p:rCtr x="-40781" y="2662"/>
                                    </p:animMotion>
                                  </p:childTnLst>
                                </p:cTn>
                              </p:par>
                              <p:par>
                                <p:cTn id="12" presetID="22" presetClass="entr" presetSubtype="4"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par>
                          <p:cTn id="15" fill="hold">
                            <p:stCondLst>
                              <p:cond delay="12000"/>
                            </p:stCondLst>
                            <p:childTnLst>
                              <p:par>
                                <p:cTn id="16" presetID="32" presetClass="emph" presetSubtype="0" fill="hold" nodeType="afterEffect">
                                  <p:stCondLst>
                                    <p:cond delay="0"/>
                                  </p:stCondLst>
                                  <p:childTnLst>
                                    <p:animRot by="120000">
                                      <p:cBhvr>
                                        <p:cTn id="17" dur="250" fill="hold">
                                          <p:stCondLst>
                                            <p:cond delay="0"/>
                                          </p:stCondLst>
                                        </p:cTn>
                                        <p:tgtEl>
                                          <p:spTgt spid="11"/>
                                        </p:tgtEl>
                                        <p:attrNameLst>
                                          <p:attrName>r</p:attrName>
                                        </p:attrNameLst>
                                      </p:cBhvr>
                                    </p:animRot>
                                    <p:animRot by="-240000">
                                      <p:cBhvr>
                                        <p:cTn id="18" dur="500" fill="hold">
                                          <p:stCondLst>
                                            <p:cond delay="500"/>
                                          </p:stCondLst>
                                        </p:cTn>
                                        <p:tgtEl>
                                          <p:spTgt spid="11"/>
                                        </p:tgtEl>
                                        <p:attrNameLst>
                                          <p:attrName>r</p:attrName>
                                        </p:attrNameLst>
                                      </p:cBhvr>
                                    </p:animRot>
                                    <p:animRot by="240000">
                                      <p:cBhvr>
                                        <p:cTn id="19" dur="500" fill="hold">
                                          <p:stCondLst>
                                            <p:cond delay="1000"/>
                                          </p:stCondLst>
                                        </p:cTn>
                                        <p:tgtEl>
                                          <p:spTgt spid="11"/>
                                        </p:tgtEl>
                                        <p:attrNameLst>
                                          <p:attrName>r</p:attrName>
                                        </p:attrNameLst>
                                      </p:cBhvr>
                                    </p:animRot>
                                    <p:animRot by="-240000">
                                      <p:cBhvr>
                                        <p:cTn id="20" dur="500" fill="hold">
                                          <p:stCondLst>
                                            <p:cond delay="1500"/>
                                          </p:stCondLst>
                                        </p:cTn>
                                        <p:tgtEl>
                                          <p:spTgt spid="11"/>
                                        </p:tgtEl>
                                        <p:attrNameLst>
                                          <p:attrName>r</p:attrName>
                                        </p:attrNameLst>
                                      </p:cBhvr>
                                    </p:animRot>
                                    <p:animRot by="120000">
                                      <p:cBhvr>
                                        <p:cTn id="21" dur="500" fill="hold">
                                          <p:stCondLst>
                                            <p:cond delay="2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phan mem giao duc\game ispring\xe buyt\xe bus đến trường\quiz\quiz1.quiz"/>
  <p:tag name="ISPRING_QUIZ_RELATIVE_PATH" val="xe bus đến trường\quiz\quiz1.quiz"/>
  <p:tag name="ISPRING_SLIDE_INDENT_LEVEL" val="0"/>
  <p:tag name="ISPRING_CUSTOM_TIMING_USED" val="0"/>
  <p:tag name="GENSWF_ADVANCE_TIME" val="20.0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phan mem giao duc\game ispring\xe buyt\xe bus đến trường\quiz\quiz2.quiz"/>
  <p:tag name="ISPRING_QUIZ_RELATIVE_PATH" val="xe bus đến trường\quiz\quiz2.quiz"/>
  <p:tag name="ISPRING_SLIDE_INDENT_LEVEL" val="0"/>
  <p:tag name="ISPRING_CUSTOM_TIMING_USED" val="0"/>
  <p:tag name="GENSWF_ADVANCE_TIME" val="20.0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phan mem giao duc\game ispring\xe buyt\xe bus đến trường\quiz\quiz3.quiz"/>
  <p:tag name="ISPRING_QUIZ_RELATIVE_PATH" val="xe bus đến trường\quiz\quiz3.quiz"/>
  <p:tag name="ISPRING_SLIDE_INDENT_LEVEL" val="0"/>
  <p:tag name="ISPRING_CUSTOM_TIMING_USED" val="0"/>
  <p:tag name="GENSWF_ADVANCE_TIME" val="20.0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2472</TotalTime>
  <Words>2029</Words>
  <Application>Microsoft Macintosh PowerPoint</Application>
  <PresentationFormat>Widescreen</PresentationFormat>
  <Paragraphs>199</Paragraphs>
  <Slides>39</Slides>
  <Notes>14</Notes>
  <HiddenSlides>0</HiddenSlides>
  <MMClips>11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39</vt:i4>
      </vt:variant>
    </vt:vector>
  </HeadingPairs>
  <TitlesOfParts>
    <vt:vector size="52" baseType="lpstr">
      <vt:lpstr>#9Slide03 AllRoundGothic</vt:lpstr>
      <vt:lpstr>Arial</vt:lpstr>
      <vt:lpstr>Calibri</vt:lpstr>
      <vt:lpstr>Calibri Light</vt:lpstr>
      <vt:lpstr>Tahoma</vt:lpstr>
      <vt:lpstr>Times  New Roman</vt:lpstr>
      <vt:lpstr>Times New Roman</vt:lpstr>
      <vt:lpstr>Times New Roman </vt:lpstr>
      <vt:lpstr>Verdana</vt:lpstr>
      <vt:lpstr>方正卡通简体</vt:lpstr>
      <vt:lpstr>Office Theme</vt:lpstr>
      <vt:lpstr>1_Office Theme</vt:lpstr>
      <vt:lpstr>2_Office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các hình ảnh và dự đoán các yếu tố ảnh hưởng đến tốc độ phản 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Microsoft Office User</cp:lastModifiedBy>
  <cp:revision>74</cp:revision>
  <dcterms:created xsi:type="dcterms:W3CDTF">2022-07-11T06:12:15Z</dcterms:created>
  <dcterms:modified xsi:type="dcterms:W3CDTF">2024-07-20T09:13:01Z</dcterms:modified>
</cp:coreProperties>
</file>