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261" r:id="rId3"/>
    <p:sldId id="259" r:id="rId4"/>
    <p:sldId id="262" r:id="rId5"/>
    <p:sldId id="264" r:id="rId6"/>
    <p:sldId id="265" r:id="rId7"/>
    <p:sldId id="266" r:id="rId8"/>
    <p:sldId id="267" r:id="rId9"/>
    <p:sldId id="268" r:id="rId10"/>
    <p:sldId id="263" r:id="rId11"/>
    <p:sldId id="260" r:id="rId12"/>
    <p:sldId id="269" r:id="rId13"/>
    <p:sldId id="271" r:id="rId14"/>
    <p:sldId id="272" r:id="rId15"/>
    <p:sldId id="270" r:id="rId16"/>
    <p:sldId id="275" r:id="rId17"/>
    <p:sldId id="273" r:id="rId18"/>
    <p:sldId id="274" r:id="rId19"/>
    <p:sldId id="276" r:id="rId20"/>
    <p:sldId id="277" r:id="rId21"/>
    <p:sldId id="279" r:id="rId22"/>
    <p:sldId id="278"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312" r:id="rId39"/>
    <p:sldId id="297" r:id="rId40"/>
    <p:sldId id="298" r:id="rId41"/>
    <p:sldId id="299" r:id="rId42"/>
    <p:sldId id="300" r:id="rId43"/>
    <p:sldId id="301" r:id="rId44"/>
    <p:sldId id="313" r:id="rId45"/>
    <p:sldId id="303" r:id="rId46"/>
    <p:sldId id="304" r:id="rId47"/>
    <p:sldId id="305" r:id="rId48"/>
    <p:sldId id="306" r:id="rId49"/>
    <p:sldId id="307" r:id="rId50"/>
    <p:sldId id="308" r:id="rId51"/>
    <p:sldId id="309" r:id="rId52"/>
    <p:sldId id="310" r:id="rId53"/>
    <p:sldId id="311" r:id="rId54"/>
    <p:sldId id="314" r:id="rId55"/>
    <p:sldId id="315" r:id="rId56"/>
    <p:sldId id="316" r:id="rId57"/>
    <p:sldId id="317" r:id="rId58"/>
    <p:sldId id="31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6" autoAdjust="0"/>
    <p:restoredTop sz="95853" autoAdjust="0"/>
  </p:normalViewPr>
  <p:slideViewPr>
    <p:cSldViewPr>
      <p:cViewPr varScale="1">
        <p:scale>
          <a:sx n="77" d="100"/>
          <a:sy n="77" d="100"/>
        </p:scale>
        <p:origin x="154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702E-83FE-4E11-97D7-7A966013259F}" type="datetimeFigureOut">
              <a:rPr lang="en-US" smtClean="0"/>
              <a:t>1/19/2026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F8C43-2AE4-4069-850C-3B5EAABCAAAE}" type="slidenum">
              <a:rPr lang="en-US" smtClean="0"/>
              <a:t>‹#›</a:t>
            </a:fld>
            <a:endParaRPr lang="en-US"/>
          </a:p>
        </p:txBody>
      </p:sp>
    </p:spTree>
    <p:extLst>
      <p:ext uri="{BB962C8B-B14F-4D97-AF65-F5344CB8AC3E}">
        <p14:creationId xmlns:p14="http://schemas.microsoft.com/office/powerpoint/2010/main" val="6026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charset="0"/>
              <a:cs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fld id="{28DC23B6-A17C-4843-A610-984695D42F9D}" type="slidenum">
              <a:rPr lang="en-US" altLang="en-US">
                <a:latin typeface="Arial" charset="0"/>
                <a:cs typeface="Arial" charset="0"/>
              </a:rPr>
              <a:pPr/>
              <a:t>1</a:t>
            </a:fld>
            <a:endParaRPr lang="en-US" alt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A6CD9-651A-4305-860C-C363399FF9BC}" type="slidenum">
              <a:rPr kumimoji="1" lang="ja-JP" altLang="en-US" smtClean="0"/>
              <a:t>5</a:t>
            </a:fld>
            <a:endParaRPr kumimoji="1" lang="ja-JP" altLang="en-US"/>
          </a:p>
        </p:txBody>
      </p:sp>
    </p:spTree>
    <p:extLst>
      <p:ext uri="{BB962C8B-B14F-4D97-AF65-F5344CB8AC3E}">
        <p14:creationId xmlns:p14="http://schemas.microsoft.com/office/powerpoint/2010/main" val="15118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A6CD9-651A-4305-860C-C363399FF9BC}" type="slidenum">
              <a:rPr kumimoji="1" lang="ja-JP" altLang="en-US" smtClean="0"/>
              <a:t>7</a:t>
            </a:fld>
            <a:endParaRPr kumimoji="1" lang="ja-JP" altLang="en-US"/>
          </a:p>
        </p:txBody>
      </p:sp>
    </p:spTree>
    <p:extLst>
      <p:ext uri="{BB962C8B-B14F-4D97-AF65-F5344CB8AC3E}">
        <p14:creationId xmlns:p14="http://schemas.microsoft.com/office/powerpoint/2010/main" val="335210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DF28E0-0C72-484F-813D-319E8715AD3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920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18968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19202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ja-JP"/>
          </a:p>
        </p:txBody>
      </p:sp>
      <p:sp>
        <p:nvSpPr>
          <p:cNvPr id="8" name="Rectangle 5"/>
          <p:cNvSpPr>
            <a:spLocks noGrp="1" noChangeArrowheads="1"/>
          </p:cNvSpPr>
          <p:nvPr>
            <p:ph type="ftr" sz="quarter" idx="11"/>
          </p:nvPr>
        </p:nvSpPr>
        <p:spPr>
          <a:ln/>
        </p:spPr>
        <p:txBody>
          <a:bodyPr/>
          <a:lstStyle>
            <a:lvl1pPr>
              <a:defRPr/>
            </a:lvl1pPr>
          </a:lstStyle>
          <a:p>
            <a:endParaRPr lang="ja-JP" altLang="ja-JP"/>
          </a:p>
        </p:txBody>
      </p:sp>
      <p:sp>
        <p:nvSpPr>
          <p:cNvPr id="9" name="Rectangle 6"/>
          <p:cNvSpPr>
            <a:spLocks noGrp="1" noChangeArrowheads="1"/>
          </p:cNvSpPr>
          <p:nvPr>
            <p:ph type="sldNum" sz="quarter" idx="12"/>
          </p:nvPr>
        </p:nvSpPr>
        <p:spPr>
          <a:ln/>
        </p:spPr>
        <p:txBody>
          <a:bodyPr/>
          <a:lstStyle>
            <a:lvl1pPr>
              <a:defRPr/>
            </a:lvl1pPr>
          </a:lstStyle>
          <a:p>
            <a:fld id="{A2AD709D-401A-459A-A645-AE10F10FB611}" type="slidenum">
              <a:rPr lang="en-US" altLang="en-US"/>
              <a:pPr/>
              <a:t>‹#›</a:t>
            </a:fld>
            <a:endParaRPr lang="en-US" altLang="en-US"/>
          </a:p>
        </p:txBody>
      </p:sp>
    </p:spTree>
    <p:extLst>
      <p:ext uri="{BB962C8B-B14F-4D97-AF65-F5344CB8AC3E}">
        <p14:creationId xmlns:p14="http://schemas.microsoft.com/office/powerpoint/2010/main" val="292560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30725"/>
          </a:xfrm>
        </p:spPr>
        <p:txBody>
          <a:bodyPr/>
          <a:lstStyle/>
          <a:p>
            <a:pPr lvl="0"/>
            <a:endParaRPr lang="en-US" noProof="0"/>
          </a:p>
        </p:txBody>
      </p:sp>
      <p:sp>
        <p:nvSpPr>
          <p:cNvPr id="4" name="Rectangle 44"/>
          <p:cNvSpPr>
            <a:spLocks noGrp="1" noChangeArrowheads="1"/>
          </p:cNvSpPr>
          <p:nvPr>
            <p:ph type="dt" sz="half" idx="10"/>
          </p:nvPr>
        </p:nvSpPr>
        <p:spPr/>
        <p:txBody>
          <a:bodyPr/>
          <a:lstStyle>
            <a:lvl1pPr>
              <a:defRPr/>
            </a:lvl1pPr>
          </a:lstStyle>
          <a:p>
            <a:endParaRPr lang="ja-JP" altLang="ja-JP"/>
          </a:p>
        </p:txBody>
      </p:sp>
      <p:sp>
        <p:nvSpPr>
          <p:cNvPr id="5" name="Rectangle 45"/>
          <p:cNvSpPr>
            <a:spLocks noGrp="1" noChangeArrowheads="1"/>
          </p:cNvSpPr>
          <p:nvPr>
            <p:ph type="ftr" sz="quarter" idx="11"/>
          </p:nvPr>
        </p:nvSpPr>
        <p:spPr/>
        <p:txBody>
          <a:bodyPr/>
          <a:lstStyle>
            <a:lvl1pPr>
              <a:defRPr/>
            </a:lvl1pPr>
          </a:lstStyle>
          <a:p>
            <a:endParaRPr lang="ja-JP" altLang="ja-JP"/>
          </a:p>
        </p:txBody>
      </p:sp>
      <p:sp>
        <p:nvSpPr>
          <p:cNvPr id="6" name="Rectangle 46"/>
          <p:cNvSpPr>
            <a:spLocks noGrp="1" noChangeArrowheads="1"/>
          </p:cNvSpPr>
          <p:nvPr>
            <p:ph type="sldNum" sz="quarter" idx="12"/>
          </p:nvPr>
        </p:nvSpPr>
        <p:spPr/>
        <p:txBody>
          <a:bodyPr/>
          <a:lstStyle>
            <a:lvl1pPr>
              <a:defRPr>
                <a:ea typeface="ＭＳ Ｐゴシック" charset="-128"/>
              </a:defRPr>
            </a:lvl1pPr>
          </a:lstStyle>
          <a:p>
            <a:fld id="{9149C764-3A02-4995-82A1-0510054685BF}" type="slidenum">
              <a:rPr lang="en-US" altLang="ja-JP"/>
              <a:pPr/>
              <a:t>‹#›</a:t>
            </a:fld>
            <a:endParaRPr lang="en-US" altLang="ja-JP"/>
          </a:p>
        </p:txBody>
      </p:sp>
    </p:spTree>
    <p:extLst>
      <p:ext uri="{BB962C8B-B14F-4D97-AF65-F5344CB8AC3E}">
        <p14:creationId xmlns:p14="http://schemas.microsoft.com/office/powerpoint/2010/main" val="3139557361"/>
      </p:ext>
    </p:extLst>
  </p:cSld>
  <p:clrMapOvr>
    <a:masterClrMapping/>
  </p:clrMapOvr>
  <p:transition>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2AA470-CE53-4E77-8157-9B5E78540EF8}" type="slidenum">
              <a:rPr lang="en-US" altLang="en-US"/>
              <a:pPr>
                <a:defRPr/>
              </a:pPr>
              <a:t>‹#›</a:t>
            </a:fld>
            <a:endParaRPr lang="en-US" altLang="en-US"/>
          </a:p>
        </p:txBody>
      </p:sp>
    </p:spTree>
    <p:extLst>
      <p:ext uri="{BB962C8B-B14F-4D97-AF65-F5344CB8AC3E}">
        <p14:creationId xmlns:p14="http://schemas.microsoft.com/office/powerpoint/2010/main" val="119564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DF28E0-0C72-484F-813D-319E8715AD3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415003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DF28E0-0C72-484F-813D-319E8715AD36}" type="datetimeFigureOut">
              <a:rPr lang="en-US" smtClean="0"/>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77131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DF28E0-0C72-484F-813D-319E8715AD3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73991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F28E0-0C72-484F-813D-319E8715AD36}" type="datetimeFigureOut">
              <a:rPr lang="en-US" smtClean="0"/>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22811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DF28E0-0C72-484F-813D-319E8715AD36}" type="datetimeFigureOut">
              <a:rPr lang="en-US" smtClean="0"/>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351152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F28E0-0C72-484F-813D-319E8715AD36}" type="datetimeFigureOut">
              <a:rPr lang="en-US" smtClean="0"/>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188536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F28E0-0C72-484F-813D-319E8715AD3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9705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DF28E0-0C72-484F-813D-319E8715AD36}" type="datetimeFigureOut">
              <a:rPr lang="en-US" smtClean="0"/>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6D2B3-DF9A-4F47-AE3C-DF1BCD3F1463}" type="slidenum">
              <a:rPr lang="en-US" smtClean="0"/>
              <a:t>‹#›</a:t>
            </a:fld>
            <a:endParaRPr lang="en-US"/>
          </a:p>
        </p:txBody>
      </p:sp>
    </p:spTree>
    <p:extLst>
      <p:ext uri="{BB962C8B-B14F-4D97-AF65-F5344CB8AC3E}">
        <p14:creationId xmlns:p14="http://schemas.microsoft.com/office/powerpoint/2010/main" val="248544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F28E0-0C72-484F-813D-319E8715AD36}" type="datetimeFigureOut">
              <a:rPr lang="en-US" smtClean="0"/>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6D2B3-DF9A-4F47-AE3C-DF1BCD3F1463}" type="slidenum">
              <a:rPr lang="en-US" smtClean="0"/>
              <a:t>‹#›</a:t>
            </a:fld>
            <a:endParaRPr lang="en-US"/>
          </a:p>
        </p:txBody>
      </p:sp>
    </p:spTree>
    <p:extLst>
      <p:ext uri="{BB962C8B-B14F-4D97-AF65-F5344CB8AC3E}">
        <p14:creationId xmlns:p14="http://schemas.microsoft.com/office/powerpoint/2010/main" val="34523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DqPM5xvtVo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NGU&#7890;N%20&#194;M_%20PH&#7842;N%20X&#7840;%20&#194;M%20THANH%20_TI&#7870;NG%20VANG.mp4"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NGU&#7890;N%20&#194;M_%20PH&#7842;N%20X&#7840;%20&#194;M%20THANH%20_TI&#7870;NG%20VANG.mp4"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44.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5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6.bin"/><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17.bin"/></Relationships>
</file>

<file path=ppt/slides/_rels/slide5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55.wmf"/><Relationship Id="rId4" Type="http://schemas.openxmlformats.org/officeDocument/2006/relationships/oleObject" Target="../embeddings/oleObject19.bin"/><Relationship Id="rId9" Type="http://schemas.openxmlformats.org/officeDocument/2006/relationships/image" Target="../media/image5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NGU&#7890;N%20&#194;M_%20PH&#7842;N%20X&#7840;%20&#194;M%20THANH%20_TI&#7870;NG%20VANG.mp4"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EJ145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 y="0"/>
            <a:ext cx="9144000" cy="6858000"/>
          </a:xfrm>
        </p:spPr>
      </p:pic>
      <p:sp>
        <p:nvSpPr>
          <p:cNvPr id="8" name="Rectangle 7"/>
          <p:cNvSpPr>
            <a:spLocks noChangeArrowheads="1"/>
          </p:cNvSpPr>
          <p:nvPr/>
        </p:nvSpPr>
        <p:spPr bwMode="auto">
          <a:xfrm>
            <a:off x="-76200" y="1295400"/>
            <a:ext cx="952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2800" dirty="0">
                <a:solidFill>
                  <a:srgbClr val="006600"/>
                </a:solidFill>
                <a:latin typeface="Arial" charset="0"/>
              </a:rPr>
              <a:t> </a:t>
            </a:r>
            <a:r>
              <a:rPr lang="en-US" altLang="en-US" sz="5400" dirty="0">
                <a:solidFill>
                  <a:srgbClr val="FF0000"/>
                </a:solidFill>
                <a:latin typeface="Times New Roman" pitchFamily="18" charset="0"/>
                <a:cs typeface="Times New Roman" pitchFamily="18" charset="0"/>
              </a:rPr>
              <a:t>KHOA HỌC TỰ NHIÊN 8</a:t>
            </a:r>
          </a:p>
        </p:txBody>
      </p:sp>
      <p:pic>
        <p:nvPicPr>
          <p:cNvPr id="307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57500"/>
            <a:ext cx="3048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2286000"/>
            <a:ext cx="8229600" cy="769441"/>
          </a:xfrm>
          <a:prstGeom prst="rect">
            <a:avLst/>
          </a:prstGeom>
          <a:noFill/>
        </p:spPr>
        <p:txBody>
          <a:bodyPr wrap="square" rtlCol="0">
            <a:spAutoFit/>
          </a:bodyPr>
          <a:lstStyle/>
          <a:p>
            <a:r>
              <a:rPr lang="en-US" sz="4400" b="1" dirty="0">
                <a:solidFill>
                  <a:srgbClr val="0070C0"/>
                </a:solidFill>
                <a:latin typeface="Times New Roman" pitchFamily="18" charset="0"/>
                <a:cs typeface="Times New Roman" pitchFamily="18" charset="0"/>
              </a:rPr>
              <a:t>BÀI 6: NỒNG ĐỘ DUNG DỊCH</a:t>
            </a:r>
          </a:p>
        </p:txBody>
      </p:sp>
      <p:sp>
        <p:nvSpPr>
          <p:cNvPr id="4" name="Rectangle 3"/>
          <p:cNvSpPr/>
          <p:nvPr/>
        </p:nvSpPr>
        <p:spPr>
          <a:xfrm>
            <a:off x="1371600" y="152400"/>
            <a:ext cx="7391400" cy="646331"/>
          </a:xfrm>
          <a:prstGeom prst="rect">
            <a:avLst/>
          </a:prstGeom>
        </p:spPr>
        <p:txBody>
          <a:bodyPr wrap="square">
            <a:spAutoFit/>
          </a:bodyPr>
          <a:lstStyle/>
          <a:p>
            <a:r>
              <a:rPr lang="en-US" b="1">
                <a:solidFill>
                  <a:srgbClr val="FF0000"/>
                </a:solidFill>
                <a:latin typeface="Times New Roman" pitchFamily="18" charset="0"/>
                <a:cs typeface="Times New Roman" pitchFamily="18" charset="0"/>
                <a:hlinkClick r:id="rId5"/>
              </a:rPr>
              <a:t>https://www.youtube.com/watch?v=DqPM5xvtVok</a:t>
            </a:r>
            <a:r>
              <a:rPr lang="en-US" b="1">
                <a:solidFill>
                  <a:srgbClr val="FF0000"/>
                </a:solidFill>
                <a:latin typeface="Times New Roman" pitchFamily="18" charset="0"/>
                <a:cs typeface="Times New Roman" pitchFamily="18" charset="0"/>
              </a:rPr>
              <a:t> ( xem bài giảng trên Youtube trọn bộ KHTN 6,7,8 của thầy Sơn ) </a:t>
            </a:r>
          </a:p>
        </p:txBody>
      </p:sp>
      <p:pic>
        <p:nvPicPr>
          <p:cNvPr id="16386" name="Picture 2" descr="E:\Ôn tập Hóa P17\ma kenh N.H.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57636"/>
            <a:ext cx="938456"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003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479096" y="0"/>
            <a:ext cx="7391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sz="4400" b="1" dirty="0">
                <a:solidFill>
                  <a:srgbClr val="FF0000"/>
                </a:solidFill>
              </a:rPr>
              <a:t>MÀU SẮC MỘT SỐ CHẤT</a:t>
            </a:r>
          </a:p>
        </p:txBody>
      </p:sp>
      <p:sp>
        <p:nvSpPr>
          <p:cNvPr id="14339" name="Line 3"/>
          <p:cNvSpPr>
            <a:spLocks noChangeShapeType="1"/>
          </p:cNvSpPr>
          <p:nvPr/>
        </p:nvSpPr>
        <p:spPr bwMode="auto">
          <a:xfrm>
            <a:off x="2209800" y="1066800"/>
            <a:ext cx="426720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340" name="Group 4"/>
          <p:cNvGrpSpPr>
            <a:grpSpLocks/>
          </p:cNvGrpSpPr>
          <p:nvPr/>
        </p:nvGrpSpPr>
        <p:grpSpPr bwMode="auto">
          <a:xfrm>
            <a:off x="4921250" y="838200"/>
            <a:ext cx="1936750" cy="2590800"/>
            <a:chOff x="1536" y="2544"/>
            <a:chExt cx="1024" cy="975"/>
          </a:xfrm>
        </p:grpSpPr>
        <p:pic>
          <p:nvPicPr>
            <p:cNvPr id="14363"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25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6"/>
            <p:cNvSpPr txBox="1">
              <a:spLocks noChangeArrowheads="1"/>
            </p:cNvSpPr>
            <p:nvPr/>
          </p:nvSpPr>
          <p:spPr bwMode="auto">
            <a:xfrm>
              <a:off x="1728" y="3312"/>
              <a:ext cx="72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PbS</a:t>
              </a:r>
            </a:p>
          </p:txBody>
        </p:sp>
      </p:grpSp>
      <p:grpSp>
        <p:nvGrpSpPr>
          <p:cNvPr id="14341" name="Group 7"/>
          <p:cNvGrpSpPr>
            <a:grpSpLocks/>
          </p:cNvGrpSpPr>
          <p:nvPr/>
        </p:nvGrpSpPr>
        <p:grpSpPr bwMode="auto">
          <a:xfrm>
            <a:off x="2819400" y="838200"/>
            <a:ext cx="1981200" cy="2590800"/>
            <a:chOff x="288" y="2544"/>
            <a:chExt cx="1098" cy="959"/>
          </a:xfrm>
        </p:grpSpPr>
        <p:pic>
          <p:nvPicPr>
            <p:cNvPr id="14361"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5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9"/>
            <p:cNvSpPr txBox="1">
              <a:spLocks noChangeArrowheads="1"/>
            </p:cNvSpPr>
            <p:nvPr/>
          </p:nvSpPr>
          <p:spPr bwMode="auto">
            <a:xfrm>
              <a:off x="426" y="3299"/>
              <a:ext cx="96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BaSO</a:t>
              </a:r>
              <a:r>
                <a:rPr lang="en-US" altLang="en-US" sz="3000" baseline="-25000"/>
                <a:t>4</a:t>
              </a:r>
            </a:p>
          </p:txBody>
        </p:sp>
      </p:grpSp>
      <p:grpSp>
        <p:nvGrpSpPr>
          <p:cNvPr id="14342" name="Group 10"/>
          <p:cNvGrpSpPr>
            <a:grpSpLocks/>
          </p:cNvGrpSpPr>
          <p:nvPr/>
        </p:nvGrpSpPr>
        <p:grpSpPr bwMode="auto">
          <a:xfrm>
            <a:off x="0" y="838200"/>
            <a:ext cx="2590800" cy="2592388"/>
            <a:chOff x="240" y="1296"/>
            <a:chExt cx="1024" cy="939"/>
          </a:xfrm>
        </p:grpSpPr>
        <p:pic>
          <p:nvPicPr>
            <p:cNvPr id="14359"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96"/>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12"/>
            <p:cNvSpPr txBox="1">
              <a:spLocks noChangeArrowheads="1"/>
            </p:cNvSpPr>
            <p:nvPr/>
          </p:nvSpPr>
          <p:spPr bwMode="auto">
            <a:xfrm>
              <a:off x="432" y="2036"/>
              <a:ext cx="76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AgCl</a:t>
              </a:r>
            </a:p>
          </p:txBody>
        </p:sp>
      </p:grpSp>
      <p:grpSp>
        <p:nvGrpSpPr>
          <p:cNvPr id="14343" name="Group 13"/>
          <p:cNvGrpSpPr>
            <a:grpSpLocks/>
          </p:cNvGrpSpPr>
          <p:nvPr/>
        </p:nvGrpSpPr>
        <p:grpSpPr bwMode="auto">
          <a:xfrm>
            <a:off x="0" y="3962400"/>
            <a:ext cx="2590800" cy="2544763"/>
            <a:chOff x="1440" y="1344"/>
            <a:chExt cx="1024" cy="954"/>
          </a:xfrm>
        </p:grpSpPr>
        <p:pic>
          <p:nvPicPr>
            <p:cNvPr id="14357" name="Picture 14" descr="N106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1344"/>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5"/>
            <p:cNvSpPr txBox="1">
              <a:spLocks noChangeArrowheads="1"/>
            </p:cNvSpPr>
            <p:nvPr/>
          </p:nvSpPr>
          <p:spPr bwMode="auto">
            <a:xfrm>
              <a:off x="1584" y="2092"/>
              <a:ext cx="72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CuCl</a:t>
              </a:r>
              <a:r>
                <a:rPr lang="en-US" altLang="en-US" sz="3000" baseline="-25000"/>
                <a:t>2</a:t>
              </a:r>
            </a:p>
          </p:txBody>
        </p:sp>
      </p:grpSp>
      <p:grpSp>
        <p:nvGrpSpPr>
          <p:cNvPr id="14344" name="Group 16"/>
          <p:cNvGrpSpPr>
            <a:grpSpLocks/>
          </p:cNvGrpSpPr>
          <p:nvPr/>
        </p:nvGrpSpPr>
        <p:grpSpPr bwMode="auto">
          <a:xfrm>
            <a:off x="2787650" y="3962400"/>
            <a:ext cx="1936750" cy="2590800"/>
            <a:chOff x="2928" y="1392"/>
            <a:chExt cx="1056" cy="929"/>
          </a:xfrm>
        </p:grpSpPr>
        <p:pic>
          <p:nvPicPr>
            <p:cNvPr id="14355" name="Picture 17"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392"/>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18"/>
            <p:cNvSpPr txBox="1">
              <a:spLocks noChangeArrowheads="1"/>
            </p:cNvSpPr>
            <p:nvPr/>
          </p:nvSpPr>
          <p:spPr bwMode="auto">
            <a:xfrm>
              <a:off x="2976" y="2124"/>
              <a:ext cx="100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Fe(OH)</a:t>
              </a:r>
              <a:r>
                <a:rPr lang="en-US" altLang="en-US" sz="3000" baseline="-25000"/>
                <a:t>3</a:t>
              </a:r>
            </a:p>
          </p:txBody>
        </p:sp>
      </p:grpSp>
      <p:grpSp>
        <p:nvGrpSpPr>
          <p:cNvPr id="14345" name="Group 19"/>
          <p:cNvGrpSpPr>
            <a:grpSpLocks/>
          </p:cNvGrpSpPr>
          <p:nvPr/>
        </p:nvGrpSpPr>
        <p:grpSpPr bwMode="auto">
          <a:xfrm>
            <a:off x="4876800" y="3962400"/>
            <a:ext cx="2057400" cy="2555875"/>
            <a:chOff x="3072" y="2640"/>
            <a:chExt cx="1180" cy="945"/>
          </a:xfrm>
        </p:grpSpPr>
        <p:pic>
          <p:nvPicPr>
            <p:cNvPr id="14353" name="Picture 20"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640"/>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21"/>
            <p:cNvSpPr txBox="1">
              <a:spLocks noChangeArrowheads="1"/>
            </p:cNvSpPr>
            <p:nvPr/>
          </p:nvSpPr>
          <p:spPr bwMode="auto">
            <a:xfrm>
              <a:off x="3100" y="3382"/>
              <a:ext cx="115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Cu(OH)</a:t>
              </a:r>
              <a:r>
                <a:rPr lang="en-US" altLang="en-US" sz="3000" baseline="-25000"/>
                <a:t>2</a:t>
              </a:r>
            </a:p>
          </p:txBody>
        </p:sp>
      </p:grpSp>
      <p:grpSp>
        <p:nvGrpSpPr>
          <p:cNvPr id="14346" name="Group 22"/>
          <p:cNvGrpSpPr>
            <a:grpSpLocks/>
          </p:cNvGrpSpPr>
          <p:nvPr/>
        </p:nvGrpSpPr>
        <p:grpSpPr bwMode="auto">
          <a:xfrm>
            <a:off x="7010400" y="838200"/>
            <a:ext cx="2133600" cy="2549525"/>
            <a:chOff x="4272" y="1152"/>
            <a:chExt cx="1050" cy="953"/>
          </a:xfrm>
        </p:grpSpPr>
        <p:pic>
          <p:nvPicPr>
            <p:cNvPr id="14351" name="Picture 23" descr="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152"/>
              <a:ext cx="102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4"/>
            <p:cNvSpPr txBox="1">
              <a:spLocks noChangeArrowheads="1"/>
            </p:cNvSpPr>
            <p:nvPr/>
          </p:nvSpPr>
          <p:spPr bwMode="auto">
            <a:xfrm>
              <a:off x="4458" y="1900"/>
              <a:ext cx="8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CuS</a:t>
              </a:r>
            </a:p>
          </p:txBody>
        </p:sp>
      </p:grpSp>
      <p:grpSp>
        <p:nvGrpSpPr>
          <p:cNvPr id="14347" name="Group 25"/>
          <p:cNvGrpSpPr>
            <a:grpSpLocks/>
          </p:cNvGrpSpPr>
          <p:nvPr/>
        </p:nvGrpSpPr>
        <p:grpSpPr bwMode="auto">
          <a:xfrm>
            <a:off x="6943725" y="3962400"/>
            <a:ext cx="2200275" cy="2711450"/>
            <a:chOff x="4150" y="2352"/>
            <a:chExt cx="1034" cy="931"/>
          </a:xfrm>
        </p:grpSpPr>
        <p:pic>
          <p:nvPicPr>
            <p:cNvPr id="14349" name="Picture 26" descr="al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 y="2352"/>
              <a:ext cx="1008"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27"/>
            <p:cNvSpPr txBox="1">
              <a:spLocks noChangeArrowheads="1"/>
            </p:cNvSpPr>
            <p:nvPr/>
          </p:nvSpPr>
          <p:spPr bwMode="auto">
            <a:xfrm>
              <a:off x="4150" y="3094"/>
              <a:ext cx="98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en-US" sz="3000"/>
                <a:t>Al(OH)</a:t>
              </a:r>
              <a:r>
                <a:rPr lang="en-US" altLang="en-US" sz="3000" baseline="-25000"/>
                <a:t>3</a:t>
              </a:r>
            </a:p>
          </p:txBody>
        </p:sp>
      </p:grpSp>
    </p:spTree>
    <p:extLst>
      <p:ext uri="{BB962C8B-B14F-4D97-AF65-F5344CB8AC3E}">
        <p14:creationId xmlns:p14="http://schemas.microsoft.com/office/powerpoint/2010/main" val="706731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266699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95010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l" eaLnBrk="1" hangingPunct="1"/>
            <a:r>
              <a:rPr lang="en-US" altLang="en-US" sz="2800" b="1" dirty="0" err="1">
                <a:solidFill>
                  <a:schemeClr val="tx1"/>
                </a:solidFill>
                <a:latin typeface="Times New Roman" pitchFamily="18" charset="0"/>
                <a:cs typeface="Times New Roman" pitchFamily="18" charset="0"/>
              </a:rPr>
              <a:t>Ví</a:t>
            </a:r>
            <a:r>
              <a:rPr lang="en-US" altLang="en-US" sz="2800" b="1" dirty="0">
                <a:solidFill>
                  <a:schemeClr val="tx1"/>
                </a:solidFill>
                <a:latin typeface="Times New Roman" pitchFamily="18" charset="0"/>
                <a:cs typeface="Times New Roman" pitchFamily="18" charset="0"/>
              </a:rPr>
              <a:t> </a:t>
            </a:r>
            <a:r>
              <a:rPr lang="en-US" altLang="en-US" sz="2800" b="1">
                <a:solidFill>
                  <a:schemeClr val="tx1"/>
                </a:solidFill>
                <a:latin typeface="Times New Roman" pitchFamily="18" charset="0"/>
                <a:cs typeface="Times New Roman" pitchFamily="18" charset="0"/>
              </a:rPr>
              <a:t>dụ: </a:t>
            </a:r>
            <a:r>
              <a:rPr lang="en-US" altLang="en-US" sz="2800" b="1" dirty="0" err="1">
                <a:solidFill>
                  <a:schemeClr val="tx1"/>
                </a:solidFill>
                <a:latin typeface="Times New Roman" pitchFamily="18" charset="0"/>
                <a:cs typeface="Times New Roman" pitchFamily="18" charset="0"/>
              </a:rPr>
              <a:t>Biết</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rằng</a:t>
            </a:r>
            <a:r>
              <a:rPr lang="en-US" altLang="en-US" sz="2800" b="1" dirty="0">
                <a:solidFill>
                  <a:schemeClr val="tx1"/>
                </a:solidFill>
                <a:latin typeface="Times New Roman" pitchFamily="18" charset="0"/>
                <a:cs typeface="Times New Roman" pitchFamily="18" charset="0"/>
              </a:rPr>
              <a:t> ở </a:t>
            </a:r>
            <a:r>
              <a:rPr lang="en-US" altLang="en-US" sz="2800" b="1" dirty="0" err="1">
                <a:solidFill>
                  <a:schemeClr val="tx1"/>
                </a:solidFill>
                <a:latin typeface="Times New Roman" pitchFamily="18" charset="0"/>
                <a:cs typeface="Times New Roman" pitchFamily="18" charset="0"/>
              </a:rPr>
              <a:t>nhiệt</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độ</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phòng</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thí</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nghiệm</a:t>
            </a:r>
            <a:r>
              <a:rPr lang="en-US" altLang="en-US" sz="2800" b="1" dirty="0">
                <a:solidFill>
                  <a:schemeClr val="tx1"/>
                </a:solidFill>
                <a:latin typeface="Times New Roman" pitchFamily="18" charset="0"/>
                <a:cs typeface="Times New Roman" pitchFamily="18" charset="0"/>
              </a:rPr>
              <a:t> (20</a:t>
            </a:r>
            <a:r>
              <a:rPr lang="en-US" altLang="en-US" sz="2800" b="1" baseline="30000" dirty="0">
                <a:solidFill>
                  <a:schemeClr val="tx1"/>
                </a:solidFill>
                <a:latin typeface="Times New Roman" pitchFamily="18" charset="0"/>
                <a:cs typeface="Times New Roman" pitchFamily="18" charset="0"/>
              </a:rPr>
              <a:t>0</a:t>
            </a:r>
            <a:r>
              <a:rPr lang="en-US" altLang="en-US" sz="2800" b="1" dirty="0">
                <a:solidFill>
                  <a:schemeClr val="tx1"/>
                </a:solidFill>
                <a:latin typeface="Times New Roman" pitchFamily="18" charset="0"/>
                <a:cs typeface="Times New Roman" pitchFamily="18" charset="0"/>
              </a:rPr>
              <a:t>C) 10g </a:t>
            </a:r>
            <a:r>
              <a:rPr lang="en-US" altLang="en-US" sz="2800" b="1" dirty="0" err="1">
                <a:solidFill>
                  <a:schemeClr val="tx1"/>
                </a:solidFill>
                <a:latin typeface="Times New Roman" pitchFamily="18" charset="0"/>
                <a:cs typeface="Times New Roman" pitchFamily="18" charset="0"/>
              </a:rPr>
              <a:t>nước</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có</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thể</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hòa</a:t>
            </a:r>
            <a:r>
              <a:rPr lang="en-US" altLang="en-US" sz="2800" b="1" dirty="0">
                <a:solidFill>
                  <a:schemeClr val="tx1"/>
                </a:solidFill>
                <a:latin typeface="Times New Roman" pitchFamily="18" charset="0"/>
                <a:cs typeface="Times New Roman" pitchFamily="18" charset="0"/>
              </a:rPr>
              <a:t> tan </a:t>
            </a:r>
            <a:r>
              <a:rPr lang="en-US" altLang="en-US" sz="2800" b="1" dirty="0" err="1">
                <a:solidFill>
                  <a:schemeClr val="tx1"/>
                </a:solidFill>
                <a:latin typeface="Times New Roman" pitchFamily="18" charset="0"/>
                <a:cs typeface="Times New Roman" pitchFamily="18" charset="0"/>
              </a:rPr>
              <a:t>tối</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đa</a:t>
            </a:r>
            <a:r>
              <a:rPr lang="en-US" altLang="en-US" sz="2800" b="1" dirty="0">
                <a:solidFill>
                  <a:schemeClr val="tx1"/>
                </a:solidFill>
                <a:latin typeface="Times New Roman" pitchFamily="18" charset="0"/>
                <a:cs typeface="Times New Roman" pitchFamily="18" charset="0"/>
              </a:rPr>
              <a:t> 20g </a:t>
            </a:r>
            <a:r>
              <a:rPr lang="en-US" altLang="en-US" sz="2800" b="1" dirty="0" err="1">
                <a:solidFill>
                  <a:schemeClr val="tx1"/>
                </a:solidFill>
                <a:latin typeface="Times New Roman" pitchFamily="18" charset="0"/>
                <a:cs typeface="Times New Roman" pitchFamily="18" charset="0"/>
              </a:rPr>
              <a:t>đường</a:t>
            </a:r>
            <a:r>
              <a:rPr lang="en-US" altLang="en-US" sz="2800" b="1" dirty="0">
                <a:solidFill>
                  <a:schemeClr val="tx1"/>
                </a:solidFill>
                <a:latin typeface="Times New Roman" pitchFamily="18" charset="0"/>
                <a:cs typeface="Times New Roman" pitchFamily="18" charset="0"/>
              </a:rPr>
              <a:t>; 3,6g </a:t>
            </a:r>
            <a:r>
              <a:rPr lang="en-US" altLang="en-US" sz="2800" b="1" dirty="0" err="1">
                <a:solidFill>
                  <a:schemeClr val="tx1"/>
                </a:solidFill>
                <a:latin typeface="Times New Roman" pitchFamily="18" charset="0"/>
                <a:cs typeface="Times New Roman" pitchFamily="18" charset="0"/>
              </a:rPr>
              <a:t>muối</a:t>
            </a:r>
            <a:r>
              <a:rPr lang="en-US" altLang="en-US" sz="2800" b="1" dirty="0">
                <a:solidFill>
                  <a:schemeClr val="tx1"/>
                </a:solidFill>
                <a:latin typeface="Times New Roman" pitchFamily="18" charset="0"/>
                <a:cs typeface="Times New Roman" pitchFamily="18" charset="0"/>
              </a:rPr>
              <a:t> </a:t>
            </a:r>
            <a:r>
              <a:rPr lang="en-US" altLang="en-US" sz="2800" b="1" dirty="0" err="1">
                <a:solidFill>
                  <a:schemeClr val="tx1"/>
                </a:solidFill>
                <a:latin typeface="Times New Roman" pitchFamily="18" charset="0"/>
                <a:cs typeface="Times New Roman" pitchFamily="18" charset="0"/>
              </a:rPr>
              <a:t>ăn</a:t>
            </a:r>
            <a:r>
              <a:rPr lang="en-US" altLang="en-US" sz="2800" b="1" dirty="0">
                <a:solidFill>
                  <a:schemeClr val="tx1"/>
                </a:solidFill>
                <a:latin typeface="Times New Roman" pitchFamily="18" charset="0"/>
                <a:cs typeface="Times New Roman" pitchFamily="18" charset="0"/>
              </a:rPr>
              <a:t>.</a:t>
            </a:r>
            <a:r>
              <a:rPr lang="en-US" altLang="en-US" sz="2800" dirty="0">
                <a:solidFill>
                  <a:schemeClr val="tx1"/>
                </a:solidFill>
                <a:latin typeface="Times New Roman" pitchFamily="18" charset="0"/>
                <a:cs typeface="Times New Roman" pitchFamily="18" charset="0"/>
              </a:rPr>
              <a:t> </a:t>
            </a:r>
          </a:p>
        </p:txBody>
      </p:sp>
      <p:sp>
        <p:nvSpPr>
          <p:cNvPr id="16387" name="Rectangle 5"/>
          <p:cNvSpPr>
            <a:spLocks noGrp="1" noChangeArrowheads="1"/>
          </p:cNvSpPr>
          <p:nvPr>
            <p:ph type="body" sz="half" idx="1"/>
          </p:nvPr>
        </p:nvSpPr>
        <p:spPr>
          <a:xfrm>
            <a:off x="0" y="1676400"/>
            <a:ext cx="4495800" cy="5181600"/>
          </a:xfrm>
        </p:spPr>
        <p:txBody>
          <a:bodyPr/>
          <a:lstStyle/>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p:txBody>
      </p:sp>
      <p:pic>
        <p:nvPicPr>
          <p:cNvPr id="12295" name="Picture 7" descr="Pictu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44196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11338"/>
            <a:ext cx="411480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p:cNvSpPr>
            <a:spLocks noChangeArrowheads="1"/>
          </p:cNvSpPr>
          <p:nvPr/>
        </p:nvSpPr>
        <p:spPr bwMode="auto">
          <a:xfrm>
            <a:off x="0" y="42672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a:t>Trộn 25 g đường vào 10g nước ta thu được dung dịch bão hòa chưa? Vì sao?</a:t>
            </a:r>
            <a:endParaRPr lang="en-US" altLang="en-US" sz="4000"/>
          </a:p>
        </p:txBody>
      </p:sp>
      <p:sp>
        <p:nvSpPr>
          <p:cNvPr id="12298" name="Rectangle 10"/>
          <p:cNvSpPr>
            <a:spLocks noChangeArrowheads="1"/>
          </p:cNvSpPr>
          <p:nvPr/>
        </p:nvSpPr>
        <p:spPr bwMode="auto">
          <a:xfrm>
            <a:off x="5029200" y="42672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Trộn 3,5g muối vào 10g nước ta thu được dung dịch bão hòa chưa? Vì sao?</a:t>
            </a:r>
            <a:endParaRPr lang="en-US" altLang="en-US" sz="4400"/>
          </a:p>
        </p:txBody>
      </p:sp>
      <p:sp>
        <p:nvSpPr>
          <p:cNvPr id="16392" name="Line 11"/>
          <p:cNvSpPr>
            <a:spLocks noChangeShapeType="1"/>
          </p:cNvSpPr>
          <p:nvPr/>
        </p:nvSpPr>
        <p:spPr bwMode="auto">
          <a:xfrm>
            <a:off x="4648200" y="1828800"/>
            <a:ext cx="0" cy="5029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AutoShape 12"/>
          <p:cNvSpPr>
            <a:spLocks noChangeArrowheads="1"/>
          </p:cNvSpPr>
          <p:nvPr/>
        </p:nvSpPr>
        <p:spPr bwMode="auto">
          <a:xfrm>
            <a:off x="0" y="1828800"/>
            <a:ext cx="2743200" cy="1143000"/>
          </a:xfrm>
          <a:prstGeom prst="wedgeEllipseCallout">
            <a:avLst>
              <a:gd name="adj1" fmla="val 65856"/>
              <a:gd name="adj2" fmla="val 53889"/>
            </a:avLst>
          </a:prstGeom>
          <a:solidFill>
            <a:schemeClr val="accent1"/>
          </a:solidFill>
          <a:ln w="9525">
            <a:solidFill>
              <a:schemeClr val="tx1"/>
            </a:solidFill>
            <a:miter lim="800000"/>
            <a:headEnd/>
            <a:tailEnd/>
          </a:ln>
        </p:spPr>
        <p:txBody>
          <a:bodyPr/>
          <a:lstStyle/>
          <a:p>
            <a:pPr algn="ctr"/>
            <a:r>
              <a:rPr lang="en-US" altLang="en-US" sz="2400" b="1">
                <a:solidFill>
                  <a:srgbClr val="FFFF00"/>
                </a:solidFill>
              </a:rPr>
              <a:t>Dung dịch đã bão hòa</a:t>
            </a:r>
          </a:p>
        </p:txBody>
      </p:sp>
      <p:sp>
        <p:nvSpPr>
          <p:cNvPr id="12301" name="AutoShape 13"/>
          <p:cNvSpPr>
            <a:spLocks noChangeArrowheads="1"/>
          </p:cNvSpPr>
          <p:nvPr/>
        </p:nvSpPr>
        <p:spPr bwMode="auto">
          <a:xfrm>
            <a:off x="4724400" y="1828800"/>
            <a:ext cx="2819400" cy="1143000"/>
          </a:xfrm>
          <a:prstGeom prst="wedgeEllipseCallout">
            <a:avLst>
              <a:gd name="adj1" fmla="val 74880"/>
              <a:gd name="adj2" fmla="val 53889"/>
            </a:avLst>
          </a:prstGeom>
          <a:solidFill>
            <a:schemeClr val="accent1"/>
          </a:solidFill>
          <a:ln w="9525">
            <a:solidFill>
              <a:schemeClr val="tx1"/>
            </a:solidFill>
            <a:miter lim="800000"/>
            <a:headEnd/>
            <a:tailEnd/>
          </a:ln>
        </p:spPr>
        <p:txBody>
          <a:bodyPr/>
          <a:lstStyle/>
          <a:p>
            <a:pPr algn="ctr"/>
            <a:r>
              <a:rPr lang="en-US" altLang="en-US" sz="2400" b="1">
                <a:solidFill>
                  <a:srgbClr val="FFFF00"/>
                </a:solidFill>
              </a:rPr>
              <a:t>Dung dịch chưa bão hòa</a:t>
            </a:r>
          </a:p>
        </p:txBody>
      </p:sp>
    </p:spTree>
    <p:extLst>
      <p:ext uri="{BB962C8B-B14F-4D97-AF65-F5344CB8AC3E}">
        <p14:creationId xmlns:p14="http://schemas.microsoft.com/office/powerpoint/2010/main" val="3329015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trips(downLeft)">
                                      <p:cBhvr>
                                        <p:cTn id="7" dur="500"/>
                                        <p:tgtEl>
                                          <p:spTgt spid="1229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strips(downLeft)">
                                      <p:cBhvr>
                                        <p:cTn id="10" dur="500"/>
                                        <p:tgtEl>
                                          <p:spTgt spid="122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296"/>
                                        </p:tgtEl>
                                        <p:attrNameLst>
                                          <p:attrName>style.visibility</p:attrName>
                                        </p:attrNameLst>
                                      </p:cBhvr>
                                      <p:to>
                                        <p:strVal val="visible"/>
                                      </p:to>
                                    </p:set>
                                    <p:animEffect transition="in" filter="box(in)">
                                      <p:cBhvr>
                                        <p:cTn id="15" dur="500"/>
                                        <p:tgtEl>
                                          <p:spTgt spid="1229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box(in)">
                                      <p:cBhvr>
                                        <p:cTn id="18" dur="500"/>
                                        <p:tgtEl>
                                          <p:spTgt spid="122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300"/>
                                        </p:tgtEl>
                                        <p:attrNameLst>
                                          <p:attrName>style.visibility</p:attrName>
                                        </p:attrNameLst>
                                      </p:cBhvr>
                                      <p:to>
                                        <p:strVal val="visible"/>
                                      </p:to>
                                    </p:set>
                                    <p:animEffect transition="in" filter="fade">
                                      <p:cBhvr>
                                        <p:cTn id="23" dur="1000"/>
                                        <p:tgtEl>
                                          <p:spTgt spid="123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301"/>
                                        </p:tgtEl>
                                        <p:attrNameLst>
                                          <p:attrName>style.visibility</p:attrName>
                                        </p:attrNameLst>
                                      </p:cBhvr>
                                      <p:to>
                                        <p:strVal val="visible"/>
                                      </p:to>
                                    </p:set>
                                    <p:animEffect transition="in" filter="strips(downLeft)">
                                      <p:cBhvr>
                                        <p:cTn id="28"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8" grpId="0"/>
      <p:bldP spid="12300" grpId="0" animBg="1"/>
      <p:bldP spid="123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3276599"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Định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nghĩa</a:t>
            </a:r>
            <a:r>
              <a:rPr lang="en-US" sz="3200" b="1" dirty="0">
                <a:solidFill>
                  <a:srgbClr val="FF0000"/>
                </a:solidFill>
                <a:latin typeface="Times New Roman" pitchFamily="18" charset="0"/>
                <a:cs typeface="Times New Roman" pitchFamily="18" charset="0"/>
              </a:rPr>
              <a:t> :</a:t>
            </a:r>
          </a:p>
        </p:txBody>
      </p:sp>
      <p:sp>
        <p:nvSpPr>
          <p:cNvPr id="5" name="Rectangle 9"/>
          <p:cNvSpPr>
            <a:spLocks noChangeArrowheads="1"/>
          </p:cNvSpPr>
          <p:nvPr/>
        </p:nvSpPr>
        <p:spPr bwMode="auto">
          <a:xfrm>
            <a:off x="533400" y="1886203"/>
            <a:ext cx="8001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32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a:t>
            </a:r>
            <a:r>
              <a:rPr lang="en-US" altLang="en-US" sz="3600" dirty="0">
                <a:latin typeface="Times New Roman" pitchFamily="18" charset="0"/>
                <a:cs typeface="Times New Roman" pitchFamily="18" charset="0"/>
              </a:rPr>
              <a:t> tan (</a:t>
            </a:r>
            <a:r>
              <a:rPr lang="en-US" altLang="en-US" sz="3600" i="1" dirty="0" err="1">
                <a:latin typeface="Times New Roman" pitchFamily="18" charset="0"/>
                <a:cs typeface="Times New Roman" pitchFamily="18" charset="0"/>
              </a:rPr>
              <a:t>kí</a:t>
            </a:r>
            <a:r>
              <a:rPr lang="en-US" altLang="en-US" sz="3600" i="1" dirty="0">
                <a:latin typeface="Times New Roman" pitchFamily="18" charset="0"/>
                <a:cs typeface="Times New Roman" pitchFamily="18" charset="0"/>
              </a:rPr>
              <a:t> </a:t>
            </a:r>
            <a:r>
              <a:rPr lang="en-US" altLang="en-US" sz="3600" i="1" dirty="0" err="1">
                <a:latin typeface="Times New Roman" pitchFamily="18" charset="0"/>
                <a:cs typeface="Times New Roman" pitchFamily="18" charset="0"/>
              </a:rPr>
              <a:t>hiệu</a:t>
            </a:r>
            <a:r>
              <a:rPr lang="en-US" altLang="en-US" sz="3600" i="1" dirty="0">
                <a:latin typeface="Times New Roman" pitchFamily="18" charset="0"/>
                <a:cs typeface="Times New Roman" pitchFamily="18" charset="0"/>
              </a:rPr>
              <a:t> </a:t>
            </a:r>
            <a:r>
              <a:rPr lang="en-US" altLang="en-US" sz="3600" i="1" dirty="0" err="1">
                <a:latin typeface="Times New Roman" pitchFamily="18" charset="0"/>
                <a:cs typeface="Times New Roman" pitchFamily="18" charset="0"/>
              </a:rPr>
              <a:t>là</a:t>
            </a:r>
            <a:r>
              <a:rPr lang="en-US" altLang="en-US" sz="3600" i="1" dirty="0">
                <a:latin typeface="Times New Roman" pitchFamily="18" charset="0"/>
                <a:cs typeface="Times New Roman" pitchFamily="18" charset="0"/>
              </a:rPr>
              <a:t> S</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một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chất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trong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nước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b="1" dirty="0">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số</a:t>
            </a:r>
            <a:r>
              <a:rPr lang="en-US" altLang="en-US" sz="3600" b="1" dirty="0">
                <a:solidFill>
                  <a:srgbClr val="FF0000"/>
                </a:solidFill>
                <a:latin typeface="Times New Roman" pitchFamily="18" charset="0"/>
                <a:cs typeface="Times New Roman" pitchFamily="18" charset="0"/>
              </a:rPr>
              <a:t> gam </a:t>
            </a:r>
            <a:r>
              <a:rPr lang="en-US" altLang="en-US" sz="3600" b="1" dirty="0" err="1">
                <a:solidFill>
                  <a:srgbClr val="FF0000"/>
                </a:solidFill>
                <a:latin typeface="Times New Roman" pitchFamily="18" charset="0"/>
                <a:cs typeface="Times New Roman" pitchFamily="18" charset="0"/>
              </a:rPr>
              <a:t>chất</a:t>
            </a:r>
            <a:r>
              <a:rPr lang="en-US" altLang="en-US" sz="3600" b="1"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đó</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hoà</a:t>
            </a:r>
            <a:r>
              <a:rPr lang="en-US" altLang="en-US" sz="3600" dirty="0">
                <a:latin typeface="Times New Roman" pitchFamily="18" charset="0"/>
                <a:cs typeface="Times New Roman" pitchFamily="18" charset="0"/>
              </a:rPr>
              <a:t> tan </a:t>
            </a:r>
            <a:r>
              <a:rPr lang="en-US" altLang="en-US" sz="3600" dirty="0" err="1">
                <a:latin typeface="Times New Roman" pitchFamily="18" charset="0"/>
                <a:cs typeface="Times New Roman" pitchFamily="18" charset="0"/>
              </a:rPr>
              <a:t>trong</a:t>
            </a:r>
            <a:r>
              <a:rPr lang="en-US" altLang="en-US" sz="3600" b="1" dirty="0">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100 gam </a:t>
            </a:r>
            <a:r>
              <a:rPr lang="en-US" altLang="en-US" sz="3600" b="1" dirty="0" err="1">
                <a:solidFill>
                  <a:srgbClr val="FF0000"/>
                </a:solidFill>
                <a:latin typeface="Times New Roman" pitchFamily="18" charset="0"/>
                <a:cs typeface="Times New Roman" pitchFamily="18" charset="0"/>
              </a:rPr>
              <a:t>nước</a:t>
            </a:r>
            <a:r>
              <a:rPr lang="en-US" altLang="en-US" sz="3600" b="1"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để</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tạo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thành</a:t>
            </a:r>
            <a:r>
              <a:rPr lang="en-US" altLang="en-US" sz="3600" b="1" dirty="0">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dung </a:t>
            </a:r>
            <a:r>
              <a:rPr lang="en-US" altLang="en-US" sz="3600" b="1" dirty="0" err="1">
                <a:solidFill>
                  <a:srgbClr val="FF0000"/>
                </a:solidFill>
                <a:latin typeface="Times New Roman" pitchFamily="18" charset="0"/>
                <a:cs typeface="Times New Roman" pitchFamily="18" charset="0"/>
              </a:rPr>
              <a:t>dịch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bão</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hoà</a:t>
            </a:r>
            <a:r>
              <a:rPr lang="en-US" altLang="en-US" sz="3600" b="1" dirty="0">
                <a:latin typeface="Times New Roman" pitchFamily="18" charset="0"/>
                <a:cs typeface="Times New Roman" pitchFamily="18" charset="0"/>
              </a:rPr>
              <a:t> ở </a:t>
            </a:r>
            <a:r>
              <a:rPr lang="en-US" altLang="en-US" sz="3600" b="1" dirty="0" err="1">
                <a:latin typeface="Times New Roman" pitchFamily="18" charset="0"/>
                <a:cs typeface="Times New Roman" pitchFamily="18" charset="0"/>
              </a:rPr>
              <a:t>nhiệt</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độ</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xác</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định</a:t>
            </a:r>
            <a:r>
              <a:rPr lang="en-US" alt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13204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266699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p>
        </p:txBody>
      </p:sp>
      <p:sp>
        <p:nvSpPr>
          <p:cNvPr id="5" name="TextBox 4"/>
          <p:cNvSpPr txBox="1"/>
          <p:nvPr/>
        </p:nvSpPr>
        <p:spPr>
          <a:xfrm>
            <a:off x="359229" y="1851984"/>
            <a:ext cx="8229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60493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1447800"/>
          </a:xfrm>
        </p:spPr>
        <p:txBody>
          <a:bodyPr/>
          <a:lstStyle/>
          <a:p>
            <a:pPr algn="l" eaLnBrk="1" hangingPunct="1"/>
            <a:r>
              <a:rPr lang="en-US" altLang="en-US" sz="2900" b="1" dirty="0">
                <a:solidFill>
                  <a:srgbClr val="0000FF"/>
                </a:solidFill>
                <a:latin typeface="Times New Roman" pitchFamily="18" charset="0"/>
                <a:cs typeface="Times New Roman" pitchFamily="18" charset="0"/>
              </a:rPr>
              <a:t>Ví dụ 1:</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Xác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định</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độ</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của</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muối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NaCl</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trong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ở 20</a:t>
            </a:r>
            <a:r>
              <a:rPr lang="en-US" altLang="en-US" sz="2900" b="1" baseline="30000" dirty="0">
                <a:latin typeface="Times New Roman" pitchFamily="18" charset="0"/>
                <a:cs typeface="Times New Roman" pitchFamily="18" charset="0"/>
              </a:rPr>
              <a:t>0</a:t>
            </a:r>
            <a:r>
              <a:rPr lang="en-US" altLang="en-US" sz="2900" b="1" dirty="0">
                <a:latin typeface="Times New Roman" pitchFamily="18" charset="0"/>
                <a:cs typeface="Times New Roman" pitchFamily="18" charset="0"/>
              </a:rPr>
              <a:t>C. </a:t>
            </a:r>
            <a:r>
              <a:rPr lang="en-US" altLang="en-US" sz="2900" b="1" dirty="0" err="1">
                <a:latin typeface="Times New Roman" pitchFamily="18" charset="0"/>
                <a:cs typeface="Times New Roman" pitchFamily="18" charset="0"/>
              </a:rPr>
              <a:t>Biết</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rằng</a:t>
            </a:r>
            <a:r>
              <a:rPr lang="en-US" altLang="en-US" sz="2900" b="1" dirty="0">
                <a:latin typeface="Times New Roman" pitchFamily="18" charset="0"/>
                <a:cs typeface="Times New Roman" pitchFamily="18" charset="0"/>
              </a:rPr>
              <a:t> ở 20</a:t>
            </a:r>
            <a:r>
              <a:rPr lang="en-US" altLang="en-US" sz="2900" b="1" baseline="30000" dirty="0">
                <a:latin typeface="Times New Roman" pitchFamily="18" charset="0"/>
                <a:cs typeface="Times New Roman" pitchFamily="18" charset="0"/>
              </a:rPr>
              <a:t>0</a:t>
            </a:r>
            <a:r>
              <a:rPr lang="en-US" altLang="en-US" sz="2900" b="1" dirty="0">
                <a:latin typeface="Times New Roman" pitchFamily="18" charset="0"/>
                <a:cs typeface="Times New Roman" pitchFamily="18" charset="0"/>
              </a:rPr>
              <a:t>C </a:t>
            </a:r>
            <a:r>
              <a:rPr lang="en-US" altLang="en-US" sz="2900" b="1" dirty="0" err="1">
                <a:latin typeface="Times New Roman" pitchFamily="18" charset="0"/>
                <a:cs typeface="Times New Roman" pitchFamily="18" charset="0"/>
              </a:rPr>
              <a:t>khi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hòa</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hết</a:t>
            </a:r>
            <a:r>
              <a:rPr lang="en-US" altLang="en-US" sz="2900" b="1" dirty="0">
                <a:latin typeface="Times New Roman" pitchFamily="18" charset="0"/>
                <a:cs typeface="Times New Roman" pitchFamily="18" charset="0"/>
              </a:rPr>
              <a:t> </a:t>
            </a:r>
            <a:r>
              <a:rPr lang="en-US" altLang="en-US" sz="2900" b="1" dirty="0">
                <a:solidFill>
                  <a:srgbClr val="FF0000"/>
                </a:solidFill>
                <a:latin typeface="Times New Roman" pitchFamily="18" charset="0"/>
                <a:cs typeface="Times New Roman" pitchFamily="18" charset="0"/>
              </a:rPr>
              <a:t>72g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NaCl</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trong</a:t>
            </a:r>
            <a:r>
              <a:rPr lang="en-US" altLang="en-US" sz="2900" b="1" dirty="0">
                <a:latin typeface="Times New Roman" pitchFamily="18" charset="0"/>
                <a:cs typeface="Times New Roman" pitchFamily="18" charset="0"/>
              </a:rPr>
              <a:t> </a:t>
            </a:r>
            <a:r>
              <a:rPr lang="en-US" altLang="en-US" sz="2900" b="1" dirty="0">
                <a:solidFill>
                  <a:srgbClr val="FF0000"/>
                </a:solidFill>
                <a:latin typeface="Times New Roman" pitchFamily="18" charset="0"/>
                <a:cs typeface="Times New Roman" pitchFamily="18" charset="0"/>
              </a:rPr>
              <a:t>200g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thì</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thu</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được</a:t>
            </a:r>
            <a:r>
              <a:rPr lang="en-US" altLang="en-US" sz="2900" b="1" dirty="0">
                <a:latin typeface="Times New Roman" pitchFamily="18" charset="0"/>
                <a:cs typeface="Times New Roman" pitchFamily="18" charset="0"/>
              </a:rPr>
              <a:t> dung </a:t>
            </a:r>
            <a:r>
              <a:rPr lang="en-US" altLang="en-US" sz="2900" b="1" dirty="0" err="1">
                <a:latin typeface="Times New Roman" pitchFamily="18" charset="0"/>
                <a:cs typeface="Times New Roman" pitchFamily="18" charset="0"/>
              </a:rPr>
              <a:t>dịch</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bão</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hòa</a:t>
            </a:r>
            <a:r>
              <a:rPr lang="en-US" altLang="en-US" sz="2900" b="1" dirty="0">
                <a:latin typeface="Times New Roman" pitchFamily="18" charset="0"/>
                <a:cs typeface="Times New Roman" pitchFamily="18" charset="0"/>
              </a:rPr>
              <a:t>.</a:t>
            </a:r>
          </a:p>
        </p:txBody>
      </p:sp>
      <p:sp>
        <p:nvSpPr>
          <p:cNvPr id="11268" name="Rectangle 4"/>
          <p:cNvSpPr>
            <a:spLocks noChangeArrowheads="1"/>
          </p:cNvSpPr>
          <p:nvPr/>
        </p:nvSpPr>
        <p:spPr bwMode="auto">
          <a:xfrm>
            <a:off x="57912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72 g</a:t>
            </a:r>
          </a:p>
        </p:txBody>
      </p:sp>
      <p:sp>
        <p:nvSpPr>
          <p:cNvPr id="11269" name="Rectangle 5"/>
          <p:cNvSpPr>
            <a:spLocks noChangeArrowheads="1"/>
          </p:cNvSpPr>
          <p:nvPr/>
        </p:nvSpPr>
        <p:spPr bwMode="auto">
          <a:xfrm>
            <a:off x="2895600" y="26543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200 g</a:t>
            </a:r>
          </a:p>
        </p:txBody>
      </p:sp>
      <p:sp>
        <p:nvSpPr>
          <p:cNvPr id="11271" name="Rectangle 7"/>
          <p:cNvSpPr>
            <a:spLocks noChangeArrowheads="1"/>
          </p:cNvSpPr>
          <p:nvPr/>
        </p:nvSpPr>
        <p:spPr bwMode="auto">
          <a:xfrm>
            <a:off x="2919413" y="32337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100 g</a:t>
            </a:r>
          </a:p>
        </p:txBody>
      </p:sp>
      <p:sp>
        <p:nvSpPr>
          <p:cNvPr id="11272" name="Rectangle 8"/>
          <p:cNvSpPr>
            <a:spLocks noChangeArrowheads="1"/>
          </p:cNvSpPr>
          <p:nvPr/>
        </p:nvSpPr>
        <p:spPr bwMode="auto">
          <a:xfrm>
            <a:off x="5029200" y="414337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000" b="1" dirty="0"/>
              <a:t>= </a:t>
            </a:r>
            <a:r>
              <a:rPr lang="en-US" altLang="en-US" sz="3000" b="1" dirty="0">
                <a:latin typeface="Times New Roman" pitchFamily="18" charset="0"/>
                <a:cs typeface="Times New Roman" pitchFamily="18" charset="0"/>
              </a:rPr>
              <a:t>36 (g)</a:t>
            </a:r>
          </a:p>
        </p:txBody>
      </p:sp>
      <p:sp>
        <p:nvSpPr>
          <p:cNvPr id="11273" name="Line 9"/>
          <p:cNvSpPr>
            <a:spLocks noChangeShapeType="1"/>
          </p:cNvSpPr>
          <p:nvPr/>
        </p:nvSpPr>
        <p:spPr bwMode="auto">
          <a:xfrm>
            <a:off x="838200" y="5791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Rectangle 11"/>
          <p:cNvSpPr>
            <a:spLocks noChangeArrowheads="1"/>
          </p:cNvSpPr>
          <p:nvPr/>
        </p:nvSpPr>
        <p:spPr bwMode="auto">
          <a:xfrm>
            <a:off x="5114925" y="318135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solidFill>
                  <a:srgbClr val="0000FF"/>
                </a:solidFill>
                <a:cs typeface="Arial" charset="0"/>
              </a:rPr>
              <a:t>→   </a:t>
            </a:r>
            <a:r>
              <a:rPr lang="en-US" altLang="en-US" sz="2800" b="1">
                <a:cs typeface="Arial" charset="0"/>
              </a:rPr>
              <a:t> </a:t>
            </a:r>
          </a:p>
        </p:txBody>
      </p:sp>
      <p:sp>
        <p:nvSpPr>
          <p:cNvPr id="11276" name="Rectangle 12"/>
          <p:cNvSpPr>
            <a:spLocks noChangeArrowheads="1"/>
          </p:cNvSpPr>
          <p:nvPr/>
        </p:nvSpPr>
        <p:spPr bwMode="auto">
          <a:xfrm>
            <a:off x="1600200" y="5486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t>S =</a:t>
            </a:r>
          </a:p>
        </p:txBody>
      </p:sp>
      <p:sp>
        <p:nvSpPr>
          <p:cNvPr id="11277" name="Line 13"/>
          <p:cNvSpPr>
            <a:spLocks noChangeShapeType="1"/>
          </p:cNvSpPr>
          <p:nvPr/>
        </p:nvSpPr>
        <p:spPr bwMode="auto">
          <a:xfrm>
            <a:off x="2590800" y="57912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Rectangle 16"/>
          <p:cNvSpPr>
            <a:spLocks noChangeArrowheads="1"/>
          </p:cNvSpPr>
          <p:nvPr/>
        </p:nvSpPr>
        <p:spPr bwMode="auto">
          <a:xfrm>
            <a:off x="4043363" y="538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t>. </a:t>
            </a:r>
            <a:r>
              <a:rPr lang="en-US" altLang="en-US" sz="3200" b="1" dirty="0">
                <a:latin typeface="Times New Roman" pitchFamily="18" charset="0"/>
                <a:cs typeface="Times New Roman" pitchFamily="18" charset="0"/>
              </a:rPr>
              <a:t>100 (g)</a:t>
            </a:r>
          </a:p>
        </p:txBody>
      </p:sp>
      <p:sp>
        <p:nvSpPr>
          <p:cNvPr id="11282" name="Rectangle 18"/>
          <p:cNvSpPr>
            <a:spLocks noChangeArrowheads="1"/>
          </p:cNvSpPr>
          <p:nvPr/>
        </p:nvSpPr>
        <p:spPr bwMode="auto">
          <a:xfrm>
            <a:off x="2590800" y="495300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dirty="0" err="1"/>
              <a:t>m</a:t>
            </a:r>
            <a:r>
              <a:rPr lang="en-US" altLang="en-US" b="1" dirty="0" err="1"/>
              <a:t>chất</a:t>
            </a:r>
            <a:r>
              <a:rPr lang="en-US" altLang="en-US" b="1" dirty="0">
                <a:latin typeface="Arial" charset="0"/>
                <a:cs typeface="Arial" charset="0"/>
              </a:rPr>
              <a:t> tan</a:t>
            </a:r>
          </a:p>
        </p:txBody>
      </p:sp>
      <p:sp>
        <p:nvSpPr>
          <p:cNvPr id="11283" name="Rectangle 19"/>
          <p:cNvSpPr>
            <a:spLocks noChangeArrowheads="1"/>
          </p:cNvSpPr>
          <p:nvPr/>
        </p:nvSpPr>
        <p:spPr bwMode="auto">
          <a:xfrm>
            <a:off x="2667000" y="56388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a:t>m</a:t>
            </a:r>
            <a:r>
              <a:rPr lang="en-US" altLang="en-US" b="1"/>
              <a:t>nước</a:t>
            </a:r>
          </a:p>
        </p:txBody>
      </p:sp>
      <p:sp>
        <p:nvSpPr>
          <p:cNvPr id="11284" name="Rectangle 20"/>
          <p:cNvSpPr>
            <a:spLocks noChangeArrowheads="1"/>
          </p:cNvSpPr>
          <p:nvPr/>
        </p:nvSpPr>
        <p:spPr bwMode="auto">
          <a:xfrm>
            <a:off x="685800" y="1066800"/>
            <a:ext cx="868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3600" b="1" dirty="0" err="1">
                <a:latin typeface="Times New Roman" pitchFamily="18" charset="0"/>
                <a:cs typeface="Times New Roman" pitchFamily="18" charset="0"/>
              </a:rPr>
              <a:t>Hướng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dẫn</a:t>
            </a:r>
            <a:r>
              <a:rPr lang="en-US" altLang="en-US" sz="3600" b="1" dirty="0">
                <a:latin typeface="Times New Roman" pitchFamily="18" charset="0"/>
                <a:cs typeface="Times New Roman" pitchFamily="18" charset="0"/>
              </a:rPr>
              <a:t>:</a:t>
            </a:r>
            <a:br>
              <a:rPr lang="en-US" altLang="en-US" sz="3600" b="1" dirty="0">
                <a:latin typeface="Times New Roman" pitchFamily="18" charset="0"/>
                <a:cs typeface="Times New Roman" pitchFamily="18" charset="0"/>
              </a:rPr>
            </a:br>
            <a:r>
              <a:rPr lang="en-US" altLang="en-US" sz="3600" b="1" dirty="0">
                <a:solidFill>
                  <a:schemeClr val="tx2"/>
                </a:solidFill>
                <a:latin typeface="Arial" charset="0"/>
                <a:cs typeface="Arial" charset="0"/>
              </a:rPr>
              <a:t>	</a:t>
            </a:r>
            <a:r>
              <a:rPr lang="en-US" altLang="en-US" sz="3600" b="1" dirty="0">
                <a:solidFill>
                  <a:srgbClr val="0000FF"/>
                </a:solidFill>
                <a:latin typeface="Arial" charset="0"/>
                <a:cs typeface="Arial" charset="0"/>
              </a:rPr>
              <a:t>        </a:t>
            </a:r>
            <a:r>
              <a:rPr lang="en-US" altLang="en-US" sz="3600" b="1" dirty="0">
                <a:solidFill>
                  <a:srgbClr val="0000FF"/>
                </a:solidFill>
                <a:latin typeface="Arial" charset="0"/>
                <a:cs typeface="Arial" charset="0"/>
                <a:sym typeface="Wingdings" pitchFamily="2" charset="2"/>
              </a:rPr>
              <a:t>   </a:t>
            </a:r>
          </a:p>
        </p:txBody>
      </p:sp>
      <p:sp>
        <p:nvSpPr>
          <p:cNvPr id="11288" name="Rectangle 24"/>
          <p:cNvSpPr>
            <a:spLocks noChangeArrowheads="1"/>
          </p:cNvSpPr>
          <p:nvPr/>
        </p:nvSpPr>
        <p:spPr bwMode="auto">
          <a:xfrm>
            <a:off x="6048375" y="3149940"/>
            <a:ext cx="81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a:solidFill>
                  <a:srgbClr val="FF0000"/>
                </a:solidFill>
                <a:latin typeface="Times New Roman" pitchFamily="18" charset="0"/>
                <a:cs typeface="Times New Roman" pitchFamily="18" charset="0"/>
                <a:sym typeface="Wingdings" pitchFamily="2" charset="2"/>
              </a:rPr>
              <a:t>x g</a:t>
            </a:r>
            <a:r>
              <a:rPr lang="en-US" altLang="en-US" dirty="0">
                <a:latin typeface="Times New Roman" pitchFamily="18" charset="0"/>
                <a:cs typeface="Times New Roman" pitchFamily="18" charset="0"/>
                <a:sym typeface="Wingdings" pitchFamily="2" charset="2"/>
              </a:rPr>
              <a:t> </a:t>
            </a:r>
          </a:p>
        </p:txBody>
      </p:sp>
      <p:sp>
        <p:nvSpPr>
          <p:cNvPr id="11289" name="Rectangle 25"/>
          <p:cNvSpPr>
            <a:spLocks noChangeArrowheads="1"/>
          </p:cNvSpPr>
          <p:nvPr/>
        </p:nvSpPr>
        <p:spPr bwMode="auto">
          <a:xfrm>
            <a:off x="2971800" y="413385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a:latin typeface="Arial" charset="0"/>
                <a:cs typeface="Arial" charset="0"/>
              </a:rPr>
              <a:t>=</a:t>
            </a:r>
          </a:p>
        </p:txBody>
      </p:sp>
      <p:sp>
        <p:nvSpPr>
          <p:cNvPr id="11291" name="Rectangle 27"/>
          <p:cNvSpPr>
            <a:spLocks noChangeArrowheads="1"/>
          </p:cNvSpPr>
          <p:nvPr/>
        </p:nvSpPr>
        <p:spPr bwMode="auto">
          <a:xfrm>
            <a:off x="2057400" y="2611438"/>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err="1">
                <a:solidFill>
                  <a:srgbClr val="0000FF"/>
                </a:solidFill>
                <a:latin typeface="Times New Roman" pitchFamily="18" charset="0"/>
                <a:cs typeface="Times New Roman" pitchFamily="18" charset="0"/>
              </a:rPr>
              <a:t>Cứ</a:t>
            </a:r>
            <a:r>
              <a:rPr lang="en-US" altLang="en-US" sz="3200" dirty="0"/>
              <a:t> </a:t>
            </a:r>
          </a:p>
        </p:txBody>
      </p:sp>
      <p:sp>
        <p:nvSpPr>
          <p:cNvPr id="11292" name="Rectangle 28"/>
          <p:cNvSpPr>
            <a:spLocks noChangeArrowheads="1"/>
          </p:cNvSpPr>
          <p:nvPr/>
        </p:nvSpPr>
        <p:spPr bwMode="auto">
          <a:xfrm>
            <a:off x="4038600" y="2592388"/>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rPr>
              <a:t>nước</a:t>
            </a:r>
            <a:r>
              <a:rPr lang="en-US" altLang="en-US" sz="3200" b="1" dirty="0">
                <a:solidFill>
                  <a:srgbClr val="0000FF"/>
                </a:solidFill>
                <a:latin typeface="Times New Roman" pitchFamily="18" charset="0"/>
                <a:cs typeface="Times New Roman" pitchFamily="18" charset="0"/>
              </a:rPr>
              <a:t> </a:t>
            </a:r>
            <a:r>
              <a:rPr lang="en-US" altLang="en-US" sz="3200" b="1" dirty="0">
                <a:solidFill>
                  <a:srgbClr val="0000FF"/>
                </a:solidFill>
              </a:rPr>
              <a:t> </a:t>
            </a:r>
            <a:r>
              <a:rPr lang="en-US" altLang="en-US" sz="3200" b="1" dirty="0">
                <a:solidFill>
                  <a:srgbClr val="0000FF"/>
                </a:solidFill>
                <a:sym typeface="Wingdings" pitchFamily="2" charset="2"/>
              </a:rPr>
              <a:t>→</a:t>
            </a:r>
            <a:r>
              <a:rPr lang="en-US" altLang="en-US" sz="3200" dirty="0">
                <a:latin typeface="Arial" charset="0"/>
                <a:cs typeface="Arial" charset="0"/>
                <a:sym typeface="Wingdings" pitchFamily="2" charset="2"/>
              </a:rPr>
              <a:t>       </a:t>
            </a:r>
          </a:p>
        </p:txBody>
      </p:sp>
      <p:sp>
        <p:nvSpPr>
          <p:cNvPr id="11293" name="Rectangle 29"/>
          <p:cNvSpPr>
            <a:spLocks noChangeArrowheads="1"/>
          </p:cNvSpPr>
          <p:nvPr/>
        </p:nvSpPr>
        <p:spPr bwMode="auto">
          <a:xfrm>
            <a:off x="6858000" y="2543175"/>
            <a:ext cx="1200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NaCl</a:t>
            </a:r>
            <a:br>
              <a:rPr lang="en-US" altLang="en-US" sz="3600" b="1" dirty="0">
                <a:solidFill>
                  <a:srgbClr val="0000FF"/>
                </a:solidFill>
                <a:latin typeface="Times New Roman" pitchFamily="18" charset="0"/>
                <a:cs typeface="Times New Roman" pitchFamily="18" charset="0"/>
                <a:sym typeface="Wingdings" pitchFamily="2" charset="2"/>
              </a:rPr>
            </a:br>
            <a:endParaRPr lang="en-US" altLang="en-US" sz="3600" b="1" dirty="0">
              <a:solidFill>
                <a:srgbClr val="0000FF"/>
              </a:solidFill>
              <a:latin typeface="Times New Roman" pitchFamily="18" charset="0"/>
              <a:cs typeface="Times New Roman" pitchFamily="18" charset="0"/>
              <a:sym typeface="Wingdings" pitchFamily="2" charset="2"/>
            </a:endParaRPr>
          </a:p>
        </p:txBody>
      </p:sp>
      <p:sp>
        <p:nvSpPr>
          <p:cNvPr id="11294" name="Rectangle 30"/>
          <p:cNvSpPr>
            <a:spLocks noChangeArrowheads="1"/>
          </p:cNvSpPr>
          <p:nvPr/>
        </p:nvSpPr>
        <p:spPr bwMode="auto">
          <a:xfrm>
            <a:off x="1905000" y="3201988"/>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err="1">
                <a:solidFill>
                  <a:srgbClr val="0000FF"/>
                </a:solidFill>
                <a:latin typeface="Times New Roman" pitchFamily="18" charset="0"/>
                <a:cs typeface="Times New Roman" pitchFamily="18" charset="0"/>
                <a:sym typeface="Wingdings" pitchFamily="2" charset="2"/>
              </a:rPr>
              <a:t>Vậy</a:t>
            </a:r>
            <a:r>
              <a:rPr lang="en-US" altLang="en-US" sz="3600" b="1" dirty="0">
                <a:solidFill>
                  <a:srgbClr val="0000FF"/>
                </a:solidFill>
                <a:latin typeface="Times New Roman" pitchFamily="18" charset="0"/>
                <a:cs typeface="Times New Roman" pitchFamily="18" charset="0"/>
                <a:sym typeface="Wingdings" pitchFamily="2" charset="2"/>
              </a:rPr>
              <a:t>:</a:t>
            </a:r>
            <a:r>
              <a:rPr lang="en-US" altLang="en-US" dirty="0">
                <a:latin typeface="Times New Roman" pitchFamily="18" charset="0"/>
                <a:cs typeface="Times New Roman" pitchFamily="18" charset="0"/>
                <a:sym typeface="Wingdings" pitchFamily="2" charset="2"/>
              </a:rPr>
              <a:t>          </a:t>
            </a:r>
          </a:p>
        </p:txBody>
      </p:sp>
      <p:sp>
        <p:nvSpPr>
          <p:cNvPr id="11295" name="Rectangle 31"/>
          <p:cNvSpPr>
            <a:spLocks noChangeArrowheads="1"/>
          </p:cNvSpPr>
          <p:nvPr/>
        </p:nvSpPr>
        <p:spPr bwMode="auto">
          <a:xfrm>
            <a:off x="4008438" y="3181350"/>
            <a:ext cx="1992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nước</a:t>
            </a:r>
            <a:r>
              <a:rPr lang="en-US" altLang="en-US" sz="3600" b="1" dirty="0">
                <a:solidFill>
                  <a:srgbClr val="FF0000"/>
                </a:solidFill>
                <a:latin typeface="Times New Roman" pitchFamily="18" charset="0"/>
                <a:cs typeface="Times New Roman" pitchFamily="18" charset="0"/>
                <a:sym typeface="Wingdings" pitchFamily="2" charset="2"/>
              </a:rPr>
              <a:t> </a:t>
            </a:r>
            <a:r>
              <a:rPr lang="en-US" altLang="en-US" dirty="0">
                <a:latin typeface="Times New Roman" pitchFamily="18" charset="0"/>
                <a:cs typeface="Times New Roman" pitchFamily="18" charset="0"/>
                <a:sym typeface="Wingdings" pitchFamily="2" charset="2"/>
              </a:rPr>
              <a:t> </a:t>
            </a:r>
            <a:r>
              <a:rPr lang="en-US" altLang="en-US" dirty="0">
                <a:latin typeface="Arial" charset="0"/>
                <a:cs typeface="Arial" charset="0"/>
                <a:sym typeface="Wingdings" pitchFamily="2" charset="2"/>
              </a:rPr>
              <a:t>       </a:t>
            </a:r>
          </a:p>
        </p:txBody>
      </p:sp>
      <p:sp>
        <p:nvSpPr>
          <p:cNvPr id="11296" name="Rectangle 32"/>
          <p:cNvSpPr>
            <a:spLocks noChangeArrowheads="1"/>
          </p:cNvSpPr>
          <p:nvPr/>
        </p:nvSpPr>
        <p:spPr bwMode="auto">
          <a:xfrm>
            <a:off x="6858000" y="3244850"/>
            <a:ext cx="1096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NaCl</a:t>
            </a:r>
            <a:endParaRPr lang="en-US" altLang="en-US" sz="3200" b="1" dirty="0">
              <a:solidFill>
                <a:srgbClr val="0000FF"/>
              </a:solidFill>
              <a:latin typeface="Times New Roman" pitchFamily="18" charset="0"/>
              <a:cs typeface="Times New Roman" pitchFamily="18" charset="0"/>
              <a:sym typeface="Wingdings" pitchFamily="2" charset="2"/>
            </a:endParaRPr>
          </a:p>
        </p:txBody>
      </p:sp>
      <p:sp>
        <p:nvSpPr>
          <p:cNvPr id="11297" name="Text Box 33"/>
          <p:cNvSpPr txBox="1">
            <a:spLocks noChangeArrowheads="1"/>
          </p:cNvSpPr>
          <p:nvPr/>
        </p:nvSpPr>
        <p:spPr bwMode="auto">
          <a:xfrm>
            <a:off x="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Tóm</a:t>
            </a:r>
            <a:r>
              <a:rPr lang="en-US" altLang="en-US" sz="2400" b="1" dirty="0"/>
              <a:t> </a:t>
            </a:r>
            <a:r>
              <a:rPr lang="en-US" altLang="en-US" sz="2400" b="1" dirty="0" err="1"/>
              <a:t>tắt</a:t>
            </a:r>
            <a:endParaRPr lang="en-US" altLang="en-US" sz="2400" b="1" dirty="0"/>
          </a:p>
        </p:txBody>
      </p:sp>
      <p:sp>
        <p:nvSpPr>
          <p:cNvPr id="18456" name="Line 34"/>
          <p:cNvSpPr>
            <a:spLocks noChangeShapeType="1"/>
          </p:cNvSpPr>
          <p:nvPr/>
        </p:nvSpPr>
        <p:spPr bwMode="auto">
          <a:xfrm>
            <a:off x="1981200" y="2362200"/>
            <a:ext cx="0" cy="2057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Text Box 35"/>
          <p:cNvSpPr txBox="1">
            <a:spLocks noChangeArrowheads="1"/>
          </p:cNvSpPr>
          <p:nvPr/>
        </p:nvSpPr>
        <p:spPr bwMode="auto">
          <a:xfrm>
            <a:off x="1524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m</a:t>
            </a:r>
            <a:r>
              <a:rPr lang="en-US" altLang="en-US" sz="2400" b="1" baseline="-25000" dirty="0" err="1"/>
              <a:t>ct</a:t>
            </a:r>
            <a:r>
              <a:rPr lang="en-US" altLang="en-US" sz="2400" b="1" dirty="0"/>
              <a:t> = 72g</a:t>
            </a:r>
          </a:p>
        </p:txBody>
      </p:sp>
      <p:sp>
        <p:nvSpPr>
          <p:cNvPr id="11300" name="Text Box 36"/>
          <p:cNvSpPr txBox="1">
            <a:spLocks noChangeArrowheads="1"/>
          </p:cNvSpPr>
          <p:nvPr/>
        </p:nvSpPr>
        <p:spPr bwMode="auto">
          <a:xfrm>
            <a:off x="152400" y="3276600"/>
            <a:ext cx="1752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200" b="1"/>
              <a:t>m</a:t>
            </a:r>
            <a:r>
              <a:rPr lang="en-US" altLang="en-US" sz="2200" b="1" baseline="-25000"/>
              <a:t>nước</a:t>
            </a:r>
            <a:r>
              <a:rPr lang="en-US" altLang="en-US" sz="2200" b="1"/>
              <a:t> = 200g</a:t>
            </a:r>
          </a:p>
        </p:txBody>
      </p:sp>
      <p:sp>
        <p:nvSpPr>
          <p:cNvPr id="11301" name="Text Box 37"/>
          <p:cNvSpPr txBox="1">
            <a:spLocks noChangeArrowheads="1"/>
          </p:cNvSpPr>
          <p:nvPr/>
        </p:nvSpPr>
        <p:spPr bwMode="auto">
          <a:xfrm>
            <a:off x="228600" y="3886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t>S = ? g</a:t>
            </a:r>
          </a:p>
        </p:txBody>
      </p:sp>
      <p:sp>
        <p:nvSpPr>
          <p:cNvPr id="36" name="TextBox 35"/>
          <p:cNvSpPr txBox="1">
            <a:spLocks noChangeArrowheads="1"/>
          </p:cNvSpPr>
          <p:nvPr/>
        </p:nvSpPr>
        <p:spPr bwMode="auto">
          <a:xfrm>
            <a:off x="2057400" y="2209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b="1"/>
              <a:t>Ở 20</a:t>
            </a:r>
            <a:r>
              <a:rPr lang="en-US" altLang="en-US" sz="2400" b="1" baseline="30000"/>
              <a:t>0</a:t>
            </a:r>
            <a:r>
              <a:rPr lang="en-US" altLang="en-US" sz="2400" b="1"/>
              <a:t>C</a:t>
            </a:r>
          </a:p>
        </p:txBody>
      </p:sp>
      <p:sp>
        <p:nvSpPr>
          <p:cNvPr id="35" name="TextBox 34"/>
          <p:cNvSpPr txBox="1">
            <a:spLocks noChangeArrowheads="1"/>
          </p:cNvSpPr>
          <p:nvPr/>
        </p:nvSpPr>
        <p:spPr bwMode="auto">
          <a:xfrm>
            <a:off x="2590800" y="4029075"/>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600" b="1">
                <a:solidFill>
                  <a:srgbClr val="FF0000"/>
                </a:solidFill>
              </a:rPr>
              <a:t>x</a:t>
            </a:r>
            <a:endParaRPr lang="vi-VN" altLang="en-US" sz="3600" b="1">
              <a:solidFill>
                <a:srgbClr val="FF0000"/>
              </a:solidFill>
            </a:endParaRPr>
          </a:p>
        </p:txBody>
      </p:sp>
      <p:sp>
        <p:nvSpPr>
          <p:cNvPr id="37" name="TextBox 36"/>
          <p:cNvSpPr txBox="1">
            <a:spLocks noChangeArrowheads="1"/>
          </p:cNvSpPr>
          <p:nvPr/>
        </p:nvSpPr>
        <p:spPr bwMode="auto">
          <a:xfrm>
            <a:off x="3581400" y="3910013"/>
            <a:ext cx="160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a:solidFill>
                  <a:srgbClr val="FF0000"/>
                </a:solidFill>
              </a:rPr>
              <a:t>72.100</a:t>
            </a:r>
            <a:endParaRPr lang="vi-VN" altLang="en-US" sz="3000">
              <a:solidFill>
                <a:srgbClr val="FF0000"/>
              </a:solidFill>
            </a:endParaRPr>
          </a:p>
        </p:txBody>
      </p:sp>
      <p:sp>
        <p:nvSpPr>
          <p:cNvPr id="38" name="TextBox 37"/>
          <p:cNvSpPr txBox="1">
            <a:spLocks noChangeArrowheads="1"/>
          </p:cNvSpPr>
          <p:nvPr/>
        </p:nvSpPr>
        <p:spPr bwMode="auto">
          <a:xfrm>
            <a:off x="3733800" y="4371975"/>
            <a:ext cx="144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a:solidFill>
                  <a:srgbClr val="FF0000"/>
                </a:solidFill>
              </a:rPr>
              <a:t>200</a:t>
            </a:r>
            <a:endParaRPr lang="vi-VN" altLang="en-US" sz="3000">
              <a:solidFill>
                <a:srgbClr val="FF0000"/>
              </a:solidFill>
            </a:endParaRPr>
          </a:p>
        </p:txBody>
      </p:sp>
      <p:sp>
        <p:nvSpPr>
          <p:cNvPr id="39" name="Line 13"/>
          <p:cNvSpPr>
            <a:spLocks noChangeShapeType="1"/>
          </p:cNvSpPr>
          <p:nvPr/>
        </p:nvSpPr>
        <p:spPr bwMode="auto">
          <a:xfrm>
            <a:off x="3505200" y="4448175"/>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54717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checkerboard(across)">
                                      <p:cBhvr>
                                        <p:cTn id="7" dur="500"/>
                                        <p:tgtEl>
                                          <p:spTgt spid="11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99"/>
                                        </p:tgtEl>
                                        <p:attrNameLst>
                                          <p:attrName>style.visibility</p:attrName>
                                        </p:attrNameLst>
                                      </p:cBhvr>
                                      <p:to>
                                        <p:strVal val="visible"/>
                                      </p:to>
                                    </p:set>
                                    <p:animEffect transition="in" filter="box(in)">
                                      <p:cBhvr>
                                        <p:cTn id="12" dur="500"/>
                                        <p:tgtEl>
                                          <p:spTgt spid="11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00"/>
                                        </p:tgtEl>
                                        <p:attrNameLst>
                                          <p:attrName>style.visibility</p:attrName>
                                        </p:attrNameLst>
                                      </p:cBhvr>
                                      <p:to>
                                        <p:strVal val="visible"/>
                                      </p:to>
                                    </p:set>
                                    <p:animEffect transition="in" filter="box(in)">
                                      <p:cBhvr>
                                        <p:cTn id="17" dur="500"/>
                                        <p:tgtEl>
                                          <p:spTgt spid="11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301"/>
                                        </p:tgtEl>
                                        <p:attrNameLst>
                                          <p:attrName>style.visibility</p:attrName>
                                        </p:attrNameLst>
                                      </p:cBhvr>
                                      <p:to>
                                        <p:strVal val="visible"/>
                                      </p:to>
                                    </p:set>
                                    <p:animEffect transition="in" filter="diamond(in)">
                                      <p:cBhvr>
                                        <p:cTn id="22" dur="2000"/>
                                        <p:tgtEl>
                                          <p:spTgt spid="113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284"/>
                                        </p:tgtEl>
                                        <p:attrNameLst>
                                          <p:attrName>style.visibility</p:attrName>
                                        </p:attrNameLst>
                                      </p:cBhvr>
                                      <p:to>
                                        <p:strVal val="visible"/>
                                      </p:to>
                                    </p:set>
                                    <p:anim to="" calcmode="lin" valueType="num">
                                      <p:cBhvr>
                                        <p:cTn id="27" dur="1" fill="hold"/>
                                        <p:tgtEl>
                                          <p:spTgt spid="1128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91"/>
                                        </p:tgtEl>
                                        <p:attrNameLst>
                                          <p:attrName>style.visibility</p:attrName>
                                        </p:attrNameLst>
                                      </p:cBhvr>
                                      <p:to>
                                        <p:strVal val="visible"/>
                                      </p:to>
                                    </p:set>
                                    <p:anim calcmode="lin" valueType="num">
                                      <p:cBhvr additive="base">
                                        <p:cTn id="37" dur="500" fill="hold"/>
                                        <p:tgtEl>
                                          <p:spTgt spid="11291"/>
                                        </p:tgtEl>
                                        <p:attrNameLst>
                                          <p:attrName>ppt_x</p:attrName>
                                        </p:attrNameLst>
                                      </p:cBhvr>
                                      <p:tavLst>
                                        <p:tav tm="0">
                                          <p:val>
                                            <p:strVal val="#ppt_x"/>
                                          </p:val>
                                        </p:tav>
                                        <p:tav tm="100000">
                                          <p:val>
                                            <p:strVal val="#ppt_x"/>
                                          </p:val>
                                        </p:tav>
                                      </p:tavLst>
                                    </p:anim>
                                    <p:anim calcmode="lin" valueType="num">
                                      <p:cBhvr additive="base">
                                        <p:cTn id="38" dur="500" fill="hold"/>
                                        <p:tgtEl>
                                          <p:spTgt spid="1129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ox(in)">
                                      <p:cBhvr>
                                        <p:cTn id="43" dur="500"/>
                                        <p:tgtEl>
                                          <p:spTgt spid="112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92"/>
                                        </p:tgtEl>
                                        <p:attrNameLst>
                                          <p:attrName>style.visibility</p:attrName>
                                        </p:attrNameLst>
                                      </p:cBhvr>
                                      <p:to>
                                        <p:strVal val="visible"/>
                                      </p:to>
                                    </p:set>
                                    <p:animEffect transition="in" filter="blinds(horizontal)">
                                      <p:cBhvr>
                                        <p:cTn id="48" dur="500"/>
                                        <p:tgtEl>
                                          <p:spTgt spid="112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268"/>
                                        </p:tgtEl>
                                        <p:attrNameLst>
                                          <p:attrName>style.visibility</p:attrName>
                                        </p:attrNameLst>
                                      </p:cBhvr>
                                      <p:to>
                                        <p:strVal val="visible"/>
                                      </p:to>
                                    </p:set>
                                    <p:animEffect transition="in" filter="box(in)">
                                      <p:cBhvr>
                                        <p:cTn id="53" dur="500"/>
                                        <p:tgtEl>
                                          <p:spTgt spid="112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1293"/>
                                        </p:tgtEl>
                                        <p:attrNameLst>
                                          <p:attrName>style.visibility</p:attrName>
                                        </p:attrNameLst>
                                      </p:cBhvr>
                                      <p:to>
                                        <p:strVal val="visible"/>
                                      </p:to>
                                    </p:set>
                                    <p:animEffect transition="in" filter="box(in)">
                                      <p:cBhvr>
                                        <p:cTn id="58" dur="500"/>
                                        <p:tgtEl>
                                          <p:spTgt spid="112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1294"/>
                                        </p:tgtEl>
                                        <p:attrNameLst>
                                          <p:attrName>style.visibility</p:attrName>
                                        </p:attrNameLst>
                                      </p:cBhvr>
                                      <p:to>
                                        <p:strVal val="visible"/>
                                      </p:to>
                                    </p:set>
                                    <p:animEffect transition="in" filter="diamond(in)">
                                      <p:cBhvr>
                                        <p:cTn id="63" dur="2000"/>
                                        <p:tgtEl>
                                          <p:spTgt spid="1129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1271"/>
                                        </p:tgtEl>
                                        <p:attrNameLst>
                                          <p:attrName>style.visibility</p:attrName>
                                        </p:attrNameLst>
                                      </p:cBhvr>
                                      <p:to>
                                        <p:strVal val="visible"/>
                                      </p:to>
                                    </p:set>
                                    <p:animEffect transition="in" filter="box(in)">
                                      <p:cBhvr>
                                        <p:cTn id="68" dur="500"/>
                                        <p:tgtEl>
                                          <p:spTgt spid="1127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1295"/>
                                        </p:tgtEl>
                                        <p:attrNameLst>
                                          <p:attrName>style.visibility</p:attrName>
                                        </p:attrNameLst>
                                      </p:cBhvr>
                                      <p:to>
                                        <p:strVal val="visible"/>
                                      </p:to>
                                    </p:set>
                                    <p:animEffect transition="in" filter="checkerboard(across)">
                                      <p:cBhvr>
                                        <p:cTn id="73" dur="500"/>
                                        <p:tgtEl>
                                          <p:spTgt spid="1129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275"/>
                                        </p:tgtEl>
                                        <p:attrNameLst>
                                          <p:attrName>style.visibility</p:attrName>
                                        </p:attrNameLst>
                                      </p:cBhvr>
                                      <p:to>
                                        <p:strVal val="visible"/>
                                      </p:to>
                                    </p:set>
                                    <p:animEffect transition="in" filter="box(in)">
                                      <p:cBhvr>
                                        <p:cTn id="78" dur="500"/>
                                        <p:tgtEl>
                                          <p:spTgt spid="1127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box(in)">
                                      <p:cBhvr>
                                        <p:cTn id="83" dur="500"/>
                                        <p:tgtEl>
                                          <p:spTgt spid="112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296"/>
                                        </p:tgtEl>
                                        <p:attrNameLst>
                                          <p:attrName>style.visibility</p:attrName>
                                        </p:attrNameLst>
                                      </p:cBhvr>
                                      <p:to>
                                        <p:strVal val="visible"/>
                                      </p:to>
                                    </p:set>
                                    <p:animEffect transition="in" filter="blinds(horizontal)">
                                      <p:cBhvr>
                                        <p:cTn id="88" dur="500"/>
                                        <p:tgtEl>
                                          <p:spTgt spid="112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in)">
                                      <p:cBhvr>
                                        <p:cTn id="93" dur="500"/>
                                        <p:tgtEl>
                                          <p:spTgt spid="3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11289"/>
                                        </p:tgtEl>
                                        <p:attrNameLst>
                                          <p:attrName>style.visibility</p:attrName>
                                        </p:attrNameLst>
                                      </p:cBhvr>
                                      <p:to>
                                        <p:strVal val="visible"/>
                                      </p:to>
                                    </p:set>
                                    <p:animEffect transition="in" filter="box(in)">
                                      <p:cBhvr>
                                        <p:cTn id="98" dur="500"/>
                                        <p:tgtEl>
                                          <p:spTgt spid="1128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ox(in)">
                                      <p:cBhvr>
                                        <p:cTn id="103" dur="500"/>
                                        <p:tgtEl>
                                          <p:spTgt spid="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box(in)">
                                      <p:cBhvr>
                                        <p:cTn id="108" dur="500"/>
                                        <p:tgtEl>
                                          <p:spTgt spid="3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ox(in)">
                                      <p:cBhvr>
                                        <p:cTn id="113" dur="500"/>
                                        <p:tgtEl>
                                          <p:spTgt spid="3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1272"/>
                                        </p:tgtEl>
                                        <p:attrNameLst>
                                          <p:attrName>style.visibility</p:attrName>
                                        </p:attrNameLst>
                                      </p:cBhvr>
                                      <p:to>
                                        <p:strVal val="visible"/>
                                      </p:to>
                                    </p:set>
                                    <p:animEffect transition="in" filter="checkerboard(across)">
                                      <p:cBhvr>
                                        <p:cTn id="118" dur="500"/>
                                        <p:tgtEl>
                                          <p:spTgt spid="1127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11273"/>
                                        </p:tgtEl>
                                        <p:attrNameLst>
                                          <p:attrName>style.visibility</p:attrName>
                                        </p:attrNameLst>
                                      </p:cBhvr>
                                      <p:to>
                                        <p:strVal val="visible"/>
                                      </p:to>
                                    </p:set>
                                    <p:animEffect transition="in" filter="checkerboard(across)">
                                      <p:cBhvr>
                                        <p:cTn id="123" dur="500"/>
                                        <p:tgtEl>
                                          <p:spTgt spid="11273"/>
                                        </p:tgtEl>
                                      </p:cBhvr>
                                    </p:animEffec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11276"/>
                                        </p:tgtEl>
                                        <p:attrNameLst>
                                          <p:attrName>style.visibility</p:attrName>
                                        </p:attrNameLst>
                                      </p:cBhvr>
                                      <p:to>
                                        <p:strVal val="visible"/>
                                      </p:to>
                                    </p:set>
                                    <p:animEffect transition="in" filter="diamond(in)">
                                      <p:cBhvr>
                                        <p:cTn id="127" dur="500"/>
                                        <p:tgtEl>
                                          <p:spTgt spid="11276"/>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11277"/>
                                        </p:tgtEl>
                                        <p:attrNameLst>
                                          <p:attrName>style.visibility</p:attrName>
                                        </p:attrNameLst>
                                      </p:cBhvr>
                                      <p:to>
                                        <p:strVal val="visible"/>
                                      </p:to>
                                    </p:set>
                                    <p:animEffect transition="in" filter="box(in)">
                                      <p:cBhvr>
                                        <p:cTn id="130" dur="500"/>
                                        <p:tgtEl>
                                          <p:spTgt spid="11277"/>
                                        </p:tgtEl>
                                      </p:cBhvr>
                                    </p:animEffect>
                                  </p:childTnLst>
                                </p:cTn>
                              </p:par>
                            </p:childTnLst>
                          </p:cTn>
                        </p:par>
                        <p:par>
                          <p:cTn id="131" fill="hold" nodeType="afterGroup">
                            <p:stCondLst>
                              <p:cond delay="1000"/>
                            </p:stCondLst>
                            <p:childTnLst>
                              <p:par>
                                <p:cTn id="132" presetID="5" presetClass="entr" presetSubtype="10" fill="hold" grpId="0" nodeType="afterEffect">
                                  <p:stCondLst>
                                    <p:cond delay="0"/>
                                  </p:stCondLst>
                                  <p:childTnLst>
                                    <p:set>
                                      <p:cBhvr>
                                        <p:cTn id="133" dur="1" fill="hold">
                                          <p:stCondLst>
                                            <p:cond delay="0"/>
                                          </p:stCondLst>
                                        </p:cTn>
                                        <p:tgtEl>
                                          <p:spTgt spid="11282"/>
                                        </p:tgtEl>
                                        <p:attrNameLst>
                                          <p:attrName>style.visibility</p:attrName>
                                        </p:attrNameLst>
                                      </p:cBhvr>
                                      <p:to>
                                        <p:strVal val="visible"/>
                                      </p:to>
                                    </p:set>
                                    <p:animEffect transition="in" filter="checkerboard(across)">
                                      <p:cBhvr>
                                        <p:cTn id="134" dur="500"/>
                                        <p:tgtEl>
                                          <p:spTgt spid="1128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1283"/>
                                        </p:tgtEl>
                                        <p:attrNameLst>
                                          <p:attrName>style.visibility</p:attrName>
                                        </p:attrNameLst>
                                      </p:cBhvr>
                                      <p:to>
                                        <p:strVal val="visible"/>
                                      </p:to>
                                    </p:set>
                                    <p:animEffect transition="in" filter="box(in)">
                                      <p:cBhvr>
                                        <p:cTn id="139" dur="500"/>
                                        <p:tgtEl>
                                          <p:spTgt spid="1128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1280"/>
                                        </p:tgtEl>
                                        <p:attrNameLst>
                                          <p:attrName>style.visibility</p:attrName>
                                        </p:attrNameLst>
                                      </p:cBhvr>
                                      <p:to>
                                        <p:strVal val="visible"/>
                                      </p:to>
                                    </p:set>
                                    <p:animEffect transition="in" filter="blinds(horizontal)">
                                      <p:cBhvr>
                                        <p:cTn id="144"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1" grpId="0"/>
      <p:bldP spid="11272" grpId="0"/>
      <p:bldP spid="11273" grpId="0" animBg="1"/>
      <p:bldP spid="11275" grpId="0"/>
      <p:bldP spid="11276" grpId="0"/>
      <p:bldP spid="11277" grpId="0" animBg="1"/>
      <p:bldP spid="11280" grpId="0"/>
      <p:bldP spid="11282" grpId="0"/>
      <p:bldP spid="11283" grpId="0"/>
      <p:bldP spid="11284" grpId="0"/>
      <p:bldP spid="11288" grpId="0"/>
      <p:bldP spid="11289" grpId="0"/>
      <p:bldP spid="11291" grpId="0"/>
      <p:bldP spid="11292" grpId="0"/>
      <p:bldP spid="11293" grpId="0"/>
      <p:bldP spid="11294" grpId="0"/>
      <p:bldP spid="11295" grpId="0"/>
      <p:bldP spid="11296" grpId="0"/>
      <p:bldP spid="11297" grpId="0"/>
      <p:bldP spid="11299" grpId="0"/>
      <p:bldP spid="11300" grpId="0"/>
      <p:bldP spid="11301" grpId="0"/>
      <p:bldP spid="36" grpId="0"/>
      <p:bldP spid="35" grpId="0"/>
      <p:bldP spid="37" grpId="0"/>
      <p:bldP spid="38"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44000" cy="1447800"/>
          </a:xfrm>
        </p:spPr>
        <p:txBody>
          <a:bodyPr/>
          <a:lstStyle/>
          <a:p>
            <a:pPr algn="l" eaLnBrk="1" hangingPunct="1"/>
            <a:r>
              <a:rPr lang="en-US" altLang="en-US" sz="2900" b="1" dirty="0">
                <a:solidFill>
                  <a:srgbClr val="0000FF"/>
                </a:solidFill>
                <a:latin typeface="Times New Roman" pitchFamily="18" charset="0"/>
                <a:cs typeface="Times New Roman" pitchFamily="18" charset="0"/>
              </a:rPr>
              <a:t>Ví dụ 2:</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Xác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định</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độ</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của</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muối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KCl</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trong</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ở 20</a:t>
            </a:r>
            <a:r>
              <a:rPr lang="en-US" altLang="en-US" sz="2900" b="1" baseline="30000" dirty="0">
                <a:latin typeface="Times New Roman" pitchFamily="18" charset="0"/>
                <a:cs typeface="Times New Roman" pitchFamily="18" charset="0"/>
              </a:rPr>
              <a:t>0</a:t>
            </a:r>
            <a:r>
              <a:rPr lang="en-US" altLang="en-US" sz="2900" b="1" dirty="0">
                <a:latin typeface="Times New Roman" pitchFamily="18" charset="0"/>
                <a:cs typeface="Times New Roman" pitchFamily="18" charset="0"/>
              </a:rPr>
              <a:t>C. </a:t>
            </a:r>
            <a:r>
              <a:rPr lang="en-US" altLang="en-US" sz="2900" b="1" dirty="0" err="1">
                <a:latin typeface="Times New Roman" pitchFamily="18" charset="0"/>
                <a:cs typeface="Times New Roman" pitchFamily="18" charset="0"/>
              </a:rPr>
              <a:t>Biết</a:t>
            </a:r>
            <a:r>
              <a:rPr lang="en-US" altLang="en-US" sz="2900" b="1" dirty="0">
                <a:latin typeface="Times New Roman" pitchFamily="18" charset="0"/>
                <a:cs typeface="Times New Roman" pitchFamily="18" charset="0"/>
              </a:rPr>
              <a:t> 50 gam </a:t>
            </a:r>
            <a:r>
              <a:rPr lang="en-US" altLang="en-US" sz="2900" b="1" dirty="0" err="1">
                <a:latin typeface="Times New Roman" pitchFamily="18" charset="0"/>
                <a:cs typeface="Times New Roman" pitchFamily="18" charset="0"/>
              </a:rPr>
              <a:t>nước</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hòa</a:t>
            </a:r>
            <a:r>
              <a:rPr lang="en-US" altLang="en-US" sz="2900" b="1" dirty="0">
                <a:latin typeface="Times New Roman" pitchFamily="18" charset="0"/>
                <a:cs typeface="Times New Roman" pitchFamily="18" charset="0"/>
              </a:rPr>
              <a:t> tan </a:t>
            </a:r>
            <a:r>
              <a:rPr lang="en-US" altLang="en-US" sz="2900" b="1" dirty="0" err="1">
                <a:latin typeface="Times New Roman" pitchFamily="18" charset="0"/>
                <a:cs typeface="Times New Roman" pitchFamily="18" charset="0"/>
              </a:rPr>
              <a:t>tối</a:t>
            </a:r>
            <a:r>
              <a:rPr lang="en-US" altLang="en-US" sz="2900" b="1" dirty="0">
                <a:latin typeface="Times New Roman" pitchFamily="18" charset="0"/>
                <a:cs typeface="Times New Roman" pitchFamily="18" charset="0"/>
              </a:rPr>
              <a:t> </a:t>
            </a:r>
            <a:r>
              <a:rPr lang="en-US" altLang="en-US" sz="2900" b="1" dirty="0" err="1">
                <a:latin typeface="Times New Roman" pitchFamily="18" charset="0"/>
                <a:cs typeface="Times New Roman" pitchFamily="18" charset="0"/>
              </a:rPr>
              <a:t>đa</a:t>
            </a:r>
            <a:r>
              <a:rPr lang="en-US" altLang="en-US" sz="2900" b="1" dirty="0">
                <a:latin typeface="Times New Roman" pitchFamily="18" charset="0"/>
                <a:cs typeface="Times New Roman" pitchFamily="18" charset="0"/>
              </a:rPr>
              <a:t> 17 gam </a:t>
            </a:r>
            <a:r>
              <a:rPr lang="en-US" altLang="en-US" sz="2900" b="1" dirty="0" err="1">
                <a:latin typeface="Times New Roman" pitchFamily="18" charset="0"/>
                <a:cs typeface="Times New Roman" pitchFamily="18" charset="0"/>
              </a:rPr>
              <a:t>muối</a:t>
            </a:r>
            <a:r>
              <a:rPr lang="en-US" altLang="en-US" sz="2900" b="1" dirty="0">
                <a:latin typeface="Times New Roman" pitchFamily="18" charset="0"/>
                <a:cs typeface="Times New Roman" pitchFamily="18" charset="0"/>
              </a:rPr>
              <a:t>.</a:t>
            </a:r>
          </a:p>
        </p:txBody>
      </p:sp>
      <p:sp>
        <p:nvSpPr>
          <p:cNvPr id="11268" name="Rectangle 4"/>
          <p:cNvSpPr>
            <a:spLocks noChangeArrowheads="1"/>
          </p:cNvSpPr>
          <p:nvPr/>
        </p:nvSpPr>
        <p:spPr bwMode="auto">
          <a:xfrm>
            <a:off x="57912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17 g</a:t>
            </a:r>
          </a:p>
        </p:txBody>
      </p:sp>
      <p:sp>
        <p:nvSpPr>
          <p:cNvPr id="11269" name="Rectangle 5"/>
          <p:cNvSpPr>
            <a:spLocks noChangeArrowheads="1"/>
          </p:cNvSpPr>
          <p:nvPr/>
        </p:nvSpPr>
        <p:spPr bwMode="auto">
          <a:xfrm>
            <a:off x="2895600" y="26543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50 g</a:t>
            </a:r>
          </a:p>
        </p:txBody>
      </p:sp>
      <p:sp>
        <p:nvSpPr>
          <p:cNvPr id="11271" name="Rectangle 7"/>
          <p:cNvSpPr>
            <a:spLocks noChangeArrowheads="1"/>
          </p:cNvSpPr>
          <p:nvPr/>
        </p:nvSpPr>
        <p:spPr bwMode="auto">
          <a:xfrm>
            <a:off x="2919413" y="32337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solidFill>
                  <a:srgbClr val="FF0000"/>
                </a:solidFill>
                <a:latin typeface="Times New Roman" pitchFamily="18" charset="0"/>
                <a:cs typeface="Times New Roman" pitchFamily="18" charset="0"/>
              </a:rPr>
              <a:t>100 g</a:t>
            </a:r>
          </a:p>
        </p:txBody>
      </p:sp>
      <mc:AlternateContent xmlns:mc="http://schemas.openxmlformats.org/markup-compatibility/2006" xmlns:a14="http://schemas.microsoft.com/office/drawing/2010/main">
        <mc:Choice Requires="a14">
          <p:sp>
            <p:nvSpPr>
              <p:cNvPr id="11272" name="Rectangle 8"/>
              <p:cNvSpPr>
                <a:spLocks noChangeArrowheads="1"/>
              </p:cNvSpPr>
              <p:nvPr/>
            </p:nvSpPr>
            <p:spPr bwMode="auto">
              <a:xfrm>
                <a:off x="5029200" y="4143375"/>
                <a:ext cx="36576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342900" indent="-342900" eaLnBrk="1" hangingPunct="1">
                  <a:spcBef>
                    <a:spcPct val="20000"/>
                  </a:spcBef>
                </a:pPr>
                <a:r>
                  <a:rPr lang="en-US" altLang="en-US" sz="3000" b="1" dirty="0"/>
                  <a:t>= </a:t>
                </a:r>
                <a:r>
                  <a:rPr lang="en-US" altLang="en-US" sz="3000" b="1" dirty="0">
                    <a:latin typeface="Times New Roman" pitchFamily="18" charset="0"/>
                    <a:cs typeface="Times New Roman" pitchFamily="18" charset="0"/>
                  </a:rPr>
                  <a:t>34 (g/100g </a:t>
                </a:r>
                <a14:m>
                  <m:oMath xmlns:m="http://schemas.openxmlformats.org/officeDocument/2006/math">
                    <m:sSub>
                      <m:sSubPr>
                        <m:ctrlPr>
                          <a:rPr lang="en-US" altLang="en-US" sz="3000" b="1" i="1" smtClean="0">
                            <a:latin typeface="Cambria Math" panose="02040503050406030204" pitchFamily="18" charset="0"/>
                            <a:cs typeface="Times New Roman" pitchFamily="18" charset="0"/>
                          </a:rPr>
                        </m:ctrlPr>
                      </m:sSubPr>
                      <m:e>
                        <m:r>
                          <a:rPr lang="en-US" altLang="en-US" sz="3000" b="1" i="1" smtClean="0">
                            <a:latin typeface="Cambria Math"/>
                            <a:cs typeface="Times New Roman" pitchFamily="18" charset="0"/>
                          </a:rPr>
                          <m:t>𝑯</m:t>
                        </m:r>
                      </m:e>
                      <m:sub>
                        <m:r>
                          <a:rPr lang="en-US" altLang="en-US" sz="3000" b="1" i="1" smtClean="0">
                            <a:latin typeface="Cambria Math"/>
                            <a:cs typeface="Times New Roman" pitchFamily="18" charset="0"/>
                          </a:rPr>
                          <m:t>𝟐</m:t>
                        </m:r>
                      </m:sub>
                    </m:sSub>
                  </m:oMath>
                </a14:m>
                <a:r>
                  <a:rPr lang="en-US" altLang="en-US" sz="3000" b="1" dirty="0">
                    <a:latin typeface="Times New Roman" pitchFamily="18" charset="0"/>
                    <a:cs typeface="Times New Roman" pitchFamily="18" charset="0"/>
                  </a:rPr>
                  <a:t>O)</a:t>
                </a:r>
              </a:p>
            </p:txBody>
          </p:sp>
        </mc:Choice>
        <mc:Fallback xmlns="">
          <p:sp>
            <p:nvSpPr>
              <p:cNvPr id="11272" name="Rectangle 8"/>
              <p:cNvSpPr>
                <a:spLocks noRot="1" noChangeAspect="1" noMove="1" noResize="1" noEditPoints="1" noAdjustHandles="1" noChangeArrowheads="1" noChangeShapeType="1" noTextEdit="1"/>
              </p:cNvSpPr>
              <p:nvPr/>
            </p:nvSpPr>
            <p:spPr bwMode="auto">
              <a:xfrm>
                <a:off x="5029200" y="4143375"/>
                <a:ext cx="3657600" cy="457200"/>
              </a:xfrm>
              <a:prstGeom prst="rect">
                <a:avLst/>
              </a:prstGeom>
              <a:blipFill rotWithShape="1">
                <a:blip r:embed="rId2"/>
                <a:stretch>
                  <a:fillRect l="-3833" t="-18667" b="-6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273" name="Line 9"/>
          <p:cNvSpPr>
            <a:spLocks noChangeShapeType="1"/>
          </p:cNvSpPr>
          <p:nvPr/>
        </p:nvSpPr>
        <p:spPr bwMode="auto">
          <a:xfrm>
            <a:off x="838200" y="57912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5" name="Rectangle 11"/>
          <p:cNvSpPr>
            <a:spLocks noChangeArrowheads="1"/>
          </p:cNvSpPr>
          <p:nvPr/>
        </p:nvSpPr>
        <p:spPr bwMode="auto">
          <a:xfrm>
            <a:off x="5114925" y="318135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solidFill>
                  <a:srgbClr val="0000FF"/>
                </a:solidFill>
                <a:cs typeface="Arial" charset="0"/>
              </a:rPr>
              <a:t>→   </a:t>
            </a:r>
            <a:r>
              <a:rPr lang="en-US" altLang="en-US" sz="2800" b="1">
                <a:cs typeface="Arial" charset="0"/>
              </a:rPr>
              <a:t> </a:t>
            </a:r>
          </a:p>
        </p:txBody>
      </p:sp>
      <p:sp>
        <p:nvSpPr>
          <p:cNvPr id="11276" name="Rectangle 12"/>
          <p:cNvSpPr>
            <a:spLocks noChangeArrowheads="1"/>
          </p:cNvSpPr>
          <p:nvPr/>
        </p:nvSpPr>
        <p:spPr bwMode="auto">
          <a:xfrm>
            <a:off x="1600200" y="5486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600" b="1"/>
              <a:t>S =</a:t>
            </a:r>
          </a:p>
        </p:txBody>
      </p:sp>
      <p:sp>
        <p:nvSpPr>
          <p:cNvPr id="11277" name="Line 13"/>
          <p:cNvSpPr>
            <a:spLocks noChangeShapeType="1"/>
          </p:cNvSpPr>
          <p:nvPr/>
        </p:nvSpPr>
        <p:spPr bwMode="auto">
          <a:xfrm>
            <a:off x="2590800" y="57912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Rectangle 16"/>
          <p:cNvSpPr>
            <a:spLocks noChangeArrowheads="1"/>
          </p:cNvSpPr>
          <p:nvPr/>
        </p:nvSpPr>
        <p:spPr bwMode="auto">
          <a:xfrm>
            <a:off x="4043363" y="538162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b="1" dirty="0"/>
              <a:t>. </a:t>
            </a:r>
            <a:r>
              <a:rPr lang="en-US" altLang="en-US" sz="3200" b="1" dirty="0">
                <a:latin typeface="Times New Roman" pitchFamily="18" charset="0"/>
                <a:cs typeface="Times New Roman" pitchFamily="18" charset="0"/>
              </a:rPr>
              <a:t>100 (g)</a:t>
            </a:r>
          </a:p>
        </p:txBody>
      </p:sp>
      <p:sp>
        <p:nvSpPr>
          <p:cNvPr id="11282" name="Rectangle 18"/>
          <p:cNvSpPr>
            <a:spLocks noChangeArrowheads="1"/>
          </p:cNvSpPr>
          <p:nvPr/>
        </p:nvSpPr>
        <p:spPr bwMode="auto">
          <a:xfrm>
            <a:off x="2590800" y="495300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dirty="0" err="1"/>
              <a:t>m</a:t>
            </a:r>
            <a:r>
              <a:rPr lang="en-US" altLang="en-US" b="1" dirty="0" err="1"/>
              <a:t>chất</a:t>
            </a:r>
            <a:r>
              <a:rPr lang="en-US" altLang="en-US" b="1" dirty="0">
                <a:latin typeface="Arial" charset="0"/>
                <a:cs typeface="Arial" charset="0"/>
              </a:rPr>
              <a:t> tan</a:t>
            </a:r>
          </a:p>
        </p:txBody>
      </p:sp>
      <p:sp>
        <p:nvSpPr>
          <p:cNvPr id="11283" name="Rectangle 19"/>
          <p:cNvSpPr>
            <a:spLocks noChangeArrowheads="1"/>
          </p:cNvSpPr>
          <p:nvPr/>
        </p:nvSpPr>
        <p:spPr bwMode="auto">
          <a:xfrm>
            <a:off x="2667000" y="56388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4400" b="1"/>
              <a:t>m</a:t>
            </a:r>
            <a:r>
              <a:rPr lang="en-US" altLang="en-US" b="1"/>
              <a:t>nước</a:t>
            </a:r>
          </a:p>
        </p:txBody>
      </p:sp>
      <p:sp>
        <p:nvSpPr>
          <p:cNvPr id="11284" name="Rectangle 20"/>
          <p:cNvSpPr>
            <a:spLocks noChangeArrowheads="1"/>
          </p:cNvSpPr>
          <p:nvPr/>
        </p:nvSpPr>
        <p:spPr bwMode="auto">
          <a:xfrm>
            <a:off x="685800" y="1066800"/>
            <a:ext cx="868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3600" b="1" dirty="0" err="1">
                <a:latin typeface="Times New Roman" pitchFamily="18" charset="0"/>
                <a:cs typeface="Times New Roman" pitchFamily="18" charset="0"/>
              </a:rPr>
              <a:t>Hướng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dẫn</a:t>
            </a:r>
            <a:r>
              <a:rPr lang="en-US" altLang="en-US" sz="3600" b="1" dirty="0">
                <a:latin typeface="Times New Roman" pitchFamily="18" charset="0"/>
                <a:cs typeface="Times New Roman" pitchFamily="18" charset="0"/>
              </a:rPr>
              <a:t>:</a:t>
            </a:r>
            <a:br>
              <a:rPr lang="en-US" altLang="en-US" sz="3600" b="1" dirty="0">
                <a:latin typeface="Times New Roman" pitchFamily="18" charset="0"/>
                <a:cs typeface="Times New Roman" pitchFamily="18" charset="0"/>
              </a:rPr>
            </a:br>
            <a:r>
              <a:rPr lang="en-US" altLang="en-US" sz="3600" b="1" dirty="0">
                <a:solidFill>
                  <a:schemeClr val="tx2"/>
                </a:solidFill>
                <a:latin typeface="Arial" charset="0"/>
                <a:cs typeface="Arial" charset="0"/>
              </a:rPr>
              <a:t>	</a:t>
            </a:r>
            <a:r>
              <a:rPr lang="en-US" altLang="en-US" sz="3600" b="1" dirty="0">
                <a:solidFill>
                  <a:srgbClr val="0000FF"/>
                </a:solidFill>
                <a:latin typeface="Arial" charset="0"/>
                <a:cs typeface="Arial" charset="0"/>
              </a:rPr>
              <a:t>        </a:t>
            </a:r>
            <a:r>
              <a:rPr lang="en-US" altLang="en-US" sz="3600" b="1" dirty="0">
                <a:solidFill>
                  <a:srgbClr val="0000FF"/>
                </a:solidFill>
                <a:latin typeface="Arial" charset="0"/>
                <a:cs typeface="Arial" charset="0"/>
                <a:sym typeface="Wingdings" pitchFamily="2" charset="2"/>
              </a:rPr>
              <a:t>   </a:t>
            </a:r>
          </a:p>
        </p:txBody>
      </p:sp>
      <p:sp>
        <p:nvSpPr>
          <p:cNvPr id="11288" name="Rectangle 24"/>
          <p:cNvSpPr>
            <a:spLocks noChangeArrowheads="1"/>
          </p:cNvSpPr>
          <p:nvPr/>
        </p:nvSpPr>
        <p:spPr bwMode="auto">
          <a:xfrm>
            <a:off x="6048375" y="3149940"/>
            <a:ext cx="81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a:solidFill>
                  <a:srgbClr val="FF0000"/>
                </a:solidFill>
                <a:latin typeface="Times New Roman" pitchFamily="18" charset="0"/>
                <a:cs typeface="Times New Roman" pitchFamily="18" charset="0"/>
                <a:sym typeface="Wingdings" pitchFamily="2" charset="2"/>
              </a:rPr>
              <a:t>x g</a:t>
            </a:r>
            <a:r>
              <a:rPr lang="en-US" altLang="en-US" dirty="0">
                <a:latin typeface="Times New Roman" pitchFamily="18" charset="0"/>
                <a:cs typeface="Times New Roman" pitchFamily="18" charset="0"/>
                <a:sym typeface="Wingdings" pitchFamily="2" charset="2"/>
              </a:rPr>
              <a:t> </a:t>
            </a:r>
          </a:p>
        </p:txBody>
      </p:sp>
      <p:sp>
        <p:nvSpPr>
          <p:cNvPr id="11289" name="Rectangle 25"/>
          <p:cNvSpPr>
            <a:spLocks noChangeArrowheads="1"/>
          </p:cNvSpPr>
          <p:nvPr/>
        </p:nvSpPr>
        <p:spPr bwMode="auto">
          <a:xfrm>
            <a:off x="2971800" y="4133850"/>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a:latin typeface="Arial" charset="0"/>
                <a:cs typeface="Arial" charset="0"/>
              </a:rPr>
              <a:t>=</a:t>
            </a:r>
          </a:p>
        </p:txBody>
      </p:sp>
      <p:sp>
        <p:nvSpPr>
          <p:cNvPr id="11291" name="Rectangle 27"/>
          <p:cNvSpPr>
            <a:spLocks noChangeArrowheads="1"/>
          </p:cNvSpPr>
          <p:nvPr/>
        </p:nvSpPr>
        <p:spPr bwMode="auto">
          <a:xfrm>
            <a:off x="2057400" y="2611438"/>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err="1">
                <a:solidFill>
                  <a:srgbClr val="0000FF"/>
                </a:solidFill>
                <a:latin typeface="Times New Roman" pitchFamily="18" charset="0"/>
                <a:cs typeface="Times New Roman" pitchFamily="18" charset="0"/>
              </a:rPr>
              <a:t>Cứ</a:t>
            </a:r>
            <a:r>
              <a:rPr lang="en-US" altLang="en-US" sz="3200" dirty="0"/>
              <a:t> </a:t>
            </a:r>
          </a:p>
        </p:txBody>
      </p:sp>
      <p:sp>
        <p:nvSpPr>
          <p:cNvPr id="11292" name="Rectangle 28"/>
          <p:cNvSpPr>
            <a:spLocks noChangeArrowheads="1"/>
          </p:cNvSpPr>
          <p:nvPr/>
        </p:nvSpPr>
        <p:spPr bwMode="auto">
          <a:xfrm>
            <a:off x="4038600" y="2592388"/>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rPr>
              <a:t>nước</a:t>
            </a:r>
            <a:r>
              <a:rPr lang="en-US" altLang="en-US" sz="3200" b="1" dirty="0">
                <a:solidFill>
                  <a:srgbClr val="0000FF"/>
                </a:solidFill>
                <a:latin typeface="Times New Roman" pitchFamily="18" charset="0"/>
                <a:cs typeface="Times New Roman" pitchFamily="18" charset="0"/>
              </a:rPr>
              <a:t> </a:t>
            </a:r>
            <a:r>
              <a:rPr lang="en-US" altLang="en-US" sz="3200" b="1" dirty="0">
                <a:solidFill>
                  <a:srgbClr val="0000FF"/>
                </a:solidFill>
              </a:rPr>
              <a:t> </a:t>
            </a:r>
            <a:r>
              <a:rPr lang="en-US" altLang="en-US" sz="3200" b="1" dirty="0">
                <a:solidFill>
                  <a:srgbClr val="0000FF"/>
                </a:solidFill>
                <a:sym typeface="Wingdings" pitchFamily="2" charset="2"/>
              </a:rPr>
              <a:t>→</a:t>
            </a:r>
            <a:r>
              <a:rPr lang="en-US" altLang="en-US" sz="3200" dirty="0">
                <a:latin typeface="Arial" charset="0"/>
                <a:cs typeface="Arial" charset="0"/>
                <a:sym typeface="Wingdings" pitchFamily="2" charset="2"/>
              </a:rPr>
              <a:t>       </a:t>
            </a:r>
          </a:p>
        </p:txBody>
      </p:sp>
      <p:sp>
        <p:nvSpPr>
          <p:cNvPr id="11293" name="Rectangle 29"/>
          <p:cNvSpPr>
            <a:spLocks noChangeArrowheads="1"/>
          </p:cNvSpPr>
          <p:nvPr/>
        </p:nvSpPr>
        <p:spPr bwMode="auto">
          <a:xfrm>
            <a:off x="6858000" y="2543175"/>
            <a:ext cx="1200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KCl</a:t>
            </a:r>
            <a:br>
              <a:rPr lang="en-US" altLang="en-US" sz="3600" b="1" dirty="0">
                <a:solidFill>
                  <a:srgbClr val="0000FF"/>
                </a:solidFill>
                <a:latin typeface="Times New Roman" pitchFamily="18" charset="0"/>
                <a:cs typeface="Times New Roman" pitchFamily="18" charset="0"/>
                <a:sym typeface="Wingdings" pitchFamily="2" charset="2"/>
              </a:rPr>
            </a:br>
            <a:endParaRPr lang="en-US" altLang="en-US" sz="3600" b="1" dirty="0">
              <a:solidFill>
                <a:srgbClr val="0000FF"/>
              </a:solidFill>
              <a:latin typeface="Times New Roman" pitchFamily="18" charset="0"/>
              <a:cs typeface="Times New Roman" pitchFamily="18" charset="0"/>
              <a:sym typeface="Wingdings" pitchFamily="2" charset="2"/>
            </a:endParaRPr>
          </a:p>
        </p:txBody>
      </p:sp>
      <p:sp>
        <p:nvSpPr>
          <p:cNvPr id="11294" name="Rectangle 30"/>
          <p:cNvSpPr>
            <a:spLocks noChangeArrowheads="1"/>
          </p:cNvSpPr>
          <p:nvPr/>
        </p:nvSpPr>
        <p:spPr bwMode="auto">
          <a:xfrm>
            <a:off x="1905000" y="3201988"/>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600" b="1" dirty="0" err="1">
                <a:solidFill>
                  <a:srgbClr val="0000FF"/>
                </a:solidFill>
                <a:latin typeface="Times New Roman" pitchFamily="18" charset="0"/>
                <a:cs typeface="Times New Roman" pitchFamily="18" charset="0"/>
                <a:sym typeface="Wingdings" pitchFamily="2" charset="2"/>
              </a:rPr>
              <a:t>Vậy</a:t>
            </a:r>
            <a:r>
              <a:rPr lang="en-US" altLang="en-US" sz="3600" b="1" dirty="0">
                <a:solidFill>
                  <a:srgbClr val="0000FF"/>
                </a:solidFill>
                <a:latin typeface="Times New Roman" pitchFamily="18" charset="0"/>
                <a:cs typeface="Times New Roman" pitchFamily="18" charset="0"/>
                <a:sym typeface="Wingdings" pitchFamily="2" charset="2"/>
              </a:rPr>
              <a:t>:</a:t>
            </a:r>
            <a:r>
              <a:rPr lang="en-US" altLang="en-US" dirty="0">
                <a:latin typeface="Times New Roman" pitchFamily="18" charset="0"/>
                <a:cs typeface="Times New Roman" pitchFamily="18" charset="0"/>
                <a:sym typeface="Wingdings" pitchFamily="2" charset="2"/>
              </a:rPr>
              <a:t>          </a:t>
            </a:r>
          </a:p>
        </p:txBody>
      </p:sp>
      <p:sp>
        <p:nvSpPr>
          <p:cNvPr id="11295" name="Rectangle 31"/>
          <p:cNvSpPr>
            <a:spLocks noChangeArrowheads="1"/>
          </p:cNvSpPr>
          <p:nvPr/>
        </p:nvSpPr>
        <p:spPr bwMode="auto">
          <a:xfrm>
            <a:off x="4008438" y="3181350"/>
            <a:ext cx="1992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nước</a:t>
            </a:r>
            <a:r>
              <a:rPr lang="en-US" altLang="en-US" sz="3600" b="1" dirty="0">
                <a:solidFill>
                  <a:srgbClr val="FF0000"/>
                </a:solidFill>
                <a:latin typeface="Times New Roman" pitchFamily="18" charset="0"/>
                <a:cs typeface="Times New Roman" pitchFamily="18" charset="0"/>
                <a:sym typeface="Wingdings" pitchFamily="2" charset="2"/>
              </a:rPr>
              <a:t> </a:t>
            </a:r>
            <a:r>
              <a:rPr lang="en-US" altLang="en-US" dirty="0">
                <a:latin typeface="Times New Roman" pitchFamily="18" charset="0"/>
                <a:cs typeface="Times New Roman" pitchFamily="18" charset="0"/>
                <a:sym typeface="Wingdings" pitchFamily="2" charset="2"/>
              </a:rPr>
              <a:t> </a:t>
            </a:r>
            <a:r>
              <a:rPr lang="en-US" altLang="en-US" dirty="0">
                <a:latin typeface="Arial" charset="0"/>
                <a:cs typeface="Arial" charset="0"/>
                <a:sym typeface="Wingdings" pitchFamily="2" charset="2"/>
              </a:rPr>
              <a:t>       </a:t>
            </a:r>
          </a:p>
        </p:txBody>
      </p:sp>
      <p:sp>
        <p:nvSpPr>
          <p:cNvPr id="11296" name="Rectangle 32"/>
          <p:cNvSpPr>
            <a:spLocks noChangeArrowheads="1"/>
          </p:cNvSpPr>
          <p:nvPr/>
        </p:nvSpPr>
        <p:spPr bwMode="auto">
          <a:xfrm>
            <a:off x="6858000" y="3244850"/>
            <a:ext cx="914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3200" b="1" dirty="0" err="1">
                <a:solidFill>
                  <a:srgbClr val="0000FF"/>
                </a:solidFill>
                <a:latin typeface="Times New Roman" pitchFamily="18" charset="0"/>
                <a:cs typeface="Times New Roman" pitchFamily="18" charset="0"/>
                <a:sym typeface="Wingdings" pitchFamily="2" charset="2"/>
              </a:rPr>
              <a:t>KCl</a:t>
            </a:r>
            <a:endParaRPr lang="en-US" altLang="en-US" sz="3200" b="1" dirty="0">
              <a:solidFill>
                <a:srgbClr val="0000FF"/>
              </a:solidFill>
              <a:latin typeface="Times New Roman" pitchFamily="18" charset="0"/>
              <a:cs typeface="Times New Roman" pitchFamily="18" charset="0"/>
              <a:sym typeface="Wingdings" pitchFamily="2" charset="2"/>
            </a:endParaRPr>
          </a:p>
        </p:txBody>
      </p:sp>
      <p:sp>
        <p:nvSpPr>
          <p:cNvPr id="11297" name="Text Box 33"/>
          <p:cNvSpPr txBox="1">
            <a:spLocks noChangeArrowheads="1"/>
          </p:cNvSpPr>
          <p:nvPr/>
        </p:nvSpPr>
        <p:spPr bwMode="auto">
          <a:xfrm>
            <a:off x="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Tóm</a:t>
            </a:r>
            <a:r>
              <a:rPr lang="en-US" altLang="en-US" sz="2400" b="1" dirty="0"/>
              <a:t> </a:t>
            </a:r>
            <a:r>
              <a:rPr lang="en-US" altLang="en-US" sz="2400" b="1" dirty="0" err="1"/>
              <a:t>tắt</a:t>
            </a:r>
            <a:endParaRPr lang="en-US" altLang="en-US" sz="2400" b="1" dirty="0"/>
          </a:p>
        </p:txBody>
      </p:sp>
      <p:sp>
        <p:nvSpPr>
          <p:cNvPr id="18456" name="Line 34"/>
          <p:cNvSpPr>
            <a:spLocks noChangeShapeType="1"/>
          </p:cNvSpPr>
          <p:nvPr/>
        </p:nvSpPr>
        <p:spPr bwMode="auto">
          <a:xfrm>
            <a:off x="1981200" y="2362200"/>
            <a:ext cx="0" cy="20574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Text Box 35"/>
          <p:cNvSpPr txBox="1">
            <a:spLocks noChangeArrowheads="1"/>
          </p:cNvSpPr>
          <p:nvPr/>
        </p:nvSpPr>
        <p:spPr bwMode="auto">
          <a:xfrm>
            <a:off x="1524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m</a:t>
            </a:r>
            <a:r>
              <a:rPr lang="en-US" altLang="en-US" sz="2400" b="1" baseline="-25000" dirty="0" err="1"/>
              <a:t>ct</a:t>
            </a:r>
            <a:r>
              <a:rPr lang="en-US" altLang="en-US" sz="2400" b="1" dirty="0"/>
              <a:t> = 17g</a:t>
            </a:r>
          </a:p>
        </p:txBody>
      </p:sp>
      <p:sp>
        <p:nvSpPr>
          <p:cNvPr id="11300" name="Text Box 36"/>
          <p:cNvSpPr txBox="1">
            <a:spLocks noChangeArrowheads="1"/>
          </p:cNvSpPr>
          <p:nvPr/>
        </p:nvSpPr>
        <p:spPr bwMode="auto">
          <a:xfrm>
            <a:off x="152400" y="3276600"/>
            <a:ext cx="1752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200" b="1" dirty="0" err="1"/>
              <a:t>m</a:t>
            </a:r>
            <a:r>
              <a:rPr lang="en-US" altLang="en-US" sz="2200" b="1" baseline="-25000" dirty="0" err="1"/>
              <a:t>nước</a:t>
            </a:r>
            <a:r>
              <a:rPr lang="en-US" altLang="en-US" sz="2200" b="1" dirty="0"/>
              <a:t> = 50g</a:t>
            </a:r>
          </a:p>
        </p:txBody>
      </p:sp>
      <p:sp>
        <p:nvSpPr>
          <p:cNvPr id="11301" name="Text Box 37"/>
          <p:cNvSpPr txBox="1">
            <a:spLocks noChangeArrowheads="1"/>
          </p:cNvSpPr>
          <p:nvPr/>
        </p:nvSpPr>
        <p:spPr bwMode="auto">
          <a:xfrm>
            <a:off x="228600" y="3886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a:t>S = ? g</a:t>
            </a:r>
          </a:p>
        </p:txBody>
      </p:sp>
      <p:sp>
        <p:nvSpPr>
          <p:cNvPr id="36" name="TextBox 35"/>
          <p:cNvSpPr txBox="1">
            <a:spLocks noChangeArrowheads="1"/>
          </p:cNvSpPr>
          <p:nvPr/>
        </p:nvSpPr>
        <p:spPr bwMode="auto">
          <a:xfrm>
            <a:off x="2057400" y="22098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altLang="en-US" sz="2400" b="1"/>
              <a:t>Ở 20</a:t>
            </a:r>
            <a:r>
              <a:rPr lang="en-US" altLang="en-US" sz="2400" b="1" baseline="30000"/>
              <a:t>0</a:t>
            </a:r>
            <a:r>
              <a:rPr lang="en-US" altLang="en-US" sz="2400" b="1"/>
              <a:t>C</a:t>
            </a:r>
          </a:p>
        </p:txBody>
      </p:sp>
      <p:sp>
        <p:nvSpPr>
          <p:cNvPr id="35" name="TextBox 34"/>
          <p:cNvSpPr txBox="1">
            <a:spLocks noChangeArrowheads="1"/>
          </p:cNvSpPr>
          <p:nvPr/>
        </p:nvSpPr>
        <p:spPr bwMode="auto">
          <a:xfrm>
            <a:off x="2590800" y="4029075"/>
            <a:ext cx="53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600" b="1">
                <a:solidFill>
                  <a:srgbClr val="FF0000"/>
                </a:solidFill>
              </a:rPr>
              <a:t>x</a:t>
            </a:r>
            <a:endParaRPr lang="vi-VN" altLang="en-US" sz="3600" b="1">
              <a:solidFill>
                <a:srgbClr val="FF0000"/>
              </a:solidFill>
            </a:endParaRPr>
          </a:p>
        </p:txBody>
      </p:sp>
      <p:sp>
        <p:nvSpPr>
          <p:cNvPr id="37" name="TextBox 36"/>
          <p:cNvSpPr txBox="1">
            <a:spLocks noChangeArrowheads="1"/>
          </p:cNvSpPr>
          <p:nvPr/>
        </p:nvSpPr>
        <p:spPr bwMode="auto">
          <a:xfrm>
            <a:off x="3581400" y="3910013"/>
            <a:ext cx="1600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dirty="0">
                <a:solidFill>
                  <a:srgbClr val="FF0000"/>
                </a:solidFill>
              </a:rPr>
              <a:t>17.100</a:t>
            </a:r>
            <a:endParaRPr lang="vi-VN" altLang="en-US" sz="3000" dirty="0">
              <a:solidFill>
                <a:srgbClr val="FF0000"/>
              </a:solidFill>
            </a:endParaRPr>
          </a:p>
        </p:txBody>
      </p:sp>
      <p:sp>
        <p:nvSpPr>
          <p:cNvPr id="38" name="TextBox 37"/>
          <p:cNvSpPr txBox="1">
            <a:spLocks noChangeArrowheads="1"/>
          </p:cNvSpPr>
          <p:nvPr/>
        </p:nvSpPr>
        <p:spPr bwMode="auto">
          <a:xfrm>
            <a:off x="3733800" y="4371975"/>
            <a:ext cx="1447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3000" dirty="0">
                <a:solidFill>
                  <a:srgbClr val="FF0000"/>
                </a:solidFill>
              </a:rPr>
              <a:t>50</a:t>
            </a:r>
            <a:endParaRPr lang="vi-VN" altLang="en-US" sz="3000" dirty="0">
              <a:solidFill>
                <a:srgbClr val="FF0000"/>
              </a:solidFill>
            </a:endParaRPr>
          </a:p>
        </p:txBody>
      </p:sp>
      <p:sp>
        <p:nvSpPr>
          <p:cNvPr id="39" name="Line 13"/>
          <p:cNvSpPr>
            <a:spLocks noChangeShapeType="1"/>
          </p:cNvSpPr>
          <p:nvPr/>
        </p:nvSpPr>
        <p:spPr bwMode="auto">
          <a:xfrm>
            <a:off x="3505200" y="4448175"/>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13013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97"/>
                                        </p:tgtEl>
                                        <p:attrNameLst>
                                          <p:attrName>style.visibility</p:attrName>
                                        </p:attrNameLst>
                                      </p:cBhvr>
                                      <p:to>
                                        <p:strVal val="visible"/>
                                      </p:to>
                                    </p:set>
                                    <p:animEffect transition="in" filter="checkerboard(across)">
                                      <p:cBhvr>
                                        <p:cTn id="7" dur="500"/>
                                        <p:tgtEl>
                                          <p:spTgt spid="11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99"/>
                                        </p:tgtEl>
                                        <p:attrNameLst>
                                          <p:attrName>style.visibility</p:attrName>
                                        </p:attrNameLst>
                                      </p:cBhvr>
                                      <p:to>
                                        <p:strVal val="visible"/>
                                      </p:to>
                                    </p:set>
                                    <p:animEffect transition="in" filter="box(in)">
                                      <p:cBhvr>
                                        <p:cTn id="12" dur="500"/>
                                        <p:tgtEl>
                                          <p:spTgt spid="11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00"/>
                                        </p:tgtEl>
                                        <p:attrNameLst>
                                          <p:attrName>style.visibility</p:attrName>
                                        </p:attrNameLst>
                                      </p:cBhvr>
                                      <p:to>
                                        <p:strVal val="visible"/>
                                      </p:to>
                                    </p:set>
                                    <p:animEffect transition="in" filter="box(in)">
                                      <p:cBhvr>
                                        <p:cTn id="17" dur="500"/>
                                        <p:tgtEl>
                                          <p:spTgt spid="11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301"/>
                                        </p:tgtEl>
                                        <p:attrNameLst>
                                          <p:attrName>style.visibility</p:attrName>
                                        </p:attrNameLst>
                                      </p:cBhvr>
                                      <p:to>
                                        <p:strVal val="visible"/>
                                      </p:to>
                                    </p:set>
                                    <p:animEffect transition="in" filter="diamond(in)">
                                      <p:cBhvr>
                                        <p:cTn id="22" dur="2000"/>
                                        <p:tgtEl>
                                          <p:spTgt spid="113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284"/>
                                        </p:tgtEl>
                                        <p:attrNameLst>
                                          <p:attrName>style.visibility</p:attrName>
                                        </p:attrNameLst>
                                      </p:cBhvr>
                                      <p:to>
                                        <p:strVal val="visible"/>
                                      </p:to>
                                    </p:set>
                                    <p:anim to="" calcmode="lin" valueType="num">
                                      <p:cBhvr>
                                        <p:cTn id="27" dur="1" fill="hold"/>
                                        <p:tgtEl>
                                          <p:spTgt spid="1128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heckerboard(across)">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91"/>
                                        </p:tgtEl>
                                        <p:attrNameLst>
                                          <p:attrName>style.visibility</p:attrName>
                                        </p:attrNameLst>
                                      </p:cBhvr>
                                      <p:to>
                                        <p:strVal val="visible"/>
                                      </p:to>
                                    </p:set>
                                    <p:anim calcmode="lin" valueType="num">
                                      <p:cBhvr additive="base">
                                        <p:cTn id="37" dur="500" fill="hold"/>
                                        <p:tgtEl>
                                          <p:spTgt spid="11291"/>
                                        </p:tgtEl>
                                        <p:attrNameLst>
                                          <p:attrName>ppt_x</p:attrName>
                                        </p:attrNameLst>
                                      </p:cBhvr>
                                      <p:tavLst>
                                        <p:tav tm="0">
                                          <p:val>
                                            <p:strVal val="#ppt_x"/>
                                          </p:val>
                                        </p:tav>
                                        <p:tav tm="100000">
                                          <p:val>
                                            <p:strVal val="#ppt_x"/>
                                          </p:val>
                                        </p:tav>
                                      </p:tavLst>
                                    </p:anim>
                                    <p:anim calcmode="lin" valueType="num">
                                      <p:cBhvr additive="base">
                                        <p:cTn id="38" dur="500" fill="hold"/>
                                        <p:tgtEl>
                                          <p:spTgt spid="1129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ox(in)">
                                      <p:cBhvr>
                                        <p:cTn id="43" dur="500"/>
                                        <p:tgtEl>
                                          <p:spTgt spid="112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292"/>
                                        </p:tgtEl>
                                        <p:attrNameLst>
                                          <p:attrName>style.visibility</p:attrName>
                                        </p:attrNameLst>
                                      </p:cBhvr>
                                      <p:to>
                                        <p:strVal val="visible"/>
                                      </p:to>
                                    </p:set>
                                    <p:animEffect transition="in" filter="blinds(horizontal)">
                                      <p:cBhvr>
                                        <p:cTn id="48" dur="500"/>
                                        <p:tgtEl>
                                          <p:spTgt spid="112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268"/>
                                        </p:tgtEl>
                                        <p:attrNameLst>
                                          <p:attrName>style.visibility</p:attrName>
                                        </p:attrNameLst>
                                      </p:cBhvr>
                                      <p:to>
                                        <p:strVal val="visible"/>
                                      </p:to>
                                    </p:set>
                                    <p:animEffect transition="in" filter="box(in)">
                                      <p:cBhvr>
                                        <p:cTn id="53" dur="500"/>
                                        <p:tgtEl>
                                          <p:spTgt spid="112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1293"/>
                                        </p:tgtEl>
                                        <p:attrNameLst>
                                          <p:attrName>style.visibility</p:attrName>
                                        </p:attrNameLst>
                                      </p:cBhvr>
                                      <p:to>
                                        <p:strVal val="visible"/>
                                      </p:to>
                                    </p:set>
                                    <p:animEffect transition="in" filter="box(in)">
                                      <p:cBhvr>
                                        <p:cTn id="58" dur="500"/>
                                        <p:tgtEl>
                                          <p:spTgt spid="112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1294"/>
                                        </p:tgtEl>
                                        <p:attrNameLst>
                                          <p:attrName>style.visibility</p:attrName>
                                        </p:attrNameLst>
                                      </p:cBhvr>
                                      <p:to>
                                        <p:strVal val="visible"/>
                                      </p:to>
                                    </p:set>
                                    <p:animEffect transition="in" filter="diamond(in)">
                                      <p:cBhvr>
                                        <p:cTn id="63" dur="2000"/>
                                        <p:tgtEl>
                                          <p:spTgt spid="1129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1271"/>
                                        </p:tgtEl>
                                        <p:attrNameLst>
                                          <p:attrName>style.visibility</p:attrName>
                                        </p:attrNameLst>
                                      </p:cBhvr>
                                      <p:to>
                                        <p:strVal val="visible"/>
                                      </p:to>
                                    </p:set>
                                    <p:animEffect transition="in" filter="box(in)">
                                      <p:cBhvr>
                                        <p:cTn id="68" dur="500"/>
                                        <p:tgtEl>
                                          <p:spTgt spid="1127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11295"/>
                                        </p:tgtEl>
                                        <p:attrNameLst>
                                          <p:attrName>style.visibility</p:attrName>
                                        </p:attrNameLst>
                                      </p:cBhvr>
                                      <p:to>
                                        <p:strVal val="visible"/>
                                      </p:to>
                                    </p:set>
                                    <p:animEffect transition="in" filter="checkerboard(across)">
                                      <p:cBhvr>
                                        <p:cTn id="73" dur="500"/>
                                        <p:tgtEl>
                                          <p:spTgt spid="1129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275"/>
                                        </p:tgtEl>
                                        <p:attrNameLst>
                                          <p:attrName>style.visibility</p:attrName>
                                        </p:attrNameLst>
                                      </p:cBhvr>
                                      <p:to>
                                        <p:strVal val="visible"/>
                                      </p:to>
                                    </p:set>
                                    <p:animEffect transition="in" filter="box(in)">
                                      <p:cBhvr>
                                        <p:cTn id="78" dur="500"/>
                                        <p:tgtEl>
                                          <p:spTgt spid="1127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1288"/>
                                        </p:tgtEl>
                                        <p:attrNameLst>
                                          <p:attrName>style.visibility</p:attrName>
                                        </p:attrNameLst>
                                      </p:cBhvr>
                                      <p:to>
                                        <p:strVal val="visible"/>
                                      </p:to>
                                    </p:set>
                                    <p:animEffect transition="in" filter="box(in)">
                                      <p:cBhvr>
                                        <p:cTn id="83" dur="500"/>
                                        <p:tgtEl>
                                          <p:spTgt spid="112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296"/>
                                        </p:tgtEl>
                                        <p:attrNameLst>
                                          <p:attrName>style.visibility</p:attrName>
                                        </p:attrNameLst>
                                      </p:cBhvr>
                                      <p:to>
                                        <p:strVal val="visible"/>
                                      </p:to>
                                    </p:set>
                                    <p:animEffect transition="in" filter="blinds(horizontal)">
                                      <p:cBhvr>
                                        <p:cTn id="88" dur="500"/>
                                        <p:tgtEl>
                                          <p:spTgt spid="1129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ox(in)">
                                      <p:cBhvr>
                                        <p:cTn id="93" dur="500"/>
                                        <p:tgtEl>
                                          <p:spTgt spid="3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11289"/>
                                        </p:tgtEl>
                                        <p:attrNameLst>
                                          <p:attrName>style.visibility</p:attrName>
                                        </p:attrNameLst>
                                      </p:cBhvr>
                                      <p:to>
                                        <p:strVal val="visible"/>
                                      </p:to>
                                    </p:set>
                                    <p:animEffect transition="in" filter="box(in)">
                                      <p:cBhvr>
                                        <p:cTn id="98" dur="500"/>
                                        <p:tgtEl>
                                          <p:spTgt spid="1128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box(in)">
                                      <p:cBhvr>
                                        <p:cTn id="103" dur="500"/>
                                        <p:tgtEl>
                                          <p:spTgt spid="3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box(in)">
                                      <p:cBhvr>
                                        <p:cTn id="108" dur="500"/>
                                        <p:tgtEl>
                                          <p:spTgt spid="3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box(in)">
                                      <p:cBhvr>
                                        <p:cTn id="113" dur="500"/>
                                        <p:tgtEl>
                                          <p:spTgt spid="3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11272"/>
                                        </p:tgtEl>
                                        <p:attrNameLst>
                                          <p:attrName>style.visibility</p:attrName>
                                        </p:attrNameLst>
                                      </p:cBhvr>
                                      <p:to>
                                        <p:strVal val="visible"/>
                                      </p:to>
                                    </p:set>
                                    <p:animEffect transition="in" filter="checkerboard(across)">
                                      <p:cBhvr>
                                        <p:cTn id="118" dur="500"/>
                                        <p:tgtEl>
                                          <p:spTgt spid="1127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11273"/>
                                        </p:tgtEl>
                                        <p:attrNameLst>
                                          <p:attrName>style.visibility</p:attrName>
                                        </p:attrNameLst>
                                      </p:cBhvr>
                                      <p:to>
                                        <p:strVal val="visible"/>
                                      </p:to>
                                    </p:set>
                                    <p:animEffect transition="in" filter="checkerboard(across)">
                                      <p:cBhvr>
                                        <p:cTn id="123" dur="500"/>
                                        <p:tgtEl>
                                          <p:spTgt spid="11273"/>
                                        </p:tgtEl>
                                      </p:cBhvr>
                                    </p:animEffec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11276"/>
                                        </p:tgtEl>
                                        <p:attrNameLst>
                                          <p:attrName>style.visibility</p:attrName>
                                        </p:attrNameLst>
                                      </p:cBhvr>
                                      <p:to>
                                        <p:strVal val="visible"/>
                                      </p:to>
                                    </p:set>
                                    <p:animEffect transition="in" filter="diamond(in)">
                                      <p:cBhvr>
                                        <p:cTn id="127" dur="500"/>
                                        <p:tgtEl>
                                          <p:spTgt spid="11276"/>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11277"/>
                                        </p:tgtEl>
                                        <p:attrNameLst>
                                          <p:attrName>style.visibility</p:attrName>
                                        </p:attrNameLst>
                                      </p:cBhvr>
                                      <p:to>
                                        <p:strVal val="visible"/>
                                      </p:to>
                                    </p:set>
                                    <p:animEffect transition="in" filter="box(in)">
                                      <p:cBhvr>
                                        <p:cTn id="130" dur="500"/>
                                        <p:tgtEl>
                                          <p:spTgt spid="11277"/>
                                        </p:tgtEl>
                                      </p:cBhvr>
                                    </p:animEffect>
                                  </p:childTnLst>
                                </p:cTn>
                              </p:par>
                            </p:childTnLst>
                          </p:cTn>
                        </p:par>
                        <p:par>
                          <p:cTn id="131" fill="hold" nodeType="afterGroup">
                            <p:stCondLst>
                              <p:cond delay="1000"/>
                            </p:stCondLst>
                            <p:childTnLst>
                              <p:par>
                                <p:cTn id="132" presetID="5" presetClass="entr" presetSubtype="10" fill="hold" grpId="0" nodeType="afterEffect">
                                  <p:stCondLst>
                                    <p:cond delay="0"/>
                                  </p:stCondLst>
                                  <p:childTnLst>
                                    <p:set>
                                      <p:cBhvr>
                                        <p:cTn id="133" dur="1" fill="hold">
                                          <p:stCondLst>
                                            <p:cond delay="0"/>
                                          </p:stCondLst>
                                        </p:cTn>
                                        <p:tgtEl>
                                          <p:spTgt spid="11282"/>
                                        </p:tgtEl>
                                        <p:attrNameLst>
                                          <p:attrName>style.visibility</p:attrName>
                                        </p:attrNameLst>
                                      </p:cBhvr>
                                      <p:to>
                                        <p:strVal val="visible"/>
                                      </p:to>
                                    </p:set>
                                    <p:animEffect transition="in" filter="checkerboard(across)">
                                      <p:cBhvr>
                                        <p:cTn id="134" dur="500"/>
                                        <p:tgtEl>
                                          <p:spTgt spid="1128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11283"/>
                                        </p:tgtEl>
                                        <p:attrNameLst>
                                          <p:attrName>style.visibility</p:attrName>
                                        </p:attrNameLst>
                                      </p:cBhvr>
                                      <p:to>
                                        <p:strVal val="visible"/>
                                      </p:to>
                                    </p:set>
                                    <p:animEffect transition="in" filter="box(in)">
                                      <p:cBhvr>
                                        <p:cTn id="139" dur="500"/>
                                        <p:tgtEl>
                                          <p:spTgt spid="11283"/>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1280"/>
                                        </p:tgtEl>
                                        <p:attrNameLst>
                                          <p:attrName>style.visibility</p:attrName>
                                        </p:attrNameLst>
                                      </p:cBhvr>
                                      <p:to>
                                        <p:strVal val="visible"/>
                                      </p:to>
                                    </p:set>
                                    <p:animEffect transition="in" filter="blinds(horizontal)">
                                      <p:cBhvr>
                                        <p:cTn id="144" dur="500"/>
                                        <p:tgtEl>
                                          <p:spTgt spid="1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P spid="11271" grpId="0"/>
      <p:bldP spid="11272" grpId="0"/>
      <p:bldP spid="11273" grpId="0" animBg="1"/>
      <p:bldP spid="11275" grpId="0"/>
      <p:bldP spid="11276" grpId="0"/>
      <p:bldP spid="11277" grpId="0" animBg="1"/>
      <p:bldP spid="11280" grpId="0"/>
      <p:bldP spid="11282" grpId="0"/>
      <p:bldP spid="11283" grpId="0"/>
      <p:bldP spid="11284" grpId="0"/>
      <p:bldP spid="11288" grpId="0"/>
      <p:bldP spid="11289" grpId="0"/>
      <p:bldP spid="11291" grpId="0"/>
      <p:bldP spid="11292" grpId="0"/>
      <p:bldP spid="11293" grpId="0"/>
      <p:bldP spid="11294" grpId="0"/>
      <p:bldP spid="11295" grpId="0"/>
      <p:bldP spid="11296" grpId="0"/>
      <p:bldP spid="11297" grpId="0"/>
      <p:bldP spid="11299" grpId="0"/>
      <p:bldP spid="11300" grpId="0"/>
      <p:bldP spid="11301" grpId="0"/>
      <p:bldP spid="36" grpId="0"/>
      <p:bldP spid="35" grpId="0"/>
      <p:bldP spid="37" grpId="0"/>
      <p:bldP spid="38"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266699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p>
        </p:txBody>
      </p:sp>
      <p:sp>
        <p:nvSpPr>
          <p:cNvPr id="5" name="TextBox 4"/>
          <p:cNvSpPr txBox="1"/>
          <p:nvPr/>
        </p:nvSpPr>
        <p:spPr>
          <a:xfrm>
            <a:off x="359229" y="1851984"/>
            <a:ext cx="8229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
        <p:nvSpPr>
          <p:cNvPr id="6" name="TextBox 5"/>
          <p:cNvSpPr txBox="1"/>
          <p:nvPr/>
        </p:nvSpPr>
        <p:spPr>
          <a:xfrm>
            <a:off x="381001" y="2436759"/>
            <a:ext cx="8381999"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tan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7" name="TextBox 6"/>
              <p:cNvSpPr txBox="1"/>
              <p:nvPr/>
            </p:nvSpPr>
            <p:spPr>
              <a:xfrm>
                <a:off x="1828800" y="3081230"/>
                <a:ext cx="6324600" cy="962251"/>
              </a:xfrm>
              <a:prstGeom prst="rect">
                <a:avLst/>
              </a:prstGeom>
              <a:noFill/>
            </p:spPr>
            <p:txBody>
              <a:bodyPr wrap="square" rtlCol="0">
                <a:spAutoFit/>
              </a:bodyPr>
              <a:lstStyle/>
              <a:p>
                <a:r>
                  <a:rPr lang="en-US" sz="3600" b="1" dirty="0">
                    <a:latin typeface="Times New Roman" pitchFamily="18" charset="0"/>
                    <a:cs typeface="Times New Roman" pitchFamily="18" charset="0"/>
                  </a:rPr>
                  <a:t>S = </a:t>
                </a:r>
                <a14:m>
                  <m:oMath xmlns:m="http://schemas.openxmlformats.org/officeDocument/2006/math">
                    <m:f>
                      <m:fPr>
                        <m:ctrlPr>
                          <a:rPr lang="en-US" sz="3600" b="1" i="1" smtClean="0">
                            <a:latin typeface="Cambria Math" panose="02040503050406030204" pitchFamily="18" charset="0"/>
                          </a:rPr>
                        </m:ctrlPr>
                      </m:fPr>
                      <m:num>
                        <m:sSub>
                          <m:sSubPr>
                            <m:ctrlPr>
                              <a:rPr lang="en-US" sz="3600" b="1" i="1" smtClean="0">
                                <a:latin typeface="Cambria Math" panose="02040503050406030204" pitchFamily="18" charset="0"/>
                              </a:rPr>
                            </m:ctrlPr>
                          </m:sSubPr>
                          <m:e>
                            <m:r>
                              <a:rPr lang="en-US" sz="3600" b="1" i="1" smtClean="0">
                                <a:latin typeface="Cambria Math"/>
                              </a:rPr>
                              <m:t>𝒎</m:t>
                            </m:r>
                          </m:e>
                          <m:sub>
                            <m:r>
                              <a:rPr lang="en-US" sz="3600" b="1" i="1" smtClean="0">
                                <a:latin typeface="Cambria Math"/>
                              </a:rPr>
                              <m:t>𝒄𝒕</m:t>
                            </m:r>
                          </m:sub>
                        </m:sSub>
                        <m:r>
                          <a:rPr lang="en-US" sz="3600" b="1" i="1" smtClean="0">
                            <a:latin typeface="Cambria Math"/>
                          </a:rPr>
                          <m:t> </m:t>
                        </m:r>
                        <m:r>
                          <a:rPr lang="en-US" sz="3600" b="1" i="1" smtClean="0">
                            <a:latin typeface="Cambria Math"/>
                          </a:rPr>
                          <m:t>𝒙</m:t>
                        </m:r>
                        <m:r>
                          <a:rPr lang="en-US" sz="3600" b="1" i="1" smtClean="0">
                            <a:latin typeface="Cambria Math"/>
                          </a:rPr>
                          <m:t> </m:t>
                        </m:r>
                        <m:r>
                          <a:rPr lang="en-US" sz="3600" b="1" i="1" smtClean="0">
                            <a:latin typeface="Cambria Math"/>
                          </a:rPr>
                          <m:t>𝟏𝟎𝟎</m:t>
                        </m:r>
                      </m:num>
                      <m:den>
                        <m:sSub>
                          <m:sSubPr>
                            <m:ctrlPr>
                              <a:rPr lang="en-US" sz="3600" b="1" i="1" smtClean="0">
                                <a:latin typeface="Cambria Math" panose="02040503050406030204" pitchFamily="18" charset="0"/>
                              </a:rPr>
                            </m:ctrlPr>
                          </m:sSubPr>
                          <m:e>
                            <m:r>
                              <a:rPr lang="en-US" sz="3600" b="1" i="1" smtClean="0">
                                <a:latin typeface="Cambria Math"/>
                              </a:rPr>
                              <m:t>𝒎</m:t>
                            </m:r>
                          </m:e>
                          <m:sub>
                            <m:r>
                              <a:rPr lang="en-US" sz="3600" b="1" i="1" smtClean="0">
                                <a:latin typeface="Cambria Math"/>
                              </a:rPr>
                              <m:t>𝒏</m:t>
                            </m:r>
                            <m:r>
                              <a:rPr lang="en-US" sz="3600" b="1" i="1" smtClean="0">
                                <a:latin typeface="Cambria Math"/>
                              </a:rPr>
                              <m:t>ướ</m:t>
                            </m:r>
                            <m:r>
                              <a:rPr lang="en-US" sz="3600" b="1" i="1" smtClean="0">
                                <a:latin typeface="Cambria Math"/>
                              </a:rPr>
                              <m:t>𝒄</m:t>
                            </m:r>
                          </m:sub>
                        </m:sSub>
                      </m:den>
                    </m:f>
                  </m:oMath>
                </a14:m>
                <a:r>
                  <a:rPr lang="en-US" sz="3600" b="1" dirty="0">
                    <a:latin typeface="Times New Roman" pitchFamily="18" charset="0"/>
                    <a:cs typeface="Times New Roman" pitchFamily="18" charset="0"/>
                  </a:rPr>
                  <a:t> ( g/100g </a:t>
                </a:r>
                <a14:m>
                  <m:oMath xmlns:m="http://schemas.openxmlformats.org/officeDocument/2006/math">
                    <m:sSub>
                      <m:sSubPr>
                        <m:ctrlPr>
                          <a:rPr lang="en-US" sz="3600" b="1" i="1" smtClean="0">
                            <a:latin typeface="Cambria Math" panose="02040503050406030204" pitchFamily="18" charset="0"/>
                          </a:rPr>
                        </m:ctrlPr>
                      </m:sSubPr>
                      <m:e>
                        <m:r>
                          <a:rPr lang="en-US" sz="3600" b="1" i="1" smtClean="0">
                            <a:latin typeface="Cambria Math"/>
                          </a:rPr>
                          <m:t>𝑯</m:t>
                        </m:r>
                      </m:e>
                      <m:sub>
                        <m:r>
                          <a:rPr lang="en-US" sz="3600" b="1" i="1" smtClean="0">
                            <a:latin typeface="Cambria Math"/>
                          </a:rPr>
                          <m:t>𝟐</m:t>
                        </m:r>
                      </m:sub>
                    </m:sSub>
                  </m:oMath>
                </a14:m>
                <a:r>
                  <a:rPr lang="en-US" sz="3600" b="1" dirty="0">
                    <a:latin typeface="Times New Roman" pitchFamily="18" charset="0"/>
                    <a:cs typeface="Times New Roman" pitchFamily="18" charset="0"/>
                  </a:rPr>
                  <a:t> O )</a:t>
                </a:r>
              </a:p>
            </p:txBody>
          </p:sp>
        </mc:Choice>
        <mc:Fallback xmlns="">
          <p:sp>
            <p:nvSpPr>
              <p:cNvPr id="7" name="TextBox 6"/>
              <p:cNvSpPr txBox="1">
                <a:spLocks noRot="1" noChangeAspect="1" noMove="1" noResize="1" noEditPoints="1" noAdjustHandles="1" noChangeArrowheads="1" noChangeShapeType="1" noTextEdit="1"/>
              </p:cNvSpPr>
              <p:nvPr/>
            </p:nvSpPr>
            <p:spPr>
              <a:xfrm>
                <a:off x="1828800" y="3081230"/>
                <a:ext cx="6324600" cy="962251"/>
              </a:xfrm>
              <a:prstGeom prst="rect">
                <a:avLst/>
              </a:prstGeom>
              <a:blipFill rotWithShape="1">
                <a:blip r:embed="rId2"/>
                <a:stretch>
                  <a:fillRect l="-2890"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8600" y="3952507"/>
                <a:ext cx="8915400" cy="1569660"/>
              </a:xfrm>
              <a:prstGeom prst="rect">
                <a:avLst/>
              </a:prstGeom>
              <a:noFill/>
            </p:spPr>
            <p:txBody>
              <a:bodyPr wrap="square"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 </m:t>
                        </m:r>
                        <m:r>
                          <a:rPr lang="en-US" sz="3200" b="0" i="1" smtClean="0">
                            <a:latin typeface="Cambria Math"/>
                          </a:rPr>
                          <m:t>𝑚</m:t>
                        </m:r>
                      </m:e>
                      <m:sub>
                        <m:r>
                          <a:rPr lang="en-US" sz="3200" b="0" i="1" smtClean="0">
                            <a:latin typeface="Cambria Math"/>
                          </a:rPr>
                          <m:t>𝑐𝑡</m:t>
                        </m:r>
                        <m:r>
                          <a:rPr lang="en-US" sz="3200" b="0" i="1" smtClean="0">
                            <a:latin typeface="Cambria Math"/>
                          </a:rPr>
                          <m:t> </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tan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tan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gam.</a:t>
                </a:r>
              </a:p>
            </p:txBody>
          </p:sp>
        </mc:Choice>
        <mc:Fallback xmlns="">
          <p:sp>
            <p:nvSpPr>
              <p:cNvPr id="8" name="TextBox 7"/>
              <p:cNvSpPr txBox="1">
                <a:spLocks noRot="1" noChangeAspect="1" noMove="1" noResize="1" noEditPoints="1" noAdjustHandles="1" noChangeArrowheads="1" noChangeShapeType="1" noTextEdit="1"/>
              </p:cNvSpPr>
              <p:nvPr/>
            </p:nvSpPr>
            <p:spPr>
              <a:xfrm>
                <a:off x="228600" y="3952507"/>
                <a:ext cx="8915400" cy="1569660"/>
              </a:xfrm>
              <a:prstGeom prst="rect">
                <a:avLst/>
              </a:prstGeom>
              <a:blipFill rotWithShape="1">
                <a:blip r:embed="rId3"/>
                <a:stretch>
                  <a:fillRect l="-1778" t="-5426" r="-205" b="-11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1" y="5422612"/>
                <a:ext cx="8534399"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a:rPr>
                          <m:t>𝑚</m:t>
                        </m:r>
                      </m:e>
                      <m:sub>
                        <m:r>
                          <a:rPr lang="en-US" sz="3200" b="0" i="1" smtClean="0">
                            <a:latin typeface="Cambria Math"/>
                          </a:rPr>
                          <m:t>𝑛</m:t>
                        </m:r>
                        <m:r>
                          <a:rPr lang="en-US" sz="3200" b="0" i="1" smtClean="0">
                            <a:latin typeface="Cambria Math"/>
                          </a:rPr>
                          <m:t>ướ</m:t>
                        </m:r>
                        <m:r>
                          <a:rPr lang="en-US" sz="3200" b="0" i="1" smtClean="0">
                            <a:latin typeface="Cambria Math"/>
                          </a:rPr>
                          <m:t>𝑐</m:t>
                        </m:r>
                      </m:sub>
                    </m:sSub>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gam  </a:t>
                </a:r>
              </a:p>
            </p:txBody>
          </p:sp>
        </mc:Choice>
        <mc:Fallback xmlns="">
          <p:sp>
            <p:nvSpPr>
              <p:cNvPr id="9" name="TextBox 8"/>
              <p:cNvSpPr txBox="1">
                <a:spLocks noRot="1" noChangeAspect="1" noMove="1" noResize="1" noEditPoints="1" noAdjustHandles="1" noChangeArrowheads="1" noChangeShapeType="1" noTextEdit="1"/>
              </p:cNvSpPr>
              <p:nvPr/>
            </p:nvSpPr>
            <p:spPr>
              <a:xfrm>
                <a:off x="228601" y="5422612"/>
                <a:ext cx="8534399" cy="584775"/>
              </a:xfrm>
              <a:prstGeom prst="rect">
                <a:avLst/>
              </a:prstGeom>
              <a:blipFill rotWithShape="1">
                <a:blip r:embed="rId4"/>
                <a:stretch>
                  <a:fillRect l="-1857" t="-14737" r="-1143" b="-33684"/>
                </a:stretch>
              </a:blipFill>
            </p:spPr>
            <p:txBody>
              <a:bodyPr/>
              <a:lstStyle/>
              <a:p>
                <a:r>
                  <a:rPr lang="en-US">
                    <a:noFill/>
                  </a:rPr>
                  <a:t> </a:t>
                </a:r>
              </a:p>
            </p:txBody>
          </p:sp>
        </mc:Fallback>
      </mc:AlternateContent>
    </p:spTree>
    <p:extLst>
      <p:ext uri="{BB962C8B-B14F-4D97-AF65-F5344CB8AC3E}">
        <p14:creationId xmlns:p14="http://schemas.microsoft.com/office/powerpoint/2010/main" val="188238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266699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p>
        </p:txBody>
      </p:sp>
      <p:sp>
        <p:nvSpPr>
          <p:cNvPr id="5" name="TextBox 4"/>
          <p:cNvSpPr txBox="1"/>
          <p:nvPr/>
        </p:nvSpPr>
        <p:spPr>
          <a:xfrm>
            <a:off x="370115" y="1735295"/>
            <a:ext cx="8229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
        <p:nvSpPr>
          <p:cNvPr id="6" name="TextBox 5"/>
          <p:cNvSpPr txBox="1"/>
          <p:nvPr/>
        </p:nvSpPr>
        <p:spPr>
          <a:xfrm>
            <a:off x="386442" y="2286000"/>
            <a:ext cx="8556171"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353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6" name="TextBox 5"/>
          <p:cNvSpPr txBox="1"/>
          <p:nvPr/>
        </p:nvSpPr>
        <p:spPr>
          <a:xfrm>
            <a:off x="413658" y="1295400"/>
            <a:ext cx="8556171"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pic>
        <p:nvPicPr>
          <p:cNvPr id="7" name="Picture 6"/>
          <p:cNvPicPr>
            <a:picLocks noChangeAspect="1"/>
          </p:cNvPicPr>
          <p:nvPr/>
        </p:nvPicPr>
        <p:blipFill>
          <a:blip r:embed="rId2"/>
          <a:stretch>
            <a:fillRect/>
          </a:stretch>
        </p:blipFill>
        <p:spPr>
          <a:xfrm>
            <a:off x="1981200" y="2299909"/>
            <a:ext cx="4343400" cy="3494782"/>
          </a:xfrm>
          <a:prstGeom prst="rect">
            <a:avLst/>
          </a:prstGeom>
        </p:spPr>
      </p:pic>
      <p:sp>
        <p:nvSpPr>
          <p:cNvPr id="8" name="Text Box 3"/>
          <p:cNvSpPr txBox="1">
            <a:spLocks noChangeArrowheads="1"/>
          </p:cNvSpPr>
          <p:nvPr/>
        </p:nvSpPr>
        <p:spPr bwMode="auto">
          <a:xfrm>
            <a:off x="990600" y="5765013"/>
            <a:ext cx="6477000"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400" b="1" dirty="0" err="1"/>
              <a:t>Ảnh</a:t>
            </a:r>
            <a:r>
              <a:rPr lang="en-US" altLang="en-US" sz="2400" b="1" dirty="0"/>
              <a:t> </a:t>
            </a:r>
            <a:r>
              <a:rPr lang="en-US" altLang="en-US" sz="2400" b="1" dirty="0" err="1"/>
              <a:t>hưởng</a:t>
            </a:r>
            <a:r>
              <a:rPr lang="en-US" altLang="en-US" sz="2400" b="1" dirty="0"/>
              <a:t> </a:t>
            </a:r>
            <a:r>
              <a:rPr lang="en-US" altLang="en-US" sz="2400" b="1" dirty="0" err="1"/>
              <a:t>của</a:t>
            </a:r>
            <a:r>
              <a:rPr lang="en-US" altLang="en-US" sz="2400" b="1" dirty="0"/>
              <a:t> </a:t>
            </a:r>
            <a:r>
              <a:rPr lang="en-US" altLang="en-US" sz="2400" b="1" dirty="0" err="1"/>
              <a:t>nhiệt</a:t>
            </a:r>
            <a:r>
              <a:rPr lang="en-US" altLang="en-US" sz="2400" b="1" dirty="0"/>
              <a:t> </a:t>
            </a:r>
            <a:r>
              <a:rPr lang="en-US" altLang="en-US" sz="2400" b="1" dirty="0" err="1"/>
              <a:t>độ</a:t>
            </a:r>
            <a:r>
              <a:rPr lang="en-US" altLang="en-US" sz="2400" b="1" dirty="0"/>
              <a:t> </a:t>
            </a:r>
            <a:r>
              <a:rPr lang="en-US" altLang="en-US" sz="2400" b="1" dirty="0" err="1"/>
              <a:t>đến</a:t>
            </a:r>
            <a:r>
              <a:rPr lang="en-US" altLang="en-US" sz="2400" b="1" dirty="0"/>
              <a:t> </a:t>
            </a:r>
            <a:r>
              <a:rPr lang="en-US" altLang="en-US" sz="2400" b="1" dirty="0" err="1"/>
              <a:t>độ</a:t>
            </a:r>
            <a:r>
              <a:rPr lang="en-US" altLang="en-US" sz="2400" b="1" dirty="0"/>
              <a:t> tan </a:t>
            </a:r>
            <a:r>
              <a:rPr lang="en-US" altLang="en-US" sz="2400" b="1" dirty="0" err="1"/>
              <a:t>của</a:t>
            </a:r>
            <a:r>
              <a:rPr lang="en-US" altLang="en-US" sz="2400" b="1" dirty="0"/>
              <a:t> </a:t>
            </a:r>
            <a:r>
              <a:rPr lang="en-US" altLang="en-US" sz="2400" b="1" dirty="0" err="1"/>
              <a:t>chất</a:t>
            </a:r>
            <a:r>
              <a:rPr lang="en-US" altLang="en-US" sz="2400" b="1" dirty="0"/>
              <a:t> </a:t>
            </a:r>
            <a:r>
              <a:rPr lang="en-US" altLang="en-US" sz="2400" b="1" dirty="0" err="1"/>
              <a:t>rắn</a:t>
            </a:r>
            <a:endParaRPr lang="en-US" altLang="en-US" sz="2400" b="1" dirty="0"/>
          </a:p>
        </p:txBody>
      </p:sp>
    </p:spTree>
    <p:extLst>
      <p:ext uri="{BB962C8B-B14F-4D97-AF65-F5344CB8AC3E}">
        <p14:creationId xmlns:p14="http://schemas.microsoft.com/office/powerpoint/2010/main" val="227367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277634" y="3933217"/>
            <a:ext cx="6588732" cy="2691980"/>
            <a:chOff x="94727" y="3693564"/>
            <a:chExt cx="6940919" cy="1882192"/>
          </a:xfrm>
        </p:grpSpPr>
        <p:pic>
          <p:nvPicPr>
            <p:cNvPr id="9" name="Picture 8"/>
            <p:cNvPicPr>
              <a:picLocks noChangeAspect="1"/>
            </p:cNvPicPr>
            <p:nvPr/>
          </p:nvPicPr>
          <p:blipFill>
            <a:blip r:embed="rId2"/>
            <a:stretch>
              <a:fillRect/>
            </a:stretch>
          </p:blipFill>
          <p:spPr>
            <a:xfrm>
              <a:off x="3133368" y="3717133"/>
              <a:ext cx="2054530" cy="1835055"/>
            </a:xfrm>
            <a:prstGeom prst="rect">
              <a:avLst/>
            </a:prstGeom>
          </p:spPr>
        </p:pic>
        <p:pic>
          <p:nvPicPr>
            <p:cNvPr id="10" name="Picture 9"/>
            <p:cNvPicPr>
              <a:picLocks noChangeAspect="1"/>
            </p:cNvPicPr>
            <p:nvPr/>
          </p:nvPicPr>
          <p:blipFill rotWithShape="1">
            <a:blip r:embed="rId3"/>
            <a:srcRect l="9085" t="7447" r="73392"/>
            <a:stretch/>
          </p:blipFill>
          <p:spPr>
            <a:xfrm>
              <a:off x="6456040" y="3693564"/>
              <a:ext cx="579606" cy="1882192"/>
            </a:xfrm>
            <a:prstGeom prst="rect">
              <a:avLst/>
            </a:prstGeom>
          </p:spPr>
        </p:pic>
        <p:pic>
          <p:nvPicPr>
            <p:cNvPr id="11" name="Picture 10"/>
            <p:cNvPicPr>
              <a:picLocks noChangeAspect="1"/>
            </p:cNvPicPr>
            <p:nvPr/>
          </p:nvPicPr>
          <p:blipFill rotWithShape="1">
            <a:blip r:embed="rId4"/>
            <a:srcRect l="25014" t="12259" r="11060" b="22358"/>
            <a:stretch/>
          </p:blipFill>
          <p:spPr>
            <a:xfrm>
              <a:off x="94727" y="3825146"/>
              <a:ext cx="2327357" cy="1619032"/>
            </a:xfrm>
            <a:prstGeom prst="ellipse">
              <a:avLst/>
            </a:prstGeom>
            <a:ln>
              <a:noFill/>
            </a:ln>
            <a:effectLst>
              <a:softEdge rad="112500"/>
            </a:effectLst>
          </p:spPr>
        </p:pic>
        <p:sp>
          <p:nvSpPr>
            <p:cNvPr id="13" name="TextBox 12"/>
            <p:cNvSpPr txBox="1"/>
            <p:nvPr/>
          </p:nvSpPr>
          <p:spPr>
            <a:xfrm>
              <a:off x="459912" y="4219163"/>
              <a:ext cx="1665392" cy="581021"/>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NaCl</a:t>
              </a: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endParaRPr lang="en-US" sz="2400" b="1" dirty="0">
                <a:latin typeface="Times New Roman" panose="02020603050405020304" pitchFamily="18" charset="0"/>
                <a:cs typeface="Times New Roman" panose="02020603050405020304" pitchFamily="18" charset="0"/>
              </a:endParaRPr>
            </a:p>
          </p:txBody>
        </p:sp>
        <p:cxnSp>
          <p:nvCxnSpPr>
            <p:cNvPr id="20" name="Straight Arrow Connector 19"/>
            <p:cNvCxnSpPr>
              <a:stCxn id="11" idx="6"/>
            </p:cNvCxnSpPr>
            <p:nvPr/>
          </p:nvCxnSpPr>
          <p:spPr>
            <a:xfrm flipV="1">
              <a:off x="2422084" y="4634661"/>
              <a:ext cx="8412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p:cNvCxnSpPr>
            <p:nvPr/>
          </p:nvCxnSpPr>
          <p:spPr>
            <a:xfrm>
              <a:off x="5187898" y="4634661"/>
              <a:ext cx="1268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91952" y="4116962"/>
              <a:ext cx="1216801" cy="32278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1203789" y="2176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grpSp>
        <p:nvGrpSpPr>
          <p:cNvPr id="25" name="Group 24"/>
          <p:cNvGrpSpPr/>
          <p:nvPr/>
        </p:nvGrpSpPr>
        <p:grpSpPr>
          <a:xfrm>
            <a:off x="1225560" y="1404337"/>
            <a:ext cx="6611650" cy="2528880"/>
            <a:chOff x="34017" y="832846"/>
            <a:chExt cx="7180085" cy="1839675"/>
          </a:xfrm>
        </p:grpSpPr>
        <p:pic>
          <p:nvPicPr>
            <p:cNvPr id="26" name="Picture 25"/>
            <p:cNvPicPr>
              <a:picLocks noChangeAspect="1"/>
            </p:cNvPicPr>
            <p:nvPr/>
          </p:nvPicPr>
          <p:blipFill rotWithShape="1">
            <a:blip r:embed="rId3"/>
            <a:srcRect l="24967" r="57510"/>
            <a:stretch/>
          </p:blipFill>
          <p:spPr>
            <a:xfrm>
              <a:off x="6631440" y="862452"/>
              <a:ext cx="582662" cy="1800200"/>
            </a:xfrm>
            <a:prstGeom prst="rect">
              <a:avLst/>
            </a:prstGeom>
          </p:spPr>
        </p:pic>
        <p:pic>
          <p:nvPicPr>
            <p:cNvPr id="27" name="Picture 26"/>
            <p:cNvPicPr>
              <a:picLocks noChangeAspect="1"/>
            </p:cNvPicPr>
            <p:nvPr/>
          </p:nvPicPr>
          <p:blipFill>
            <a:blip r:embed="rId5"/>
            <a:stretch>
              <a:fillRect/>
            </a:stretch>
          </p:blipFill>
          <p:spPr>
            <a:xfrm>
              <a:off x="34017" y="872321"/>
              <a:ext cx="2609471" cy="1800199"/>
            </a:xfrm>
            <a:prstGeom prst="ellipse">
              <a:avLst/>
            </a:prstGeom>
            <a:ln>
              <a:noFill/>
            </a:ln>
            <a:effectLst>
              <a:softEdge rad="112500"/>
            </a:effectLst>
          </p:spPr>
        </p:pic>
        <p:pic>
          <p:nvPicPr>
            <p:cNvPr id="30" name="Picture 29"/>
            <p:cNvPicPr>
              <a:picLocks noChangeAspect="1"/>
            </p:cNvPicPr>
            <p:nvPr/>
          </p:nvPicPr>
          <p:blipFill rotWithShape="1">
            <a:blip r:embed="rId6"/>
            <a:srcRect r="34905" b="22301"/>
            <a:stretch/>
          </p:blipFill>
          <p:spPr>
            <a:xfrm>
              <a:off x="3091434" y="832846"/>
              <a:ext cx="2055008" cy="1839675"/>
            </a:xfrm>
            <a:prstGeom prst="rect">
              <a:avLst/>
            </a:prstGeom>
            <a:ln>
              <a:noFill/>
            </a:ln>
            <a:effectLst>
              <a:softEdge rad="112500"/>
            </a:effectLst>
          </p:spPr>
        </p:pic>
        <p:sp>
          <p:nvSpPr>
            <p:cNvPr id="31" name="TextBox 30"/>
            <p:cNvSpPr txBox="1"/>
            <p:nvPr/>
          </p:nvSpPr>
          <p:spPr>
            <a:xfrm>
              <a:off x="45839" y="1356921"/>
              <a:ext cx="2233737" cy="87319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CaCO3</a:t>
              </a:r>
            </a:p>
            <a:p>
              <a:pPr algn="ctr"/>
              <a:r>
                <a:rPr lang="en-US" sz="2400" b="1" dirty="0" err="1">
                  <a:latin typeface="Times New Roman" panose="02020603050405020304" pitchFamily="18" charset="0"/>
                  <a:cs typeface="Times New Roman" panose="02020603050405020304" pitchFamily="18" charset="0"/>
                </a:rPr>
                <a:t>Canxicacbonat</a:t>
              </a:r>
              <a:endParaRPr lang="en-US" sz="2400" b="1" dirty="0">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a:off x="2489774" y="1793520"/>
              <a:ext cx="733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3"/>
              <a:endCxn id="26" idx="1"/>
            </p:cNvCxnSpPr>
            <p:nvPr/>
          </p:nvCxnSpPr>
          <p:spPr>
            <a:xfrm>
              <a:off x="5146442" y="1752684"/>
              <a:ext cx="1484998" cy="9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7898" y="1450422"/>
              <a:ext cx="1216801" cy="60452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228600" y="661287"/>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mc:AlternateContent xmlns:mc="http://schemas.openxmlformats.org/markup-compatibility/2006" xmlns:a14="http://schemas.microsoft.com/office/drawing/2010/main">
        <mc:Choice Requires="a14">
          <p:sp>
            <p:nvSpPr>
              <p:cNvPr id="36" name="TextBox 35"/>
              <p:cNvSpPr txBox="1"/>
              <p:nvPr/>
            </p:nvSpPr>
            <p:spPr>
              <a:xfrm>
                <a:off x="3237835" y="1960890"/>
                <a:ext cx="1421344" cy="584775"/>
              </a:xfrm>
              <a:prstGeom prst="rect">
                <a:avLst/>
              </a:prstGeom>
              <a:noFill/>
            </p:spPr>
            <p:txBody>
              <a:bodyPr wrap="square" rtlCol="0">
                <a:spAutoFit/>
              </a:bodyPr>
              <a:lstStyle/>
              <a:p>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a:rPr>
                          <m:t>𝑯</m:t>
                        </m:r>
                      </m:e>
                      <m:sub>
                        <m:r>
                          <a:rPr lang="en-US" sz="3200" b="1" i="1" smtClean="0">
                            <a:solidFill>
                              <a:srgbClr val="FF0000"/>
                            </a:solidFill>
                            <a:latin typeface="Cambria Math"/>
                          </a:rPr>
                          <m:t>𝟐</m:t>
                        </m:r>
                      </m:sub>
                    </m:sSub>
                  </m:oMath>
                </a14:m>
                <a:r>
                  <a:rPr lang="en-US" sz="3200" b="1" dirty="0">
                    <a:solidFill>
                      <a:srgbClr val="FF0000"/>
                    </a:solidFill>
                  </a:rPr>
                  <a:t>O</a:t>
                </a:r>
              </a:p>
            </p:txBody>
          </p:sp>
        </mc:Choice>
        <mc:Fallback xmlns="">
          <p:sp>
            <p:nvSpPr>
              <p:cNvPr id="36" name="TextBox 35"/>
              <p:cNvSpPr txBox="1">
                <a:spLocks noRot="1" noChangeAspect="1" noMove="1" noResize="1" noEditPoints="1" noAdjustHandles="1" noChangeArrowheads="1" noChangeShapeType="1" noTextEdit="1"/>
              </p:cNvSpPr>
              <p:nvPr/>
            </p:nvSpPr>
            <p:spPr>
              <a:xfrm>
                <a:off x="3237835" y="1960890"/>
                <a:ext cx="1421344" cy="584775"/>
              </a:xfrm>
              <a:prstGeom prst="rect">
                <a:avLst/>
              </a:prstGeom>
              <a:blipFill rotWithShape="1">
                <a:blip r:embed="rId7"/>
                <a:stretch>
                  <a:fillRect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247015" y="4684948"/>
                <a:ext cx="1421344" cy="584775"/>
              </a:xfrm>
              <a:prstGeom prst="rect">
                <a:avLst/>
              </a:prstGeom>
              <a:noFill/>
            </p:spPr>
            <p:txBody>
              <a:bodyPr wrap="square" rtlCol="0">
                <a:spAutoFit/>
              </a:bodyPr>
              <a:lstStyle/>
              <a:p>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a:rPr>
                          <m:t>𝑯</m:t>
                        </m:r>
                      </m:e>
                      <m:sub>
                        <m:r>
                          <a:rPr lang="en-US" sz="3200" b="1" i="1" smtClean="0">
                            <a:solidFill>
                              <a:srgbClr val="FF0000"/>
                            </a:solidFill>
                            <a:latin typeface="Cambria Math"/>
                          </a:rPr>
                          <m:t>𝟐</m:t>
                        </m:r>
                      </m:sub>
                    </m:sSub>
                  </m:oMath>
                </a14:m>
                <a:r>
                  <a:rPr lang="en-US" sz="3200" b="1" dirty="0">
                    <a:solidFill>
                      <a:srgbClr val="FF0000"/>
                    </a:solidFill>
                  </a:rPr>
                  <a:t>O</a:t>
                </a:r>
              </a:p>
            </p:txBody>
          </p:sp>
        </mc:Choice>
        <mc:Fallback xmlns="">
          <p:sp>
            <p:nvSpPr>
              <p:cNvPr id="37" name="TextBox 36"/>
              <p:cNvSpPr txBox="1">
                <a:spLocks noRot="1" noChangeAspect="1" noMove="1" noResize="1" noEditPoints="1" noAdjustHandles="1" noChangeArrowheads="1" noChangeShapeType="1" noTextEdit="1"/>
              </p:cNvSpPr>
              <p:nvPr/>
            </p:nvSpPr>
            <p:spPr>
              <a:xfrm>
                <a:off x="3247015" y="4684948"/>
                <a:ext cx="1421344" cy="584775"/>
              </a:xfrm>
              <a:prstGeom prst="rect">
                <a:avLst/>
              </a:prstGeom>
              <a:blipFill rotWithShape="1">
                <a:blip r:embed="rId8"/>
                <a:stretch>
                  <a:fillRect t="-12632" b="-35789"/>
                </a:stretch>
              </a:blipFill>
            </p:spPr>
            <p:txBody>
              <a:bodyPr/>
              <a:lstStyle/>
              <a:p>
                <a:r>
                  <a:rPr lang="en-US">
                    <a:noFill/>
                  </a:rPr>
                  <a:t> </a:t>
                </a:r>
              </a:p>
            </p:txBody>
          </p:sp>
        </mc:Fallback>
      </mc:AlternateContent>
    </p:spTree>
    <p:extLst>
      <p:ext uri="{BB962C8B-B14F-4D97-AF65-F5344CB8AC3E}">
        <p14:creationId xmlns:p14="http://schemas.microsoft.com/office/powerpoint/2010/main" val="36735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6" name="TextBox 5"/>
          <p:cNvSpPr txBox="1"/>
          <p:nvPr/>
        </p:nvSpPr>
        <p:spPr>
          <a:xfrm>
            <a:off x="413658" y="1295400"/>
            <a:ext cx="8556171"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2"/>
          <a:srcRect l="12797" t="11756" r="12981"/>
          <a:stretch/>
        </p:blipFill>
        <p:spPr bwMode="auto">
          <a:xfrm>
            <a:off x="976256" y="2285997"/>
            <a:ext cx="6085266" cy="4114801"/>
          </a:xfrm>
          <a:prstGeom prst="rect">
            <a:avLst/>
          </a:prstGeom>
          <a:noFill/>
          <a:effectLst>
            <a:softEdge rad="88900"/>
          </a:effectLst>
        </p:spPr>
      </p:pic>
      <p:sp>
        <p:nvSpPr>
          <p:cNvPr id="10" name="TextBox 6"/>
          <p:cNvSpPr txBox="1">
            <a:spLocks noChangeArrowheads="1"/>
          </p:cNvSpPr>
          <p:nvPr/>
        </p:nvSpPr>
        <p:spPr bwMode="auto">
          <a:xfrm>
            <a:off x="2869602" y="281940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altLang="en-US" sz="2000" b="1" dirty="0" err="1">
                <a:solidFill>
                  <a:srgbClr val="0000FF"/>
                </a:solidFill>
                <a:latin typeface="Arial" charset="0"/>
                <a:cs typeface="Arial" charset="0"/>
              </a:rPr>
              <a:t>Nhiệt</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độ</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giảm</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và</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tăng</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áp</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suất</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thì</a:t>
            </a:r>
            <a:r>
              <a:rPr lang="en-US" altLang="en-US" sz="2000" b="1" dirty="0">
                <a:solidFill>
                  <a:srgbClr val="0000FF"/>
                </a:solidFill>
                <a:latin typeface="Arial" charset="0"/>
                <a:cs typeface="Arial" charset="0"/>
              </a:rPr>
              <a:t> </a:t>
            </a:r>
            <a:r>
              <a:rPr lang="en-US" altLang="en-US" sz="2000" b="1" dirty="0" err="1">
                <a:solidFill>
                  <a:srgbClr val="0000FF"/>
                </a:solidFill>
                <a:latin typeface="Arial" charset="0"/>
                <a:cs typeface="Arial" charset="0"/>
              </a:rPr>
              <a:t>độ</a:t>
            </a:r>
            <a:r>
              <a:rPr lang="en-US" altLang="en-US" sz="2000" b="1" dirty="0">
                <a:solidFill>
                  <a:srgbClr val="0000FF"/>
                </a:solidFill>
                <a:latin typeface="Arial" charset="0"/>
                <a:cs typeface="Arial" charset="0"/>
              </a:rPr>
              <a:t> tan </a:t>
            </a:r>
            <a:r>
              <a:rPr lang="en-US" altLang="en-US" sz="2000" b="1" dirty="0" err="1">
                <a:solidFill>
                  <a:srgbClr val="0000FF"/>
                </a:solidFill>
                <a:latin typeface="Arial" charset="0"/>
                <a:cs typeface="Arial" charset="0"/>
              </a:rPr>
              <a:t>tăng</a:t>
            </a:r>
            <a:endParaRPr lang="en-US" altLang="en-US" sz="2000" b="1" dirty="0">
              <a:solidFill>
                <a:srgbClr val="0000FF"/>
              </a:solidFill>
              <a:latin typeface="Arial" charset="0"/>
              <a:cs typeface="Arial" charset="0"/>
            </a:endParaRPr>
          </a:p>
        </p:txBody>
      </p:sp>
      <p:sp>
        <p:nvSpPr>
          <p:cNvPr id="11" name="Arrow: Right 26"/>
          <p:cNvSpPr/>
          <p:nvPr/>
        </p:nvSpPr>
        <p:spPr>
          <a:xfrm>
            <a:off x="2421927" y="2931319"/>
            <a:ext cx="447675" cy="176212"/>
          </a:xfrm>
          <a:custGeom>
            <a:avLst/>
            <a:gdLst>
              <a:gd name="connsiteX0" fmla="*/ 0 w 596858"/>
              <a:gd name="connsiteY0" fmla="*/ 59135 h 236540"/>
              <a:gd name="connsiteX1" fmla="*/ 478588 w 596858"/>
              <a:gd name="connsiteY1" fmla="*/ 59135 h 236540"/>
              <a:gd name="connsiteX2" fmla="*/ 478588 w 596858"/>
              <a:gd name="connsiteY2" fmla="*/ 0 h 236540"/>
              <a:gd name="connsiteX3" fmla="*/ 596858 w 596858"/>
              <a:gd name="connsiteY3" fmla="*/ 118270 h 236540"/>
              <a:gd name="connsiteX4" fmla="*/ 478588 w 596858"/>
              <a:gd name="connsiteY4" fmla="*/ 236540 h 236540"/>
              <a:gd name="connsiteX5" fmla="*/ 478588 w 596858"/>
              <a:gd name="connsiteY5" fmla="*/ 177405 h 236540"/>
              <a:gd name="connsiteX6" fmla="*/ 0 w 596858"/>
              <a:gd name="connsiteY6" fmla="*/ 177405 h 236540"/>
              <a:gd name="connsiteX7" fmla="*/ 0 w 596858"/>
              <a:gd name="connsiteY7" fmla="*/ 59135 h 2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58" h="236540" fill="none" extrusionOk="0">
                <a:moveTo>
                  <a:pt x="0" y="59135"/>
                </a:moveTo>
                <a:cubicBezTo>
                  <a:pt x="150118" y="1712"/>
                  <a:pt x="339517" y="71974"/>
                  <a:pt x="478588" y="59135"/>
                </a:cubicBezTo>
                <a:cubicBezTo>
                  <a:pt x="475556" y="41670"/>
                  <a:pt x="480427" y="15363"/>
                  <a:pt x="478588" y="0"/>
                </a:cubicBezTo>
                <a:cubicBezTo>
                  <a:pt x="539073" y="47335"/>
                  <a:pt x="531596" y="69176"/>
                  <a:pt x="596858" y="118270"/>
                </a:cubicBezTo>
                <a:cubicBezTo>
                  <a:pt x="546258" y="171166"/>
                  <a:pt x="511922" y="197831"/>
                  <a:pt x="478588" y="236540"/>
                </a:cubicBezTo>
                <a:cubicBezTo>
                  <a:pt x="473022" y="214606"/>
                  <a:pt x="479269" y="201218"/>
                  <a:pt x="478588" y="177405"/>
                </a:cubicBezTo>
                <a:cubicBezTo>
                  <a:pt x="284318" y="193856"/>
                  <a:pt x="147384" y="166532"/>
                  <a:pt x="0" y="177405"/>
                </a:cubicBezTo>
                <a:cubicBezTo>
                  <a:pt x="-1338" y="128804"/>
                  <a:pt x="10995" y="105000"/>
                  <a:pt x="0" y="59135"/>
                </a:cubicBezTo>
                <a:close/>
              </a:path>
              <a:path w="596858" h="236540" stroke="0" extrusionOk="0">
                <a:moveTo>
                  <a:pt x="0" y="59135"/>
                </a:moveTo>
                <a:cubicBezTo>
                  <a:pt x="156757" y="33971"/>
                  <a:pt x="324431" y="87158"/>
                  <a:pt x="478588" y="59135"/>
                </a:cubicBezTo>
                <a:cubicBezTo>
                  <a:pt x="472332" y="34229"/>
                  <a:pt x="479782" y="28735"/>
                  <a:pt x="478588" y="0"/>
                </a:cubicBezTo>
                <a:cubicBezTo>
                  <a:pt x="508708" y="27748"/>
                  <a:pt x="529617" y="69713"/>
                  <a:pt x="596858" y="118270"/>
                </a:cubicBezTo>
                <a:cubicBezTo>
                  <a:pt x="555548" y="164361"/>
                  <a:pt x="498424" y="206991"/>
                  <a:pt x="478588" y="236540"/>
                </a:cubicBezTo>
                <a:cubicBezTo>
                  <a:pt x="472505" y="212698"/>
                  <a:pt x="482857" y="202112"/>
                  <a:pt x="478588" y="177405"/>
                </a:cubicBezTo>
                <a:cubicBezTo>
                  <a:pt x="310581" y="193698"/>
                  <a:pt x="193893" y="153643"/>
                  <a:pt x="0" y="177405"/>
                </a:cubicBezTo>
                <a:cubicBezTo>
                  <a:pt x="-7755" y="145220"/>
                  <a:pt x="5945" y="115037"/>
                  <a:pt x="0" y="59135"/>
                </a:cubicBezTo>
                <a:close/>
              </a:path>
            </a:pathLst>
          </a:custGeom>
          <a:solidFill>
            <a:srgbClr val="99FF33"/>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490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493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4" name="TextBox 3"/>
          <p:cNvSpPr txBox="1"/>
          <p:nvPr/>
        </p:nvSpPr>
        <p:spPr>
          <a:xfrm>
            <a:off x="381001" y="1349829"/>
            <a:ext cx="266699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p>
        </p:txBody>
      </p:sp>
      <p:sp>
        <p:nvSpPr>
          <p:cNvPr id="5" name="TextBox 4"/>
          <p:cNvSpPr txBox="1"/>
          <p:nvPr/>
        </p:nvSpPr>
        <p:spPr>
          <a:xfrm>
            <a:off x="370115" y="1735295"/>
            <a:ext cx="8229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
        <p:nvSpPr>
          <p:cNvPr id="6" name="TextBox 5"/>
          <p:cNvSpPr txBox="1"/>
          <p:nvPr/>
        </p:nvSpPr>
        <p:spPr>
          <a:xfrm>
            <a:off x="386442" y="2286000"/>
            <a:ext cx="8556171"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p>
        </p:txBody>
      </p:sp>
      <p:sp>
        <p:nvSpPr>
          <p:cNvPr id="7" name="Rectangle 11"/>
          <p:cNvSpPr>
            <a:spLocks noChangeArrowheads="1"/>
          </p:cNvSpPr>
          <p:nvPr/>
        </p:nvSpPr>
        <p:spPr bwMode="auto">
          <a:xfrm>
            <a:off x="414171" y="3383837"/>
            <a:ext cx="82726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a:t>
            </a:r>
            <a:r>
              <a:rPr lang="en-US" altLang="en-US" sz="3200" i="1" dirty="0">
                <a:latin typeface="Times New Roman" pitchFamily="18" charset="0"/>
                <a:cs typeface="Times New Roman" pitchFamily="18" charset="0"/>
              </a:rPr>
              <a:t> tan </a:t>
            </a:r>
            <a:r>
              <a:rPr lang="en-US" altLang="en-US" sz="3200" i="1" dirty="0" err="1">
                <a:latin typeface="Times New Roman" pitchFamily="18" charset="0"/>
                <a:cs typeface="Times New Roman" pitchFamily="18" charset="0"/>
              </a:rPr>
              <a:t>của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chất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rắn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phụ</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thuộc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vào</a:t>
            </a:r>
            <a:r>
              <a:rPr lang="en-US" altLang="en-US" sz="3200"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nhiệt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a:t>
            </a:r>
            <a:r>
              <a:rPr lang="en-US" altLang="en-US" sz="3200" i="1" dirty="0">
                <a:latin typeface="Times New Roman" pitchFamily="18" charset="0"/>
                <a:cs typeface="Times New Roman" pitchFamily="18" charset="0"/>
              </a:rPr>
              <a:t>.</a:t>
            </a:r>
          </a:p>
        </p:txBody>
      </p:sp>
      <p:sp>
        <p:nvSpPr>
          <p:cNvPr id="8" name="Rectangle 12"/>
          <p:cNvSpPr>
            <a:spLocks noChangeArrowheads="1"/>
          </p:cNvSpPr>
          <p:nvPr/>
        </p:nvSpPr>
        <p:spPr bwMode="auto">
          <a:xfrm>
            <a:off x="393552" y="4461055"/>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a:t>
            </a:r>
            <a:r>
              <a:rPr lang="en-US" altLang="en-US" sz="3200" i="1" dirty="0">
                <a:latin typeface="Times New Roman" pitchFamily="18" charset="0"/>
                <a:cs typeface="Times New Roman" pitchFamily="18" charset="0"/>
              </a:rPr>
              <a:t> tan </a:t>
            </a:r>
            <a:r>
              <a:rPr lang="en-US" altLang="en-US" sz="3200" i="1" dirty="0" err="1">
                <a:latin typeface="Times New Roman" pitchFamily="18" charset="0"/>
                <a:cs typeface="Times New Roman" pitchFamily="18" charset="0"/>
              </a:rPr>
              <a:t>của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chất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khí</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phụ</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thuộc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vào</a:t>
            </a:r>
            <a:r>
              <a:rPr lang="en-US" altLang="en-US" sz="3200"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nhiệt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va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áp</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suất</a:t>
            </a:r>
            <a:r>
              <a:rPr lang="en-US" altLang="en-US" sz="3200" i="1" dirty="0">
                <a:latin typeface="Times New Roman" pitchFamily="18" charset="0"/>
                <a:cs typeface="Times New Roman" pitchFamily="18" charset="0"/>
              </a:rPr>
              <a:t>.</a:t>
            </a:r>
          </a:p>
        </p:txBody>
      </p:sp>
    </p:spTree>
    <p:extLst>
      <p:ext uri="{BB962C8B-B14F-4D97-AF65-F5344CB8AC3E}">
        <p14:creationId xmlns:p14="http://schemas.microsoft.com/office/powerpoint/2010/main" val="2484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8674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5638800" y="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indent="173038" eaLnBrk="1" hangingPunct="1">
              <a:spcBef>
                <a:spcPct val="20000"/>
              </a:spcBef>
            </a:pPr>
            <a:r>
              <a:rPr lang="en-US" altLang="en-US" sz="2800" b="1"/>
              <a:t>Tại nhà máy, khi sản xuất người ta nén khí cacbonic vào các chai nước ngọt ở áp suất cao rồi đóng nắp chai nên khí cacbonnic tan bão hòa vào nước ngọt. </a:t>
            </a:r>
          </a:p>
        </p:txBody>
      </p:sp>
      <p:sp>
        <p:nvSpPr>
          <p:cNvPr id="40965" name="Rectangle 5"/>
          <p:cNvSpPr>
            <a:spLocks noChangeArrowheads="1"/>
          </p:cNvSpPr>
          <p:nvPr/>
        </p:nvSpPr>
        <p:spPr bwMode="auto">
          <a:xfrm>
            <a:off x="152400" y="4419600"/>
            <a:ext cx="899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913" indent="173038" eaLnBrk="1" hangingPunct="1">
              <a:spcBef>
                <a:spcPct val="20000"/>
              </a:spcBef>
            </a:pPr>
            <a:r>
              <a:rPr lang="en-US" altLang="en-US" sz="3200" b="1">
                <a:cs typeface="Arial" charset="0"/>
              </a:rPr>
              <a:t>	</a:t>
            </a:r>
            <a:r>
              <a:rPr lang="en-US" altLang="en-US" sz="2800" b="1"/>
              <a:t>Khi ta mở chai nước ngọt áp suất trong chai giảm, độ tan của khí cacbonic giảm nên khí cacbonic thoát ra ngoài kéo theo nước. Nếu để lâu, nước uống sẽ nhạt và hết bọt vì trong nước không còn CO</a:t>
            </a:r>
            <a:r>
              <a:rPr lang="en-US" altLang="en-US" sz="2800" b="1" baseline="-25000"/>
              <a:t>2</a:t>
            </a:r>
            <a:endParaRPr lang="en-US" altLang="en-US" sz="2800" b="1"/>
          </a:p>
        </p:txBody>
      </p:sp>
    </p:spTree>
    <p:extLst>
      <p:ext uri="{BB962C8B-B14F-4D97-AF65-F5344CB8AC3E}">
        <p14:creationId xmlns:p14="http://schemas.microsoft.com/office/powerpoint/2010/main" val="1757156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checkerboard(across)">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533400"/>
            <a:ext cx="8534400" cy="1192213"/>
          </a:xfrm>
        </p:spPr>
        <p:txBody>
          <a:bodyPr>
            <a:normAutofit fontScale="90000"/>
          </a:bodyPr>
          <a:lstStyle/>
          <a:p>
            <a:pPr algn="l" eaLnBrk="1" hangingPunct="1"/>
            <a:r>
              <a:rPr lang="en-US" altLang="en-US" b="1">
                <a:solidFill>
                  <a:srgbClr val="0000CC"/>
                </a:solidFill>
                <a:latin typeface="Times New Roman" pitchFamily="18" charset="0"/>
                <a:cs typeface="Times New Roman" pitchFamily="18" charset="0"/>
              </a:rPr>
              <a:t>Muốn bảo quản tốt các loại nước có ga ta phải làm gì?</a:t>
            </a:r>
          </a:p>
        </p:txBody>
      </p:sp>
      <p:sp>
        <p:nvSpPr>
          <p:cNvPr id="43011" name="Rectangle 3"/>
          <p:cNvSpPr>
            <a:spLocks noGrp="1" noChangeArrowheads="1"/>
          </p:cNvSpPr>
          <p:nvPr>
            <p:ph type="body" idx="1"/>
          </p:nvPr>
        </p:nvSpPr>
        <p:spPr>
          <a:xfrm>
            <a:off x="0" y="2209800"/>
            <a:ext cx="9144000" cy="2819400"/>
          </a:xfrm>
        </p:spPr>
        <p:txBody>
          <a:bodyPr/>
          <a:lstStyle/>
          <a:p>
            <a:pPr algn="just" eaLnBrk="1" hangingPunct="1"/>
            <a:r>
              <a:rPr lang="en-US" altLang="en-US" sz="4400">
                <a:latin typeface="Times New Roman" pitchFamily="18" charset="0"/>
              </a:rPr>
              <a:t> </a:t>
            </a:r>
            <a:r>
              <a:rPr lang="en-US" altLang="en-US" sz="4400">
                <a:latin typeface="Times New Roman" pitchFamily="18" charset="0"/>
                <a:cs typeface="Times New Roman" pitchFamily="18" charset="0"/>
              </a:rPr>
              <a:t>Bảo quản ở nhiệt độ thấp nhằm tăng độ tan của khí cacbonic.</a:t>
            </a:r>
          </a:p>
          <a:p>
            <a:pPr algn="just" eaLnBrk="1" hangingPunct="1"/>
            <a:r>
              <a:rPr lang="en-US" altLang="en-US" sz="4400">
                <a:latin typeface="Times New Roman" pitchFamily="18" charset="0"/>
                <a:cs typeface="Times New Roman" pitchFamily="18" charset="0"/>
              </a:rPr>
              <a:t> Đậy chặt nắp chai nhằm tăng áp suất.</a:t>
            </a:r>
          </a:p>
        </p:txBody>
      </p:sp>
    </p:spTree>
    <p:extLst>
      <p:ext uri="{BB962C8B-B14F-4D97-AF65-F5344CB8AC3E}">
        <p14:creationId xmlns:p14="http://schemas.microsoft.com/office/powerpoint/2010/main" val="615249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heckerboard(across)">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p:cTn id="18"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301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5257800"/>
            <a:ext cx="9144000" cy="1600200"/>
          </a:xfrm>
        </p:spPr>
        <p:txBody>
          <a:bodyPr/>
          <a:lstStyle/>
          <a:p>
            <a:pPr marL="6350" indent="282575" algn="just" eaLnBrk="1" hangingPunct="1">
              <a:buFontTx/>
              <a:buNone/>
            </a:pPr>
            <a:r>
              <a:rPr lang="en-US" altLang="en-US" b="1">
                <a:solidFill>
                  <a:srgbClr val="0000CC"/>
                </a:solidFill>
                <a:latin typeface="Times New Roman" pitchFamily="18" charset="0"/>
              </a:rPr>
              <a:t>	</a:t>
            </a:r>
            <a:r>
              <a:rPr lang="en-US" altLang="en-US" b="1">
                <a:solidFill>
                  <a:srgbClr val="0000CC"/>
                </a:solidFill>
              </a:rPr>
              <a:t>Em hãy giải thích tại sao trong các hồ cá cảnh hoặc các đầm nuôi tôm người ta phải “Sục” không khí vào hồ nước?</a:t>
            </a:r>
          </a:p>
        </p:txBody>
      </p:sp>
      <p:pic>
        <p:nvPicPr>
          <p:cNvPr id="29701" name="Picture 5"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38168"/>
            <a:ext cx="5029200" cy="414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Son\Desktop\bds123-ho-ca-dep_15669828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38169"/>
            <a:ext cx="3829050" cy="412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0529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8001000" cy="1143000"/>
          </a:xfrm>
        </p:spPr>
        <p:txBody>
          <a:bodyPr>
            <a:normAutofit fontScale="90000"/>
          </a:bodyPr>
          <a:lstStyle/>
          <a:p>
            <a:pPr eaLnBrk="1" hangingPunct="1"/>
            <a:r>
              <a:rPr lang="en-US" altLang="en-US" sz="8000" b="1">
                <a:solidFill>
                  <a:srgbClr val="FF0000"/>
                </a:solidFill>
                <a:latin typeface="Times New Roman" pitchFamily="18" charset="0"/>
              </a:rPr>
              <a:t>Đáp án</a:t>
            </a:r>
          </a:p>
        </p:txBody>
      </p:sp>
      <p:sp>
        <p:nvSpPr>
          <p:cNvPr id="44035" name="Rectangle 3"/>
          <p:cNvSpPr>
            <a:spLocks noGrp="1" noChangeArrowheads="1"/>
          </p:cNvSpPr>
          <p:nvPr>
            <p:ph type="body" idx="1"/>
          </p:nvPr>
        </p:nvSpPr>
        <p:spPr>
          <a:xfrm>
            <a:off x="1066800" y="1600200"/>
            <a:ext cx="7467600" cy="4495800"/>
          </a:xfrm>
        </p:spPr>
        <p:txBody>
          <a:bodyPr/>
          <a:lstStyle/>
          <a:p>
            <a:pPr marL="58738" indent="166688" algn="just" eaLnBrk="1" hangingPunct="1">
              <a:lnSpc>
                <a:spcPct val="90000"/>
              </a:lnSpc>
              <a:buFontTx/>
              <a:buNone/>
            </a:pPr>
            <a:r>
              <a:rPr lang="en-US" altLang="en-US" sz="4800" b="1">
                <a:solidFill>
                  <a:srgbClr val="0000CC"/>
                </a:solidFill>
                <a:latin typeface="Times New Roman" pitchFamily="18" charset="0"/>
              </a:rPr>
              <a:t>	</a:t>
            </a:r>
            <a:r>
              <a:rPr lang="en-US" altLang="en-US" sz="4800" b="1">
                <a:solidFill>
                  <a:srgbClr val="0000CC"/>
                </a:solidFill>
                <a:latin typeface="Times New Roman" pitchFamily="18" charset="0"/>
                <a:cs typeface="Times New Roman" pitchFamily="18" charset="0"/>
              </a:rPr>
              <a:t>Do khí oxi ít tan trong nước nên người ta “Sục” không khí nhằm hòa tan nhiều hơn khí oxi giúp tôm, cá hô hấp tốt hơn. Từ đó nâng cao năng suất.</a:t>
            </a:r>
          </a:p>
        </p:txBody>
      </p:sp>
    </p:spTree>
    <p:extLst>
      <p:ext uri="{BB962C8B-B14F-4D97-AF65-F5344CB8AC3E}">
        <p14:creationId xmlns:p14="http://schemas.microsoft.com/office/powerpoint/2010/main" val="1816568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 calcmode="lin" valueType="num">
                                      <p:cBhvr additive="base">
                                        <p:cTn id="11"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155089" y="124637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500" b="1" dirty="0">
                <a:solidFill>
                  <a:srgbClr val="0000FF"/>
                </a:solidFill>
                <a:latin typeface="Times New Roman" pitchFamily="18" charset="0"/>
                <a:cs typeface="Times New Roman" pitchFamily="18" charset="0"/>
              </a:rPr>
              <a:t>1. </a:t>
            </a:r>
            <a:r>
              <a:rPr lang="en-US" altLang="en-US" sz="3500" b="1" dirty="0" err="1">
                <a:solidFill>
                  <a:srgbClr val="0000FF"/>
                </a:solidFill>
                <a:latin typeface="Times New Roman" pitchFamily="18" charset="0"/>
                <a:cs typeface="Times New Roman" pitchFamily="18" charset="0"/>
              </a:rPr>
              <a:t>Nồng</a:t>
            </a:r>
            <a:r>
              <a:rPr lang="en-US" altLang="en-US" sz="3500" b="1" dirty="0">
                <a:solidFill>
                  <a:srgbClr val="0000FF"/>
                </a:solidFill>
                <a:latin typeface="Times New Roman" pitchFamily="18" charset="0"/>
                <a:cs typeface="Times New Roman" pitchFamily="18" charset="0"/>
              </a:rPr>
              <a:t> </a:t>
            </a:r>
            <a:r>
              <a:rPr lang="vi-VN" altLang="en-US" sz="3500" b="1" dirty="0">
                <a:solidFill>
                  <a:srgbClr val="0000FF"/>
                </a:solidFill>
                <a:latin typeface="Times New Roman" pitchFamily="18" charset="0"/>
                <a:cs typeface="Times New Roman" pitchFamily="18" charset="0"/>
              </a:rPr>
              <a:t>đ</a:t>
            </a:r>
            <a:r>
              <a:rPr lang="en-US" altLang="en-US" sz="3500" b="1" dirty="0">
                <a:solidFill>
                  <a:srgbClr val="0000FF"/>
                </a:solidFill>
                <a:latin typeface="Times New Roman" pitchFamily="18" charset="0"/>
                <a:cs typeface="Times New Roman" pitchFamily="18" charset="0"/>
              </a:rPr>
              <a:t>ộ </a:t>
            </a:r>
            <a:r>
              <a:rPr lang="en-US" altLang="en-US" sz="3500" b="1" dirty="0" err="1">
                <a:solidFill>
                  <a:srgbClr val="0000FF"/>
                </a:solidFill>
                <a:latin typeface="Times New Roman" pitchFamily="18" charset="0"/>
                <a:cs typeface="Times New Roman" pitchFamily="18" charset="0"/>
              </a:rPr>
              <a:t>phần</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tr</a:t>
            </a:r>
            <a:r>
              <a:rPr lang="vi-VN" altLang="en-US" sz="3500" b="1" dirty="0">
                <a:solidFill>
                  <a:srgbClr val="0000FF"/>
                </a:solidFill>
                <a:latin typeface="Times New Roman" pitchFamily="18" charset="0"/>
                <a:cs typeface="Times New Roman" pitchFamily="18" charset="0"/>
              </a:rPr>
              <a:t>ă</a:t>
            </a:r>
            <a:r>
              <a:rPr lang="en-US" altLang="en-US" sz="3500" b="1" dirty="0">
                <a:solidFill>
                  <a:srgbClr val="0000FF"/>
                </a:solidFill>
                <a:latin typeface="Times New Roman" pitchFamily="18" charset="0"/>
                <a:cs typeface="Times New Roman" pitchFamily="18" charset="0"/>
              </a:rPr>
              <a:t>m </a:t>
            </a:r>
            <a:r>
              <a:rPr lang="en-US" altLang="en-US" sz="3500" b="1" dirty="0" err="1">
                <a:solidFill>
                  <a:srgbClr val="0000FF"/>
                </a:solidFill>
                <a:latin typeface="Times New Roman" pitchFamily="18" charset="0"/>
                <a:cs typeface="Times New Roman" pitchFamily="18" charset="0"/>
              </a:rPr>
              <a:t>của</a:t>
            </a:r>
            <a:r>
              <a:rPr lang="en-US" altLang="en-US" sz="3500" b="1" dirty="0">
                <a:solidFill>
                  <a:srgbClr val="0000FF"/>
                </a:solidFill>
                <a:latin typeface="Times New Roman" pitchFamily="18" charset="0"/>
                <a:cs typeface="Times New Roman" pitchFamily="18" charset="0"/>
              </a:rPr>
              <a:t> dung </a:t>
            </a:r>
            <a:r>
              <a:rPr lang="en-US" altLang="en-US" sz="3500" b="1" dirty="0" err="1">
                <a:solidFill>
                  <a:srgbClr val="0000FF"/>
                </a:solidFill>
                <a:latin typeface="Times New Roman" pitchFamily="18" charset="0"/>
                <a:cs typeface="Times New Roman" pitchFamily="18" charset="0"/>
              </a:rPr>
              <a:t>dịch</a:t>
            </a:r>
            <a:endParaRPr lang="en-US" altLang="en-US" sz="3500" dirty="0">
              <a:latin typeface="Times New Roman" pitchFamily="18" charset="0"/>
              <a:cs typeface="Times New Roman" pitchFamily="18" charset="0"/>
            </a:endParaRPr>
          </a:p>
        </p:txBody>
      </p:sp>
      <p:sp>
        <p:nvSpPr>
          <p:cNvPr id="7175" name="Text Box 7"/>
          <p:cNvSpPr txBox="1">
            <a:spLocks noChangeArrowheads="1"/>
          </p:cNvSpPr>
          <p:nvPr/>
        </p:nvSpPr>
        <p:spPr bwMode="auto">
          <a:xfrm>
            <a:off x="533400" y="1865570"/>
            <a:ext cx="2743200"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500" dirty="0">
                <a:solidFill>
                  <a:srgbClr val="0000FF"/>
                </a:solidFill>
                <a:latin typeface="Times New Roman" pitchFamily="18" charset="0"/>
                <a:cs typeface="Times New Roman" pitchFamily="18" charset="0"/>
              </a:rPr>
              <a:t>a. </a:t>
            </a:r>
            <a:r>
              <a:rPr lang="en-US" altLang="en-US" sz="3500" dirty="0" err="1">
                <a:solidFill>
                  <a:srgbClr val="0000FF"/>
                </a:solidFill>
                <a:latin typeface="Times New Roman" pitchFamily="18" charset="0"/>
                <a:cs typeface="Times New Roman" pitchFamily="18" charset="0"/>
              </a:rPr>
              <a:t>Khái</a:t>
            </a:r>
            <a:r>
              <a:rPr lang="en-US" altLang="en-US" sz="3500" dirty="0">
                <a:solidFill>
                  <a:srgbClr val="0000FF"/>
                </a:solidFill>
                <a:latin typeface="Times New Roman" pitchFamily="18" charset="0"/>
                <a:cs typeface="Times New Roman" pitchFamily="18" charset="0"/>
              </a:rPr>
              <a:t> </a:t>
            </a:r>
            <a:r>
              <a:rPr lang="en-US" altLang="en-US" sz="3500" dirty="0" err="1">
                <a:solidFill>
                  <a:srgbClr val="0000FF"/>
                </a:solidFill>
                <a:latin typeface="Times New Roman" pitchFamily="18" charset="0"/>
                <a:cs typeface="Times New Roman" pitchFamily="18" charset="0"/>
              </a:rPr>
              <a:t>niệm</a:t>
            </a:r>
            <a:endParaRPr lang="en-US" altLang="en-US" sz="3500" dirty="0">
              <a:latin typeface="Times New Roman" pitchFamily="18" charset="0"/>
              <a:cs typeface="Times New Roman" pitchFamily="18" charset="0"/>
            </a:endParaRPr>
          </a:p>
        </p:txBody>
      </p:sp>
      <p:sp>
        <p:nvSpPr>
          <p:cNvPr id="7176" name="Text Box 8"/>
          <p:cNvSpPr txBox="1">
            <a:spLocks noChangeArrowheads="1"/>
          </p:cNvSpPr>
          <p:nvPr/>
        </p:nvSpPr>
        <p:spPr bwMode="auto">
          <a:xfrm>
            <a:off x="228600" y="2495808"/>
            <a:ext cx="8915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dirty="0">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Nồng</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độ</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phần</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trăm</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của</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một</a:t>
            </a:r>
            <a:r>
              <a:rPr lang="en-US" altLang="en-US" sz="3600" dirty="0">
                <a:solidFill>
                  <a:srgbClr val="000000"/>
                </a:solidFill>
                <a:latin typeface="Times New Roman" pitchFamily="18" charset="0"/>
                <a:cs typeface="Times New Roman" pitchFamily="18" charset="0"/>
              </a:rPr>
              <a:t> dung </a:t>
            </a:r>
            <a:r>
              <a:rPr lang="en-US" altLang="en-US" sz="3600" dirty="0" err="1">
                <a:solidFill>
                  <a:srgbClr val="000000"/>
                </a:solidFill>
                <a:latin typeface="Times New Roman" pitchFamily="18" charset="0"/>
                <a:cs typeface="Times New Roman" pitchFamily="18" charset="0"/>
              </a:rPr>
              <a:t>dịch</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cho</a:t>
            </a:r>
            <a:r>
              <a:rPr lang="en-US" altLang="en-US" sz="3600" dirty="0">
                <a:solidFill>
                  <a:srgbClr val="000000"/>
                </a:solidFill>
                <a:latin typeface="Times New Roman" pitchFamily="18" charset="0"/>
                <a:cs typeface="Times New Roman" pitchFamily="18" charset="0"/>
              </a:rPr>
              <a:t> ta </a:t>
            </a:r>
            <a:r>
              <a:rPr lang="en-US" altLang="en-US" sz="3600" dirty="0" err="1">
                <a:solidFill>
                  <a:srgbClr val="000000"/>
                </a:solidFill>
                <a:latin typeface="Times New Roman" pitchFamily="18" charset="0"/>
                <a:cs typeface="Times New Roman" pitchFamily="18" charset="0"/>
              </a:rPr>
              <a:t>biết</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số</a:t>
            </a:r>
            <a:r>
              <a:rPr lang="en-US" altLang="en-US" sz="3600" dirty="0">
                <a:solidFill>
                  <a:srgbClr val="000000"/>
                </a:solidFill>
                <a:latin typeface="Times New Roman" pitchFamily="18" charset="0"/>
                <a:cs typeface="Times New Roman" pitchFamily="18" charset="0"/>
              </a:rPr>
              <a:t> gam </a:t>
            </a:r>
            <a:r>
              <a:rPr lang="en-US" altLang="en-US" sz="3600" dirty="0" err="1">
                <a:solidFill>
                  <a:srgbClr val="000000"/>
                </a:solidFill>
                <a:latin typeface="Times New Roman" pitchFamily="18" charset="0"/>
                <a:cs typeface="Times New Roman" pitchFamily="18" charset="0"/>
              </a:rPr>
              <a:t>chất</a:t>
            </a:r>
            <a:r>
              <a:rPr lang="en-US" altLang="en-US" sz="3600" dirty="0">
                <a:solidFill>
                  <a:srgbClr val="000000"/>
                </a:solidFill>
                <a:latin typeface="Times New Roman" pitchFamily="18" charset="0"/>
                <a:cs typeface="Times New Roman" pitchFamily="18" charset="0"/>
              </a:rPr>
              <a:t> tan </a:t>
            </a:r>
            <a:r>
              <a:rPr lang="en-US" altLang="en-US" sz="3600" dirty="0" err="1">
                <a:solidFill>
                  <a:srgbClr val="000000"/>
                </a:solidFill>
                <a:latin typeface="Times New Roman" pitchFamily="18" charset="0"/>
                <a:cs typeface="Times New Roman" pitchFamily="18" charset="0"/>
              </a:rPr>
              <a:t>có</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trong</a:t>
            </a:r>
            <a:r>
              <a:rPr lang="en-US" altLang="en-US" sz="3600" dirty="0">
                <a:solidFill>
                  <a:srgbClr val="000000"/>
                </a:solidFill>
                <a:latin typeface="Times New Roman" pitchFamily="18" charset="0"/>
                <a:cs typeface="Times New Roman" pitchFamily="18" charset="0"/>
              </a:rPr>
              <a:t> 100 gam dung </a:t>
            </a:r>
            <a:r>
              <a:rPr lang="en-US" altLang="en-US" sz="3600" dirty="0" err="1">
                <a:solidFill>
                  <a:srgbClr val="000000"/>
                </a:solidFill>
                <a:latin typeface="Times New Roman" pitchFamily="18" charset="0"/>
                <a:cs typeface="Times New Roman" pitchFamily="18" charset="0"/>
              </a:rPr>
              <a:t>dịch</a:t>
            </a:r>
            <a:endParaRPr lang="en-US" altLang="en-US" sz="3600" dirty="0">
              <a:solidFill>
                <a:srgbClr val="000000"/>
              </a:solidFill>
              <a:latin typeface="Times New Roman" pitchFamily="18" charset="0"/>
              <a:cs typeface="Times New Roman" pitchFamily="18" charset="0"/>
            </a:endParaRPr>
          </a:p>
          <a:p>
            <a:pPr eaLnBrk="1" hangingPunct="1"/>
            <a:r>
              <a:rPr lang="en-US" altLang="en-US" sz="3600" dirty="0">
                <a:solidFill>
                  <a:srgbClr val="000000"/>
                </a:solidFill>
                <a:latin typeface="Times New Roman" pitchFamily="18" charset="0"/>
                <a:cs typeface="Times New Roman" pitchFamily="18" charset="0"/>
              </a:rPr>
              <a:t>   </a:t>
            </a:r>
          </a:p>
          <a:p>
            <a:pPr eaLnBrk="1" hangingPunct="1"/>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Kí</a:t>
            </a:r>
            <a:r>
              <a:rPr lang="en-US" altLang="en-US" sz="3600" dirty="0">
                <a:solidFill>
                  <a:srgbClr val="000000"/>
                </a:solidFill>
                <a:latin typeface="Times New Roman" pitchFamily="18" charset="0"/>
                <a:cs typeface="Times New Roman" pitchFamily="18" charset="0"/>
              </a:rPr>
              <a:t> </a:t>
            </a:r>
            <a:r>
              <a:rPr lang="en-US" altLang="en-US" sz="3600" dirty="0" err="1">
                <a:solidFill>
                  <a:srgbClr val="000000"/>
                </a:solidFill>
                <a:latin typeface="Times New Roman" pitchFamily="18" charset="0"/>
                <a:cs typeface="Times New Roman" pitchFamily="18" charset="0"/>
              </a:rPr>
              <a:t>hiệu</a:t>
            </a:r>
            <a:r>
              <a:rPr lang="en-US" altLang="en-US" sz="3600" dirty="0">
                <a:solidFill>
                  <a:srgbClr val="000000"/>
                </a:solidFill>
                <a:latin typeface="Times New Roman" pitchFamily="18" charset="0"/>
                <a:cs typeface="Times New Roman" pitchFamily="18" charset="0"/>
              </a:rPr>
              <a:t>: C%</a:t>
            </a:r>
          </a:p>
          <a:p>
            <a:pPr eaLnBrk="1" hangingPunct="1"/>
            <a:endParaRPr lang="en-US" altLang="en-US" sz="3000" dirty="0">
              <a:solidFill>
                <a:srgbClr val="000000"/>
              </a:solidFill>
              <a:latin typeface="Times New Roman" pitchFamily="18" charset="0"/>
              <a:cs typeface="Times New Roman" pitchFamily="18" charset="0"/>
            </a:endParaRPr>
          </a:p>
        </p:txBody>
      </p:sp>
      <p:sp>
        <p:nvSpPr>
          <p:cNvPr id="7" name="TextBox 6"/>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9" name="TextBox 8"/>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72684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175"/>
                                        </p:tgtEl>
                                        <p:attrNameLst>
                                          <p:attrName>style.visibility</p:attrName>
                                        </p:attrNameLst>
                                      </p:cBhvr>
                                      <p:to>
                                        <p:strVal val="visible"/>
                                      </p:to>
                                    </p:set>
                                    <p:animEffect transition="in" filter="fade">
                                      <p:cBhvr>
                                        <p:cTn id="14" dur="1000"/>
                                        <p:tgtEl>
                                          <p:spTgt spid="7175"/>
                                        </p:tgtEl>
                                      </p:cBhvr>
                                    </p:animEffect>
                                    <p:anim calcmode="lin" valueType="num">
                                      <p:cBhvr>
                                        <p:cTn id="15" dur="1000" fill="hold"/>
                                        <p:tgtEl>
                                          <p:spTgt spid="7175"/>
                                        </p:tgtEl>
                                        <p:attrNameLst>
                                          <p:attrName>ppt_x</p:attrName>
                                        </p:attrNameLst>
                                      </p:cBhvr>
                                      <p:tavLst>
                                        <p:tav tm="0">
                                          <p:val>
                                            <p:strVal val="#ppt_x"/>
                                          </p:val>
                                        </p:tav>
                                        <p:tav tm="100000">
                                          <p:val>
                                            <p:strVal val="#ppt_x"/>
                                          </p:val>
                                        </p:tav>
                                      </p:tavLst>
                                    </p:anim>
                                    <p:anim calcmode="lin" valueType="num">
                                      <p:cBhvr>
                                        <p:cTn id="16" dur="900" decel="100000" fill="hold"/>
                                        <p:tgtEl>
                                          <p:spTgt spid="717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17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 calcmode="lin" valueType="num">
                                      <p:cBhvr>
                                        <p:cTn id="22" dur="1000" fill="hold"/>
                                        <p:tgtEl>
                                          <p:spTgt spid="7176"/>
                                        </p:tgtEl>
                                        <p:attrNameLst>
                                          <p:attrName>ppt_x</p:attrName>
                                        </p:attrNameLst>
                                      </p:cBhvr>
                                      <p:tavLst>
                                        <p:tav tm="0">
                                          <p:val>
                                            <p:strVal val="#ppt_x-.2"/>
                                          </p:val>
                                        </p:tav>
                                        <p:tav tm="100000">
                                          <p:val>
                                            <p:strVal val="#ppt_x"/>
                                          </p:val>
                                        </p:tav>
                                      </p:tavLst>
                                    </p:anim>
                                    <p:anim calcmode="lin" valueType="num">
                                      <p:cBhvr>
                                        <p:cTn id="23" dur="1000" fill="hold"/>
                                        <p:tgtEl>
                                          <p:spTgt spid="717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17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5" grpId="0"/>
      <p:bldP spid="717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457200" y="2819400"/>
            <a:ext cx="8686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solidFill>
                  <a:srgbClr val="000000"/>
                </a:solidFill>
                <a:latin typeface="Times New Roman" pitchFamily="18" charset="0"/>
              </a:rPr>
              <a:t>Dung dịch muối ăn có nồng độ 25% : cho biết trong 100 gam dung dịch muối ăn có 25 gam chất tan (muối ăn) và 75 gam nước </a:t>
            </a:r>
            <a:r>
              <a:rPr lang="en-US" altLang="en-US" sz="3000">
                <a:solidFill>
                  <a:srgbClr val="000000"/>
                </a:solidFill>
                <a:latin typeface="Times New Roman" pitchFamily="18" charset="0"/>
                <a:sym typeface="Wingdings" pitchFamily="2" charset="2"/>
              </a:rPr>
              <a:t>.</a:t>
            </a:r>
          </a:p>
        </p:txBody>
      </p:sp>
      <p:sp>
        <p:nvSpPr>
          <p:cNvPr id="8204" name="Text Box 12"/>
          <p:cNvSpPr txBox="1">
            <a:spLocks noChangeArrowheads="1"/>
          </p:cNvSpPr>
          <p:nvPr/>
        </p:nvSpPr>
        <p:spPr bwMode="auto">
          <a:xfrm>
            <a:off x="304800" y="1219200"/>
            <a:ext cx="8839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a. </a:t>
            </a:r>
            <a:r>
              <a:rPr lang="en-US" altLang="en-US" sz="3500" dirty="0" err="1">
                <a:solidFill>
                  <a:srgbClr val="0000FF"/>
                </a:solidFill>
                <a:latin typeface="Times New Roman" pitchFamily="18" charset="0"/>
              </a:rPr>
              <a:t>Khái</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niệm</a:t>
            </a:r>
            <a:endParaRPr lang="en-US" altLang="en-US" sz="1200" dirty="0">
              <a:solidFill>
                <a:srgbClr val="0000FF"/>
              </a:solidFill>
              <a:latin typeface="Times New Roman" pitchFamily="18" charset="0"/>
            </a:endParaRPr>
          </a:p>
          <a:p>
            <a:pPr eaLnBrk="1" hangingPunct="1"/>
            <a:r>
              <a:rPr lang="en-US" altLang="en-US" sz="2700" u="sng" dirty="0" err="1">
                <a:solidFill>
                  <a:srgbClr val="0000FF"/>
                </a:solidFill>
                <a:latin typeface="Times New Roman" pitchFamily="18" charset="0"/>
              </a:rPr>
              <a:t>Ví</a:t>
            </a:r>
            <a:r>
              <a:rPr lang="en-US" altLang="en-US" sz="2700" u="sng" dirty="0">
                <a:solidFill>
                  <a:srgbClr val="0000FF"/>
                </a:solidFill>
                <a:latin typeface="Times New Roman" pitchFamily="18" charset="0"/>
              </a:rPr>
              <a:t> </a:t>
            </a:r>
            <a:r>
              <a:rPr lang="en-US" altLang="en-US" sz="2700" u="sng" dirty="0" err="1">
                <a:solidFill>
                  <a:srgbClr val="0000FF"/>
                </a:solidFill>
                <a:latin typeface="Times New Roman" pitchFamily="18" charset="0"/>
              </a:rPr>
              <a:t>dụ</a:t>
            </a:r>
            <a:r>
              <a:rPr lang="en-US" altLang="en-US" sz="2700" u="sng" dirty="0">
                <a:solidFill>
                  <a:srgbClr val="0000FF"/>
                </a:solidFill>
                <a:latin typeface="Times New Roman" pitchFamily="18" charset="0"/>
              </a:rPr>
              <a:t> 1:</a:t>
            </a:r>
          </a:p>
        </p:txBody>
      </p:sp>
      <p:sp>
        <p:nvSpPr>
          <p:cNvPr id="8205" name="AutoShape 13"/>
          <p:cNvSpPr>
            <a:spLocks noChangeArrowheads="1"/>
          </p:cNvSpPr>
          <p:nvPr/>
        </p:nvSpPr>
        <p:spPr bwMode="auto">
          <a:xfrm>
            <a:off x="1676400" y="4267200"/>
            <a:ext cx="6172200" cy="2209800"/>
          </a:xfrm>
          <a:prstGeom prst="cloudCallout">
            <a:avLst>
              <a:gd name="adj1" fmla="val -46838"/>
              <a:gd name="adj2" fmla="val 55676"/>
            </a:avLst>
          </a:prstGeom>
          <a:gradFill rotWithShape="1">
            <a:gsLst>
              <a:gs pos="0">
                <a:srgbClr val="00FF00"/>
              </a:gs>
              <a:gs pos="50000">
                <a:schemeClr val="bg1"/>
              </a:gs>
              <a:gs pos="100000">
                <a:srgbClr val="00FF00"/>
              </a:gs>
            </a:gsLst>
            <a:lin ang="5400000" scaled="1"/>
          </a:gradFill>
          <a:ln w="9525">
            <a:solidFill>
              <a:schemeClr val="tx1"/>
            </a:solidFill>
            <a:round/>
            <a:headEnd/>
            <a:tailEnd/>
          </a:ln>
          <a:effectLst/>
        </p:spPr>
        <p:txBody>
          <a:bodyPr/>
          <a:lstStyle/>
          <a:p>
            <a:pPr algn="just" eaLnBrk="1" fontAlgn="auto" hangingPunct="1">
              <a:spcBef>
                <a:spcPts val="0"/>
              </a:spcBef>
              <a:spcAft>
                <a:spcPts val="0"/>
              </a:spcAft>
              <a:defRPr/>
            </a:pPr>
            <a:r>
              <a:rPr lang="en-US" sz="2700" dirty="0" err="1">
                <a:latin typeface="Times New Roman" pitchFamily="18" charset="0"/>
              </a:rPr>
              <a:t>Các</a:t>
            </a:r>
            <a:r>
              <a:rPr lang="en-US" sz="2700" dirty="0">
                <a:latin typeface="Times New Roman" pitchFamily="18" charset="0"/>
              </a:rPr>
              <a:t> </a:t>
            </a:r>
            <a:r>
              <a:rPr lang="en-US" sz="2700" dirty="0" err="1">
                <a:latin typeface="Times New Roman" pitchFamily="18" charset="0"/>
              </a:rPr>
              <a:t>bạn</a:t>
            </a:r>
            <a:r>
              <a:rPr lang="en-US" sz="2700" dirty="0">
                <a:latin typeface="Times New Roman" pitchFamily="18" charset="0"/>
              </a:rPr>
              <a:t> </a:t>
            </a:r>
            <a:r>
              <a:rPr lang="en-US" sz="2700" dirty="0" err="1">
                <a:latin typeface="Times New Roman" pitchFamily="18" charset="0"/>
              </a:rPr>
              <a:t>hiểu</a:t>
            </a:r>
            <a:r>
              <a:rPr lang="en-US" sz="2700" dirty="0">
                <a:latin typeface="Times New Roman" pitchFamily="18" charset="0"/>
              </a:rPr>
              <a:t> </a:t>
            </a:r>
            <a:r>
              <a:rPr lang="en-US" sz="2700" dirty="0" err="1">
                <a:latin typeface="Times New Roman" pitchFamily="18" charset="0"/>
              </a:rPr>
              <a:t>như</a:t>
            </a:r>
            <a:r>
              <a:rPr lang="en-US" sz="2700" dirty="0">
                <a:latin typeface="Times New Roman" pitchFamily="18" charset="0"/>
              </a:rPr>
              <a:t> </a:t>
            </a:r>
            <a:r>
              <a:rPr lang="en-US" sz="2700" dirty="0" err="1">
                <a:latin typeface="Times New Roman" pitchFamily="18" charset="0"/>
              </a:rPr>
              <a:t>thế</a:t>
            </a:r>
            <a:r>
              <a:rPr lang="en-US" sz="2700" dirty="0">
                <a:latin typeface="Times New Roman" pitchFamily="18" charset="0"/>
              </a:rPr>
              <a:t> </a:t>
            </a:r>
            <a:r>
              <a:rPr lang="en-US" sz="2700" dirty="0" err="1">
                <a:latin typeface="Times New Roman" pitchFamily="18" charset="0"/>
              </a:rPr>
              <a:t>nào</a:t>
            </a:r>
            <a:r>
              <a:rPr lang="en-US" sz="2700" dirty="0">
                <a:latin typeface="Times New Roman" pitchFamily="18" charset="0"/>
              </a:rPr>
              <a:t> </a:t>
            </a:r>
            <a:r>
              <a:rPr lang="en-US" sz="3000" dirty="0" err="1">
                <a:latin typeface="Times New Roman" pitchFamily="18" charset="0"/>
              </a:rPr>
              <a:t>về</a:t>
            </a:r>
            <a:r>
              <a:rPr lang="en-US" sz="3000" dirty="0">
                <a:latin typeface="Times New Roman" pitchFamily="18" charset="0"/>
              </a:rPr>
              <a:t> dung </a:t>
            </a:r>
            <a:r>
              <a:rPr lang="en-US" sz="3000" dirty="0" err="1">
                <a:latin typeface="Times New Roman" pitchFamily="18" charset="0"/>
              </a:rPr>
              <a:t>dịch</a:t>
            </a:r>
            <a:r>
              <a:rPr lang="en-US" sz="3000" dirty="0">
                <a:latin typeface="Times New Roman" pitchFamily="18" charset="0"/>
              </a:rPr>
              <a:t> </a:t>
            </a:r>
            <a:r>
              <a:rPr lang="en-US" sz="3000" dirty="0" err="1">
                <a:latin typeface="Times New Roman" pitchFamily="18" charset="0"/>
              </a:rPr>
              <a:t>muối</a:t>
            </a:r>
            <a:r>
              <a:rPr lang="en-US" sz="3000" dirty="0">
                <a:latin typeface="Times New Roman" pitchFamily="18" charset="0"/>
              </a:rPr>
              <a:t> </a:t>
            </a:r>
            <a:r>
              <a:rPr lang="en-US" sz="3000" dirty="0" err="1">
                <a:latin typeface="Times New Roman" pitchFamily="18" charset="0"/>
              </a:rPr>
              <a:t>ăn</a:t>
            </a:r>
            <a:r>
              <a:rPr lang="en-US" sz="3000" dirty="0">
                <a:latin typeface="Times New Roman" pitchFamily="18" charset="0"/>
              </a:rPr>
              <a:t> </a:t>
            </a:r>
            <a:r>
              <a:rPr lang="en-US" sz="3000" dirty="0" err="1">
                <a:latin typeface="Times New Roman" pitchFamily="18" charset="0"/>
              </a:rPr>
              <a:t>có</a:t>
            </a:r>
            <a:r>
              <a:rPr lang="en-US" sz="3000" dirty="0">
                <a:latin typeface="Times New Roman" pitchFamily="18" charset="0"/>
              </a:rPr>
              <a:t> </a:t>
            </a:r>
            <a:r>
              <a:rPr lang="en-US" sz="3000" dirty="0" err="1">
                <a:latin typeface="Times New Roman" pitchFamily="18" charset="0"/>
              </a:rPr>
              <a:t>nồng</a:t>
            </a:r>
            <a:r>
              <a:rPr lang="en-US" sz="3000" dirty="0">
                <a:latin typeface="Times New Roman" pitchFamily="18" charset="0"/>
              </a:rPr>
              <a:t> </a:t>
            </a:r>
            <a:r>
              <a:rPr lang="en-US" sz="3000" dirty="0" err="1">
                <a:latin typeface="Times New Roman" pitchFamily="18" charset="0"/>
              </a:rPr>
              <a:t>độ</a:t>
            </a:r>
            <a:r>
              <a:rPr lang="en-US" sz="3000" dirty="0">
                <a:latin typeface="Times New Roman" pitchFamily="18" charset="0"/>
              </a:rPr>
              <a:t> 25%? </a:t>
            </a:r>
          </a:p>
        </p:txBody>
      </p:sp>
      <p:sp>
        <p:nvSpPr>
          <p:cNvPr id="8" name="TextBox 7"/>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9" name="TextBox 8"/>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294761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4">
                                            <p:txEl>
                                              <p:pRg st="2" end="2"/>
                                            </p:txEl>
                                          </p:spTgt>
                                        </p:tgtEl>
                                        <p:attrNameLst>
                                          <p:attrName>style.visibility</p:attrName>
                                        </p:attrNameLst>
                                      </p:cBhvr>
                                      <p:to>
                                        <p:strVal val="visible"/>
                                      </p:to>
                                    </p:set>
                                    <p:anim calcmode="lin" valueType="num">
                                      <p:cBhvr>
                                        <p:cTn id="7" dur="1000" fill="hold"/>
                                        <p:tgtEl>
                                          <p:spTgt spid="820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820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820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820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8205"/>
                                        </p:tgtEl>
                                        <p:attrNameLst>
                                          <p:attrName>style.visibility</p:attrName>
                                        </p:attrNameLst>
                                      </p:cBhvr>
                                      <p:to>
                                        <p:strVal val="visible"/>
                                      </p:to>
                                    </p:set>
                                    <p:animEffect transition="in" filter="fade">
                                      <p:cBhvr>
                                        <p:cTn id="15" dur="100"/>
                                        <p:tgtEl>
                                          <p:spTgt spid="8205"/>
                                        </p:tgtEl>
                                      </p:cBhvr>
                                    </p:animEffect>
                                    <p:anim calcmode="lin" valueType="num">
                                      <p:cBhvr>
                                        <p:cTn id="16" dur="400" fill="hold"/>
                                        <p:tgtEl>
                                          <p:spTgt spid="8205"/>
                                        </p:tgtEl>
                                        <p:attrNameLst>
                                          <p:attrName>ppt_x</p:attrName>
                                        </p:attrNameLst>
                                      </p:cBhvr>
                                      <p:tavLst>
                                        <p:tav tm="0">
                                          <p:val>
                                            <p:strVal val="#ppt_x"/>
                                          </p:val>
                                        </p:tav>
                                        <p:tav tm="100000">
                                          <p:val>
                                            <p:strVal val="#ppt_x"/>
                                          </p:val>
                                        </p:tav>
                                      </p:tavLst>
                                    </p:anim>
                                    <p:anim calcmode="lin" valueType="num">
                                      <p:cBhvr>
                                        <p:cTn id="17" dur="400" fill="hold"/>
                                        <p:tgtEl>
                                          <p:spTgt spid="820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820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820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xit" presetSubtype="4" fill="hold" grpId="1" nodeType="clickEffect">
                                  <p:stCondLst>
                                    <p:cond delay="0"/>
                                  </p:stCondLst>
                                  <p:childTnLst>
                                    <p:animEffect transition="out" filter="wheel(4)">
                                      <p:cBhvr>
                                        <p:cTn id="23" dur="500"/>
                                        <p:tgtEl>
                                          <p:spTgt spid="8205"/>
                                        </p:tgtEl>
                                      </p:cBhvr>
                                    </p:animEffect>
                                    <p:set>
                                      <p:cBhvr>
                                        <p:cTn id="24" dur="1" fill="hold">
                                          <p:stCondLst>
                                            <p:cond delay="499"/>
                                          </p:stCondLst>
                                        </p:cTn>
                                        <p:tgtEl>
                                          <p:spTgt spid="820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202"/>
                                        </p:tgtEl>
                                        <p:attrNameLst>
                                          <p:attrName>style.visibility</p:attrName>
                                        </p:attrNameLst>
                                      </p:cBhvr>
                                      <p:to>
                                        <p:strVal val="visible"/>
                                      </p:to>
                                    </p:set>
                                    <p:animEffect transition="in" filter="fade">
                                      <p:cBhvr>
                                        <p:cTn id="29" dur="1000"/>
                                        <p:tgtEl>
                                          <p:spTgt spid="8202"/>
                                        </p:tgtEl>
                                      </p:cBhvr>
                                    </p:animEffect>
                                    <p:anim calcmode="lin" valueType="num">
                                      <p:cBhvr>
                                        <p:cTn id="30" dur="1000" fill="hold"/>
                                        <p:tgtEl>
                                          <p:spTgt spid="8202"/>
                                        </p:tgtEl>
                                        <p:attrNameLst>
                                          <p:attrName>ppt_x</p:attrName>
                                        </p:attrNameLst>
                                      </p:cBhvr>
                                      <p:tavLst>
                                        <p:tav tm="0">
                                          <p:val>
                                            <p:strVal val="#ppt_x"/>
                                          </p:val>
                                        </p:tav>
                                        <p:tav tm="100000">
                                          <p:val>
                                            <p:strVal val="#ppt_x"/>
                                          </p:val>
                                        </p:tav>
                                      </p:tavLst>
                                    </p:anim>
                                    <p:anim calcmode="lin" valueType="num">
                                      <p:cBhvr>
                                        <p:cTn id="31" dur="900" decel="100000" fill="hold"/>
                                        <p:tgtEl>
                                          <p:spTgt spid="820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202"/>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5" grpId="0" animBg="1"/>
      <p:bldP spid="8205" grpId="1"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04800" y="1219200"/>
            <a:ext cx="8839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1.Nồng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a. </a:t>
            </a:r>
            <a:r>
              <a:rPr lang="en-US" altLang="en-US" sz="3500" dirty="0" err="1">
                <a:solidFill>
                  <a:srgbClr val="0000FF"/>
                </a:solidFill>
                <a:latin typeface="Times New Roman" pitchFamily="18" charset="0"/>
              </a:rPr>
              <a:t>Khái</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niệm</a:t>
            </a:r>
            <a:endParaRPr lang="en-US" altLang="en-US" sz="1200" dirty="0">
              <a:solidFill>
                <a:srgbClr val="0000FF"/>
              </a:solidFill>
              <a:latin typeface="Times New Roman" pitchFamily="18" charset="0"/>
            </a:endParaRPr>
          </a:p>
          <a:p>
            <a:pPr eaLnBrk="1" hangingPunct="1"/>
            <a:r>
              <a:rPr lang="en-US" altLang="en-US" sz="2700" u="sng" dirty="0" err="1">
                <a:solidFill>
                  <a:srgbClr val="0000FF"/>
                </a:solidFill>
                <a:latin typeface="Times New Roman" pitchFamily="18" charset="0"/>
              </a:rPr>
              <a:t>Ví</a:t>
            </a:r>
            <a:r>
              <a:rPr lang="en-US" altLang="en-US" sz="2700" u="sng" dirty="0">
                <a:solidFill>
                  <a:srgbClr val="0000FF"/>
                </a:solidFill>
                <a:latin typeface="Times New Roman" pitchFamily="18" charset="0"/>
              </a:rPr>
              <a:t> </a:t>
            </a:r>
            <a:r>
              <a:rPr lang="en-US" altLang="en-US" sz="2700" u="sng" dirty="0" err="1">
                <a:solidFill>
                  <a:srgbClr val="0000FF"/>
                </a:solidFill>
                <a:latin typeface="Times New Roman" pitchFamily="18" charset="0"/>
              </a:rPr>
              <a:t>dụ</a:t>
            </a:r>
            <a:r>
              <a:rPr lang="en-US" altLang="en-US" sz="2700" u="sng" dirty="0">
                <a:solidFill>
                  <a:srgbClr val="0000FF"/>
                </a:solidFill>
                <a:latin typeface="Times New Roman" pitchFamily="18" charset="0"/>
              </a:rPr>
              <a:t> 2:</a:t>
            </a:r>
          </a:p>
        </p:txBody>
      </p:sp>
      <p:sp>
        <p:nvSpPr>
          <p:cNvPr id="9224" name="Text Box 8"/>
          <p:cNvSpPr txBox="1">
            <a:spLocks noChangeArrowheads="1"/>
          </p:cNvSpPr>
          <p:nvPr/>
        </p:nvSpPr>
        <p:spPr bwMode="auto">
          <a:xfrm>
            <a:off x="457200" y="2971800"/>
            <a:ext cx="8382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solidFill>
                  <a:srgbClr val="000000"/>
                </a:solidFill>
                <a:latin typeface="Times New Roman" pitchFamily="18" charset="0"/>
              </a:rPr>
              <a:t>Dung dịch đường có nồng độ 40% : cho biết trong 100 gam dung dịch đường có 40 gam chất tan (đường) và 60 gam nước </a:t>
            </a:r>
            <a:r>
              <a:rPr lang="en-US" altLang="en-US" sz="2000">
                <a:solidFill>
                  <a:srgbClr val="000000"/>
                </a:solidFill>
                <a:latin typeface="Times New Roman" pitchFamily="18" charset="0"/>
                <a:sym typeface="Wingdings" pitchFamily="2" charset="2"/>
              </a:rPr>
              <a:t>.</a:t>
            </a:r>
          </a:p>
        </p:txBody>
      </p:sp>
      <p:sp>
        <p:nvSpPr>
          <p:cNvPr id="9226" name="AutoShape 10"/>
          <p:cNvSpPr>
            <a:spLocks noChangeArrowheads="1"/>
          </p:cNvSpPr>
          <p:nvPr/>
        </p:nvSpPr>
        <p:spPr bwMode="auto">
          <a:xfrm>
            <a:off x="1371600" y="4267200"/>
            <a:ext cx="5410200" cy="2133600"/>
          </a:xfrm>
          <a:prstGeom prst="cloudCallout">
            <a:avLst>
              <a:gd name="adj1" fmla="val -46565"/>
              <a:gd name="adj2" fmla="val 63542"/>
            </a:avLst>
          </a:prstGeom>
          <a:gradFill rotWithShape="1">
            <a:gsLst>
              <a:gs pos="0">
                <a:srgbClr val="00FF00"/>
              </a:gs>
              <a:gs pos="50000">
                <a:schemeClr val="bg1"/>
              </a:gs>
              <a:gs pos="100000">
                <a:srgbClr val="00FF00"/>
              </a:gs>
            </a:gsLst>
            <a:lin ang="5400000" scaled="1"/>
          </a:gradFill>
          <a:ln w="9525">
            <a:solidFill>
              <a:schemeClr val="tx1"/>
            </a:solidFill>
            <a:round/>
            <a:headEnd/>
            <a:tailEnd/>
          </a:ln>
          <a:effectLst/>
        </p:spPr>
        <p:txBody>
          <a:bodyPr/>
          <a:lstStyle/>
          <a:p>
            <a:pPr algn="just" eaLnBrk="1" fontAlgn="auto" hangingPunct="1">
              <a:spcBef>
                <a:spcPts val="0"/>
              </a:spcBef>
              <a:spcAft>
                <a:spcPts val="0"/>
              </a:spcAft>
              <a:defRPr/>
            </a:pPr>
            <a:r>
              <a:rPr lang="en-US" sz="3000" dirty="0">
                <a:solidFill>
                  <a:srgbClr val="FF0000"/>
                </a:solidFill>
                <a:latin typeface="Times New Roman" pitchFamily="18" charset="0"/>
              </a:rPr>
              <a:t>Dung </a:t>
            </a:r>
            <a:r>
              <a:rPr lang="en-US" sz="3000" dirty="0" err="1">
                <a:solidFill>
                  <a:srgbClr val="FF0000"/>
                </a:solidFill>
                <a:latin typeface="Times New Roman" pitchFamily="18" charset="0"/>
              </a:rPr>
              <a:t>dịch</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đường</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có</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nồng</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độ</a:t>
            </a:r>
            <a:r>
              <a:rPr lang="en-US" sz="3000" dirty="0">
                <a:solidFill>
                  <a:srgbClr val="FF0000"/>
                </a:solidFill>
                <a:latin typeface="Times New Roman" pitchFamily="18" charset="0"/>
              </a:rPr>
              <a:t> 40%. Cho </a:t>
            </a:r>
            <a:r>
              <a:rPr lang="en-US" sz="3000" dirty="0" err="1">
                <a:solidFill>
                  <a:srgbClr val="FF0000"/>
                </a:solidFill>
                <a:latin typeface="Times New Roman" pitchFamily="18" charset="0"/>
              </a:rPr>
              <a:t>biết</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điều</a:t>
            </a:r>
            <a:r>
              <a:rPr lang="en-US" sz="3000" dirty="0">
                <a:solidFill>
                  <a:srgbClr val="FF0000"/>
                </a:solidFill>
                <a:latin typeface="Times New Roman" pitchFamily="18" charset="0"/>
              </a:rPr>
              <a:t> </a:t>
            </a:r>
            <a:r>
              <a:rPr lang="en-US" sz="3000" dirty="0" err="1">
                <a:solidFill>
                  <a:srgbClr val="FF0000"/>
                </a:solidFill>
                <a:latin typeface="Times New Roman" pitchFamily="18" charset="0"/>
              </a:rPr>
              <a:t>gì</a:t>
            </a:r>
            <a:r>
              <a:rPr lang="en-US" sz="3000" dirty="0">
                <a:solidFill>
                  <a:srgbClr val="FF0000"/>
                </a:solidFill>
                <a:latin typeface="Times New Roman" pitchFamily="18" charset="0"/>
              </a:rPr>
              <a:t>?</a:t>
            </a:r>
          </a:p>
        </p:txBody>
      </p:sp>
      <p:sp>
        <p:nvSpPr>
          <p:cNvPr id="8" name="TextBox 7"/>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9" name="TextBox 8"/>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461462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Effect transition="in" filter="strips(downLeft)">
                                      <p:cBhvr>
                                        <p:cTn id="7" dur="500"/>
                                        <p:tgtEl>
                                          <p:spTgt spid="92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p:cTn id="12" dur="1000" fill="hold"/>
                                        <p:tgtEl>
                                          <p:spTgt spid="92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9226"/>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9226"/>
                                        </p:tgtEl>
                                        <p:attrNameLst>
                                          <p:attrName>ppt_y</p:attrName>
                                        </p:attrNameLst>
                                      </p:cBhvr>
                                      <p:tavLst>
                                        <p:tav tm="0">
                                          <p:val>
                                            <p:strVal val="#ppt_y"/>
                                          </p:val>
                                        </p:tav>
                                        <p:tav tm="100000">
                                          <p:val>
                                            <p:strVal val="#ppt_y"/>
                                          </p:val>
                                        </p:tav>
                                      </p:tavLst>
                                    </p:anim>
                                    <p:animEffect transition="in" filter="fade">
                                      <p:cBhvr>
                                        <p:cTn id="15" dur="1000"/>
                                        <p:tgtEl>
                                          <p:spTgt spid="9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9226"/>
                                        </p:tgtEl>
                                      </p:cBhvr>
                                    </p:animEffect>
                                    <p:set>
                                      <p:cBhvr>
                                        <p:cTn id="20" dur="1" fill="hold">
                                          <p:stCondLst>
                                            <p:cond delay="499"/>
                                          </p:stCondLst>
                                        </p:cTn>
                                        <p:tgtEl>
                                          <p:spTgt spid="9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224"/>
                                        </p:tgtEl>
                                        <p:attrNameLst>
                                          <p:attrName>style.visibility</p:attrName>
                                        </p:attrNameLst>
                                      </p:cBhvr>
                                      <p:to>
                                        <p:strVal val="visible"/>
                                      </p:to>
                                    </p:set>
                                    <p:anim calcmode="lin" valueType="num">
                                      <p:cBhvr>
                                        <p:cTn id="25" dur="500" fill="hold"/>
                                        <p:tgtEl>
                                          <p:spTgt spid="922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224"/>
                                        </p:tgtEl>
                                        <p:attrNameLst>
                                          <p:attrName>ppt_y</p:attrName>
                                        </p:attrNameLst>
                                      </p:cBhvr>
                                      <p:tavLst>
                                        <p:tav tm="0">
                                          <p:val>
                                            <p:strVal val="#ppt_y"/>
                                          </p:val>
                                        </p:tav>
                                        <p:tav tm="100000">
                                          <p:val>
                                            <p:strVal val="#ppt_y"/>
                                          </p:val>
                                        </p:tav>
                                      </p:tavLst>
                                    </p:anim>
                                    <p:anim calcmode="lin" valueType="num">
                                      <p:cBhvr>
                                        <p:cTn id="27" dur="500" fill="hold"/>
                                        <p:tgtEl>
                                          <p:spTgt spid="922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22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22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animBg="1"/>
      <p:bldP spid="9226" grpId="1"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AutoShape 12"/>
          <p:cNvSpPr>
            <a:spLocks noChangeArrowheads="1"/>
          </p:cNvSpPr>
          <p:nvPr/>
        </p:nvSpPr>
        <p:spPr bwMode="auto">
          <a:xfrm>
            <a:off x="304800" y="3581400"/>
            <a:ext cx="5181600" cy="2667000"/>
          </a:xfrm>
          <a:prstGeom prst="flowChartAlternateProcess">
            <a:avLst/>
          </a:prstGeom>
          <a:gradFill rotWithShape="1">
            <a:gsLst>
              <a:gs pos="0">
                <a:srgbClr val="FF99FF"/>
              </a:gs>
              <a:gs pos="50000">
                <a:schemeClr val="bg1"/>
              </a:gs>
              <a:gs pos="100000">
                <a:srgbClr val="FF99FF"/>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dirty="0">
              <a:latin typeface="Times New Roman" pitchFamily="18" charset="0"/>
            </a:endParaRPr>
          </a:p>
        </p:txBody>
      </p:sp>
      <p:sp>
        <p:nvSpPr>
          <p:cNvPr id="10248" name="AutoShape 8"/>
          <p:cNvSpPr>
            <a:spLocks noChangeArrowheads="1"/>
          </p:cNvSpPr>
          <p:nvPr/>
        </p:nvSpPr>
        <p:spPr bwMode="auto">
          <a:xfrm>
            <a:off x="2590800" y="3581400"/>
            <a:ext cx="5257800" cy="1981200"/>
          </a:xfrm>
          <a:prstGeom prst="cloudCallout">
            <a:avLst>
              <a:gd name="adj1" fmla="val -71861"/>
              <a:gd name="adj2" fmla="val 55130"/>
            </a:avLst>
          </a:prstGeom>
          <a:gradFill rotWithShape="1">
            <a:gsLst>
              <a:gs pos="0">
                <a:srgbClr val="00FF00"/>
              </a:gs>
              <a:gs pos="50000">
                <a:schemeClr val="bg1"/>
              </a:gs>
              <a:gs pos="100000">
                <a:srgbClr val="00FF00"/>
              </a:gs>
            </a:gsLst>
            <a:lin ang="5400000" scaled="1"/>
          </a:gradFill>
          <a:ln w="9525">
            <a:solidFill>
              <a:schemeClr val="tx1"/>
            </a:solidFill>
            <a:round/>
            <a:headEnd/>
            <a:tailEnd/>
          </a:ln>
          <a:effectLst/>
        </p:spPr>
        <p:txBody>
          <a:bodyPr/>
          <a:lstStyle/>
          <a:p>
            <a:pPr algn="just" eaLnBrk="1" fontAlgn="auto" hangingPunct="1">
              <a:spcBef>
                <a:spcPts val="0"/>
              </a:spcBef>
              <a:spcAft>
                <a:spcPts val="0"/>
              </a:spcAft>
              <a:defRPr/>
            </a:pPr>
            <a:r>
              <a:rPr lang="en-US" sz="3000" dirty="0" err="1">
                <a:solidFill>
                  <a:srgbClr val="CC0000"/>
                </a:solidFill>
                <a:latin typeface="Times New Roman" pitchFamily="18" charset="0"/>
              </a:rPr>
              <a:t>Bài</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tập</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cho</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biết</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gì</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Yêu</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cầu</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làm</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gì</a:t>
            </a:r>
            <a:r>
              <a:rPr lang="en-US" sz="3000" dirty="0">
                <a:solidFill>
                  <a:srgbClr val="CC0000"/>
                </a:solidFill>
                <a:latin typeface="Times New Roman" pitchFamily="18" charset="0"/>
              </a:rPr>
              <a:t>?</a:t>
            </a:r>
          </a:p>
        </p:txBody>
      </p:sp>
      <p:sp>
        <p:nvSpPr>
          <p:cNvPr id="12294" name="Text Box 10"/>
          <p:cNvSpPr txBox="1">
            <a:spLocks noChangeArrowheads="1"/>
          </p:cNvSpPr>
          <p:nvPr/>
        </p:nvSpPr>
        <p:spPr bwMode="auto">
          <a:xfrm>
            <a:off x="0" y="1219200"/>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1.Nồng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10251" name="Text Box 11"/>
          <p:cNvSpPr txBox="1">
            <a:spLocks noChangeArrowheads="1"/>
          </p:cNvSpPr>
          <p:nvPr/>
        </p:nvSpPr>
        <p:spPr bwMode="auto">
          <a:xfrm>
            <a:off x="304800" y="2514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solidFill>
                  <a:srgbClr val="000000"/>
                </a:solidFill>
                <a:latin typeface="Times New Roman" pitchFamily="18" charset="0"/>
              </a:rPr>
              <a:t>Hòa tan 50g natri nitrat vào 450g nước. Tính nồng độ phần trăm của dung dịch thu được?</a:t>
            </a:r>
          </a:p>
        </p:txBody>
      </p:sp>
      <p:sp>
        <p:nvSpPr>
          <p:cNvPr id="10253" name="Text Box 13"/>
          <p:cNvSpPr txBox="1">
            <a:spLocks noChangeArrowheads="1"/>
          </p:cNvSpPr>
          <p:nvPr/>
        </p:nvSpPr>
        <p:spPr bwMode="auto">
          <a:xfrm>
            <a:off x="457200" y="3657600"/>
            <a:ext cx="175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FF"/>
                </a:solidFill>
                <a:latin typeface="Times New Roman" pitchFamily="18" charset="0"/>
              </a:rPr>
              <a:t>Cho biết:</a:t>
            </a:r>
          </a:p>
        </p:txBody>
      </p:sp>
      <p:sp>
        <p:nvSpPr>
          <p:cNvPr id="10254" name="Text Box 14"/>
          <p:cNvSpPr txBox="1">
            <a:spLocks noChangeArrowheads="1"/>
          </p:cNvSpPr>
          <p:nvPr/>
        </p:nvSpPr>
        <p:spPr bwMode="auto">
          <a:xfrm>
            <a:off x="2133600" y="3657600"/>
            <a:ext cx="3810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ct </a:t>
            </a:r>
            <a:r>
              <a:rPr lang="en-US" altLang="en-US" sz="3000">
                <a:solidFill>
                  <a:srgbClr val="000000"/>
                </a:solidFill>
                <a:latin typeface="Times New Roman" pitchFamily="18" charset="0"/>
              </a:rPr>
              <a:t>(NaNO</a:t>
            </a:r>
            <a:r>
              <a:rPr lang="en-US" altLang="en-US" sz="3000" baseline="-25000">
                <a:solidFill>
                  <a:srgbClr val="000000"/>
                </a:solidFill>
                <a:latin typeface="Times New Roman" pitchFamily="18" charset="0"/>
              </a:rPr>
              <a:t>3</a:t>
            </a:r>
            <a:r>
              <a:rPr lang="en-US" altLang="en-US" sz="3000">
                <a:solidFill>
                  <a:srgbClr val="000000"/>
                </a:solidFill>
                <a:latin typeface="Times New Roman" pitchFamily="18" charset="0"/>
              </a:rPr>
              <a:t>) = 50g</a:t>
            </a:r>
          </a:p>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dm</a:t>
            </a:r>
            <a:r>
              <a:rPr lang="en-US" altLang="en-US" sz="3000">
                <a:solidFill>
                  <a:srgbClr val="000000"/>
                </a:solidFill>
                <a:latin typeface="Times New Roman" pitchFamily="18" charset="0"/>
              </a:rPr>
              <a:t>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O) = 450g</a:t>
            </a:r>
          </a:p>
        </p:txBody>
      </p:sp>
      <p:sp>
        <p:nvSpPr>
          <p:cNvPr id="10255" name="Text Box 15"/>
          <p:cNvSpPr txBox="1">
            <a:spLocks noChangeArrowheads="1"/>
          </p:cNvSpPr>
          <p:nvPr/>
        </p:nvSpPr>
        <p:spPr bwMode="auto">
          <a:xfrm>
            <a:off x="381000" y="5334000"/>
            <a:ext cx="3505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FF"/>
                </a:solidFill>
                <a:latin typeface="Times New Roman" pitchFamily="18" charset="0"/>
              </a:rPr>
              <a:t>Tính:</a:t>
            </a:r>
            <a:r>
              <a:rPr lang="en-US" altLang="en-US" sz="3000">
                <a:latin typeface="Times New Roman" pitchFamily="18" charset="0"/>
              </a:rPr>
              <a:t> </a:t>
            </a:r>
            <a:r>
              <a:rPr lang="en-US" altLang="en-US" sz="3000">
                <a:solidFill>
                  <a:srgbClr val="000000"/>
                </a:solidFill>
                <a:latin typeface="Times New Roman" pitchFamily="18" charset="0"/>
              </a:rPr>
              <a:t>%C = ?</a:t>
            </a:r>
          </a:p>
        </p:txBody>
      </p:sp>
      <p:sp>
        <p:nvSpPr>
          <p:cNvPr id="12" name="TextBox 11"/>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3" name="TextBox 12"/>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332124157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strips(downLeft)">
                                      <p:cBhvr>
                                        <p:cTn id="7" dur="500"/>
                                        <p:tgtEl>
                                          <p:spTgt spid="1025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strips(downLeft)">
                                      <p:cBhvr>
                                        <p:cTn id="10" dur="500"/>
                                        <p:tgtEl>
                                          <p:spTgt spid="102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xit" presetSubtype="0" decel="100000" fill="hold" grpId="1" nodeType="clickEffect">
                                  <p:stCondLst>
                                    <p:cond delay="0"/>
                                  </p:stCondLst>
                                  <p:childTnLst>
                                    <p:anim calcmode="lin" valueType="num">
                                      <p:cBhvr>
                                        <p:cTn id="14" dur="500"/>
                                        <p:tgtEl>
                                          <p:spTgt spid="10248"/>
                                        </p:tgtEl>
                                        <p:attrNameLst>
                                          <p:attrName>ppt_w</p:attrName>
                                        </p:attrNameLst>
                                      </p:cBhvr>
                                      <p:tavLst>
                                        <p:tav tm="0">
                                          <p:val>
                                            <p:strVal val="ppt_w"/>
                                          </p:val>
                                        </p:tav>
                                        <p:tav tm="100000">
                                          <p:val>
                                            <p:strVal val="ppt_w*0.05"/>
                                          </p:val>
                                        </p:tav>
                                      </p:tavLst>
                                    </p:anim>
                                    <p:anim calcmode="lin" valueType="num">
                                      <p:cBhvr>
                                        <p:cTn id="15" dur="500"/>
                                        <p:tgtEl>
                                          <p:spTgt spid="10248"/>
                                        </p:tgtEl>
                                        <p:attrNameLst>
                                          <p:attrName>ppt_h</p:attrName>
                                        </p:attrNameLst>
                                      </p:cBhvr>
                                      <p:tavLst>
                                        <p:tav tm="0">
                                          <p:val>
                                            <p:strVal val="ppt_h"/>
                                          </p:val>
                                        </p:tav>
                                        <p:tav tm="100000">
                                          <p:val>
                                            <p:strVal val="ppt_h"/>
                                          </p:val>
                                        </p:tav>
                                      </p:tavLst>
                                    </p:anim>
                                    <p:anim calcmode="lin" valueType="num">
                                      <p:cBhvr>
                                        <p:cTn id="16" dur="500"/>
                                        <p:tgtEl>
                                          <p:spTgt spid="10248"/>
                                        </p:tgtEl>
                                        <p:attrNameLst>
                                          <p:attrName>ppt_x</p:attrName>
                                        </p:attrNameLst>
                                      </p:cBhvr>
                                      <p:tavLst>
                                        <p:tav tm="0">
                                          <p:val>
                                            <p:strVal val="ppt_x"/>
                                          </p:val>
                                        </p:tav>
                                        <p:tav tm="100000">
                                          <p:val>
                                            <p:strVal val="ppt_x-.2"/>
                                          </p:val>
                                        </p:tav>
                                      </p:tavLst>
                                    </p:anim>
                                    <p:anim calcmode="lin" valueType="num">
                                      <p:cBhvr>
                                        <p:cTn id="17" dur="500"/>
                                        <p:tgtEl>
                                          <p:spTgt spid="10248"/>
                                        </p:tgtEl>
                                        <p:attrNameLst>
                                          <p:attrName>ppt_y</p:attrName>
                                        </p:attrNameLst>
                                      </p:cBhvr>
                                      <p:tavLst>
                                        <p:tav tm="0">
                                          <p:val>
                                            <p:strVal val="ppt_y"/>
                                          </p:val>
                                        </p:tav>
                                        <p:tav tm="100000">
                                          <p:val>
                                            <p:strVal val="ppt_y"/>
                                          </p:val>
                                        </p:tav>
                                      </p:tavLst>
                                    </p:anim>
                                    <p:animEffect transition="out" filter="fade">
                                      <p:cBhvr>
                                        <p:cTn id="18" dur="500"/>
                                        <p:tgtEl>
                                          <p:spTgt spid="10248"/>
                                        </p:tgtEl>
                                      </p:cBhvr>
                                    </p:animEffect>
                                    <p:set>
                                      <p:cBhvr>
                                        <p:cTn id="19" dur="1" fill="hold">
                                          <p:stCondLst>
                                            <p:cond delay="499"/>
                                          </p:stCondLst>
                                        </p:cTn>
                                        <p:tgtEl>
                                          <p:spTgt spid="1024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252"/>
                                        </p:tgtEl>
                                        <p:attrNameLst>
                                          <p:attrName>style.visibility</p:attrName>
                                        </p:attrNameLst>
                                      </p:cBhvr>
                                      <p:to>
                                        <p:strVal val="visible"/>
                                      </p:to>
                                    </p:set>
                                    <p:anim calcmode="lin" valueType="num">
                                      <p:cBhvr>
                                        <p:cTn id="24" dur="1000" fill="hold"/>
                                        <p:tgtEl>
                                          <p:spTgt spid="10252"/>
                                        </p:tgtEl>
                                        <p:attrNameLst>
                                          <p:attrName>ppt_x</p:attrName>
                                        </p:attrNameLst>
                                      </p:cBhvr>
                                      <p:tavLst>
                                        <p:tav tm="0">
                                          <p:val>
                                            <p:strVal val="#ppt_x-.2"/>
                                          </p:val>
                                        </p:tav>
                                        <p:tav tm="100000">
                                          <p:val>
                                            <p:strVal val="#ppt_x"/>
                                          </p:val>
                                        </p:tav>
                                      </p:tavLst>
                                    </p:anim>
                                    <p:anim calcmode="lin" valueType="num">
                                      <p:cBhvr>
                                        <p:cTn id="25" dur="1000" fill="hold"/>
                                        <p:tgtEl>
                                          <p:spTgt spid="1025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52"/>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0253"/>
                                        </p:tgtEl>
                                        <p:attrNameLst>
                                          <p:attrName>style.visibility</p:attrName>
                                        </p:attrNameLst>
                                      </p:cBhvr>
                                      <p:to>
                                        <p:strVal val="visible"/>
                                      </p:to>
                                    </p:set>
                                    <p:anim calcmode="lin" valueType="num">
                                      <p:cBhvr>
                                        <p:cTn id="29" dur="1000" fill="hold"/>
                                        <p:tgtEl>
                                          <p:spTgt spid="10253"/>
                                        </p:tgtEl>
                                        <p:attrNameLst>
                                          <p:attrName>ppt_x</p:attrName>
                                        </p:attrNameLst>
                                      </p:cBhvr>
                                      <p:tavLst>
                                        <p:tav tm="0">
                                          <p:val>
                                            <p:strVal val="#ppt_x-.2"/>
                                          </p:val>
                                        </p:tav>
                                        <p:tav tm="100000">
                                          <p:val>
                                            <p:strVal val="#ppt_x"/>
                                          </p:val>
                                        </p:tav>
                                      </p:tavLst>
                                    </p:anim>
                                    <p:anim calcmode="lin" valueType="num">
                                      <p:cBhvr>
                                        <p:cTn id="30"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253"/>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0254"/>
                                        </p:tgtEl>
                                        <p:attrNameLst>
                                          <p:attrName>style.visibility</p:attrName>
                                        </p:attrNameLst>
                                      </p:cBhvr>
                                      <p:to>
                                        <p:strVal val="visible"/>
                                      </p:to>
                                    </p:set>
                                    <p:anim calcmode="lin" valueType="num">
                                      <p:cBhvr>
                                        <p:cTn id="34" dur="1000" fill="hold"/>
                                        <p:tgtEl>
                                          <p:spTgt spid="10254"/>
                                        </p:tgtEl>
                                        <p:attrNameLst>
                                          <p:attrName>ppt_x</p:attrName>
                                        </p:attrNameLst>
                                      </p:cBhvr>
                                      <p:tavLst>
                                        <p:tav tm="0">
                                          <p:val>
                                            <p:strVal val="#ppt_x-.2"/>
                                          </p:val>
                                        </p:tav>
                                        <p:tav tm="100000">
                                          <p:val>
                                            <p:strVal val="#ppt_x"/>
                                          </p:val>
                                        </p:tav>
                                      </p:tavLst>
                                    </p:anim>
                                    <p:anim calcmode="lin" valueType="num">
                                      <p:cBhvr>
                                        <p:cTn id="35" dur="1000" fill="hold"/>
                                        <p:tgtEl>
                                          <p:spTgt spid="1025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025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0255"/>
                                        </p:tgtEl>
                                        <p:attrNameLst>
                                          <p:attrName>style.visibility</p:attrName>
                                        </p:attrNameLst>
                                      </p:cBhvr>
                                      <p:to>
                                        <p:strVal val="visible"/>
                                      </p:to>
                                    </p:set>
                                    <p:anim calcmode="lin" valueType="num">
                                      <p:cBhvr>
                                        <p:cTn id="39" dur="1000" fill="hold"/>
                                        <p:tgtEl>
                                          <p:spTgt spid="10255"/>
                                        </p:tgtEl>
                                        <p:attrNameLst>
                                          <p:attrName>ppt_x</p:attrName>
                                        </p:attrNameLst>
                                      </p:cBhvr>
                                      <p:tavLst>
                                        <p:tav tm="0">
                                          <p:val>
                                            <p:strVal val="#ppt_x-.2"/>
                                          </p:val>
                                        </p:tav>
                                        <p:tav tm="100000">
                                          <p:val>
                                            <p:strVal val="#ppt_x"/>
                                          </p:val>
                                        </p:tav>
                                      </p:tavLst>
                                    </p:anim>
                                    <p:anim calcmode="lin" valueType="num">
                                      <p:cBhvr>
                                        <p:cTn id="40" dur="1000" fill="hold"/>
                                        <p:tgtEl>
                                          <p:spTgt spid="1025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25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48" grpId="0" animBg="1"/>
      <p:bldP spid="10248" grpId="1" animBg="1"/>
      <p:bldP spid="10251" grpId="0"/>
      <p:bldP spid="10253" grpId="0"/>
      <p:bldP spid="10254" grpId="0"/>
      <p:bldP spid="1025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 name="TextBox 2"/>
          <p:cNvSpPr txBox="1"/>
          <p:nvPr/>
        </p:nvSpPr>
        <p:spPr>
          <a:xfrm>
            <a:off x="359229" y="879004"/>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pic>
        <p:nvPicPr>
          <p:cNvPr id="6" name="Picture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09" y="1459705"/>
            <a:ext cx="875188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ự hình thành liên kết cộng hoá trị của Cl2">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155" y="1606529"/>
            <a:ext cx="812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E:\Ôn tập Hóa P17\ma kenh N.H.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45" y="2971800"/>
            <a:ext cx="2857500"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6019800"/>
            <a:ext cx="4267200" cy="646331"/>
          </a:xfrm>
          <a:prstGeom prst="rect">
            <a:avLst/>
          </a:prstGeom>
          <a:noFill/>
        </p:spPr>
        <p:txBody>
          <a:bodyPr wrap="square" rtlCol="0">
            <a:spAutoFit/>
          </a:bodyPr>
          <a:lstStyle/>
          <a:p>
            <a:r>
              <a:rPr lang="en-US"/>
              <a:t>Thầy cô vào mục video của kênh để xem các thí nghiệm </a:t>
            </a:r>
          </a:p>
        </p:txBody>
      </p:sp>
    </p:spTree>
    <p:extLst>
      <p:ext uri="{BB962C8B-B14F-4D97-AF65-F5344CB8AC3E}">
        <p14:creationId xmlns:p14="http://schemas.microsoft.com/office/powerpoint/2010/main" val="295010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7" name="Object 13"/>
          <p:cNvGraphicFramePr>
            <a:graphicFrameLocks noGrp="1" noChangeAspect="1"/>
          </p:cNvGraphicFramePr>
          <p:nvPr>
            <p:ph idx="1"/>
          </p:nvPr>
        </p:nvGraphicFramePr>
        <p:xfrm>
          <a:off x="1143000" y="4505325"/>
          <a:ext cx="3581400" cy="1047750"/>
        </p:xfrm>
        <a:graphic>
          <a:graphicData uri="http://schemas.openxmlformats.org/presentationml/2006/ole">
            <mc:AlternateContent xmlns:mc="http://schemas.openxmlformats.org/markup-compatibility/2006">
              <mc:Choice xmlns:v="urn:schemas-microsoft-com:vml" Requires="v">
                <p:oleObj name="Equation" r:id="rId3" imgW="1345616" imgH="393529" progId="Equation.DSMT4">
                  <p:embed/>
                </p:oleObj>
              </mc:Choice>
              <mc:Fallback>
                <p:oleObj name="Equation" r:id="rId3" imgW="1345616" imgH="393529"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05325"/>
                        <a:ext cx="35814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7"/>
          <p:cNvSpPr txBox="1">
            <a:spLocks noChangeArrowheads="1"/>
          </p:cNvSpPr>
          <p:nvPr/>
        </p:nvSpPr>
        <p:spPr bwMode="auto">
          <a:xfrm>
            <a:off x="0" y="1219200"/>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cs typeface="Times New Roman" pitchFamily="18" charset="0"/>
              </a:rPr>
              <a:t>  1. </a:t>
            </a:r>
            <a:r>
              <a:rPr lang="en-US" altLang="en-US" sz="3500" b="1" dirty="0" err="1">
                <a:solidFill>
                  <a:srgbClr val="0000FF"/>
                </a:solidFill>
                <a:latin typeface="Times New Roman" pitchFamily="18" charset="0"/>
                <a:cs typeface="Times New Roman" pitchFamily="18" charset="0"/>
              </a:rPr>
              <a:t>Nồng</a:t>
            </a:r>
            <a:r>
              <a:rPr lang="en-US" altLang="en-US" sz="3500" b="1" dirty="0">
                <a:solidFill>
                  <a:srgbClr val="0000FF"/>
                </a:solidFill>
                <a:latin typeface="Times New Roman" pitchFamily="18" charset="0"/>
                <a:cs typeface="Times New Roman" pitchFamily="18" charset="0"/>
              </a:rPr>
              <a:t> </a:t>
            </a:r>
            <a:r>
              <a:rPr lang="vi-VN" altLang="en-US" sz="3500" b="1" dirty="0">
                <a:solidFill>
                  <a:srgbClr val="0000FF"/>
                </a:solidFill>
                <a:latin typeface="Times New Roman" pitchFamily="18" charset="0"/>
                <a:cs typeface="Times New Roman" pitchFamily="18" charset="0"/>
              </a:rPr>
              <a:t>đ</a:t>
            </a:r>
            <a:r>
              <a:rPr lang="en-US" altLang="en-US" sz="3500" b="1" dirty="0">
                <a:solidFill>
                  <a:srgbClr val="0000FF"/>
                </a:solidFill>
                <a:latin typeface="Times New Roman" pitchFamily="18" charset="0"/>
                <a:cs typeface="Times New Roman" pitchFamily="18" charset="0"/>
              </a:rPr>
              <a:t>ộ </a:t>
            </a:r>
            <a:r>
              <a:rPr lang="en-US" altLang="en-US" sz="3500" b="1" dirty="0" err="1">
                <a:solidFill>
                  <a:srgbClr val="0000FF"/>
                </a:solidFill>
                <a:latin typeface="Times New Roman" pitchFamily="18" charset="0"/>
                <a:cs typeface="Times New Roman" pitchFamily="18" charset="0"/>
              </a:rPr>
              <a:t>phần</a:t>
            </a:r>
            <a:r>
              <a:rPr lang="en-US" altLang="en-US" sz="3500" b="1" dirty="0">
                <a:solidFill>
                  <a:srgbClr val="0000FF"/>
                </a:solidFill>
                <a:latin typeface="Times New Roman" pitchFamily="18" charset="0"/>
                <a:cs typeface="Times New Roman" pitchFamily="18" charset="0"/>
              </a:rPr>
              <a:t> </a:t>
            </a:r>
            <a:r>
              <a:rPr lang="en-US" altLang="en-US" sz="3500" b="1" dirty="0" err="1">
                <a:solidFill>
                  <a:srgbClr val="0000FF"/>
                </a:solidFill>
                <a:latin typeface="Times New Roman" pitchFamily="18" charset="0"/>
                <a:cs typeface="Times New Roman" pitchFamily="18" charset="0"/>
              </a:rPr>
              <a:t>tr</a:t>
            </a:r>
            <a:r>
              <a:rPr lang="vi-VN" altLang="en-US" sz="3500" b="1" dirty="0">
                <a:solidFill>
                  <a:srgbClr val="0000FF"/>
                </a:solidFill>
                <a:latin typeface="Times New Roman" pitchFamily="18" charset="0"/>
                <a:cs typeface="Times New Roman" pitchFamily="18" charset="0"/>
              </a:rPr>
              <a:t>ă</a:t>
            </a:r>
            <a:r>
              <a:rPr lang="en-US" altLang="en-US" sz="3500" b="1" dirty="0">
                <a:solidFill>
                  <a:srgbClr val="0000FF"/>
                </a:solidFill>
                <a:latin typeface="Times New Roman" pitchFamily="18" charset="0"/>
                <a:cs typeface="Times New Roman" pitchFamily="18" charset="0"/>
              </a:rPr>
              <a:t>m </a:t>
            </a:r>
            <a:r>
              <a:rPr lang="en-US" altLang="en-US" sz="3500" b="1" dirty="0" err="1">
                <a:solidFill>
                  <a:srgbClr val="0000FF"/>
                </a:solidFill>
                <a:latin typeface="Times New Roman" pitchFamily="18" charset="0"/>
                <a:cs typeface="Times New Roman" pitchFamily="18" charset="0"/>
              </a:rPr>
              <a:t>của</a:t>
            </a:r>
            <a:r>
              <a:rPr lang="en-US" altLang="en-US" sz="3500" b="1" dirty="0">
                <a:solidFill>
                  <a:srgbClr val="0000FF"/>
                </a:solidFill>
                <a:latin typeface="Times New Roman" pitchFamily="18" charset="0"/>
                <a:cs typeface="Times New Roman" pitchFamily="18" charset="0"/>
              </a:rPr>
              <a:t> dung </a:t>
            </a:r>
            <a:r>
              <a:rPr lang="en-US" altLang="en-US" sz="3500" b="1" dirty="0" err="1">
                <a:solidFill>
                  <a:srgbClr val="0000FF"/>
                </a:solidFill>
                <a:latin typeface="Times New Roman" pitchFamily="18" charset="0"/>
                <a:cs typeface="Times New Roman" pitchFamily="18" charset="0"/>
              </a:rPr>
              <a:t>dịch</a:t>
            </a:r>
            <a:endParaRPr lang="en-US" altLang="en-US" sz="3500" dirty="0">
              <a:latin typeface="Times New Roman" pitchFamily="18" charset="0"/>
              <a:cs typeface="Times New Roman" pitchFamily="18" charset="0"/>
            </a:endParaRPr>
          </a:p>
          <a:p>
            <a:pPr eaLnBrk="1" hangingPunct="1"/>
            <a:r>
              <a:rPr lang="en-US" altLang="en-US" sz="3500" dirty="0">
                <a:solidFill>
                  <a:srgbClr val="0000FF"/>
                </a:solidFill>
                <a:latin typeface="Times New Roman" pitchFamily="18" charset="0"/>
                <a:cs typeface="Times New Roman" pitchFamily="18" charset="0"/>
              </a:rPr>
              <a:t>    b. </a:t>
            </a:r>
            <a:r>
              <a:rPr lang="en-US" altLang="en-US" sz="3500" dirty="0" err="1">
                <a:solidFill>
                  <a:srgbClr val="0000FF"/>
                </a:solidFill>
                <a:latin typeface="Times New Roman" pitchFamily="18" charset="0"/>
                <a:cs typeface="Times New Roman" pitchFamily="18" charset="0"/>
              </a:rPr>
              <a:t>Công</a:t>
            </a:r>
            <a:r>
              <a:rPr lang="en-US" altLang="en-US" sz="3500" dirty="0">
                <a:solidFill>
                  <a:srgbClr val="0000FF"/>
                </a:solidFill>
                <a:latin typeface="Times New Roman" pitchFamily="18" charset="0"/>
                <a:cs typeface="Times New Roman" pitchFamily="18" charset="0"/>
              </a:rPr>
              <a:t> </a:t>
            </a:r>
            <a:r>
              <a:rPr lang="en-US" altLang="en-US" sz="3500" dirty="0" err="1">
                <a:solidFill>
                  <a:srgbClr val="0000FF"/>
                </a:solidFill>
                <a:latin typeface="Times New Roman" pitchFamily="18" charset="0"/>
                <a:cs typeface="Times New Roman" pitchFamily="18" charset="0"/>
              </a:rPr>
              <a:t>thức</a:t>
            </a:r>
            <a:endParaRPr lang="en-US" altLang="en-US" sz="2700" u="sng" dirty="0">
              <a:solidFill>
                <a:srgbClr val="0000FF"/>
              </a:solidFill>
              <a:latin typeface="Times New Roman" pitchFamily="18" charset="0"/>
              <a:cs typeface="Times New Roman" pitchFamily="18" charset="0"/>
            </a:endParaRPr>
          </a:p>
        </p:txBody>
      </p:sp>
      <p:sp>
        <p:nvSpPr>
          <p:cNvPr id="11273" name="Text Box 9"/>
          <p:cNvSpPr txBox="1">
            <a:spLocks noChangeArrowheads="1"/>
          </p:cNvSpPr>
          <p:nvPr/>
        </p:nvSpPr>
        <p:spPr bwMode="auto">
          <a:xfrm>
            <a:off x="0" y="2667000"/>
            <a:ext cx="9144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a:solidFill>
                  <a:srgbClr val="000000"/>
                </a:solidFill>
                <a:latin typeface="Times New Roman" pitchFamily="18" charset="0"/>
                <a:cs typeface="Times New Roman" pitchFamily="18" charset="0"/>
              </a:rPr>
              <a:t>Khối lượng của dung dịch:   450+50=500(g)</a:t>
            </a:r>
          </a:p>
          <a:p>
            <a:pPr eaLnBrk="1" hangingPunct="1">
              <a:spcBef>
                <a:spcPct val="50000"/>
              </a:spcBef>
            </a:pPr>
            <a:r>
              <a:rPr lang="en-US" altLang="en-US" sz="2800">
                <a:solidFill>
                  <a:srgbClr val="000000"/>
                </a:solidFill>
                <a:latin typeface="Times New Roman" pitchFamily="18" charset="0"/>
                <a:cs typeface="Times New Roman" pitchFamily="18" charset="0"/>
              </a:rPr>
              <a:t>Trong 500g dung dịch có 50g chất tan</a:t>
            </a:r>
          </a:p>
          <a:p>
            <a:pPr eaLnBrk="1" hangingPunct="1">
              <a:spcBef>
                <a:spcPct val="50000"/>
              </a:spcBef>
            </a:pPr>
            <a:r>
              <a:rPr lang="en-US" altLang="en-US" sz="2800">
                <a:solidFill>
                  <a:srgbClr val="000000"/>
                </a:solidFill>
                <a:latin typeface="Times New Roman" pitchFamily="18" charset="0"/>
                <a:cs typeface="Times New Roman" pitchFamily="18" charset="0"/>
              </a:rPr>
              <a:t>Trong 100g dung dịch có  x g chất tan</a:t>
            </a:r>
          </a:p>
        </p:txBody>
      </p:sp>
      <p:sp>
        <p:nvSpPr>
          <p:cNvPr id="11279" name="Text Box 15"/>
          <p:cNvSpPr txBox="1">
            <a:spLocks noChangeArrowheads="1"/>
          </p:cNvSpPr>
          <p:nvPr/>
        </p:nvSpPr>
        <p:spPr bwMode="auto">
          <a:xfrm>
            <a:off x="0" y="5715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a:solidFill>
                  <a:srgbClr val="000000"/>
                </a:solidFill>
                <a:latin typeface="Times New Roman" pitchFamily="18" charset="0"/>
                <a:cs typeface="Times New Roman" pitchFamily="18" charset="0"/>
              </a:rPr>
              <a:t>Vậy dung dịch natri nitrat có nồng độ 10%</a:t>
            </a:r>
          </a:p>
        </p:txBody>
      </p:sp>
      <p:sp>
        <p:nvSpPr>
          <p:cNvPr id="11282" name="AutoShape 18"/>
          <p:cNvSpPr>
            <a:spLocks noChangeArrowheads="1"/>
          </p:cNvSpPr>
          <p:nvPr/>
        </p:nvSpPr>
        <p:spPr bwMode="auto">
          <a:xfrm>
            <a:off x="4038600" y="1828800"/>
            <a:ext cx="1600200" cy="609600"/>
          </a:xfrm>
          <a:prstGeom prst="flowChartAlternateProcess">
            <a:avLst/>
          </a:prstGeom>
          <a:gradFill rotWithShape="1">
            <a:gsLst>
              <a:gs pos="0">
                <a:srgbClr val="FF9933"/>
              </a:gs>
              <a:gs pos="50000">
                <a:schemeClr val="bg1"/>
              </a:gs>
              <a:gs pos="100000">
                <a:srgbClr val="FF9933"/>
              </a:gs>
            </a:gsLst>
            <a:lin ang="5400000" scaled="1"/>
          </a:gradFill>
          <a:ln w="9525">
            <a:solidFill>
              <a:srgbClr val="FF00FF"/>
            </a:solidFill>
            <a:miter lim="800000"/>
            <a:headEnd/>
            <a:tailEnd/>
          </a:ln>
          <a:effectLst/>
        </p:spPr>
        <p:txBody>
          <a:bodyPr wrap="none" anchor="ctr"/>
          <a:lstStyle/>
          <a:p>
            <a:pPr algn="ctr" eaLnBrk="1" fontAlgn="auto" hangingPunct="1">
              <a:spcBef>
                <a:spcPts val="0"/>
              </a:spcBef>
              <a:spcAft>
                <a:spcPts val="0"/>
              </a:spcAft>
              <a:defRPr/>
            </a:pPr>
            <a:r>
              <a:rPr lang="en-US" sz="2800" b="1" dirty="0" err="1">
                <a:latin typeface="Times New Roman" panose="02020603050405020304" pitchFamily="18" charset="0"/>
                <a:cs typeface="Times New Roman" panose="02020603050405020304" pitchFamily="18" charset="0"/>
              </a:rPr>
              <a:t>Giải</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2" name="TextBox 11"/>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55365790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282"/>
                                        </p:tgtEl>
                                        <p:attrNameLst>
                                          <p:attrName>style.visibility</p:attrName>
                                        </p:attrNameLst>
                                      </p:cBhvr>
                                      <p:to>
                                        <p:strVal val="visible"/>
                                      </p:to>
                                    </p:set>
                                    <p:anim calcmode="lin" valueType="num">
                                      <p:cBhvr>
                                        <p:cTn id="7" dur="500" fill="hold"/>
                                        <p:tgtEl>
                                          <p:spTgt spid="1128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28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28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anim calcmode="lin" valueType="num">
                                      <p:cBhvr>
                                        <p:cTn id="15" dur="5000" fill="hold"/>
                                        <p:tgtEl>
                                          <p:spTgt spid="11273"/>
                                        </p:tgtEl>
                                        <p:attrNameLst>
                                          <p:attrName>ppt_w</p:attrName>
                                        </p:attrNameLst>
                                      </p:cBhvr>
                                      <p:tavLst>
                                        <p:tav tm="0" fmla="#ppt_w*sin(2.5*pi*$)">
                                          <p:val>
                                            <p:fltVal val="0"/>
                                          </p:val>
                                        </p:tav>
                                        <p:tav tm="100000">
                                          <p:val>
                                            <p:fltVal val="1"/>
                                          </p:val>
                                        </p:tav>
                                      </p:tavLst>
                                    </p:anim>
                                    <p:anim calcmode="lin" valueType="num">
                                      <p:cBhvr>
                                        <p:cTn id="16" dur="5000" fill="hold"/>
                                        <p:tgtEl>
                                          <p:spTgt spid="11273"/>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0" fill="hold"/>
                                        <p:tgtEl>
                                          <p:spTgt spid="11277"/>
                                        </p:tgtEl>
                                        <p:attrNameLst>
                                          <p:attrName>ppt_w</p:attrName>
                                        </p:attrNameLst>
                                      </p:cBhvr>
                                      <p:tavLst>
                                        <p:tav tm="0" fmla="#ppt_w*sin(2.5*pi*$)">
                                          <p:val>
                                            <p:fltVal val="0"/>
                                          </p:val>
                                        </p:tav>
                                        <p:tav tm="100000">
                                          <p:val>
                                            <p:fltVal val="1"/>
                                          </p:val>
                                        </p:tav>
                                      </p:tavLst>
                                    </p:anim>
                                    <p:anim calcmode="lin" valueType="num">
                                      <p:cBhvr>
                                        <p:cTn id="20" dur="5000" fill="hold"/>
                                        <p:tgtEl>
                                          <p:spTgt spid="1127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11279"/>
                                        </p:tgtEl>
                                        <p:attrNameLst>
                                          <p:attrName>style.visibility</p:attrName>
                                        </p:attrNameLst>
                                      </p:cBhvr>
                                      <p:to>
                                        <p:strVal val="visible"/>
                                      </p:to>
                                    </p:set>
                                    <p:set>
                                      <p:cBhvr>
                                        <p:cTn id="25" dur="228" fill="hold">
                                          <p:stCondLst>
                                            <p:cond delay="0"/>
                                          </p:stCondLst>
                                        </p:cTn>
                                        <p:tgtEl>
                                          <p:spTgt spid="11279"/>
                                        </p:tgtEl>
                                        <p:attrNameLst>
                                          <p:attrName>style.rotation</p:attrName>
                                        </p:attrNameLst>
                                      </p:cBhvr>
                                      <p:to>
                                        <p:strVal val="-45.0"/>
                                      </p:to>
                                    </p:set>
                                    <p:anim calcmode="lin" valueType="num">
                                      <p:cBhvr>
                                        <p:cTn id="26" dur="228" fill="hold">
                                          <p:stCondLst>
                                            <p:cond delay="228"/>
                                          </p:stCondLst>
                                        </p:cTn>
                                        <p:tgtEl>
                                          <p:spTgt spid="11279"/>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11279"/>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11279"/>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11279"/>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9" grpId="0"/>
      <p:bldP spid="11282"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57200" y="2362200"/>
            <a:ext cx="7924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r>
              <a:rPr lang="en-US" altLang="en-US" sz="3000">
                <a:latin typeface="Times New Roman" pitchFamily="18" charset="0"/>
              </a:rPr>
              <a:t>   </a:t>
            </a:r>
            <a:r>
              <a:rPr lang="en-US" altLang="en-US" sz="3000">
                <a:solidFill>
                  <a:srgbClr val="000000"/>
                </a:solidFill>
                <a:latin typeface="Times New Roman" pitchFamily="18" charset="0"/>
              </a:rPr>
              <a:t>Ở 20</a:t>
            </a:r>
            <a:r>
              <a:rPr lang="en-US" altLang="en-US" sz="3000" baseline="30000">
                <a:solidFill>
                  <a:srgbClr val="000000"/>
                </a:solidFill>
                <a:latin typeface="Times New Roman" pitchFamily="18" charset="0"/>
              </a:rPr>
              <a:t>o</a:t>
            </a:r>
            <a:r>
              <a:rPr lang="en-US" altLang="en-US" sz="3000">
                <a:solidFill>
                  <a:srgbClr val="000000"/>
                </a:solidFill>
                <a:latin typeface="Times New Roman" pitchFamily="18" charset="0"/>
              </a:rPr>
              <a:t>C, độ tan của muối ăn là 36g. Tính nồng độ phần trăm của dung dịch bão hòa muối ăn ở nhiệt độ đó.</a:t>
            </a:r>
          </a:p>
        </p:txBody>
      </p:sp>
      <p:sp>
        <p:nvSpPr>
          <p:cNvPr id="14339" name="Text Box 6"/>
          <p:cNvSpPr txBox="1">
            <a:spLocks noChangeArrowheads="1"/>
          </p:cNvSpPr>
          <p:nvPr/>
        </p:nvSpPr>
        <p:spPr bwMode="auto">
          <a:xfrm>
            <a:off x="152400" y="1203325"/>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13320" name="AutoShape 8"/>
          <p:cNvSpPr>
            <a:spLocks noChangeArrowheads="1"/>
          </p:cNvSpPr>
          <p:nvPr/>
        </p:nvSpPr>
        <p:spPr bwMode="auto">
          <a:xfrm>
            <a:off x="990600" y="3886200"/>
            <a:ext cx="5105400" cy="2209800"/>
          </a:xfrm>
          <a:prstGeom prst="cloudCallout">
            <a:avLst>
              <a:gd name="adj1" fmla="val 60694"/>
              <a:gd name="adj2" fmla="val 18389"/>
            </a:avLst>
          </a:prstGeom>
          <a:gradFill rotWithShape="1">
            <a:gsLst>
              <a:gs pos="0">
                <a:srgbClr val="00FF00"/>
              </a:gs>
              <a:gs pos="50000">
                <a:schemeClr val="bg1"/>
              </a:gs>
              <a:gs pos="100000">
                <a:srgbClr val="00FF00"/>
              </a:gs>
            </a:gsLst>
            <a:lin ang="5400000" scaled="1"/>
          </a:gradFill>
          <a:ln w="9525">
            <a:solidFill>
              <a:schemeClr val="tx1"/>
            </a:solidFill>
            <a:round/>
            <a:headEnd/>
            <a:tailEnd/>
          </a:ln>
          <a:effectLst/>
        </p:spPr>
        <p:txBody>
          <a:bodyPr/>
          <a:lstStyle/>
          <a:p>
            <a:pPr algn="just" eaLnBrk="1" fontAlgn="auto" hangingPunct="1">
              <a:spcBef>
                <a:spcPts val="0"/>
              </a:spcBef>
              <a:spcAft>
                <a:spcPts val="0"/>
              </a:spcAft>
              <a:defRPr/>
            </a:pPr>
            <a:r>
              <a:rPr lang="en-US" sz="3000" dirty="0" err="1">
                <a:solidFill>
                  <a:srgbClr val="CC0000"/>
                </a:solidFill>
                <a:latin typeface="Times New Roman" pitchFamily="18" charset="0"/>
              </a:rPr>
              <a:t>Bài</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tập</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cho</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biết</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gì</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Yêu</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cầu</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làm</a:t>
            </a:r>
            <a:r>
              <a:rPr lang="en-US" sz="3000" dirty="0">
                <a:solidFill>
                  <a:srgbClr val="CC0000"/>
                </a:solidFill>
                <a:latin typeface="Times New Roman" pitchFamily="18" charset="0"/>
              </a:rPr>
              <a:t> </a:t>
            </a:r>
            <a:r>
              <a:rPr lang="en-US" sz="3000" dirty="0" err="1">
                <a:solidFill>
                  <a:srgbClr val="CC0000"/>
                </a:solidFill>
                <a:latin typeface="Times New Roman" pitchFamily="18" charset="0"/>
              </a:rPr>
              <a:t>gì</a:t>
            </a:r>
            <a:r>
              <a:rPr lang="en-US" sz="3000" dirty="0">
                <a:solidFill>
                  <a:srgbClr val="CC0000"/>
                </a:solidFill>
                <a:latin typeface="Times New Roman" pitchFamily="18" charset="0"/>
              </a:rPr>
              <a:t>?</a:t>
            </a:r>
          </a:p>
        </p:txBody>
      </p:sp>
      <p:sp>
        <p:nvSpPr>
          <p:cNvPr id="13321" name="AutoShape 9"/>
          <p:cNvSpPr>
            <a:spLocks noChangeArrowheads="1"/>
          </p:cNvSpPr>
          <p:nvPr/>
        </p:nvSpPr>
        <p:spPr bwMode="auto">
          <a:xfrm>
            <a:off x="457200" y="3810000"/>
            <a:ext cx="5486400" cy="2590800"/>
          </a:xfrm>
          <a:prstGeom prst="flowChartAlternateProcess">
            <a:avLst/>
          </a:prstGeom>
          <a:gradFill rotWithShape="1">
            <a:gsLst>
              <a:gs pos="0">
                <a:srgbClr val="FF00FF"/>
              </a:gs>
              <a:gs pos="50000">
                <a:schemeClr val="bg1"/>
              </a:gs>
              <a:gs pos="100000">
                <a:srgbClr val="FF00FF"/>
              </a:gs>
            </a:gsLst>
            <a:lin ang="5400000" scaled="1"/>
          </a:gra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dirty="0">
              <a:latin typeface="Times New Roman" pitchFamily="18" charset="0"/>
            </a:endParaRPr>
          </a:p>
        </p:txBody>
      </p:sp>
      <p:sp>
        <p:nvSpPr>
          <p:cNvPr id="13322" name="Text Box 10"/>
          <p:cNvSpPr txBox="1">
            <a:spLocks noChangeArrowheads="1"/>
          </p:cNvSpPr>
          <p:nvPr/>
        </p:nvSpPr>
        <p:spPr bwMode="auto">
          <a:xfrm>
            <a:off x="762000" y="4038600"/>
            <a:ext cx="1828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CC"/>
                </a:solidFill>
                <a:latin typeface="Times New Roman" pitchFamily="18" charset="0"/>
              </a:rPr>
              <a:t>Cho biết:</a:t>
            </a:r>
            <a:r>
              <a:rPr lang="en-US" altLang="en-US" sz="3000">
                <a:solidFill>
                  <a:srgbClr val="CC0000"/>
                </a:solidFill>
                <a:latin typeface="Times New Roman" pitchFamily="18" charset="0"/>
              </a:rPr>
              <a:t> </a:t>
            </a:r>
          </a:p>
        </p:txBody>
      </p:sp>
      <p:sp>
        <p:nvSpPr>
          <p:cNvPr id="13323" name="Text Box 11"/>
          <p:cNvSpPr txBox="1">
            <a:spLocks noChangeArrowheads="1"/>
          </p:cNvSpPr>
          <p:nvPr/>
        </p:nvSpPr>
        <p:spPr bwMode="auto">
          <a:xfrm>
            <a:off x="2438400" y="4038600"/>
            <a:ext cx="35052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00"/>
                </a:solidFill>
                <a:latin typeface="Times New Roman" pitchFamily="18" charset="0"/>
              </a:rPr>
              <a:t>S </a:t>
            </a:r>
            <a:r>
              <a:rPr lang="en-US" altLang="en-US" sz="2500">
                <a:solidFill>
                  <a:srgbClr val="000000"/>
                </a:solidFill>
                <a:latin typeface="Times New Roman" pitchFamily="18" charset="0"/>
              </a:rPr>
              <a:t>(NaCl, 20</a:t>
            </a:r>
            <a:r>
              <a:rPr lang="en-US" altLang="en-US" sz="2500" baseline="30000">
                <a:solidFill>
                  <a:srgbClr val="000000"/>
                </a:solidFill>
                <a:latin typeface="Times New Roman" pitchFamily="18" charset="0"/>
              </a:rPr>
              <a:t>0</a:t>
            </a:r>
            <a:r>
              <a:rPr lang="en-US" altLang="en-US" sz="2500">
                <a:solidFill>
                  <a:srgbClr val="000000"/>
                </a:solidFill>
                <a:latin typeface="Times New Roman" pitchFamily="18" charset="0"/>
              </a:rPr>
              <a:t>C)= </a:t>
            </a:r>
            <a:r>
              <a:rPr lang="en-US" altLang="en-US" sz="3000">
                <a:solidFill>
                  <a:srgbClr val="000000"/>
                </a:solidFill>
                <a:latin typeface="Times New Roman" pitchFamily="18" charset="0"/>
              </a:rPr>
              <a:t>36g</a:t>
            </a:r>
          </a:p>
          <a:p>
            <a:pPr algn="ctr" eaLnBrk="1" hangingPunct="1">
              <a:spcBef>
                <a:spcPct val="50000"/>
              </a:spcBef>
            </a:pPr>
            <a:r>
              <a:rPr lang="en-US" altLang="en-US" sz="2500">
                <a:solidFill>
                  <a:srgbClr val="000000"/>
                </a:solidFill>
                <a:latin typeface="Times New Roman" pitchFamily="18" charset="0"/>
              </a:rPr>
              <a:t>  (s: độ tan)</a:t>
            </a:r>
          </a:p>
        </p:txBody>
      </p:sp>
      <p:sp>
        <p:nvSpPr>
          <p:cNvPr id="13324" name="Text Box 12"/>
          <p:cNvSpPr txBox="1">
            <a:spLocks noChangeArrowheads="1"/>
          </p:cNvSpPr>
          <p:nvPr/>
        </p:nvSpPr>
        <p:spPr bwMode="auto">
          <a:xfrm>
            <a:off x="685800" y="5105400"/>
            <a:ext cx="510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u="sng">
                <a:solidFill>
                  <a:srgbClr val="0000FF"/>
                </a:solidFill>
                <a:latin typeface="Times New Roman" pitchFamily="18" charset="0"/>
              </a:rPr>
              <a:t>Tính :</a:t>
            </a:r>
            <a:r>
              <a:rPr lang="en-US" altLang="en-US" sz="3000">
                <a:latin typeface="Times New Roman" pitchFamily="18" charset="0"/>
              </a:rPr>
              <a:t> </a:t>
            </a:r>
            <a:r>
              <a:rPr lang="en-US" altLang="en-US" sz="3000">
                <a:solidFill>
                  <a:srgbClr val="000000"/>
                </a:solidFill>
                <a:latin typeface="Times New Roman" pitchFamily="18" charset="0"/>
              </a:rPr>
              <a:t>C%dung dịch bão hòa NaCl ở 20</a:t>
            </a:r>
            <a:r>
              <a:rPr lang="en-US" altLang="en-US" sz="3000" baseline="30000">
                <a:solidFill>
                  <a:srgbClr val="000000"/>
                </a:solidFill>
                <a:latin typeface="Times New Roman" pitchFamily="18" charset="0"/>
              </a:rPr>
              <a:t>0</a:t>
            </a:r>
            <a:r>
              <a:rPr lang="en-US" altLang="en-US" sz="3000">
                <a:solidFill>
                  <a:srgbClr val="000000"/>
                </a:solidFill>
                <a:latin typeface="Times New Roman" pitchFamily="18" charset="0"/>
              </a:rPr>
              <a:t>C</a:t>
            </a:r>
          </a:p>
        </p:txBody>
      </p:sp>
      <p:sp>
        <p:nvSpPr>
          <p:cNvPr id="9" name="TextBox 8"/>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0" name="TextBox 9"/>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15701921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from="(-#ppt_w/2)" to="(#ppt_x)" calcmode="lin" valueType="num">
                                      <p:cBhvr>
                                        <p:cTn id="7" dur="600" fill="hold">
                                          <p:stCondLst>
                                            <p:cond delay="0"/>
                                          </p:stCondLst>
                                        </p:cTn>
                                        <p:tgtEl>
                                          <p:spTgt spid="13316"/>
                                        </p:tgtEl>
                                        <p:attrNameLst>
                                          <p:attrName>ppt_x</p:attrName>
                                        </p:attrNameLst>
                                      </p:cBhvr>
                                    </p:anim>
                                    <p:anim from="0" to="-1.0" calcmode="lin" valueType="num">
                                      <p:cBhvr>
                                        <p:cTn id="8" dur="200" decel="50000" autoRev="1" fill="hold">
                                          <p:stCondLst>
                                            <p:cond delay="600"/>
                                          </p:stCondLst>
                                        </p:cTn>
                                        <p:tgtEl>
                                          <p:spTgt spid="13316"/>
                                        </p:tgtEl>
                                        <p:attrNameLst>
                                          <p:attrName>xshear</p:attrName>
                                        </p:attrNameLst>
                                      </p:cBhvr>
                                    </p:anim>
                                    <p:animScale>
                                      <p:cBhvr>
                                        <p:cTn id="9" dur="200" decel="100000" autoRev="1" fill="hold">
                                          <p:stCondLst>
                                            <p:cond delay="600"/>
                                          </p:stCondLst>
                                        </p:cTn>
                                        <p:tgtEl>
                                          <p:spTgt spid="13316"/>
                                        </p:tgtEl>
                                      </p:cBhvr>
                                      <p:from x="100000" y="100000"/>
                                      <p:to x="80000" y="100000"/>
                                    </p:animScale>
                                    <p:anim by="(#ppt_h/3+#ppt_w*0.1)" calcmode="lin" valueType="num">
                                      <p:cBhvr additive="sum">
                                        <p:cTn id="10" dur="200" decel="100000" autoRev="1" fill="hold">
                                          <p:stCondLst>
                                            <p:cond delay="600"/>
                                          </p:stCondLst>
                                        </p:cTn>
                                        <p:tgtEl>
                                          <p:spTgt spid="1331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 from="(-#ppt_w/2)" to="(#ppt_x)" calcmode="lin" valueType="num">
                                      <p:cBhvr>
                                        <p:cTn id="13" dur="600" fill="hold">
                                          <p:stCondLst>
                                            <p:cond delay="0"/>
                                          </p:stCondLst>
                                        </p:cTn>
                                        <p:tgtEl>
                                          <p:spTgt spid="13320"/>
                                        </p:tgtEl>
                                        <p:attrNameLst>
                                          <p:attrName>ppt_x</p:attrName>
                                        </p:attrNameLst>
                                      </p:cBhvr>
                                    </p:anim>
                                    <p:anim from="0" to="-1.0" calcmode="lin" valueType="num">
                                      <p:cBhvr>
                                        <p:cTn id="14" dur="200" decel="50000" autoRev="1" fill="hold">
                                          <p:stCondLst>
                                            <p:cond delay="600"/>
                                          </p:stCondLst>
                                        </p:cTn>
                                        <p:tgtEl>
                                          <p:spTgt spid="13320"/>
                                        </p:tgtEl>
                                        <p:attrNameLst>
                                          <p:attrName>xshear</p:attrName>
                                        </p:attrNameLst>
                                      </p:cBhvr>
                                    </p:anim>
                                    <p:animScale>
                                      <p:cBhvr>
                                        <p:cTn id="15" dur="200" decel="100000" autoRev="1" fill="hold">
                                          <p:stCondLst>
                                            <p:cond delay="600"/>
                                          </p:stCondLst>
                                        </p:cTn>
                                        <p:tgtEl>
                                          <p:spTgt spid="13320"/>
                                        </p:tgtEl>
                                      </p:cBhvr>
                                      <p:from x="100000" y="100000"/>
                                      <p:to x="80000" y="100000"/>
                                    </p:animScale>
                                    <p:anim by="(#ppt_h/3+#ppt_w*0.1)" calcmode="lin" valueType="num">
                                      <p:cBhvr additive="sum">
                                        <p:cTn id="16" dur="200" decel="100000" autoRev="1" fill="hold">
                                          <p:stCondLst>
                                            <p:cond delay="600"/>
                                          </p:stCondLst>
                                        </p:cTn>
                                        <p:tgtEl>
                                          <p:spTgt spid="13320"/>
                                        </p:tgtEl>
                                        <p:attrNameLst>
                                          <p:attrName>ppt_x</p:attrName>
                                        </p:attrNameLst>
                                      </p:cBhvr>
                                    </p:anim>
                                  </p:childTnLst>
                                </p:cTn>
                              </p:par>
                              <p:par>
                                <p:cTn id="17" presetID="53" presetClass="exit" presetSubtype="0" fill="hold" grpId="1" nodeType="withEffect">
                                  <p:stCondLst>
                                    <p:cond delay="0"/>
                                  </p:stCondLst>
                                  <p:childTnLst>
                                    <p:anim calcmode="lin" valueType="num">
                                      <p:cBhvr>
                                        <p:cTn id="18" dur="500"/>
                                        <p:tgtEl>
                                          <p:spTgt spid="13320"/>
                                        </p:tgtEl>
                                        <p:attrNameLst>
                                          <p:attrName>ppt_w</p:attrName>
                                        </p:attrNameLst>
                                      </p:cBhvr>
                                      <p:tavLst>
                                        <p:tav tm="0">
                                          <p:val>
                                            <p:strVal val="ppt_w"/>
                                          </p:val>
                                        </p:tav>
                                        <p:tav tm="100000">
                                          <p:val>
                                            <p:fltVal val="0"/>
                                          </p:val>
                                        </p:tav>
                                      </p:tavLst>
                                    </p:anim>
                                    <p:anim calcmode="lin" valueType="num">
                                      <p:cBhvr>
                                        <p:cTn id="19" dur="500"/>
                                        <p:tgtEl>
                                          <p:spTgt spid="13320"/>
                                        </p:tgtEl>
                                        <p:attrNameLst>
                                          <p:attrName>ppt_h</p:attrName>
                                        </p:attrNameLst>
                                      </p:cBhvr>
                                      <p:tavLst>
                                        <p:tav tm="0">
                                          <p:val>
                                            <p:strVal val="ppt_h"/>
                                          </p:val>
                                        </p:tav>
                                        <p:tav tm="100000">
                                          <p:val>
                                            <p:fltVal val="0"/>
                                          </p:val>
                                        </p:tav>
                                      </p:tavLst>
                                    </p:anim>
                                    <p:animEffect transition="out" filter="fade">
                                      <p:cBhvr>
                                        <p:cTn id="20" dur="500"/>
                                        <p:tgtEl>
                                          <p:spTgt spid="13320"/>
                                        </p:tgtEl>
                                      </p:cBhvr>
                                    </p:animEffect>
                                    <p:set>
                                      <p:cBhvr>
                                        <p:cTn id="21" dur="1" fill="hold">
                                          <p:stCondLst>
                                            <p:cond delay="499"/>
                                          </p:stCondLst>
                                        </p:cTn>
                                        <p:tgtEl>
                                          <p:spTgt spid="1332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3321"/>
                                        </p:tgtEl>
                                        <p:attrNameLst>
                                          <p:attrName>style.visibility</p:attrName>
                                        </p:attrNameLst>
                                      </p:cBhvr>
                                      <p:to>
                                        <p:strVal val="visible"/>
                                      </p:to>
                                    </p:set>
                                    <p:animEffect transition="in" filter="barn(inHorizontal)">
                                      <p:cBhvr>
                                        <p:cTn id="26" dur="500"/>
                                        <p:tgtEl>
                                          <p:spTgt spid="13321"/>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13322"/>
                                        </p:tgtEl>
                                        <p:attrNameLst>
                                          <p:attrName>style.visibility</p:attrName>
                                        </p:attrNameLst>
                                      </p:cBhvr>
                                      <p:to>
                                        <p:strVal val="visible"/>
                                      </p:to>
                                    </p:set>
                                    <p:animEffect transition="in" filter="barn(inHorizontal)">
                                      <p:cBhvr>
                                        <p:cTn id="29" dur="500"/>
                                        <p:tgtEl>
                                          <p:spTgt spid="13322"/>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barn(inHorizontal)">
                                      <p:cBhvr>
                                        <p:cTn id="32" dur="500"/>
                                        <p:tgtEl>
                                          <p:spTgt spid="13323"/>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Effect transition="in" filter="barn(inHorizontal)">
                                      <p:cBhvr>
                                        <p:cTn id="35" dur="500"/>
                                        <p:tgtEl>
                                          <p:spTgt spid="1332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20" grpId="0" animBg="1"/>
      <p:bldP spid="13320" grpId="1" animBg="1"/>
      <p:bldP spid="13321" grpId="0" animBg="1"/>
      <p:bldP spid="13322" grpId="0"/>
      <p:bldP spid="13323" grpId="0"/>
      <p:bldP spid="1332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6" name="Object 6"/>
          <p:cNvGraphicFramePr>
            <a:graphicFrameLocks noGrp="1" noChangeAspect="1"/>
          </p:cNvGraphicFramePr>
          <p:nvPr>
            <p:ph idx="1"/>
          </p:nvPr>
        </p:nvGraphicFramePr>
        <p:xfrm>
          <a:off x="1447800" y="4100513"/>
          <a:ext cx="3733800" cy="941387"/>
        </p:xfrm>
        <a:graphic>
          <a:graphicData uri="http://schemas.openxmlformats.org/presentationml/2006/ole">
            <mc:AlternateContent xmlns:mc="http://schemas.openxmlformats.org/markup-compatibility/2006">
              <mc:Choice xmlns:v="urn:schemas-microsoft-com:vml" Requires="v">
                <p:oleObj name="Equation" r:id="rId3" imgW="1562100" imgH="393700" progId="Equation.DSMT4">
                  <p:embed/>
                </p:oleObj>
              </mc:Choice>
              <mc:Fallback>
                <p:oleObj name="Equation" r:id="rId3" imgW="1562100" imgH="3937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00513"/>
                        <a:ext cx="37338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4"/>
          <p:cNvSpPr txBox="1">
            <a:spLocks noChangeArrowheads="1"/>
          </p:cNvSpPr>
          <p:nvPr/>
        </p:nvSpPr>
        <p:spPr bwMode="auto">
          <a:xfrm>
            <a:off x="0" y="1143000"/>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15365" name="Text Box 5"/>
          <p:cNvSpPr txBox="1">
            <a:spLocks noChangeArrowheads="1"/>
          </p:cNvSpPr>
          <p:nvPr/>
        </p:nvSpPr>
        <p:spPr bwMode="auto">
          <a:xfrm>
            <a:off x="304800" y="2165611"/>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2800" dirty="0">
                <a:solidFill>
                  <a:srgbClr val="000000"/>
                </a:solidFill>
                <a:latin typeface="Times New Roman" pitchFamily="18" charset="0"/>
              </a:rPr>
              <a:t>100g </a:t>
            </a:r>
            <a:r>
              <a:rPr lang="en-US" altLang="en-US" sz="2800" dirty="0" err="1">
                <a:solidFill>
                  <a:srgbClr val="000000"/>
                </a:solidFill>
                <a:latin typeface="Times New Roman" pitchFamily="18" charset="0"/>
              </a:rPr>
              <a:t>nước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hòa</a:t>
            </a:r>
            <a:r>
              <a:rPr lang="en-US" altLang="en-US" sz="2800" dirty="0">
                <a:solidFill>
                  <a:srgbClr val="000000"/>
                </a:solidFill>
                <a:latin typeface="Times New Roman" pitchFamily="18" charset="0"/>
              </a:rPr>
              <a:t> tan 36g </a:t>
            </a:r>
            <a:r>
              <a:rPr lang="en-US" altLang="en-US" sz="2800" dirty="0" err="1">
                <a:solidFill>
                  <a:srgbClr val="000000"/>
                </a:solidFill>
                <a:latin typeface="Times New Roman" pitchFamily="18" charset="0"/>
              </a:rPr>
              <a:t>muối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ăn</a:t>
            </a:r>
            <a:endParaRPr lang="en-US" altLang="en-US" sz="2800" dirty="0">
              <a:solidFill>
                <a:srgbClr val="000000"/>
              </a:solidFill>
              <a:latin typeface="Times New Roman" pitchFamily="18" charset="0"/>
            </a:endParaRPr>
          </a:p>
          <a:p>
            <a:pPr eaLnBrk="1" hangingPunct="1"/>
            <a:r>
              <a:rPr lang="en-US" altLang="en-US" sz="2800" dirty="0" err="1">
                <a:solidFill>
                  <a:srgbClr val="000000"/>
                </a:solidFill>
                <a:latin typeface="Times New Roman" pitchFamily="18" charset="0"/>
              </a:rPr>
              <a:t>Khối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100+36=136(g)</a:t>
            </a:r>
          </a:p>
          <a:p>
            <a:pPr eaLnBrk="1" hangingPunct="1"/>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136g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36g </a:t>
            </a:r>
            <a:r>
              <a:rPr lang="en-US" altLang="en-US" sz="2800" dirty="0" err="1">
                <a:solidFill>
                  <a:srgbClr val="000000"/>
                </a:solidFill>
                <a:latin typeface="Times New Roman" pitchFamily="18" charset="0"/>
              </a:rPr>
              <a:t>chất</a:t>
            </a:r>
            <a:r>
              <a:rPr lang="en-US" altLang="en-US" sz="2800" dirty="0">
                <a:solidFill>
                  <a:srgbClr val="000000"/>
                </a:solidFill>
                <a:latin typeface="Times New Roman" pitchFamily="18" charset="0"/>
              </a:rPr>
              <a:t> tan</a:t>
            </a:r>
          </a:p>
          <a:p>
            <a:pPr eaLnBrk="1" hangingPunct="1"/>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100g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chất</a:t>
            </a:r>
            <a:r>
              <a:rPr lang="en-US" altLang="en-US" sz="2800" dirty="0">
                <a:solidFill>
                  <a:srgbClr val="000000"/>
                </a:solidFill>
                <a:latin typeface="Times New Roman" pitchFamily="18" charset="0"/>
              </a:rPr>
              <a:t> tan</a:t>
            </a:r>
          </a:p>
        </p:txBody>
      </p:sp>
      <p:sp>
        <p:nvSpPr>
          <p:cNvPr id="15368" name="Text Box 8"/>
          <p:cNvSpPr txBox="1">
            <a:spLocks noChangeArrowheads="1"/>
          </p:cNvSpPr>
          <p:nvPr/>
        </p:nvSpPr>
        <p:spPr bwMode="auto">
          <a:xfrm>
            <a:off x="304800" y="5079402"/>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100g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chứa</a:t>
            </a:r>
            <a:r>
              <a:rPr lang="en-US" altLang="en-US" sz="2800" dirty="0">
                <a:solidFill>
                  <a:srgbClr val="000000"/>
                </a:solidFill>
                <a:latin typeface="Times New Roman" pitchFamily="18" charset="0"/>
              </a:rPr>
              <a:t> 26,47g </a:t>
            </a:r>
            <a:r>
              <a:rPr lang="en-US" altLang="en-US" sz="2800" dirty="0" err="1">
                <a:solidFill>
                  <a:srgbClr val="000000"/>
                </a:solidFill>
                <a:latin typeface="Times New Roman" pitchFamily="18" charset="0"/>
              </a:rPr>
              <a:t>chất</a:t>
            </a:r>
            <a:r>
              <a:rPr lang="en-US" altLang="en-US" sz="2800" dirty="0">
                <a:solidFill>
                  <a:srgbClr val="000000"/>
                </a:solidFill>
                <a:latin typeface="Times New Roman" pitchFamily="18" charset="0"/>
              </a:rPr>
              <a:t> tan.</a:t>
            </a:r>
          </a:p>
          <a:p>
            <a:pPr eaLnBrk="1" hangingPunct="1"/>
            <a:r>
              <a:rPr lang="en-US" altLang="en-US" sz="2800" dirty="0" err="1">
                <a:solidFill>
                  <a:srgbClr val="000000"/>
                </a:solidFill>
                <a:latin typeface="Times New Roman" pitchFamily="18" charset="0"/>
              </a:rPr>
              <a:t>Vậy</a:t>
            </a:r>
            <a:r>
              <a:rPr lang="en-US" altLang="en-US" sz="2800" dirty="0">
                <a:solidFill>
                  <a:srgbClr val="000000"/>
                </a:solidFill>
                <a:latin typeface="Times New Roman" pitchFamily="18" charset="0"/>
              </a:rPr>
              <a:t>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bão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hòa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muối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ăn</a:t>
            </a:r>
            <a:r>
              <a:rPr lang="en-US" altLang="en-US" sz="2800" dirty="0">
                <a:solidFill>
                  <a:srgbClr val="000000"/>
                </a:solidFill>
                <a:latin typeface="Times New Roman" pitchFamily="18" charset="0"/>
              </a:rPr>
              <a:t> ở 20</a:t>
            </a:r>
            <a:r>
              <a:rPr lang="en-US" altLang="en-US" sz="2800" baseline="30000" dirty="0">
                <a:solidFill>
                  <a:srgbClr val="000000"/>
                </a:solidFill>
                <a:latin typeface="Times New Roman" pitchFamily="18" charset="0"/>
              </a:rPr>
              <a:t>0</a:t>
            </a:r>
            <a:r>
              <a:rPr lang="en-US" altLang="en-US" sz="2800" dirty="0">
                <a:solidFill>
                  <a:srgbClr val="000000"/>
                </a:solidFill>
                <a:latin typeface="Times New Roman" pitchFamily="18" charset="0"/>
              </a:rPr>
              <a:t>C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nồng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a:t>
            </a:r>
            <a:r>
              <a:rPr lang="en-US" altLang="en-US" sz="2800" dirty="0">
                <a:solidFill>
                  <a:srgbClr val="000000"/>
                </a:solidFill>
                <a:latin typeface="Times New Roman" pitchFamily="18" charset="0"/>
              </a:rPr>
              <a:t> 26,47%</a:t>
            </a:r>
          </a:p>
        </p:txBody>
      </p:sp>
      <p:sp>
        <p:nvSpPr>
          <p:cNvPr id="7" name="TextBox 6"/>
          <p:cNvSpPr txBox="1"/>
          <p:nvPr/>
        </p:nvSpPr>
        <p:spPr>
          <a:xfrm>
            <a:off x="1066800" y="15240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14123566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heel(4)">
                                      <p:cBhvr>
                                        <p:cTn id="7" dur="500"/>
                                        <p:tgtEl>
                                          <p:spTgt spid="15365"/>
                                        </p:tgtEl>
                                      </p:cBhvr>
                                    </p:animEffect>
                                  </p:childTnLst>
                                </p:cTn>
                              </p:par>
                              <p:par>
                                <p:cTn id="8" presetID="21" presetClass="entr" presetSubtype="4"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wheel(4)">
                                      <p:cBhvr>
                                        <p:cTn id="10" dur="500"/>
                                        <p:tgtEl>
                                          <p:spTgt spid="1536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animEffect transition="in" filter="wheel(4)">
                                      <p:cBhvr>
                                        <p:cTn id="13" dur="500"/>
                                        <p:tgtEl>
                                          <p:spTgt spid="153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8"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6" name="Object 12"/>
          <p:cNvGraphicFramePr>
            <a:graphicFrameLocks noGrp="1" noChangeAspect="1"/>
          </p:cNvGraphicFramePr>
          <p:nvPr>
            <p:ph idx="1"/>
          </p:nvPr>
        </p:nvGraphicFramePr>
        <p:xfrm>
          <a:off x="2314575" y="3649663"/>
          <a:ext cx="4210050" cy="1608137"/>
        </p:xfrm>
        <a:graphic>
          <a:graphicData uri="http://schemas.openxmlformats.org/presentationml/2006/ole">
            <mc:AlternateContent xmlns:mc="http://schemas.openxmlformats.org/markup-compatibility/2006">
              <mc:Choice xmlns:v="urn:schemas-microsoft-com:vml" Requires="v">
                <p:oleObj name="Equation" r:id="rId2" imgW="1129810" imgH="431613" progId="Equation.DSMT4">
                  <p:embed/>
                </p:oleObj>
              </mc:Choice>
              <mc:Fallback>
                <p:oleObj name="Equation" r:id="rId2" imgW="1129810" imgH="431613"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3649663"/>
                        <a:ext cx="4210050" cy="1608137"/>
                      </a:xfrm>
                      <a:prstGeom prst="rect">
                        <a:avLst/>
                      </a:prstGeom>
                      <a:gradFill rotWithShape="1">
                        <a:gsLst>
                          <a:gs pos="0">
                            <a:srgbClr val="00CCFF"/>
                          </a:gs>
                          <a:gs pos="50000">
                            <a:schemeClr val="bg1"/>
                          </a:gs>
                          <a:gs pos="100000">
                            <a:srgbClr val="00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ext Box 3"/>
          <p:cNvSpPr txBox="1">
            <a:spLocks noChangeArrowheads="1"/>
          </p:cNvSpPr>
          <p:nvPr/>
        </p:nvSpPr>
        <p:spPr bwMode="auto">
          <a:xfrm>
            <a:off x="21515" y="1279525"/>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16391" name="Text Box 7"/>
          <p:cNvSpPr txBox="1">
            <a:spLocks noChangeArrowheads="1"/>
          </p:cNvSpPr>
          <p:nvPr/>
        </p:nvSpPr>
        <p:spPr bwMode="auto">
          <a:xfrm>
            <a:off x="228600" y="24384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000" b="1">
                <a:solidFill>
                  <a:srgbClr val="CC0000"/>
                </a:solidFill>
                <a:latin typeface="Times New Roman" pitchFamily="18" charset="0"/>
              </a:rPr>
              <a:t>Hãy viết công thức tính nồng độ phần trăm của dung dịch?</a:t>
            </a:r>
            <a:endParaRPr lang="en-US" altLang="en-US" sz="3000">
              <a:latin typeface="Times New Roman" pitchFamily="18" charset="0"/>
            </a:endParaRPr>
          </a:p>
        </p:txBody>
      </p:sp>
      <p:sp>
        <p:nvSpPr>
          <p:cNvPr id="5" name="TextBox 4"/>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6" name="TextBox 5"/>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8004263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1000"/>
                                        <p:tgtEl>
                                          <p:spTgt spid="16391"/>
                                        </p:tgtEl>
                                      </p:cBhvr>
                                    </p:animEffect>
                                    <p:anim calcmode="lin" valueType="num">
                                      <p:cBhvr>
                                        <p:cTn id="8" dur="1000" fill="hold"/>
                                        <p:tgtEl>
                                          <p:spTgt spid="16391"/>
                                        </p:tgtEl>
                                        <p:attrNameLst>
                                          <p:attrName>ppt_x</p:attrName>
                                        </p:attrNameLst>
                                      </p:cBhvr>
                                      <p:tavLst>
                                        <p:tav tm="0">
                                          <p:val>
                                            <p:strVal val="#ppt_x"/>
                                          </p:val>
                                        </p:tav>
                                        <p:tav tm="100000">
                                          <p:val>
                                            <p:strVal val="#ppt_x"/>
                                          </p:val>
                                        </p:tav>
                                      </p:tavLst>
                                    </p:anim>
                                    <p:anim calcmode="lin" valueType="num">
                                      <p:cBhvr>
                                        <p:cTn id="9" dur="900" decel="100000" fill="hold"/>
                                        <p:tgtEl>
                                          <p:spTgt spid="1639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9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xit" presetSubtype="0" fill="hold" grpId="1" nodeType="clickEffect">
                                  <p:stCondLst>
                                    <p:cond delay="0"/>
                                  </p:stCondLst>
                                  <p:childTnLst>
                                    <p:anim calcmode="lin" valueType="num">
                                      <p:cBhvr>
                                        <p:cTn id="14" dur="500"/>
                                        <p:tgtEl>
                                          <p:spTgt spid="16391"/>
                                        </p:tgtEl>
                                        <p:attrNameLst>
                                          <p:attrName>ppt_w</p:attrName>
                                        </p:attrNameLst>
                                      </p:cBhvr>
                                      <p:tavLst>
                                        <p:tav tm="0">
                                          <p:val>
                                            <p:strVal val="ppt_w"/>
                                          </p:val>
                                        </p:tav>
                                        <p:tav tm="100000">
                                          <p:val>
                                            <p:fltVal val="0"/>
                                          </p:val>
                                        </p:tav>
                                      </p:tavLst>
                                    </p:anim>
                                    <p:anim calcmode="lin" valueType="num">
                                      <p:cBhvr>
                                        <p:cTn id="15" dur="500"/>
                                        <p:tgtEl>
                                          <p:spTgt spid="16391"/>
                                        </p:tgtEl>
                                        <p:attrNameLst>
                                          <p:attrName>ppt_h</p:attrName>
                                        </p:attrNameLst>
                                      </p:cBhvr>
                                      <p:tavLst>
                                        <p:tav tm="0">
                                          <p:val>
                                            <p:strVal val="ppt_h"/>
                                          </p:val>
                                        </p:tav>
                                        <p:tav tm="100000">
                                          <p:val>
                                            <p:fltVal val="0"/>
                                          </p:val>
                                        </p:tav>
                                      </p:tavLst>
                                    </p:anim>
                                    <p:animEffect transition="out" filter="fade">
                                      <p:cBhvr>
                                        <p:cTn id="16" dur="500"/>
                                        <p:tgtEl>
                                          <p:spTgt spid="16391"/>
                                        </p:tgtEl>
                                      </p:cBhvr>
                                    </p:animEffect>
                                    <p:set>
                                      <p:cBhvr>
                                        <p:cTn id="17" dur="1" fill="hold">
                                          <p:stCondLst>
                                            <p:cond delay="499"/>
                                          </p:stCondLst>
                                        </p:cTn>
                                        <p:tgtEl>
                                          <p:spTgt spid="1639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6396"/>
                                        </p:tgtEl>
                                        <p:attrNameLst>
                                          <p:attrName>style.visibility</p:attrName>
                                        </p:attrNameLst>
                                      </p:cBhvr>
                                      <p:to>
                                        <p:strVal val="visible"/>
                                      </p:to>
                                    </p:set>
                                    <p:animEffect transition="in" filter="fade">
                                      <p:cBhvr>
                                        <p:cTn id="22" dur="1000"/>
                                        <p:tgtEl>
                                          <p:spTgt spid="16396"/>
                                        </p:tgtEl>
                                      </p:cBhvr>
                                    </p:animEffect>
                                    <p:anim calcmode="lin" valueType="num">
                                      <p:cBhvr>
                                        <p:cTn id="23" dur="1000" fill="hold"/>
                                        <p:tgtEl>
                                          <p:spTgt spid="16396"/>
                                        </p:tgtEl>
                                        <p:attrNameLst>
                                          <p:attrName>ppt_x</p:attrName>
                                        </p:attrNameLst>
                                      </p:cBhvr>
                                      <p:tavLst>
                                        <p:tav tm="0">
                                          <p:val>
                                            <p:strVal val="#ppt_x"/>
                                          </p:val>
                                        </p:tav>
                                        <p:tav tm="100000">
                                          <p:val>
                                            <p:strVal val="#ppt_x"/>
                                          </p:val>
                                        </p:tav>
                                      </p:tavLst>
                                    </p:anim>
                                    <p:anim calcmode="lin" valueType="num">
                                      <p:cBhvr>
                                        <p:cTn id="24" dur="1000" fill="hold"/>
                                        <p:tgtEl>
                                          <p:spTgt spid="1639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1" grpId="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5"/>
          <p:cNvGraphicFramePr>
            <a:graphicFrameLocks noGrp="1" noChangeAspect="1"/>
          </p:cNvGraphicFramePr>
          <p:nvPr>
            <p:ph idx="1"/>
          </p:nvPr>
        </p:nvGraphicFramePr>
        <p:xfrm>
          <a:off x="3067050" y="1600200"/>
          <a:ext cx="3390900" cy="1295400"/>
        </p:xfrm>
        <a:graphic>
          <a:graphicData uri="http://schemas.openxmlformats.org/presentationml/2006/ole">
            <mc:AlternateContent xmlns:mc="http://schemas.openxmlformats.org/markup-compatibility/2006">
              <mc:Choice xmlns:v="urn:schemas-microsoft-com:vml" Requires="v">
                <p:oleObj name="Equation" r:id="rId2" imgW="1129810" imgH="431613" progId="Equation.DSMT4">
                  <p:embed/>
                </p:oleObj>
              </mc:Choice>
              <mc:Fallback>
                <p:oleObj name="Equation" r:id="rId2" imgW="1129810" imgH="431613"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1600200"/>
                        <a:ext cx="33909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4"/>
          <p:cNvSpPr txBox="1">
            <a:spLocks noChangeArrowheads="1"/>
          </p:cNvSpPr>
          <p:nvPr/>
        </p:nvSpPr>
        <p:spPr bwMode="auto">
          <a:xfrm>
            <a:off x="0" y="1219200"/>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500" b="1" dirty="0">
                <a:solidFill>
                  <a:srgbClr val="0000FF"/>
                </a:solidFill>
                <a:latin typeface="Times New Roman" pitchFamily="18" charset="0"/>
              </a:rPr>
              <a:t> 1. </a:t>
            </a: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22538" name="Text Box 10"/>
          <p:cNvSpPr txBox="1">
            <a:spLocks noChangeArrowheads="1"/>
          </p:cNvSpPr>
          <p:nvPr/>
        </p:nvSpPr>
        <p:spPr bwMode="auto">
          <a:xfrm>
            <a:off x="228600" y="2819400"/>
            <a:ext cx="8915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000" b="1">
                <a:solidFill>
                  <a:srgbClr val="006600"/>
                </a:solidFill>
                <a:latin typeface="Times New Roman" pitchFamily="18" charset="0"/>
              </a:rPr>
              <a:t>Hãy cho biết ý nghĩa các đại lượng trong công thức?</a:t>
            </a:r>
            <a:endParaRPr lang="en-US" altLang="en-US" sz="3000">
              <a:solidFill>
                <a:srgbClr val="006600"/>
              </a:solidFill>
              <a:latin typeface="Times New Roman" pitchFamily="18" charset="0"/>
            </a:endParaRPr>
          </a:p>
        </p:txBody>
      </p:sp>
      <p:sp>
        <p:nvSpPr>
          <p:cNvPr id="22539" name="AutoShape 11"/>
          <p:cNvSpPr>
            <a:spLocks noChangeArrowheads="1"/>
          </p:cNvSpPr>
          <p:nvPr/>
        </p:nvSpPr>
        <p:spPr bwMode="auto">
          <a:xfrm>
            <a:off x="1981200" y="3962400"/>
            <a:ext cx="5715000" cy="2667000"/>
          </a:xfrm>
          <a:prstGeom prst="roundRect">
            <a:avLst>
              <a:gd name="adj" fmla="val 16667"/>
            </a:avLst>
          </a:prstGeom>
          <a:gradFill rotWithShape="1">
            <a:gsLst>
              <a:gs pos="0">
                <a:srgbClr val="33CC33"/>
              </a:gs>
              <a:gs pos="50000">
                <a:schemeClr val="bg1"/>
              </a:gs>
              <a:gs pos="100000">
                <a:srgbClr val="33CC33"/>
              </a:gs>
            </a:gsLst>
            <a:lin ang="5400000" scaled="1"/>
          </a:gradFill>
          <a:ln w="9525">
            <a:solidFill>
              <a:schemeClr val="tx1"/>
            </a:solidFill>
            <a:round/>
            <a:headEnd/>
            <a:tailEnd/>
          </a:ln>
          <a:effectLst/>
        </p:spPr>
        <p:txBody>
          <a:bodyPr wrap="none" anchor="ctr"/>
          <a:lstStyle/>
          <a:p>
            <a:pPr eaLnBrk="1" fontAlgn="auto" hangingPunct="1">
              <a:spcBef>
                <a:spcPts val="0"/>
              </a:spcBef>
              <a:spcAft>
                <a:spcPts val="0"/>
              </a:spcAft>
              <a:defRPr/>
            </a:pPr>
            <a:endParaRPr lang="en-US" dirty="0">
              <a:latin typeface="Times New Roman" pitchFamily="18" charset="0"/>
            </a:endParaRPr>
          </a:p>
        </p:txBody>
      </p:sp>
      <p:sp>
        <p:nvSpPr>
          <p:cNvPr id="22540" name="Text Box 12"/>
          <p:cNvSpPr txBox="1">
            <a:spLocks noChangeArrowheads="1"/>
          </p:cNvSpPr>
          <p:nvPr/>
        </p:nvSpPr>
        <p:spPr bwMode="auto">
          <a:xfrm>
            <a:off x="2286000" y="4495800"/>
            <a:ext cx="5257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ct</a:t>
            </a:r>
            <a:r>
              <a:rPr lang="en-US" altLang="en-US" sz="3000">
                <a:solidFill>
                  <a:srgbClr val="000000"/>
                </a:solidFill>
                <a:latin typeface="Times New Roman" pitchFamily="18" charset="0"/>
              </a:rPr>
              <a:t>: khối lương chất tan (g)</a:t>
            </a:r>
          </a:p>
          <a:p>
            <a:pPr eaLnBrk="1" hangingPunct="1">
              <a:spcBef>
                <a:spcPct val="50000"/>
              </a:spcBef>
            </a:pPr>
            <a:r>
              <a:rPr lang="en-US" altLang="en-US" sz="3000">
                <a:solidFill>
                  <a:srgbClr val="000000"/>
                </a:solidFill>
                <a:latin typeface="Times New Roman" pitchFamily="18" charset="0"/>
              </a:rPr>
              <a:t>m</a:t>
            </a:r>
            <a:r>
              <a:rPr lang="en-US" altLang="en-US" sz="3000" baseline="-25000">
                <a:solidFill>
                  <a:srgbClr val="000000"/>
                </a:solidFill>
                <a:latin typeface="Times New Roman" pitchFamily="18" charset="0"/>
              </a:rPr>
              <a:t>dd</a:t>
            </a:r>
            <a:r>
              <a:rPr lang="en-US" altLang="en-US" sz="3000">
                <a:solidFill>
                  <a:srgbClr val="000000"/>
                </a:solidFill>
                <a:latin typeface="Times New Roman" pitchFamily="18" charset="0"/>
              </a:rPr>
              <a:t>: khối lượng dung dịch (g)</a:t>
            </a:r>
          </a:p>
          <a:p>
            <a:pPr eaLnBrk="1" hangingPunct="1">
              <a:spcBef>
                <a:spcPct val="50000"/>
              </a:spcBef>
            </a:pPr>
            <a:r>
              <a:rPr lang="en-US" altLang="en-US" sz="3000">
                <a:solidFill>
                  <a:srgbClr val="000000"/>
                </a:solidFill>
                <a:latin typeface="Times New Roman" pitchFamily="18" charset="0"/>
              </a:rPr>
              <a:t>C%: nồng độ phần trăm</a:t>
            </a:r>
          </a:p>
        </p:txBody>
      </p:sp>
      <p:sp>
        <p:nvSpPr>
          <p:cNvPr id="7" name="TextBox 6"/>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361773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fade">
                                      <p:cBhvr>
                                        <p:cTn id="7" dur="1000"/>
                                        <p:tgtEl>
                                          <p:spTgt spid="22538"/>
                                        </p:tgtEl>
                                      </p:cBhvr>
                                    </p:animEffect>
                                    <p:anim calcmode="lin" valueType="num">
                                      <p:cBhvr>
                                        <p:cTn id="8" dur="1000" fill="hold"/>
                                        <p:tgtEl>
                                          <p:spTgt spid="22538"/>
                                        </p:tgtEl>
                                        <p:attrNameLst>
                                          <p:attrName>ppt_x</p:attrName>
                                        </p:attrNameLst>
                                      </p:cBhvr>
                                      <p:tavLst>
                                        <p:tav tm="0">
                                          <p:val>
                                            <p:strVal val="#ppt_x"/>
                                          </p:val>
                                        </p:tav>
                                        <p:tav tm="100000">
                                          <p:val>
                                            <p:strVal val="#ppt_x"/>
                                          </p:val>
                                        </p:tav>
                                      </p:tavLst>
                                    </p:anim>
                                    <p:anim calcmode="lin" valueType="num">
                                      <p:cBhvr>
                                        <p:cTn id="9" dur="900" decel="100000" fill="hold"/>
                                        <p:tgtEl>
                                          <p:spTgt spid="225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xit" presetSubtype="4" fill="hold" grpId="1" nodeType="clickEffect">
                                  <p:stCondLst>
                                    <p:cond delay="0"/>
                                  </p:stCondLst>
                                  <p:childTnLst>
                                    <p:animEffect transition="out" filter="wipe(down)">
                                      <p:cBhvr>
                                        <p:cTn id="14" dur="500"/>
                                        <p:tgtEl>
                                          <p:spTgt spid="22538"/>
                                        </p:tgtEl>
                                      </p:cBhvr>
                                    </p:animEffect>
                                    <p:set>
                                      <p:cBhvr>
                                        <p:cTn id="15" dur="1" fill="hold">
                                          <p:stCondLst>
                                            <p:cond delay="499"/>
                                          </p:stCondLst>
                                        </p:cTn>
                                        <p:tgtEl>
                                          <p:spTgt spid="2253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2540"/>
                                        </p:tgtEl>
                                        <p:attrNameLst>
                                          <p:attrName>style.visibility</p:attrName>
                                        </p:attrNameLst>
                                      </p:cBhvr>
                                      <p:to>
                                        <p:strVal val="visible"/>
                                      </p:to>
                                    </p:set>
                                    <p:animEffect transition="in" filter="fade">
                                      <p:cBhvr>
                                        <p:cTn id="20" dur="1000"/>
                                        <p:tgtEl>
                                          <p:spTgt spid="22540"/>
                                        </p:tgtEl>
                                      </p:cBhvr>
                                    </p:animEffect>
                                    <p:anim calcmode="lin" valueType="num">
                                      <p:cBhvr>
                                        <p:cTn id="21" dur="1000" fill="hold"/>
                                        <p:tgtEl>
                                          <p:spTgt spid="22540"/>
                                        </p:tgtEl>
                                        <p:attrNameLst>
                                          <p:attrName>ppt_x</p:attrName>
                                        </p:attrNameLst>
                                      </p:cBhvr>
                                      <p:tavLst>
                                        <p:tav tm="0">
                                          <p:val>
                                            <p:strVal val="#ppt_x"/>
                                          </p:val>
                                        </p:tav>
                                        <p:tav tm="100000">
                                          <p:val>
                                            <p:strVal val="#ppt_x"/>
                                          </p:val>
                                        </p:tav>
                                      </p:tavLst>
                                    </p:anim>
                                    <p:anim calcmode="lin" valueType="num">
                                      <p:cBhvr>
                                        <p:cTn id="22" dur="1000" fill="hold"/>
                                        <p:tgtEl>
                                          <p:spTgt spid="2254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2539"/>
                                        </p:tgtEl>
                                        <p:attrNameLst>
                                          <p:attrName>style.visibility</p:attrName>
                                        </p:attrNameLst>
                                      </p:cBhvr>
                                      <p:to>
                                        <p:strVal val="visible"/>
                                      </p:to>
                                    </p:set>
                                    <p:animEffect transition="in" filter="fade">
                                      <p:cBhvr>
                                        <p:cTn id="25" dur="1000"/>
                                        <p:tgtEl>
                                          <p:spTgt spid="22539"/>
                                        </p:tgtEl>
                                      </p:cBhvr>
                                    </p:animEffect>
                                    <p:anim calcmode="lin" valueType="num">
                                      <p:cBhvr>
                                        <p:cTn id="26" dur="1000" fill="hold"/>
                                        <p:tgtEl>
                                          <p:spTgt spid="22539"/>
                                        </p:tgtEl>
                                        <p:attrNameLst>
                                          <p:attrName>ppt_x</p:attrName>
                                        </p:attrNameLst>
                                      </p:cBhvr>
                                      <p:tavLst>
                                        <p:tav tm="0">
                                          <p:val>
                                            <p:strVal val="#ppt_x"/>
                                          </p:val>
                                        </p:tav>
                                        <p:tav tm="100000">
                                          <p:val>
                                            <p:strVal val="#ppt_x"/>
                                          </p:val>
                                        </p:tav>
                                      </p:tavLst>
                                    </p:anim>
                                    <p:anim calcmode="lin" valueType="num">
                                      <p:cBhvr>
                                        <p:cTn id="27" dur="1000" fill="hold"/>
                                        <p:tgtEl>
                                          <p:spTgt spid="225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8" grpId="1"/>
      <p:bldP spid="22539" grpId="0" animBg="1"/>
      <p:bldP spid="22540"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4" name="Object 12"/>
          <p:cNvGraphicFramePr>
            <a:graphicFrameLocks noGrp="1" noChangeAspect="1"/>
          </p:cNvGraphicFramePr>
          <p:nvPr>
            <p:ph idx="1"/>
          </p:nvPr>
        </p:nvGraphicFramePr>
        <p:xfrm>
          <a:off x="2062163" y="3657600"/>
          <a:ext cx="3724275" cy="2590800"/>
        </p:xfrm>
        <a:graphic>
          <a:graphicData uri="http://schemas.openxmlformats.org/presentationml/2006/ole">
            <mc:AlternateContent xmlns:mc="http://schemas.openxmlformats.org/markup-compatibility/2006">
              <mc:Choice xmlns:v="urn:schemas-microsoft-com:vml" Requires="v">
                <p:oleObj name="Equation" r:id="rId2" imgW="1167893" imgH="812447" progId="Equation.DSMT4">
                  <p:embed/>
                </p:oleObj>
              </mc:Choice>
              <mc:Fallback>
                <p:oleObj name="Equation" r:id="rId2" imgW="1167893" imgH="812447"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3657600"/>
                        <a:ext cx="37242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Text Box 6"/>
          <p:cNvSpPr txBox="1">
            <a:spLocks noChangeArrowheads="1"/>
          </p:cNvSpPr>
          <p:nvPr/>
        </p:nvSpPr>
        <p:spPr bwMode="auto">
          <a:xfrm>
            <a:off x="228600" y="1203325"/>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buFontTx/>
              <a:buAutoNum type="romanUcPeriod"/>
            </a:pPr>
            <a:r>
              <a:rPr lang="en-US" altLang="en-US" sz="3500" b="1" dirty="0" err="1">
                <a:solidFill>
                  <a:srgbClr val="0000FF"/>
                </a:solidFill>
                <a:latin typeface="Times New Roman" pitchFamily="18" charset="0"/>
              </a:rPr>
              <a:t>Nồng</a:t>
            </a:r>
            <a:r>
              <a:rPr lang="en-US" altLang="en-US" sz="3500" b="1" dirty="0">
                <a:solidFill>
                  <a:srgbClr val="0000FF"/>
                </a:solidFill>
                <a:latin typeface="Times New Roman" pitchFamily="18" charset="0"/>
              </a:rPr>
              <a:t> </a:t>
            </a:r>
            <a:r>
              <a:rPr lang="vi-VN" altLang="en-US" sz="3500" b="1" dirty="0">
                <a:solidFill>
                  <a:srgbClr val="0000FF"/>
                </a:solidFill>
                <a:latin typeface="Times New Roman" pitchFamily="18" charset="0"/>
              </a:rPr>
              <a:t>đ</a:t>
            </a:r>
            <a:r>
              <a:rPr lang="en-US" altLang="en-US" sz="3500" b="1" dirty="0">
                <a:solidFill>
                  <a:srgbClr val="0000FF"/>
                </a:solidFill>
                <a:latin typeface="Times New Roman" pitchFamily="18" charset="0"/>
              </a:rPr>
              <a:t>ộ </a:t>
            </a:r>
            <a:r>
              <a:rPr lang="en-US" altLang="en-US" sz="3500" b="1" dirty="0" err="1">
                <a:solidFill>
                  <a:srgbClr val="0000FF"/>
                </a:solidFill>
                <a:latin typeface="Times New Roman" pitchFamily="18" charset="0"/>
              </a:rPr>
              <a:t>phần</a:t>
            </a:r>
            <a:r>
              <a:rPr lang="en-US" altLang="en-US" sz="3500" b="1" dirty="0">
                <a:solidFill>
                  <a:srgbClr val="0000FF"/>
                </a:solidFill>
                <a:latin typeface="Times New Roman" pitchFamily="18" charset="0"/>
              </a:rPr>
              <a:t> </a:t>
            </a:r>
            <a:r>
              <a:rPr lang="en-US" altLang="en-US" sz="3500" b="1" dirty="0" err="1">
                <a:solidFill>
                  <a:srgbClr val="0000FF"/>
                </a:solidFill>
                <a:latin typeface="Times New Roman" pitchFamily="18" charset="0"/>
              </a:rPr>
              <a:t>tr</a:t>
            </a:r>
            <a:r>
              <a:rPr lang="vi-VN" altLang="en-US" sz="3500" b="1" dirty="0">
                <a:solidFill>
                  <a:srgbClr val="0000FF"/>
                </a:solidFill>
                <a:latin typeface="Times New Roman" pitchFamily="18" charset="0"/>
              </a:rPr>
              <a:t>ă</a:t>
            </a:r>
            <a:r>
              <a:rPr lang="en-US" altLang="en-US" sz="3500" b="1" dirty="0">
                <a:solidFill>
                  <a:srgbClr val="0000FF"/>
                </a:solidFill>
                <a:latin typeface="Times New Roman" pitchFamily="18" charset="0"/>
              </a:rPr>
              <a:t>m </a:t>
            </a:r>
            <a:r>
              <a:rPr lang="en-US" altLang="en-US" sz="3500" b="1" dirty="0" err="1">
                <a:solidFill>
                  <a:srgbClr val="0000FF"/>
                </a:solidFill>
                <a:latin typeface="Times New Roman" pitchFamily="18" charset="0"/>
              </a:rPr>
              <a:t>của</a:t>
            </a:r>
            <a:r>
              <a:rPr lang="en-US" altLang="en-US" sz="3500" b="1" dirty="0">
                <a:solidFill>
                  <a:srgbClr val="0000FF"/>
                </a:solidFill>
                <a:latin typeface="Times New Roman" pitchFamily="18" charset="0"/>
              </a:rPr>
              <a:t> dung </a:t>
            </a:r>
            <a:r>
              <a:rPr lang="en-US" altLang="en-US" sz="3500" b="1" dirty="0" err="1">
                <a:solidFill>
                  <a:srgbClr val="0000FF"/>
                </a:solidFill>
                <a:latin typeface="Times New Roman" pitchFamily="18" charset="0"/>
              </a:rPr>
              <a:t>dịch</a:t>
            </a:r>
            <a:endParaRPr lang="en-US" altLang="en-US" sz="3500" dirty="0">
              <a:latin typeface="Times New Roman" pitchFamily="18" charset="0"/>
            </a:endParaRPr>
          </a:p>
          <a:p>
            <a:pPr eaLnBrk="1" hangingPunct="1"/>
            <a:r>
              <a:rPr lang="en-US" altLang="en-US" sz="3500" dirty="0">
                <a:solidFill>
                  <a:srgbClr val="0000FF"/>
                </a:solidFill>
                <a:latin typeface="Times New Roman" pitchFamily="18" charset="0"/>
              </a:rPr>
              <a:t>    b. </a:t>
            </a:r>
            <a:r>
              <a:rPr lang="en-US" altLang="en-US" sz="3500" dirty="0" err="1">
                <a:solidFill>
                  <a:srgbClr val="0000FF"/>
                </a:solidFill>
                <a:latin typeface="Times New Roman" pitchFamily="18" charset="0"/>
              </a:rPr>
              <a:t>Công</a:t>
            </a:r>
            <a:r>
              <a:rPr lang="en-US" altLang="en-US" sz="3500" dirty="0">
                <a:solidFill>
                  <a:srgbClr val="0000FF"/>
                </a:solidFill>
                <a:latin typeface="Times New Roman" pitchFamily="18" charset="0"/>
              </a:rPr>
              <a:t> </a:t>
            </a:r>
            <a:r>
              <a:rPr lang="en-US" altLang="en-US" sz="3500" dirty="0" err="1">
                <a:solidFill>
                  <a:srgbClr val="0000FF"/>
                </a:solidFill>
                <a:latin typeface="Times New Roman" pitchFamily="18" charset="0"/>
              </a:rPr>
              <a:t>thức</a:t>
            </a:r>
            <a:endParaRPr lang="en-US" altLang="en-US" sz="2700" u="sng" dirty="0">
              <a:solidFill>
                <a:srgbClr val="0000FF"/>
              </a:solidFill>
              <a:latin typeface="Times New Roman" pitchFamily="18" charset="0"/>
            </a:endParaRPr>
          </a:p>
        </p:txBody>
      </p:sp>
      <p:sp>
        <p:nvSpPr>
          <p:cNvPr id="23562" name="Text Box 10"/>
          <p:cNvSpPr txBox="1">
            <a:spLocks noChangeArrowheads="1"/>
          </p:cNvSpPr>
          <p:nvPr/>
        </p:nvSpPr>
        <p:spPr bwMode="auto">
          <a:xfrm>
            <a:off x="0" y="2362200"/>
            <a:ext cx="87630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a:solidFill>
                  <a:srgbClr val="CC0000"/>
                </a:solidFill>
                <a:latin typeface="Times New Roman" pitchFamily="18" charset="0"/>
              </a:rPr>
              <a:t>Dựa vào công thức C%. Hãy viết công thức tính: </a:t>
            </a:r>
          </a:p>
          <a:p>
            <a:pPr eaLnBrk="1" hangingPunct="1">
              <a:spcBef>
                <a:spcPct val="50000"/>
              </a:spcBef>
            </a:pPr>
            <a:r>
              <a:rPr lang="en-US" altLang="en-US" sz="3000" b="1">
                <a:solidFill>
                  <a:srgbClr val="CC0000"/>
                </a:solidFill>
                <a:latin typeface="Times New Roman" pitchFamily="18" charset="0"/>
              </a:rPr>
              <a:t>   m</a:t>
            </a:r>
            <a:r>
              <a:rPr lang="en-US" altLang="en-US" sz="3000" b="1" baseline="-25000">
                <a:solidFill>
                  <a:srgbClr val="CC0000"/>
                </a:solidFill>
                <a:latin typeface="Times New Roman" pitchFamily="18" charset="0"/>
              </a:rPr>
              <a:t>ct</a:t>
            </a:r>
            <a:r>
              <a:rPr lang="en-US" altLang="en-US" sz="3000" b="1">
                <a:solidFill>
                  <a:srgbClr val="CC0000"/>
                </a:solidFill>
                <a:latin typeface="Times New Roman" pitchFamily="18" charset="0"/>
              </a:rPr>
              <a:t> = ?; m</a:t>
            </a:r>
            <a:r>
              <a:rPr lang="en-US" altLang="en-US" sz="3000" b="1" baseline="-25000">
                <a:solidFill>
                  <a:srgbClr val="CC0000"/>
                </a:solidFill>
                <a:latin typeface="Times New Roman" pitchFamily="18" charset="0"/>
              </a:rPr>
              <a:t>dd</a:t>
            </a:r>
            <a:r>
              <a:rPr lang="en-US" altLang="en-US" sz="3000" b="1">
                <a:solidFill>
                  <a:srgbClr val="CC0000"/>
                </a:solidFill>
                <a:latin typeface="Times New Roman" pitchFamily="18" charset="0"/>
              </a:rPr>
              <a:t> = ?</a:t>
            </a:r>
          </a:p>
        </p:txBody>
      </p:sp>
      <p:sp>
        <p:nvSpPr>
          <p:cNvPr id="5" name="TextBox 4"/>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6" name="TextBox 5"/>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887829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p:cTn id="7" dur="500" fill="hold"/>
                                        <p:tgtEl>
                                          <p:spTgt spid="23562"/>
                                        </p:tgtEl>
                                        <p:attrNameLst>
                                          <p:attrName>ppt_w</p:attrName>
                                        </p:attrNameLst>
                                      </p:cBhvr>
                                      <p:tavLst>
                                        <p:tav tm="0">
                                          <p:val>
                                            <p:fltVal val="0"/>
                                          </p:val>
                                        </p:tav>
                                        <p:tav tm="100000">
                                          <p:val>
                                            <p:strVal val="#ppt_w"/>
                                          </p:val>
                                        </p:tav>
                                      </p:tavLst>
                                    </p:anim>
                                    <p:anim calcmode="lin" valueType="num">
                                      <p:cBhvr>
                                        <p:cTn id="8" dur="500" fill="hold"/>
                                        <p:tgtEl>
                                          <p:spTgt spid="235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xit" presetSubtype="0" fill="hold" grpId="1" nodeType="clickEffect">
                                  <p:stCondLst>
                                    <p:cond delay="0"/>
                                  </p:stCondLst>
                                  <p:childTnLst>
                                    <p:anim calcmode="lin" valueType="num">
                                      <p:cBhvr>
                                        <p:cTn id="12" dur="1000"/>
                                        <p:tgtEl>
                                          <p:spTgt spid="23562"/>
                                        </p:tgtEl>
                                        <p:attrNameLst>
                                          <p:attrName>ppt_w</p:attrName>
                                        </p:attrNameLst>
                                      </p:cBhvr>
                                      <p:tavLst>
                                        <p:tav tm="0">
                                          <p:val>
                                            <p:strVal val="ppt_w"/>
                                          </p:val>
                                        </p:tav>
                                        <p:tav tm="100000">
                                          <p:val>
                                            <p:strVal val="ppt_w*0.70"/>
                                          </p:val>
                                        </p:tav>
                                      </p:tavLst>
                                    </p:anim>
                                    <p:anim calcmode="lin" valueType="num">
                                      <p:cBhvr>
                                        <p:cTn id="13" dur="1000"/>
                                        <p:tgtEl>
                                          <p:spTgt spid="23562"/>
                                        </p:tgtEl>
                                        <p:attrNameLst>
                                          <p:attrName>ppt_h</p:attrName>
                                        </p:attrNameLst>
                                      </p:cBhvr>
                                      <p:tavLst>
                                        <p:tav tm="0">
                                          <p:val>
                                            <p:strVal val="ppt_h"/>
                                          </p:val>
                                        </p:tav>
                                        <p:tav tm="100000">
                                          <p:val>
                                            <p:strVal val="ppt_h"/>
                                          </p:val>
                                        </p:tav>
                                      </p:tavLst>
                                    </p:anim>
                                    <p:animEffect transition="out" filter="fade">
                                      <p:cBhvr>
                                        <p:cTn id="14" dur="1000"/>
                                        <p:tgtEl>
                                          <p:spTgt spid="23562"/>
                                        </p:tgtEl>
                                      </p:cBhvr>
                                    </p:animEffect>
                                    <p:set>
                                      <p:cBhvr>
                                        <p:cTn id="15" dur="1" fill="hold">
                                          <p:stCondLst>
                                            <p:cond delay="999"/>
                                          </p:stCondLst>
                                        </p:cTn>
                                        <p:tgtEl>
                                          <p:spTgt spid="2356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23564"/>
                                        </p:tgtEl>
                                        <p:attrNameLst>
                                          <p:attrName>style.visibility</p:attrName>
                                        </p:attrNameLst>
                                      </p:cBhvr>
                                      <p:to>
                                        <p:strVal val="visible"/>
                                      </p:to>
                                    </p:set>
                                    <p:animEffect transition="in" filter="fade">
                                      <p:cBhvr>
                                        <p:cTn id="20" dur="1000"/>
                                        <p:tgtEl>
                                          <p:spTgt spid="23564"/>
                                        </p:tgtEl>
                                      </p:cBhvr>
                                    </p:animEffect>
                                    <p:anim calcmode="lin" valueType="num">
                                      <p:cBhvr>
                                        <p:cTn id="21" dur="1000" fill="hold"/>
                                        <p:tgtEl>
                                          <p:spTgt spid="23564"/>
                                        </p:tgtEl>
                                        <p:attrNameLst>
                                          <p:attrName>ppt_x</p:attrName>
                                        </p:attrNameLst>
                                      </p:cBhvr>
                                      <p:tavLst>
                                        <p:tav tm="0">
                                          <p:val>
                                            <p:strVal val="#ppt_x"/>
                                          </p:val>
                                        </p:tav>
                                        <p:tav tm="100000">
                                          <p:val>
                                            <p:strVal val="#ppt_x"/>
                                          </p:val>
                                        </p:tav>
                                      </p:tavLst>
                                    </p:anim>
                                    <p:anim calcmode="lin" valueType="num">
                                      <p:cBhvr>
                                        <p:cTn id="22" dur="900" decel="100000" fill="hold"/>
                                        <p:tgtEl>
                                          <p:spTgt spid="2356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3564"/>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2" grpId="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3" name="Object 9"/>
          <p:cNvGraphicFramePr>
            <a:graphicFrameLocks noGrp="1" noChangeAspect="1"/>
          </p:cNvGraphicFramePr>
          <p:nvPr>
            <p:ph idx="1"/>
            <p:extLst>
              <p:ext uri="{D42A27DB-BD31-4B8C-83A1-F6EECF244321}">
                <p14:modId xmlns:p14="http://schemas.microsoft.com/office/powerpoint/2010/main" val="159049606"/>
              </p:ext>
            </p:extLst>
          </p:nvPr>
        </p:nvGraphicFramePr>
        <p:xfrm>
          <a:off x="1904999" y="3896618"/>
          <a:ext cx="5104231" cy="1208782"/>
        </p:xfrm>
        <a:graphic>
          <a:graphicData uri="http://schemas.openxmlformats.org/presentationml/2006/ole">
            <mc:AlternateContent xmlns:mc="http://schemas.openxmlformats.org/markup-compatibility/2006">
              <mc:Choice xmlns:v="urn:schemas-microsoft-com:vml" Requires="v">
                <p:oleObj name="Equation" r:id="rId2" imgW="965200" imgH="228600" progId="Equation.DSMT4">
                  <p:embed/>
                </p:oleObj>
              </mc:Choice>
              <mc:Fallback>
                <p:oleObj name="Equation" r:id="rId2" imgW="965200" imgH="228600"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3896618"/>
                        <a:ext cx="5104231" cy="1208782"/>
                      </a:xfrm>
                      <a:prstGeom prst="rect">
                        <a:avLst/>
                      </a:prstGeom>
                      <a:noFill/>
                      <a:ln>
                        <a:noFill/>
                      </a:ln>
                      <a:effectLst/>
                    </p:spPr>
                  </p:pic>
                </p:oleObj>
              </mc:Fallback>
            </mc:AlternateContent>
          </a:graphicData>
        </a:graphic>
      </p:graphicFrame>
      <p:sp>
        <p:nvSpPr>
          <p:cNvPr id="19459" name="Text Box 4"/>
          <p:cNvSpPr txBox="1">
            <a:spLocks noChangeArrowheads="1"/>
          </p:cNvSpPr>
          <p:nvPr/>
        </p:nvSpPr>
        <p:spPr bwMode="auto">
          <a:xfrm>
            <a:off x="152400" y="124430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1.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phần</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tr</a:t>
            </a:r>
            <a:r>
              <a:rPr lang="vi-VN" altLang="en-US" sz="3600" b="1" dirty="0">
                <a:solidFill>
                  <a:srgbClr val="0000FF"/>
                </a:solidFill>
                <a:latin typeface="Times New Roman" pitchFamily="18" charset="0"/>
              </a:rPr>
              <a:t>ă</a:t>
            </a:r>
            <a:r>
              <a:rPr lang="en-US" altLang="en-US" sz="3600" b="1" dirty="0">
                <a:solidFill>
                  <a:srgbClr val="0000FF"/>
                </a:solidFill>
                <a:latin typeface="Times New Roman" pitchFamily="18" charset="0"/>
              </a:rPr>
              <a:t>m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endParaRPr lang="en-US" altLang="en-US" sz="3600" dirty="0">
              <a:latin typeface="Times New Roman" pitchFamily="18" charset="0"/>
            </a:endParaRPr>
          </a:p>
          <a:p>
            <a:pPr eaLnBrk="1" hangingPunct="1"/>
            <a:r>
              <a:rPr lang="en-US" altLang="en-US" sz="3600" dirty="0">
                <a:solidFill>
                  <a:srgbClr val="0000FF"/>
                </a:solidFill>
                <a:latin typeface="Times New Roman" pitchFamily="18" charset="0"/>
              </a:rPr>
              <a:t>    b. </a:t>
            </a:r>
            <a:r>
              <a:rPr lang="en-US" altLang="en-US" sz="3600" dirty="0" err="1">
                <a:solidFill>
                  <a:srgbClr val="0000FF"/>
                </a:solidFill>
                <a:latin typeface="Times New Roman" pitchFamily="18" charset="0"/>
              </a:rPr>
              <a:t>Công</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thức</a:t>
            </a:r>
            <a:endParaRPr lang="en-US" altLang="en-US" sz="3600" u="sng" dirty="0">
              <a:solidFill>
                <a:srgbClr val="0000FF"/>
              </a:solidFill>
              <a:latin typeface="Times New Roman" pitchFamily="18" charset="0"/>
            </a:endParaRPr>
          </a:p>
        </p:txBody>
      </p:sp>
      <p:sp>
        <p:nvSpPr>
          <p:cNvPr id="26629" name="Text Box 5"/>
          <p:cNvSpPr txBox="1">
            <a:spLocks noChangeArrowheads="1"/>
          </p:cNvSpPr>
          <p:nvPr/>
        </p:nvSpPr>
        <p:spPr bwMode="auto">
          <a:xfrm>
            <a:off x="152400" y="2819400"/>
            <a:ext cx="8991600" cy="1077218"/>
          </a:xfrm>
          <a:prstGeom prst="rect">
            <a:avLst/>
          </a:prstGeom>
          <a:gradFill rotWithShape="1">
            <a:gsLst>
              <a:gs pos="0">
                <a:srgbClr val="FFCCFF"/>
              </a:gs>
              <a:gs pos="100000">
                <a:srgbClr val="FFFF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dirty="0" err="1">
                <a:solidFill>
                  <a:srgbClr val="CC0000"/>
                </a:solidFill>
                <a:latin typeface="Times New Roman" pitchFamily="18" charset="0"/>
              </a:rPr>
              <a:t>Khối</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lượng</a:t>
            </a:r>
            <a:r>
              <a:rPr lang="en-US" altLang="en-US" sz="3200" b="1" dirty="0">
                <a:solidFill>
                  <a:srgbClr val="CC0000"/>
                </a:solidFill>
                <a:latin typeface="Times New Roman" pitchFamily="18" charset="0"/>
              </a:rPr>
              <a:t> dung </a:t>
            </a:r>
            <a:r>
              <a:rPr lang="en-US" altLang="en-US" sz="3200" b="1" dirty="0" err="1">
                <a:solidFill>
                  <a:srgbClr val="CC0000"/>
                </a:solidFill>
                <a:latin typeface="Times New Roman" pitchFamily="18" charset="0"/>
              </a:rPr>
              <a:t>dịch</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có</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quan</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hệ</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như</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thế</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nào</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với</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khối</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lượng</a:t>
            </a:r>
            <a:r>
              <a:rPr lang="en-US" altLang="en-US" sz="3200" b="1" dirty="0">
                <a:solidFill>
                  <a:srgbClr val="CC0000"/>
                </a:solidFill>
                <a:latin typeface="Times New Roman" pitchFamily="18" charset="0"/>
              </a:rPr>
              <a:t> dung </a:t>
            </a:r>
            <a:r>
              <a:rPr lang="en-US" altLang="en-US" sz="3200" b="1" dirty="0" err="1">
                <a:solidFill>
                  <a:srgbClr val="CC0000"/>
                </a:solidFill>
                <a:latin typeface="Times New Roman" pitchFamily="18" charset="0"/>
              </a:rPr>
              <a:t>môi</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và</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chất</a:t>
            </a:r>
            <a:r>
              <a:rPr lang="en-US" altLang="en-US" sz="3200" b="1" dirty="0">
                <a:solidFill>
                  <a:srgbClr val="CC0000"/>
                </a:solidFill>
                <a:latin typeface="Times New Roman" pitchFamily="18" charset="0"/>
              </a:rPr>
              <a:t> tan?</a:t>
            </a:r>
          </a:p>
        </p:txBody>
      </p:sp>
      <p:sp>
        <p:nvSpPr>
          <p:cNvPr id="5" name="TextBox 4"/>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6" name="TextBox 5"/>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403909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heckerboard(across)">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xit" presetSubtype="0" fill="hold" grpId="1" nodeType="clickEffect">
                                  <p:stCondLst>
                                    <p:cond delay="0"/>
                                  </p:stCondLst>
                                  <p:childTnLst>
                                    <p:anim calcmode="lin" valueType="num">
                                      <p:cBhvr>
                                        <p:cTn id="11" dur="1000"/>
                                        <p:tgtEl>
                                          <p:spTgt spid="26629"/>
                                        </p:tgtEl>
                                        <p:attrNameLst>
                                          <p:attrName>ppt_w</p:attrName>
                                        </p:attrNameLst>
                                      </p:cBhvr>
                                      <p:tavLst>
                                        <p:tav tm="0">
                                          <p:val>
                                            <p:strVal val="ppt_w"/>
                                          </p:val>
                                        </p:tav>
                                        <p:tav tm="100000">
                                          <p:val>
                                            <p:strVal val="ppt_w*0.70"/>
                                          </p:val>
                                        </p:tav>
                                      </p:tavLst>
                                    </p:anim>
                                    <p:anim calcmode="lin" valueType="num">
                                      <p:cBhvr>
                                        <p:cTn id="12" dur="1000"/>
                                        <p:tgtEl>
                                          <p:spTgt spid="26629"/>
                                        </p:tgtEl>
                                        <p:attrNameLst>
                                          <p:attrName>ppt_h</p:attrName>
                                        </p:attrNameLst>
                                      </p:cBhvr>
                                      <p:tavLst>
                                        <p:tav tm="0">
                                          <p:val>
                                            <p:strVal val="ppt_h"/>
                                          </p:val>
                                        </p:tav>
                                        <p:tav tm="100000">
                                          <p:val>
                                            <p:strVal val="ppt_h"/>
                                          </p:val>
                                        </p:tav>
                                      </p:tavLst>
                                    </p:anim>
                                    <p:animEffect transition="out" filter="fade">
                                      <p:cBhvr>
                                        <p:cTn id="13" dur="1000"/>
                                        <p:tgtEl>
                                          <p:spTgt spid="26629"/>
                                        </p:tgtEl>
                                      </p:cBhvr>
                                    </p:animEffect>
                                    <p:set>
                                      <p:cBhvr>
                                        <p:cTn id="14" dur="1" fill="hold">
                                          <p:stCondLst>
                                            <p:cond delay="999"/>
                                          </p:stCondLst>
                                        </p:cTn>
                                        <p:tgtEl>
                                          <p:spTgt spid="26629"/>
                                        </p:tgtEl>
                                        <p:attrNameLst>
                                          <p:attrName>style.visibility</p:attrName>
                                        </p:attrNameLst>
                                      </p:cBhvr>
                                      <p:to>
                                        <p:strVal val="hidden"/>
                                      </p:to>
                                    </p:set>
                                  </p:childTnLst>
                                </p:cTn>
                              </p:par>
                              <p:par>
                                <p:cTn id="15" presetID="48" presetClass="entr" presetSubtype="0" accel="50000" fill="hold" nodeType="withEffect">
                                  <p:stCondLst>
                                    <p:cond delay="0"/>
                                  </p:stCondLst>
                                  <p:childTnLst>
                                    <p:set>
                                      <p:cBhvr>
                                        <p:cTn id="16" dur="1" fill="hold">
                                          <p:stCondLst>
                                            <p:cond delay="0"/>
                                          </p:stCondLst>
                                        </p:cTn>
                                        <p:tgtEl>
                                          <p:spTgt spid="26633"/>
                                        </p:tgtEl>
                                        <p:attrNameLst>
                                          <p:attrName>style.visibility</p:attrName>
                                        </p:attrNameLst>
                                      </p:cBhvr>
                                      <p:to>
                                        <p:strVal val="visible"/>
                                      </p:to>
                                    </p:set>
                                    <p:anim calcmode="lin" valueType="num">
                                      <p:cBhvr>
                                        <p:cTn id="17" dur="1000" fill="hold"/>
                                        <p:tgtEl>
                                          <p:spTgt spid="266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26633"/>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26633"/>
                                        </p:tgtEl>
                                        <p:attrNameLst>
                                          <p:attrName>ppt_y</p:attrName>
                                        </p:attrNameLst>
                                      </p:cBhvr>
                                      <p:tavLst>
                                        <p:tav tm="0">
                                          <p:val>
                                            <p:strVal val="#ppt_y"/>
                                          </p:val>
                                        </p:tav>
                                        <p:tav tm="100000">
                                          <p:val>
                                            <p:strVal val="#ppt_y"/>
                                          </p:val>
                                        </p:tav>
                                      </p:tavLst>
                                    </p:anim>
                                    <p:animEffect transition="in" filter="fade">
                                      <p:cBhvr>
                                        <p:cTn id="20" dur="1000"/>
                                        <p:tgtEl>
                                          <p:spTgt spid="2663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29" grpId="1"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0" y="2057400"/>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a:solidFill>
                  <a:srgbClr val="000000"/>
                </a:solidFill>
                <a:latin typeface="Times New Roman" pitchFamily="18" charset="0"/>
              </a:rPr>
              <a:t>Mối quan hệ giữa nồng độ phần trăm và độ tan</a:t>
            </a:r>
          </a:p>
        </p:txBody>
      </p:sp>
      <p:sp>
        <p:nvSpPr>
          <p:cNvPr id="20484" name="Rectangle 7"/>
          <p:cNvSpPr>
            <a:spLocks noChangeArrowheads="1"/>
          </p:cNvSpPr>
          <p:nvPr/>
        </p:nvSpPr>
        <p:spPr bwMode="auto">
          <a:xfrm>
            <a:off x="0" y="304958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latin typeface="Times New Roman" pitchFamily="18" charset="0"/>
            </a:endParaRPr>
          </a:p>
        </p:txBody>
      </p:sp>
      <p:graphicFrame>
        <p:nvGraphicFramePr>
          <p:cNvPr id="49158" name="Object 6"/>
          <p:cNvGraphicFramePr>
            <a:graphicFrameLocks noChangeAspect="1"/>
          </p:cNvGraphicFramePr>
          <p:nvPr/>
        </p:nvGraphicFramePr>
        <p:xfrm>
          <a:off x="1447800" y="2667000"/>
          <a:ext cx="5791200" cy="1676400"/>
        </p:xfrm>
        <a:graphic>
          <a:graphicData uri="http://schemas.openxmlformats.org/presentationml/2006/ole">
            <mc:AlternateContent xmlns:mc="http://schemas.openxmlformats.org/markup-compatibility/2006">
              <mc:Choice xmlns:v="urn:schemas-microsoft-com:vml" Requires="v">
                <p:oleObj name="Equation" r:id="rId2" imgW="1384300" imgH="393700" progId="Equation.3">
                  <p:embed/>
                </p:oleObj>
              </mc:Choice>
              <mc:Fallback>
                <p:oleObj name="Equation" r:id="rId2" imgW="13843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5791200" cy="1676400"/>
                      </a:xfrm>
                      <a:prstGeom prst="rect">
                        <a:avLst/>
                      </a:prstGeom>
                      <a:gradFill rotWithShape="1">
                        <a:gsLst>
                          <a:gs pos="0">
                            <a:srgbClr val="FF00FF"/>
                          </a:gs>
                          <a:gs pos="50000">
                            <a:srgbClr val="FFFFFF"/>
                          </a:gs>
                          <a:gs pos="100000">
                            <a:srgbClr val="FF00FF"/>
                          </a:gs>
                        </a:gsLst>
                        <a:lin ang="5400000" scaled="1"/>
                      </a:gradFill>
                      <a:ln w="9525">
                        <a:solidFill>
                          <a:schemeClr val="tx1"/>
                        </a:solidFill>
                        <a:miter lim="800000"/>
                        <a:headEnd/>
                        <a:tailEnd/>
                      </a:ln>
                    </p:spPr>
                  </p:pic>
                </p:oleObj>
              </mc:Fallback>
            </mc:AlternateContent>
          </a:graphicData>
        </a:graphic>
      </p:graphicFrame>
      <p:sp>
        <p:nvSpPr>
          <p:cNvPr id="49160" name="Text Box 8"/>
          <p:cNvSpPr txBox="1">
            <a:spLocks noChangeArrowheads="1"/>
          </p:cNvSpPr>
          <p:nvPr/>
        </p:nvSpPr>
        <p:spPr bwMode="auto">
          <a:xfrm>
            <a:off x="838200" y="4648200"/>
            <a:ext cx="6934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700" u="sng">
                <a:solidFill>
                  <a:srgbClr val="990099"/>
                </a:solidFill>
                <a:latin typeface="Times New Roman" pitchFamily="18" charset="0"/>
              </a:rPr>
              <a:t>Trong đó</a:t>
            </a:r>
            <a:r>
              <a:rPr lang="en-US" altLang="en-US" sz="2700">
                <a:solidFill>
                  <a:srgbClr val="990099"/>
                </a:solidFill>
                <a:latin typeface="Times New Roman" pitchFamily="18" charset="0"/>
              </a:rPr>
              <a:t>:</a:t>
            </a:r>
            <a:r>
              <a:rPr lang="en-US" altLang="en-US" sz="2700">
                <a:latin typeface="Times New Roman" pitchFamily="18" charset="0"/>
              </a:rPr>
              <a:t>  </a:t>
            </a:r>
            <a:r>
              <a:rPr lang="en-US" altLang="en-US" sz="2700">
                <a:solidFill>
                  <a:srgbClr val="000000"/>
                </a:solidFill>
                <a:latin typeface="Times New Roman" pitchFamily="18" charset="0"/>
              </a:rPr>
              <a:t>S là độ tan</a:t>
            </a:r>
          </a:p>
        </p:txBody>
      </p:sp>
    </p:spTree>
    <p:extLst>
      <p:ext uri="{BB962C8B-B14F-4D97-AF65-F5344CB8AC3E}">
        <p14:creationId xmlns:p14="http://schemas.microsoft.com/office/powerpoint/2010/main" val="105923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from="(-#ppt_w/2)" to="(#ppt_x)" calcmode="lin" valueType="num">
                                      <p:cBhvr>
                                        <p:cTn id="7" dur="600" fill="hold">
                                          <p:stCondLst>
                                            <p:cond delay="0"/>
                                          </p:stCondLst>
                                        </p:cTn>
                                        <p:tgtEl>
                                          <p:spTgt spid="49157"/>
                                        </p:tgtEl>
                                        <p:attrNameLst>
                                          <p:attrName>ppt_x</p:attrName>
                                        </p:attrNameLst>
                                      </p:cBhvr>
                                    </p:anim>
                                    <p:anim from="0" to="-1.0" calcmode="lin" valueType="num">
                                      <p:cBhvr>
                                        <p:cTn id="8" dur="200" decel="50000" autoRev="1" fill="hold">
                                          <p:stCondLst>
                                            <p:cond delay="600"/>
                                          </p:stCondLst>
                                        </p:cTn>
                                        <p:tgtEl>
                                          <p:spTgt spid="49157"/>
                                        </p:tgtEl>
                                        <p:attrNameLst>
                                          <p:attrName>xshear</p:attrName>
                                        </p:attrNameLst>
                                      </p:cBhvr>
                                    </p:anim>
                                    <p:animScale>
                                      <p:cBhvr>
                                        <p:cTn id="9" dur="200" decel="100000" autoRev="1" fill="hold">
                                          <p:stCondLst>
                                            <p:cond delay="600"/>
                                          </p:stCondLst>
                                        </p:cTn>
                                        <p:tgtEl>
                                          <p:spTgt spid="49157"/>
                                        </p:tgtEl>
                                      </p:cBhvr>
                                      <p:from x="100000" y="100000"/>
                                      <p:to x="80000" y="100000"/>
                                    </p:animScale>
                                    <p:anim by="(#ppt_h/3+#ppt_w*0.1)" calcmode="lin" valueType="num">
                                      <p:cBhvr additive="sum">
                                        <p:cTn id="10" dur="200" decel="100000" autoRev="1" fill="hold">
                                          <p:stCondLst>
                                            <p:cond delay="600"/>
                                          </p:stCondLst>
                                        </p:cTn>
                                        <p:tgtEl>
                                          <p:spTgt spid="4915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9158"/>
                                        </p:tgtEl>
                                        <p:attrNameLst>
                                          <p:attrName>style.visibility</p:attrName>
                                        </p:attrNameLst>
                                      </p:cBhvr>
                                      <p:to>
                                        <p:strVal val="visible"/>
                                      </p:to>
                                    </p:set>
                                    <p:animEffect transition="in" filter="fade">
                                      <p:cBhvr>
                                        <p:cTn id="15" dur="1000"/>
                                        <p:tgtEl>
                                          <p:spTgt spid="49158"/>
                                        </p:tgtEl>
                                      </p:cBhvr>
                                    </p:animEffect>
                                    <p:anim calcmode="lin" valueType="num">
                                      <p:cBhvr>
                                        <p:cTn id="16" dur="1000" fill="hold"/>
                                        <p:tgtEl>
                                          <p:spTgt spid="49158"/>
                                        </p:tgtEl>
                                        <p:attrNameLst>
                                          <p:attrName>ppt_x</p:attrName>
                                        </p:attrNameLst>
                                      </p:cBhvr>
                                      <p:tavLst>
                                        <p:tav tm="0">
                                          <p:val>
                                            <p:strVal val="#ppt_x"/>
                                          </p:val>
                                        </p:tav>
                                        <p:tav tm="100000">
                                          <p:val>
                                            <p:strVal val="#ppt_x"/>
                                          </p:val>
                                        </p:tav>
                                      </p:tavLst>
                                    </p:anim>
                                    <p:anim calcmode="lin" valueType="num">
                                      <p:cBhvr>
                                        <p:cTn id="17" dur="900" decel="100000" fill="hold"/>
                                        <p:tgtEl>
                                          <p:spTgt spid="4915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915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9160"/>
                                        </p:tgtEl>
                                        <p:attrNameLst>
                                          <p:attrName>style.visibility</p:attrName>
                                        </p:attrNameLst>
                                      </p:cBhvr>
                                      <p:to>
                                        <p:strVal val="visible"/>
                                      </p:to>
                                    </p:set>
                                    <p:anim calcmode="lin" valueType="num">
                                      <p:cBhvr>
                                        <p:cTn id="23" dur="500" fill="hold"/>
                                        <p:tgtEl>
                                          <p:spTgt spid="4916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9160"/>
                                        </p:tgtEl>
                                        <p:attrNameLst>
                                          <p:attrName>ppt_y</p:attrName>
                                        </p:attrNameLst>
                                      </p:cBhvr>
                                      <p:tavLst>
                                        <p:tav tm="0">
                                          <p:val>
                                            <p:strVal val="#ppt_y"/>
                                          </p:val>
                                        </p:tav>
                                        <p:tav tm="100000">
                                          <p:val>
                                            <p:strVal val="#ppt_y"/>
                                          </p:val>
                                        </p:tav>
                                      </p:tavLst>
                                    </p:anim>
                                    <p:anim calcmode="lin" valueType="num">
                                      <p:cBhvr>
                                        <p:cTn id="25" dur="500" fill="hold"/>
                                        <p:tgtEl>
                                          <p:spTgt spid="4916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916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491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152400" y="124430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1.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phần</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tr</a:t>
            </a:r>
            <a:r>
              <a:rPr lang="vi-VN" altLang="en-US" sz="3600" b="1" dirty="0">
                <a:solidFill>
                  <a:srgbClr val="0000FF"/>
                </a:solidFill>
                <a:latin typeface="Times New Roman" pitchFamily="18" charset="0"/>
              </a:rPr>
              <a:t>ă</a:t>
            </a:r>
            <a:r>
              <a:rPr lang="en-US" altLang="en-US" sz="3600" b="1" dirty="0">
                <a:solidFill>
                  <a:srgbClr val="0000FF"/>
                </a:solidFill>
                <a:latin typeface="Times New Roman" pitchFamily="18" charset="0"/>
              </a:rPr>
              <a:t>m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r>
              <a:rPr lang="en-US" altLang="en-US" sz="3600" dirty="0">
                <a:solidFill>
                  <a:srgbClr val="0000FF"/>
                </a:solidFill>
                <a:latin typeface="Times New Roman" pitchFamily="18" charset="0"/>
              </a:rPr>
              <a:t>    </a:t>
            </a:r>
            <a:endParaRPr lang="en-US" altLang="en-US" sz="3600" u="sng" dirty="0">
              <a:solidFill>
                <a:srgbClr val="0000FF"/>
              </a:solidFill>
              <a:latin typeface="Times New Roman" pitchFamily="18" charset="0"/>
            </a:endParaRPr>
          </a:p>
        </p:txBody>
      </p:sp>
      <p:sp>
        <p:nvSpPr>
          <p:cNvPr id="5" name="TextBox 4"/>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6" name="TextBox 5"/>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pic>
        <p:nvPicPr>
          <p:cNvPr id="8" name="Picture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44630"/>
            <a:ext cx="875188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ự hình thành liên kết cộng hoá trị của Cl2">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746" y="2591454"/>
            <a:ext cx="812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1828800"/>
            <a:ext cx="73914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chế</a:t>
            </a:r>
            <a:r>
              <a:rPr lang="en-US" sz="3200" b="1" dirty="0">
                <a:solidFill>
                  <a:srgbClr val="FF0000"/>
                </a:solidFill>
                <a:latin typeface="Times New Roman" pitchFamily="18" charset="0"/>
                <a:cs typeface="Times New Roman" pitchFamily="18" charset="0"/>
              </a:rPr>
              <a:t> 100 g dung </a:t>
            </a:r>
            <a:r>
              <a:rPr lang="en-US" sz="3200" b="1" dirty="0" err="1">
                <a:solidFill>
                  <a:srgbClr val="FF0000"/>
                </a:solidFill>
                <a:latin typeface="Times New Roman" pitchFamily="18" charset="0"/>
                <a:cs typeface="Times New Roman" pitchFamily="18" charset="0"/>
              </a:rPr>
              <a:t>dịch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ăn</a:t>
            </a:r>
            <a:r>
              <a:rPr lang="en-US" sz="3200" b="1" dirty="0">
                <a:solidFill>
                  <a:srgbClr val="FF0000"/>
                </a:solidFill>
                <a:latin typeface="Times New Roman" pitchFamily="18" charset="0"/>
                <a:cs typeface="Times New Roman" pitchFamily="18" charset="0"/>
              </a:rPr>
              <a:t> 15%</a:t>
            </a:r>
          </a:p>
        </p:txBody>
      </p:sp>
    </p:spTree>
    <p:extLst>
      <p:ext uri="{BB962C8B-B14F-4D97-AF65-F5344CB8AC3E}">
        <p14:creationId xmlns:p14="http://schemas.microsoft.com/office/powerpoint/2010/main" val="28792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381000" y="1709102"/>
            <a:ext cx="8458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u="sng" dirty="0" err="1">
                <a:latin typeface="Times New Roman" pitchFamily="18" charset="0"/>
              </a:rPr>
              <a:t>Bài</a:t>
            </a:r>
            <a:r>
              <a:rPr lang="en-US" altLang="en-US" sz="3000" b="1" u="sng" dirty="0">
                <a:latin typeface="Times New Roman" pitchFamily="18" charset="0"/>
              </a:rPr>
              <a:t> 1</a:t>
            </a:r>
            <a:r>
              <a:rPr lang="en-US" altLang="en-US" sz="3000" dirty="0">
                <a:latin typeface="Times New Roman" pitchFamily="18" charset="0"/>
              </a:rPr>
              <a:t>:Hòa tan 15 gam </a:t>
            </a:r>
            <a:r>
              <a:rPr lang="en-US" altLang="en-US" sz="3000" dirty="0" err="1">
                <a:latin typeface="Times New Roman" pitchFamily="18" charset="0"/>
              </a:rPr>
              <a:t>NaCl</a:t>
            </a:r>
            <a:r>
              <a:rPr lang="en-US" altLang="en-US" sz="3000" dirty="0">
                <a:latin typeface="Times New Roman" pitchFamily="18" charset="0"/>
              </a:rPr>
              <a:t> </a:t>
            </a:r>
            <a:r>
              <a:rPr lang="en-US" altLang="en-US" sz="3000" dirty="0" err="1">
                <a:latin typeface="Times New Roman" pitchFamily="18" charset="0"/>
              </a:rPr>
              <a:t>vào</a:t>
            </a:r>
            <a:r>
              <a:rPr lang="en-US" altLang="en-US" sz="3000" dirty="0">
                <a:latin typeface="Times New Roman" pitchFamily="18" charset="0"/>
              </a:rPr>
              <a:t> 45 gam </a:t>
            </a:r>
            <a:r>
              <a:rPr lang="en-US" altLang="en-US" sz="3000" dirty="0" err="1">
                <a:latin typeface="Times New Roman" pitchFamily="18" charset="0"/>
              </a:rPr>
              <a:t>nước</a:t>
            </a:r>
            <a:r>
              <a:rPr lang="en-US" altLang="en-US" sz="3000" dirty="0">
                <a:latin typeface="Times New Roman" pitchFamily="18" charset="0"/>
              </a:rPr>
              <a:t>. </a:t>
            </a:r>
            <a:r>
              <a:rPr lang="en-US" altLang="en-US" sz="3000" dirty="0" err="1">
                <a:latin typeface="Times New Roman" pitchFamily="18" charset="0"/>
              </a:rPr>
              <a:t>Tính</a:t>
            </a:r>
            <a:r>
              <a:rPr lang="en-US" altLang="en-US" sz="3000" dirty="0">
                <a:latin typeface="Times New Roman" pitchFamily="18" charset="0"/>
              </a:rPr>
              <a:t> </a:t>
            </a:r>
            <a:r>
              <a:rPr lang="en-US" altLang="en-US" sz="3000" dirty="0" err="1">
                <a:latin typeface="Times New Roman" pitchFamily="18" charset="0"/>
              </a:rPr>
              <a:t>nồng</a:t>
            </a:r>
            <a:r>
              <a:rPr lang="en-US" altLang="en-US" sz="3000" dirty="0">
                <a:latin typeface="Times New Roman" pitchFamily="18" charset="0"/>
              </a:rPr>
              <a:t> </a:t>
            </a:r>
            <a:r>
              <a:rPr lang="en-US" altLang="en-US" sz="3000" dirty="0" err="1">
                <a:latin typeface="Times New Roman" pitchFamily="18" charset="0"/>
              </a:rPr>
              <a:t>độ</a:t>
            </a:r>
            <a:r>
              <a:rPr lang="en-US" altLang="en-US" sz="3000" dirty="0">
                <a:latin typeface="Times New Roman" pitchFamily="18" charset="0"/>
              </a:rPr>
              <a:t> </a:t>
            </a:r>
            <a:r>
              <a:rPr lang="en-US" altLang="en-US" sz="3000" dirty="0" err="1">
                <a:latin typeface="Times New Roman" pitchFamily="18" charset="0"/>
              </a:rPr>
              <a:t>phần</a:t>
            </a:r>
            <a:r>
              <a:rPr lang="en-US" altLang="en-US" sz="3000" dirty="0">
                <a:latin typeface="Times New Roman" pitchFamily="18" charset="0"/>
              </a:rPr>
              <a:t> </a:t>
            </a:r>
            <a:r>
              <a:rPr lang="en-US" altLang="en-US" sz="3000" dirty="0" err="1">
                <a:latin typeface="Times New Roman" pitchFamily="18" charset="0"/>
              </a:rPr>
              <a:t>trăm</a:t>
            </a:r>
            <a:r>
              <a:rPr lang="en-US" altLang="en-US" sz="3000" dirty="0">
                <a:latin typeface="Times New Roman" pitchFamily="18" charset="0"/>
              </a:rPr>
              <a:t> </a:t>
            </a:r>
            <a:r>
              <a:rPr lang="en-US" altLang="en-US" sz="3000" dirty="0" err="1">
                <a:latin typeface="Times New Roman" pitchFamily="18" charset="0"/>
              </a:rPr>
              <a:t>của</a:t>
            </a:r>
            <a:r>
              <a:rPr lang="en-US" altLang="en-US" sz="3000" dirty="0">
                <a:latin typeface="Times New Roman" pitchFamily="18" charset="0"/>
              </a:rPr>
              <a:t> dung </a:t>
            </a:r>
            <a:r>
              <a:rPr lang="en-US" altLang="en-US" sz="3000" dirty="0" err="1">
                <a:latin typeface="Times New Roman" pitchFamily="18" charset="0"/>
              </a:rPr>
              <a:t>dịch</a:t>
            </a:r>
            <a:r>
              <a:rPr lang="en-US" altLang="en-US" sz="3000" dirty="0">
                <a:latin typeface="Times New Roman" pitchFamily="18" charset="0"/>
              </a:rPr>
              <a:t>?</a:t>
            </a:r>
          </a:p>
        </p:txBody>
      </p:sp>
      <p:sp>
        <p:nvSpPr>
          <p:cNvPr id="4" name="Rectangle 3"/>
          <p:cNvSpPr>
            <a:spLocks noChangeArrowheads="1"/>
          </p:cNvSpPr>
          <p:nvPr/>
        </p:nvSpPr>
        <p:spPr bwMode="auto">
          <a:xfrm>
            <a:off x="457200" y="3149600"/>
            <a:ext cx="5715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sz="2700">
                <a:latin typeface="Times New Roman" pitchFamily="18" charset="0"/>
              </a:rPr>
              <a:t>- </a:t>
            </a:r>
            <a:r>
              <a:rPr lang="en-US" altLang="en-US" sz="2700">
                <a:solidFill>
                  <a:srgbClr val="000000"/>
                </a:solidFill>
                <a:latin typeface="Times New Roman" pitchFamily="18" charset="0"/>
              </a:rPr>
              <a:t>Khối lượng dung dịch chứa 15g NaCl:</a:t>
            </a:r>
          </a:p>
        </p:txBody>
      </p:sp>
      <p:graphicFrame>
        <p:nvGraphicFramePr>
          <p:cNvPr id="5" name="Object 8"/>
          <p:cNvGraphicFramePr>
            <a:graphicFrameLocks noChangeAspect="1"/>
          </p:cNvGraphicFramePr>
          <p:nvPr/>
        </p:nvGraphicFramePr>
        <p:xfrm>
          <a:off x="685800" y="3619500"/>
          <a:ext cx="2819400" cy="1104900"/>
        </p:xfrm>
        <a:graphic>
          <a:graphicData uri="http://schemas.openxmlformats.org/presentationml/2006/ole">
            <mc:AlternateContent xmlns:mc="http://schemas.openxmlformats.org/markup-compatibility/2006">
              <mc:Choice xmlns:v="urn:schemas-microsoft-com:vml" Requires="v">
                <p:oleObj name="Equation" r:id="rId2" imgW="990170" imgH="406224" progId="Equation.DSMT4">
                  <p:embed/>
                </p:oleObj>
              </mc:Choice>
              <mc:Fallback>
                <p:oleObj name="Equation" r:id="rId2" imgW="990170" imgH="406224"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19500"/>
                        <a:ext cx="2819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0"/>
          <p:cNvSpPr txBox="1">
            <a:spLocks noChangeArrowheads="1"/>
          </p:cNvSpPr>
          <p:nvPr/>
        </p:nvSpPr>
        <p:spPr bwMode="auto">
          <a:xfrm>
            <a:off x="3657600" y="3657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a:latin typeface="Times New Roman" pitchFamily="18" charset="0"/>
              </a:rPr>
              <a:t>= 15 + 45 = 60 (g)</a:t>
            </a:r>
          </a:p>
        </p:txBody>
      </p:sp>
      <p:sp>
        <p:nvSpPr>
          <p:cNvPr id="7" name="Text Box 11"/>
          <p:cNvSpPr txBox="1">
            <a:spLocks noChangeArrowheads="1"/>
          </p:cNvSpPr>
          <p:nvPr/>
        </p:nvSpPr>
        <p:spPr bwMode="auto">
          <a:xfrm>
            <a:off x="457200" y="4267200"/>
            <a:ext cx="883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2400" b="1">
                <a:latin typeface="Times New Roman" pitchFamily="18" charset="0"/>
              </a:rPr>
              <a:t>- </a:t>
            </a:r>
            <a:r>
              <a:rPr lang="en-US" altLang="en-US" sz="2700">
                <a:latin typeface="Times New Roman" pitchFamily="18" charset="0"/>
              </a:rPr>
              <a:t>Nồng độ phần trăm của dung dịch chứa 15g NaCl:</a:t>
            </a:r>
          </a:p>
        </p:txBody>
      </p:sp>
      <p:graphicFrame>
        <p:nvGraphicFramePr>
          <p:cNvPr id="8" name="Object 12"/>
          <p:cNvGraphicFramePr>
            <a:graphicFrameLocks noChangeAspect="1"/>
          </p:cNvGraphicFramePr>
          <p:nvPr/>
        </p:nvGraphicFramePr>
        <p:xfrm>
          <a:off x="381000" y="4733925"/>
          <a:ext cx="2970213" cy="1122363"/>
        </p:xfrm>
        <a:graphic>
          <a:graphicData uri="http://schemas.openxmlformats.org/presentationml/2006/ole">
            <mc:AlternateContent xmlns:mc="http://schemas.openxmlformats.org/markup-compatibility/2006">
              <mc:Choice xmlns:v="urn:schemas-microsoft-com:vml" Requires="v">
                <p:oleObj name="Equation" r:id="rId4" imgW="1143000" imgH="431800" progId="Equation.DSMT4">
                  <p:embed/>
                </p:oleObj>
              </mc:Choice>
              <mc:Fallback>
                <p:oleObj name="Equation" r:id="rId4" imgW="11430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33925"/>
                        <a:ext cx="2970213"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4"/>
          <p:cNvGraphicFramePr>
            <a:graphicFrameLocks noChangeAspect="1"/>
          </p:cNvGraphicFramePr>
          <p:nvPr/>
        </p:nvGraphicFramePr>
        <p:xfrm>
          <a:off x="3640138" y="4724400"/>
          <a:ext cx="2168525" cy="1066800"/>
        </p:xfrm>
        <a:graphic>
          <a:graphicData uri="http://schemas.openxmlformats.org/presentationml/2006/ole">
            <mc:AlternateContent xmlns:mc="http://schemas.openxmlformats.org/markup-compatibility/2006">
              <mc:Choice xmlns:v="urn:schemas-microsoft-com:vml" Requires="v">
                <p:oleObj name="Equation" r:id="rId6" imgW="799753" imgH="393529" progId="Equation.DSMT4">
                  <p:embed/>
                </p:oleObj>
              </mc:Choice>
              <mc:Fallback>
                <p:oleObj name="Equation" r:id="rId6" imgW="799753"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0138" y="4724400"/>
                        <a:ext cx="2168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6"/>
          <p:cNvSpPr txBox="1">
            <a:spLocks noChangeArrowheads="1"/>
          </p:cNvSpPr>
          <p:nvPr/>
        </p:nvSpPr>
        <p:spPr bwMode="auto">
          <a:xfrm>
            <a:off x="5943600" y="4953000"/>
            <a:ext cx="2286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700">
                <a:latin typeface="Times New Roman" pitchFamily="18" charset="0"/>
              </a:rPr>
              <a:t>= 25%</a:t>
            </a:r>
          </a:p>
        </p:txBody>
      </p:sp>
      <p:sp>
        <p:nvSpPr>
          <p:cNvPr id="11" name="TextBox 10"/>
          <p:cNvSpPr txBox="1"/>
          <p:nvPr/>
        </p:nvSpPr>
        <p:spPr>
          <a:xfrm>
            <a:off x="1066800" y="1792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2" name="TextBox 11"/>
          <p:cNvSpPr txBox="1"/>
          <p:nvPr/>
        </p:nvSpPr>
        <p:spPr>
          <a:xfrm>
            <a:off x="228600" y="5334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13" name="Text Box 4"/>
          <p:cNvSpPr txBox="1">
            <a:spLocks noChangeArrowheads="1"/>
          </p:cNvSpPr>
          <p:nvPr/>
        </p:nvSpPr>
        <p:spPr bwMode="auto">
          <a:xfrm>
            <a:off x="152400" y="1093074"/>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1.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phần</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tr</a:t>
            </a:r>
            <a:r>
              <a:rPr lang="vi-VN" altLang="en-US" sz="3600" b="1" dirty="0">
                <a:solidFill>
                  <a:srgbClr val="0000FF"/>
                </a:solidFill>
                <a:latin typeface="Times New Roman" pitchFamily="18" charset="0"/>
              </a:rPr>
              <a:t>ă</a:t>
            </a:r>
            <a:r>
              <a:rPr lang="en-US" altLang="en-US" sz="3600" b="1" dirty="0">
                <a:solidFill>
                  <a:srgbClr val="0000FF"/>
                </a:solidFill>
                <a:latin typeface="Times New Roman" pitchFamily="18" charset="0"/>
              </a:rPr>
              <a:t>m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r>
              <a:rPr lang="en-US" altLang="en-US" sz="3600" dirty="0">
                <a:solidFill>
                  <a:srgbClr val="0000FF"/>
                </a:solidFill>
                <a:latin typeface="Times New Roman" pitchFamily="18" charset="0"/>
              </a:rPr>
              <a:t>    </a:t>
            </a:r>
            <a:endParaRPr lang="en-US" altLang="en-US" sz="3600" u="sng" dirty="0">
              <a:solidFill>
                <a:srgbClr val="0000FF"/>
              </a:solidFill>
              <a:latin typeface="Times New Roman" pitchFamily="18" charset="0"/>
            </a:endParaRPr>
          </a:p>
        </p:txBody>
      </p:sp>
    </p:spTree>
    <p:extLst>
      <p:ext uri="{BB962C8B-B14F-4D97-AF65-F5344CB8AC3E}">
        <p14:creationId xmlns:p14="http://schemas.microsoft.com/office/powerpoint/2010/main" val="142224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p:cTn id="13" dur="500" fill="hold"/>
                                        <p:tgtEl>
                                          <p:spTgt spid="27653"/>
                                        </p:tgtEl>
                                        <p:attrNameLst>
                                          <p:attrName>ppt_w</p:attrName>
                                        </p:attrNameLst>
                                      </p:cBhvr>
                                      <p:tavLst>
                                        <p:tav tm="0">
                                          <p:val>
                                            <p:fltVal val="0"/>
                                          </p:val>
                                        </p:tav>
                                        <p:tav tm="100000">
                                          <p:val>
                                            <p:strVal val="#ppt_w"/>
                                          </p:val>
                                        </p:tav>
                                      </p:tavLst>
                                    </p:anim>
                                    <p:anim calcmode="lin" valueType="num">
                                      <p:cBhvr>
                                        <p:cTn id="14" dur="5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900" decel="100000" fill="hold"/>
                                        <p:tgtEl>
                                          <p:spTgt spid="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900" decel="100000" fill="hold"/>
                                        <p:tgtEl>
                                          <p:spTgt spid="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900" decel="100000" fill="hold"/>
                                        <p:tgtEl>
                                          <p:spTgt spid="1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4" grpId="0"/>
      <p:bldP spid="6" grpId="0"/>
      <p:bldP spid="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30328" y="812098"/>
            <a:ext cx="5376197" cy="1839675"/>
            <a:chOff x="45839" y="832846"/>
            <a:chExt cx="7168263" cy="1839675"/>
          </a:xfrm>
        </p:grpSpPr>
        <p:pic>
          <p:nvPicPr>
            <p:cNvPr id="4" name="Picture 3"/>
            <p:cNvPicPr>
              <a:picLocks noChangeAspect="1"/>
            </p:cNvPicPr>
            <p:nvPr/>
          </p:nvPicPr>
          <p:blipFill rotWithShape="1">
            <a:blip r:embed="rId2"/>
            <a:srcRect l="24967" r="57510"/>
            <a:stretch/>
          </p:blipFill>
          <p:spPr>
            <a:xfrm>
              <a:off x="6631440" y="862452"/>
              <a:ext cx="582662" cy="1800200"/>
            </a:xfrm>
            <a:prstGeom prst="rect">
              <a:avLst/>
            </a:prstGeom>
          </p:spPr>
        </p:pic>
        <p:pic>
          <p:nvPicPr>
            <p:cNvPr id="5" name="Picture 4"/>
            <p:cNvPicPr>
              <a:picLocks noChangeAspect="1"/>
            </p:cNvPicPr>
            <p:nvPr/>
          </p:nvPicPr>
          <p:blipFill>
            <a:blip r:embed="rId3"/>
            <a:stretch>
              <a:fillRect/>
            </a:stretch>
          </p:blipFill>
          <p:spPr>
            <a:xfrm>
              <a:off x="45839" y="872321"/>
              <a:ext cx="2405611" cy="1800199"/>
            </a:xfrm>
            <a:prstGeom prst="ellipse">
              <a:avLst/>
            </a:prstGeom>
            <a:ln>
              <a:noFill/>
            </a:ln>
            <a:effectLst>
              <a:softEdge rad="112500"/>
            </a:effectLst>
          </p:spPr>
        </p:pic>
        <p:pic>
          <p:nvPicPr>
            <p:cNvPr id="3" name="Picture 2"/>
            <p:cNvPicPr>
              <a:picLocks noChangeAspect="1"/>
            </p:cNvPicPr>
            <p:nvPr/>
          </p:nvPicPr>
          <p:blipFill rotWithShape="1">
            <a:blip r:embed="rId4"/>
            <a:srcRect r="34905" b="22301"/>
            <a:stretch/>
          </p:blipFill>
          <p:spPr>
            <a:xfrm>
              <a:off x="3091434" y="832846"/>
              <a:ext cx="2055008" cy="1839675"/>
            </a:xfrm>
            <a:prstGeom prst="rect">
              <a:avLst/>
            </a:prstGeom>
            <a:ln>
              <a:noFill/>
            </a:ln>
            <a:effectLst>
              <a:softEdge rad="112500"/>
            </a:effectLst>
          </p:spPr>
        </p:pic>
        <p:sp>
          <p:nvSpPr>
            <p:cNvPr id="12" name="TextBox 11"/>
            <p:cNvSpPr txBox="1"/>
            <p:nvPr/>
          </p:nvSpPr>
          <p:spPr>
            <a:xfrm>
              <a:off x="45839" y="1356921"/>
              <a:ext cx="2233737"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CaCO3</a:t>
              </a:r>
            </a:p>
            <a:p>
              <a:pPr algn="ctr"/>
              <a:r>
                <a:rPr lang="en-US" sz="2400" b="1" dirty="0" err="1">
                  <a:latin typeface="Times New Roman" panose="02020603050405020304" pitchFamily="18" charset="0"/>
                  <a:cs typeface="Times New Roman" panose="02020603050405020304" pitchFamily="18" charset="0"/>
                </a:rPr>
                <a:t>Canxicacbonat</a:t>
              </a:r>
              <a:endParaRPr lang="en-US" sz="2400" b="1" dirty="0">
                <a:latin typeface="Times New Roman" panose="02020603050405020304" pitchFamily="18" charset="0"/>
                <a:cs typeface="Times New Roman" panose="02020603050405020304" pitchFamily="18" charset="0"/>
              </a:endParaRPr>
            </a:p>
          </p:txBody>
        </p:sp>
        <p:cxnSp>
          <p:nvCxnSpPr>
            <p:cNvPr id="15" name="Straight Arrow Connector 14"/>
            <p:cNvCxnSpPr>
              <a:stCxn id="5" idx="6"/>
              <a:endCxn id="3" idx="1"/>
            </p:cNvCxnSpPr>
            <p:nvPr/>
          </p:nvCxnSpPr>
          <p:spPr>
            <a:xfrm flipV="1">
              <a:off x="2451450" y="1752684"/>
              <a:ext cx="639984" cy="1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3"/>
              <a:endCxn id="4" idx="1"/>
            </p:cNvCxnSpPr>
            <p:nvPr/>
          </p:nvCxnSpPr>
          <p:spPr>
            <a:xfrm>
              <a:off x="5146442" y="1752684"/>
              <a:ext cx="1484998" cy="9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87898" y="1356921"/>
              <a:ext cx="1216801"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943600" y="1459597"/>
            <a:ext cx="2646294" cy="668204"/>
            <a:chOff x="8616280" y="872321"/>
            <a:chExt cx="3168352" cy="1790331"/>
          </a:xfrm>
        </p:grpSpPr>
        <p:sp>
          <p:nvSpPr>
            <p:cNvPr id="7" name="Right Arrow 6"/>
            <p:cNvSpPr/>
            <p:nvPr/>
          </p:nvSpPr>
          <p:spPr>
            <a:xfrm>
              <a:off x="8616280" y="1484784"/>
              <a:ext cx="648072"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p:cNvSpPr/>
            <p:nvPr/>
          </p:nvSpPr>
          <p:spPr>
            <a:xfrm>
              <a:off x="9480376" y="872321"/>
              <a:ext cx="2304256" cy="1790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tan</a:t>
              </a:r>
            </a:p>
          </p:txBody>
        </p:sp>
      </p:grpSp>
      <p:grpSp>
        <p:nvGrpSpPr>
          <p:cNvPr id="25" name="Group 24"/>
          <p:cNvGrpSpPr/>
          <p:nvPr/>
        </p:nvGrpSpPr>
        <p:grpSpPr>
          <a:xfrm>
            <a:off x="5943600" y="3321808"/>
            <a:ext cx="2700300" cy="685056"/>
            <a:chOff x="8616280" y="872321"/>
            <a:chExt cx="3168352" cy="1790331"/>
          </a:xfrm>
        </p:grpSpPr>
        <p:sp>
          <p:nvSpPr>
            <p:cNvPr id="26" name="Right Arrow 25"/>
            <p:cNvSpPr/>
            <p:nvPr/>
          </p:nvSpPr>
          <p:spPr>
            <a:xfrm>
              <a:off x="8616280" y="1484784"/>
              <a:ext cx="648072"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Rectangle 26"/>
            <p:cNvSpPr/>
            <p:nvPr/>
          </p:nvSpPr>
          <p:spPr>
            <a:xfrm>
              <a:off x="9480376" y="872321"/>
              <a:ext cx="2304256" cy="1790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tan</a:t>
              </a:r>
            </a:p>
          </p:txBody>
        </p:sp>
      </p:grpSp>
      <p:sp>
        <p:nvSpPr>
          <p:cNvPr id="30" name="TextBox 29"/>
          <p:cNvSpPr txBox="1"/>
          <p:nvPr/>
        </p:nvSpPr>
        <p:spPr>
          <a:xfrm>
            <a:off x="1373641" y="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1" name="TextBox 30"/>
          <p:cNvSpPr txBox="1"/>
          <p:nvPr/>
        </p:nvSpPr>
        <p:spPr>
          <a:xfrm>
            <a:off x="344937" y="457200"/>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grpSp>
        <p:nvGrpSpPr>
          <p:cNvPr id="32" name="Group 31"/>
          <p:cNvGrpSpPr/>
          <p:nvPr/>
        </p:nvGrpSpPr>
        <p:grpSpPr>
          <a:xfrm>
            <a:off x="500836" y="2801872"/>
            <a:ext cx="5205689" cy="1882192"/>
            <a:chOff x="94727" y="3693564"/>
            <a:chExt cx="6940919" cy="1882192"/>
          </a:xfrm>
        </p:grpSpPr>
        <p:pic>
          <p:nvPicPr>
            <p:cNvPr id="33" name="Picture 32"/>
            <p:cNvPicPr>
              <a:picLocks noChangeAspect="1"/>
            </p:cNvPicPr>
            <p:nvPr/>
          </p:nvPicPr>
          <p:blipFill>
            <a:blip r:embed="rId5"/>
            <a:stretch>
              <a:fillRect/>
            </a:stretch>
          </p:blipFill>
          <p:spPr>
            <a:xfrm>
              <a:off x="3133368" y="3717133"/>
              <a:ext cx="2054530" cy="1835055"/>
            </a:xfrm>
            <a:prstGeom prst="rect">
              <a:avLst/>
            </a:prstGeom>
          </p:spPr>
        </p:pic>
        <p:pic>
          <p:nvPicPr>
            <p:cNvPr id="34" name="Picture 33"/>
            <p:cNvPicPr>
              <a:picLocks noChangeAspect="1"/>
            </p:cNvPicPr>
            <p:nvPr/>
          </p:nvPicPr>
          <p:blipFill rotWithShape="1">
            <a:blip r:embed="rId2"/>
            <a:srcRect l="9085" t="7447" r="73392"/>
            <a:stretch/>
          </p:blipFill>
          <p:spPr>
            <a:xfrm>
              <a:off x="6456040" y="3693564"/>
              <a:ext cx="579606" cy="1882192"/>
            </a:xfrm>
            <a:prstGeom prst="rect">
              <a:avLst/>
            </a:prstGeom>
          </p:spPr>
        </p:pic>
        <p:pic>
          <p:nvPicPr>
            <p:cNvPr id="35" name="Picture 34"/>
            <p:cNvPicPr>
              <a:picLocks noChangeAspect="1"/>
            </p:cNvPicPr>
            <p:nvPr/>
          </p:nvPicPr>
          <p:blipFill rotWithShape="1">
            <a:blip r:embed="rId6"/>
            <a:srcRect l="25014" t="12259" r="11060" b="22358"/>
            <a:stretch/>
          </p:blipFill>
          <p:spPr>
            <a:xfrm>
              <a:off x="94727" y="3825146"/>
              <a:ext cx="2327357" cy="1619032"/>
            </a:xfrm>
            <a:prstGeom prst="ellipse">
              <a:avLst/>
            </a:prstGeom>
            <a:ln>
              <a:noFill/>
            </a:ln>
            <a:effectLst>
              <a:softEdge rad="112500"/>
            </a:effectLst>
          </p:spPr>
        </p:pic>
        <p:sp>
          <p:nvSpPr>
            <p:cNvPr id="36" name="TextBox 35"/>
            <p:cNvSpPr txBox="1"/>
            <p:nvPr/>
          </p:nvSpPr>
          <p:spPr>
            <a:xfrm>
              <a:off x="459912" y="4219163"/>
              <a:ext cx="1665392" cy="1200329"/>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NaCl</a:t>
              </a: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endParaRPr lang="en-US" sz="2400" b="1" dirty="0">
                <a:latin typeface="Times New Roman" panose="02020603050405020304" pitchFamily="18" charset="0"/>
                <a:cs typeface="Times New Roman" panose="02020603050405020304" pitchFamily="18" charset="0"/>
              </a:endParaRPr>
            </a:p>
          </p:txBody>
        </p:sp>
        <p:cxnSp>
          <p:nvCxnSpPr>
            <p:cNvPr id="37" name="Straight Arrow Connector 36"/>
            <p:cNvCxnSpPr>
              <a:stCxn id="35" idx="6"/>
            </p:cNvCxnSpPr>
            <p:nvPr/>
          </p:nvCxnSpPr>
          <p:spPr>
            <a:xfrm flipV="1">
              <a:off x="2422084" y="4634661"/>
              <a:ext cx="8412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3"/>
            </p:cNvCxnSpPr>
            <p:nvPr/>
          </p:nvCxnSpPr>
          <p:spPr>
            <a:xfrm>
              <a:off x="5187898" y="4634661"/>
              <a:ext cx="1268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91953" y="4116962"/>
              <a:ext cx="1216801"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endParaRPr lang="en-US" sz="24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TextBox 1"/>
              <p:cNvSpPr txBox="1"/>
              <p:nvPr/>
            </p:nvSpPr>
            <p:spPr>
              <a:xfrm>
                <a:off x="1851141" y="1157029"/>
                <a:ext cx="1421344" cy="584775"/>
              </a:xfrm>
              <a:prstGeom prst="rect">
                <a:avLst/>
              </a:prstGeom>
              <a:noFill/>
            </p:spPr>
            <p:txBody>
              <a:bodyPr wrap="square" rtlCol="0">
                <a:spAutoFit/>
              </a:bodyPr>
              <a:lstStyle/>
              <a:p>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a:rPr>
                          <m:t>𝑯</m:t>
                        </m:r>
                      </m:e>
                      <m:sub>
                        <m:r>
                          <a:rPr lang="en-US" sz="3200" b="1" i="1" smtClean="0">
                            <a:solidFill>
                              <a:srgbClr val="FF0000"/>
                            </a:solidFill>
                            <a:latin typeface="Cambria Math"/>
                          </a:rPr>
                          <m:t>𝟐</m:t>
                        </m:r>
                      </m:sub>
                    </m:sSub>
                  </m:oMath>
                </a14:m>
                <a:r>
                  <a:rPr lang="en-US" sz="3200" b="1" dirty="0">
                    <a:solidFill>
                      <a:srgbClr val="FF0000"/>
                    </a:solidFill>
                  </a:rPr>
                  <a:t>O</a:t>
                </a:r>
              </a:p>
            </p:txBody>
          </p:sp>
        </mc:Choice>
        <mc:Fallback xmlns="">
          <p:sp>
            <p:nvSpPr>
              <p:cNvPr id="2" name="TextBox 1"/>
              <p:cNvSpPr txBox="1">
                <a:spLocks noRot="1" noChangeAspect="1" noMove="1" noResize="1" noEditPoints="1" noAdjustHandles="1" noChangeArrowheads="1" noChangeShapeType="1" noTextEdit="1"/>
              </p:cNvSpPr>
              <p:nvPr/>
            </p:nvSpPr>
            <p:spPr>
              <a:xfrm>
                <a:off x="1851141" y="1157029"/>
                <a:ext cx="1421344" cy="584775"/>
              </a:xfrm>
              <a:prstGeom prst="rect">
                <a:avLst/>
              </a:prstGeom>
              <a:blipFill rotWithShape="1">
                <a:blip r:embed="rId7"/>
                <a:stretch>
                  <a:fillRect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177431" y="4769078"/>
                <a:ext cx="3290169" cy="584775"/>
              </a:xfrm>
              <a:prstGeom prst="rect">
                <a:avLst/>
              </a:prstGeom>
              <a:noFill/>
            </p:spPr>
            <p:txBody>
              <a:bodyPr wrap="square" rtlCol="0">
                <a:spAutoFit/>
              </a:bodyPr>
              <a:lstStyle/>
              <a:p>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a:rPr>
                          <m:t>𝑯</m:t>
                        </m:r>
                      </m:e>
                      <m:sub>
                        <m:r>
                          <a:rPr lang="en-US" sz="3200" b="1" i="1" smtClean="0">
                            <a:solidFill>
                              <a:srgbClr val="FF0000"/>
                            </a:solidFill>
                            <a:latin typeface="Cambria Math"/>
                          </a:rPr>
                          <m:t>𝟐</m:t>
                        </m:r>
                      </m:sub>
                    </m:sSub>
                  </m:oMath>
                </a14:m>
                <a:r>
                  <a:rPr lang="en-US" sz="3200" b="1" dirty="0">
                    <a:solidFill>
                      <a:srgbClr val="FF0000"/>
                    </a:solidFill>
                    <a:latin typeface="Times New Roman" pitchFamily="18" charset="0"/>
                    <a:cs typeface="Times New Roman" pitchFamily="18" charset="0"/>
                  </a:rPr>
                  <a:t>O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dung </a:t>
                </a:r>
                <a:r>
                  <a:rPr lang="en-US" sz="3200" b="1" dirty="0" err="1">
                    <a:solidFill>
                      <a:srgbClr val="FF0000"/>
                    </a:solidFill>
                    <a:latin typeface="Times New Roman" pitchFamily="18" charset="0"/>
                    <a:cs typeface="Times New Roman" pitchFamily="18" charset="0"/>
                  </a:rPr>
                  <a:t>môi</a:t>
                </a:r>
                <a:endParaRPr lang="en-US" sz="3200" b="1" dirty="0">
                  <a:solidFill>
                    <a:srgbClr val="FF0000"/>
                  </a:solidFill>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177431" y="4769078"/>
                <a:ext cx="3290169" cy="584775"/>
              </a:xfrm>
              <a:prstGeom prst="rect">
                <a:avLst/>
              </a:prstGeom>
              <a:blipFill rotWithShape="1">
                <a:blip r:embed="rId8"/>
                <a:stretch>
                  <a:fillRect t="-14583" r="-1111" b="-32292"/>
                </a:stretch>
              </a:blipFill>
            </p:spPr>
            <p:txBody>
              <a:bodyPr/>
              <a:lstStyle/>
              <a:p>
                <a:r>
                  <a:rPr lang="en-US">
                    <a:noFill/>
                  </a:rPr>
                  <a:t> </a:t>
                </a:r>
              </a:p>
            </p:txBody>
          </p:sp>
        </mc:Fallback>
      </mc:AlternateContent>
      <p:cxnSp>
        <p:nvCxnSpPr>
          <p:cNvPr id="18" name="Straight Arrow Connector 17"/>
          <p:cNvCxnSpPr/>
          <p:nvPr/>
        </p:nvCxnSpPr>
        <p:spPr>
          <a:xfrm flipH="1">
            <a:off x="1386421" y="4317596"/>
            <a:ext cx="12826" cy="366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74725" y="3327471"/>
            <a:ext cx="1230906" cy="12003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29041" y="4711007"/>
            <a:ext cx="3581400"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tan</a:t>
            </a:r>
          </a:p>
        </p:txBody>
      </p:sp>
      <p:cxnSp>
        <p:nvCxnSpPr>
          <p:cNvPr id="45" name="Straight Arrow Connector 44"/>
          <p:cNvCxnSpPr/>
          <p:nvPr/>
        </p:nvCxnSpPr>
        <p:spPr>
          <a:xfrm>
            <a:off x="2561813" y="3429000"/>
            <a:ext cx="1857787"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467600" y="4056267"/>
            <a:ext cx="0" cy="444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487786" y="4449397"/>
            <a:ext cx="3959627"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dịch</a:t>
            </a:r>
            <a:endParaRPr lang="en-US" sz="2800" dirty="0">
              <a:latin typeface="Times New Roman" pitchFamily="18" charset="0"/>
              <a:cs typeface="Times New Roman" pitchFamily="18" charset="0"/>
            </a:endParaRPr>
          </a:p>
        </p:txBody>
      </p:sp>
      <p:sp>
        <p:nvSpPr>
          <p:cNvPr id="50" name="TextBox 49"/>
          <p:cNvSpPr txBox="1"/>
          <p:nvPr/>
        </p:nvSpPr>
        <p:spPr>
          <a:xfrm>
            <a:off x="263298" y="4552486"/>
            <a:ext cx="8610600"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 Dung </a:t>
            </a:r>
            <a:r>
              <a:rPr lang="en-US" sz="3200" b="1" dirty="0" err="1">
                <a:solidFill>
                  <a:srgbClr val="FF0000"/>
                </a:solidFill>
                <a:latin typeface="Times New Roman" pitchFamily="18" charset="0"/>
                <a:cs typeface="Times New Roman" pitchFamily="18" charset="0"/>
              </a:rPr>
              <a:t>dịch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hỗn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lỏng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chất</a:t>
            </a:r>
            <a:r>
              <a:rPr lang="en-US" sz="3200" b="1" dirty="0">
                <a:solidFill>
                  <a:srgbClr val="FF0000"/>
                </a:solidFill>
                <a:latin typeface="Times New Roman" pitchFamily="18" charset="0"/>
                <a:cs typeface="Times New Roman" pitchFamily="18" charset="0"/>
              </a:rPr>
              <a:t> tan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dung </a:t>
            </a:r>
            <a:r>
              <a:rPr lang="en-US" sz="3200" b="1" dirty="0" err="1">
                <a:solidFill>
                  <a:srgbClr val="FF0000"/>
                </a:solidFill>
                <a:latin typeface="Times New Roman" pitchFamily="18" charset="0"/>
                <a:cs typeface="Times New Roman" pitchFamily="18" charset="0"/>
              </a:rPr>
              <a:t>môi</a:t>
            </a:r>
            <a:r>
              <a:rPr lang="en-US" sz="3200" b="1" dirty="0">
                <a:solidFill>
                  <a:srgbClr val="FF0000"/>
                </a:solidFill>
                <a:latin typeface="Times New Roman" pitchFamily="18" charset="0"/>
                <a:cs typeface="Times New Roman" pitchFamily="18" charset="0"/>
              </a:rPr>
              <a:t>.</a:t>
            </a:r>
          </a:p>
        </p:txBody>
      </p:sp>
      <p:sp>
        <p:nvSpPr>
          <p:cNvPr id="51" name="TextBox 50"/>
          <p:cNvSpPr txBox="1"/>
          <p:nvPr/>
        </p:nvSpPr>
        <p:spPr>
          <a:xfrm>
            <a:off x="7416805" y="4552486"/>
            <a:ext cx="1228912" cy="1569660"/>
          </a:xfrm>
          <a:prstGeom prst="rect">
            <a:avLst/>
          </a:prstGeom>
          <a:noFill/>
        </p:spPr>
        <p:txBody>
          <a:bodyPr wrap="square" rtlCol="0">
            <a:spAutoFit/>
          </a:bodyPr>
          <a:lstStyle/>
          <a:p>
            <a:r>
              <a:rPr lang="en-US" sz="9600" b="1" dirty="0">
                <a:sym typeface="Wingdings" panose="05000000000000000000" pitchFamily="2" charset="2"/>
              </a:rPr>
              <a:t></a:t>
            </a:r>
            <a:endParaRPr lang="en-US" sz="9600" b="1" dirty="0"/>
          </a:p>
        </p:txBody>
      </p:sp>
      <mc:AlternateContent xmlns:mc="http://schemas.openxmlformats.org/markup-compatibility/2006" xmlns:a14="http://schemas.microsoft.com/office/drawing/2010/main">
        <mc:Choice Requires="a14">
          <p:sp>
            <p:nvSpPr>
              <p:cNvPr id="52" name="TextBox 51"/>
              <p:cNvSpPr txBox="1"/>
              <p:nvPr/>
            </p:nvSpPr>
            <p:spPr>
              <a:xfrm>
                <a:off x="1752600" y="3263774"/>
                <a:ext cx="1421344" cy="584775"/>
              </a:xfrm>
              <a:prstGeom prst="rect">
                <a:avLst/>
              </a:prstGeom>
              <a:noFill/>
            </p:spPr>
            <p:txBody>
              <a:bodyPr wrap="square" rtlCol="0">
                <a:spAutoFit/>
              </a:bodyPr>
              <a:lstStyle/>
              <a:p>
                <a14:m>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1" smtClean="0">
                            <a:solidFill>
                              <a:srgbClr val="FF0000"/>
                            </a:solidFill>
                            <a:latin typeface="Cambria Math"/>
                          </a:rPr>
                          <m:t>𝑯</m:t>
                        </m:r>
                      </m:e>
                      <m:sub>
                        <m:r>
                          <a:rPr lang="en-US" sz="3200" b="1" i="1" smtClean="0">
                            <a:solidFill>
                              <a:srgbClr val="FF0000"/>
                            </a:solidFill>
                            <a:latin typeface="Cambria Math"/>
                          </a:rPr>
                          <m:t>𝟐</m:t>
                        </m:r>
                      </m:sub>
                    </m:sSub>
                  </m:oMath>
                </a14:m>
                <a:r>
                  <a:rPr lang="en-US" sz="3200" b="1" dirty="0">
                    <a:solidFill>
                      <a:srgbClr val="FF0000"/>
                    </a:solidFill>
                  </a:rPr>
                  <a:t>O</a:t>
                </a:r>
              </a:p>
            </p:txBody>
          </p:sp>
        </mc:Choice>
        <mc:Fallback xmlns="">
          <p:sp>
            <p:nvSpPr>
              <p:cNvPr id="52" name="TextBox 51"/>
              <p:cNvSpPr txBox="1">
                <a:spLocks noRot="1" noChangeAspect="1" noMove="1" noResize="1" noEditPoints="1" noAdjustHandles="1" noChangeArrowheads="1" noChangeShapeType="1" noTextEdit="1"/>
              </p:cNvSpPr>
              <p:nvPr/>
            </p:nvSpPr>
            <p:spPr>
              <a:xfrm>
                <a:off x="1752600" y="3263774"/>
                <a:ext cx="1421344" cy="584775"/>
              </a:xfrm>
              <a:prstGeom prst="rect">
                <a:avLst/>
              </a:prstGeom>
              <a:blipFill rotWithShape="1">
                <a:blip r:embed="rId9"/>
                <a:stretch>
                  <a:fillRect t="-12500" b="-34375"/>
                </a:stretch>
              </a:blipFill>
            </p:spPr>
            <p:txBody>
              <a:bodyPr/>
              <a:lstStyle/>
              <a:p>
                <a:r>
                  <a:rPr lang="en-US">
                    <a:noFill/>
                  </a:rPr>
                  <a:t> </a:t>
                </a:r>
              </a:p>
            </p:txBody>
          </p:sp>
        </mc:Fallback>
      </mc:AlternateContent>
      <p:sp>
        <p:nvSpPr>
          <p:cNvPr id="53" name="Rectangle 52"/>
          <p:cNvSpPr/>
          <p:nvPr/>
        </p:nvSpPr>
        <p:spPr>
          <a:xfrm>
            <a:off x="206440" y="5629704"/>
            <a:ext cx="8634801" cy="978729"/>
          </a:xfrm>
          <a:prstGeom prst="rect">
            <a:avLst/>
          </a:prstGeom>
        </p:spPr>
        <p:txBody>
          <a:bodyPr wrap="square">
            <a:spAutoFit/>
          </a:bodyPr>
          <a:lstStyle/>
          <a:p>
            <a:pPr indent="228600">
              <a:lnSpc>
                <a:spcPct val="80000"/>
              </a:lnSpc>
              <a:spcBef>
                <a:spcPct val="20000"/>
              </a:spcBef>
              <a:buFontTx/>
              <a:buChar char="-"/>
              <a:defRPr/>
            </a:pP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và</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err="1">
                <a:solidFill>
                  <a:srgbClr val="FF0000"/>
                </a:solidFill>
                <a:latin typeface="Times New Roman" pitchFamily="18" charset="0"/>
                <a:cs typeface="Times New Roman" pitchFamily="18" charset="0"/>
              </a:rPr>
              <a:t>không</a:t>
            </a:r>
            <a:r>
              <a:rPr lang="en-US" sz="3200" b="1" i="1" kern="0" dirty="0">
                <a:solidFill>
                  <a:srgbClr val="FF0000"/>
                </a:solidFill>
                <a:latin typeface="Times New Roman" pitchFamily="18" charset="0"/>
                <a:cs typeface="Times New Roman" pitchFamily="18" charset="0"/>
              </a:rPr>
              <a:t> tan</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trong</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nước</a:t>
            </a:r>
            <a:r>
              <a:rPr lang="en-US" sz="3200" b="1" kern="0" dirty="0">
                <a:solidFill>
                  <a:srgbClr val="FF0000"/>
                </a:solidFill>
                <a:latin typeface="Times New Roman" pitchFamily="18" charset="0"/>
                <a:cs typeface="Times New Roman" pitchFamily="18" charset="0"/>
              </a:rPr>
              <a:t>.</a:t>
            </a:r>
          </a:p>
          <a:p>
            <a:pPr indent="228600">
              <a:lnSpc>
                <a:spcPct val="80000"/>
              </a:lnSpc>
              <a:spcBef>
                <a:spcPct val="20000"/>
              </a:spcBef>
              <a:buFontTx/>
              <a:buChar char="-"/>
              <a:defRPr/>
            </a:pP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 </a:t>
            </a:r>
            <a:r>
              <a:rPr lang="en-US" sz="3200" b="1" i="1" kern="0" dirty="0" err="1">
                <a:solidFill>
                  <a:srgbClr val="FF0000"/>
                </a:solidFill>
                <a:latin typeface="Times New Roman" pitchFamily="18" charset="0"/>
                <a:cs typeface="Times New Roman" pitchFamily="18" charset="0"/>
              </a:rPr>
              <a:t>nhiều</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có</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chất</a:t>
            </a:r>
            <a:r>
              <a:rPr lang="en-US" sz="3200" b="1" kern="0" dirty="0">
                <a:solidFill>
                  <a:srgbClr val="FF0000"/>
                </a:solidFill>
                <a:latin typeface="Times New Roman" pitchFamily="18" charset="0"/>
                <a:cs typeface="Times New Roman" pitchFamily="18" charset="0"/>
              </a:rPr>
              <a:t> </a:t>
            </a:r>
            <a:r>
              <a:rPr lang="en-US" sz="3200" b="1" i="1" kern="0" dirty="0">
                <a:solidFill>
                  <a:srgbClr val="FF0000"/>
                </a:solidFill>
                <a:latin typeface="Times New Roman" pitchFamily="18" charset="0"/>
                <a:cs typeface="Times New Roman" pitchFamily="18" charset="0"/>
              </a:rPr>
              <a:t>tan </a:t>
            </a:r>
            <a:r>
              <a:rPr lang="en-US" sz="3200" b="1" i="1" kern="0" dirty="0" err="1">
                <a:solidFill>
                  <a:srgbClr val="FF0000"/>
                </a:solidFill>
                <a:latin typeface="Times New Roman" pitchFamily="18" charset="0"/>
                <a:cs typeface="Times New Roman" pitchFamily="18" charset="0"/>
              </a:rPr>
              <a:t>ít</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trong</a:t>
            </a:r>
            <a:r>
              <a:rPr lang="en-US" sz="3200" b="1" kern="0" dirty="0">
                <a:solidFill>
                  <a:srgbClr val="FF0000"/>
                </a:solidFill>
                <a:latin typeface="Times New Roman" pitchFamily="18" charset="0"/>
                <a:cs typeface="Times New Roman" pitchFamily="18" charset="0"/>
              </a:rPr>
              <a:t> </a:t>
            </a:r>
            <a:r>
              <a:rPr lang="en-US" sz="3200" b="1" kern="0" dirty="0" err="1">
                <a:solidFill>
                  <a:srgbClr val="FF0000"/>
                </a:solidFill>
                <a:latin typeface="Times New Roman" pitchFamily="18" charset="0"/>
                <a:cs typeface="Times New Roman" pitchFamily="18" charset="0"/>
              </a:rPr>
              <a:t>nước</a:t>
            </a:r>
            <a:r>
              <a:rPr lang="en-US" sz="3200" b="1" kern="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724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xit" presetSubtype="1" fill="hold" nodeType="clickEffect">
                                  <p:stCondLst>
                                    <p:cond delay="0"/>
                                  </p:stCondLst>
                                  <p:childTnLst>
                                    <p:animEffect transition="out" filter="wheel(1)">
                                      <p:cBhvr>
                                        <p:cTn id="68" dur="2000"/>
                                        <p:tgtEl>
                                          <p:spTgt spid="18"/>
                                        </p:tgtEl>
                                      </p:cBhvr>
                                    </p:animEffect>
                                    <p:set>
                                      <p:cBhvr>
                                        <p:cTn id="69" dur="1" fill="hold">
                                          <p:stCondLst>
                                            <p:cond delay="1999"/>
                                          </p:stCondLst>
                                        </p:cTn>
                                        <p:tgtEl>
                                          <p:spTgt spid="18"/>
                                        </p:tgtEl>
                                        <p:attrNameLst>
                                          <p:attrName>style.visibility</p:attrName>
                                        </p:attrNameLst>
                                      </p:cBhvr>
                                      <p:to>
                                        <p:strVal val="hidden"/>
                                      </p:to>
                                    </p:set>
                                  </p:childTnLst>
                                </p:cTn>
                              </p:par>
                              <p:par>
                                <p:cTn id="70" presetID="21" presetClass="exit" presetSubtype="1" fill="hold" grpId="1" nodeType="withEffect">
                                  <p:stCondLst>
                                    <p:cond delay="0"/>
                                  </p:stCondLst>
                                  <p:childTnLst>
                                    <p:animEffect transition="out" filter="wheel(1)">
                                      <p:cBhvr>
                                        <p:cTn id="71" dur="2000"/>
                                        <p:tgtEl>
                                          <p:spTgt spid="42"/>
                                        </p:tgtEl>
                                      </p:cBhvr>
                                    </p:animEffect>
                                    <p:set>
                                      <p:cBhvr>
                                        <p:cTn id="72" dur="1" fill="hold">
                                          <p:stCondLst>
                                            <p:cond delay="1999"/>
                                          </p:stCondLst>
                                        </p:cTn>
                                        <p:tgtEl>
                                          <p:spTgt spid="42"/>
                                        </p:tgtEl>
                                        <p:attrNameLst>
                                          <p:attrName>style.visibility</p:attrName>
                                        </p:attrNameLst>
                                      </p:cBhvr>
                                      <p:to>
                                        <p:strVal val="hidden"/>
                                      </p:to>
                                    </p:set>
                                  </p:childTnLst>
                                </p:cTn>
                              </p:par>
                              <p:par>
                                <p:cTn id="73" presetID="21" presetClass="exit" presetSubtype="1" fill="hold" nodeType="withEffect">
                                  <p:stCondLst>
                                    <p:cond delay="0"/>
                                  </p:stCondLst>
                                  <p:childTnLst>
                                    <p:animEffect transition="out" filter="wheel(1)">
                                      <p:cBhvr>
                                        <p:cTn id="74" dur="2000"/>
                                        <p:tgtEl>
                                          <p:spTgt spid="45"/>
                                        </p:tgtEl>
                                      </p:cBhvr>
                                    </p:animEffect>
                                    <p:set>
                                      <p:cBhvr>
                                        <p:cTn id="75" dur="1" fill="hold">
                                          <p:stCondLst>
                                            <p:cond delay="1999"/>
                                          </p:stCondLst>
                                        </p:cTn>
                                        <p:tgtEl>
                                          <p:spTgt spid="45"/>
                                        </p:tgtEl>
                                        <p:attrNameLst>
                                          <p:attrName>style.visibility</p:attrName>
                                        </p:attrNameLst>
                                      </p:cBhvr>
                                      <p:to>
                                        <p:strVal val="hidden"/>
                                      </p:to>
                                    </p:set>
                                  </p:childTnLst>
                                </p:cTn>
                              </p:par>
                              <p:par>
                                <p:cTn id="76" presetID="21" presetClass="exit" presetSubtype="1" fill="hold" grpId="1" nodeType="withEffect">
                                  <p:stCondLst>
                                    <p:cond delay="0"/>
                                  </p:stCondLst>
                                  <p:childTnLst>
                                    <p:animEffect transition="out" filter="wheel(1)">
                                      <p:cBhvr>
                                        <p:cTn id="77" dur="2000"/>
                                        <p:tgtEl>
                                          <p:spTgt spid="40"/>
                                        </p:tgtEl>
                                      </p:cBhvr>
                                    </p:animEffect>
                                    <p:set>
                                      <p:cBhvr>
                                        <p:cTn id="78" dur="1" fill="hold">
                                          <p:stCondLst>
                                            <p:cond delay="1999"/>
                                          </p:stCondLst>
                                        </p:cTn>
                                        <p:tgtEl>
                                          <p:spTgt spid="40"/>
                                        </p:tgtEl>
                                        <p:attrNameLst>
                                          <p:attrName>style.visibility</p:attrName>
                                        </p:attrNameLst>
                                      </p:cBhvr>
                                      <p:to>
                                        <p:strVal val="hidden"/>
                                      </p:to>
                                    </p:set>
                                  </p:childTnLst>
                                </p:cTn>
                              </p:par>
                              <p:par>
                                <p:cTn id="79" presetID="21" presetClass="exit" presetSubtype="1" fill="hold" grpId="1" nodeType="withEffect">
                                  <p:stCondLst>
                                    <p:cond delay="0"/>
                                  </p:stCondLst>
                                  <p:childTnLst>
                                    <p:animEffect transition="out" filter="wheel(1)">
                                      <p:cBhvr>
                                        <p:cTn id="80" dur="2000"/>
                                        <p:tgtEl>
                                          <p:spTgt spid="49"/>
                                        </p:tgtEl>
                                      </p:cBhvr>
                                    </p:animEffect>
                                    <p:set>
                                      <p:cBhvr>
                                        <p:cTn id="81" dur="1" fill="hold">
                                          <p:stCondLst>
                                            <p:cond delay="1999"/>
                                          </p:stCondLst>
                                        </p:cTn>
                                        <p:tgtEl>
                                          <p:spTgt spid="4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ppt_x"/>
                                          </p:val>
                                        </p:tav>
                                        <p:tav tm="100000">
                                          <p:val>
                                            <p:strVal val="#ppt_x"/>
                                          </p:val>
                                        </p:tav>
                                      </p:tavLst>
                                    </p:anim>
                                    <p:anim calcmode="lin" valueType="num">
                                      <p:cBhvr additive="base">
                                        <p:cTn id="8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53">
                                            <p:txEl>
                                              <p:pRg st="0" end="0"/>
                                            </p:txEl>
                                          </p:spTgt>
                                        </p:tgtEl>
                                        <p:attrNameLst>
                                          <p:attrName>style.visibility</p:attrName>
                                        </p:attrNameLst>
                                      </p:cBhvr>
                                      <p:to>
                                        <p:strVal val="visible"/>
                                      </p:to>
                                    </p:set>
                                    <p:anim calcmode="lin" valueType="num">
                                      <p:cBhvr additive="base">
                                        <p:cTn id="92"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53">
                                            <p:txEl>
                                              <p:pRg st="1" end="1"/>
                                            </p:txEl>
                                          </p:spTgt>
                                        </p:tgtEl>
                                        <p:attrNameLst>
                                          <p:attrName>style.visibility</p:attrName>
                                        </p:attrNameLst>
                                      </p:cBhvr>
                                      <p:to>
                                        <p:strVal val="visible"/>
                                      </p:to>
                                    </p:set>
                                    <p:anim calcmode="lin" valueType="num">
                                      <p:cBhvr additive="base">
                                        <p:cTn id="96"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animBg="1"/>
      <p:bldP spid="42" grpId="0"/>
      <p:bldP spid="42" grpId="1"/>
      <p:bldP spid="49" grpId="0"/>
      <p:bldP spid="49" grpId="1"/>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304800" y="1752600"/>
            <a:ext cx="84582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000" b="1" u="sng">
                <a:solidFill>
                  <a:srgbClr val="000000"/>
                </a:solidFill>
                <a:latin typeface="Times New Roman" pitchFamily="18" charset="0"/>
              </a:rPr>
              <a:t>Bài 2</a:t>
            </a:r>
            <a:r>
              <a:rPr lang="en-US" altLang="en-US" sz="3000">
                <a:solidFill>
                  <a:srgbClr val="000000"/>
                </a:solidFill>
                <a:latin typeface="Times New Roman" pitchFamily="18" charset="0"/>
              </a:rPr>
              <a:t>:</a:t>
            </a:r>
          </a:p>
          <a:p>
            <a:pPr eaLnBrk="1" hangingPunct="1"/>
            <a:r>
              <a:rPr lang="en-US" altLang="en-US" sz="3000">
                <a:solidFill>
                  <a:srgbClr val="000000"/>
                </a:solidFill>
                <a:latin typeface="Times New Roman" pitchFamily="18" charset="0"/>
              </a:rPr>
              <a:t>Một dung dịch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SO</a:t>
            </a:r>
            <a:r>
              <a:rPr lang="en-US" altLang="en-US" sz="3000" baseline="-25000">
                <a:solidFill>
                  <a:srgbClr val="000000"/>
                </a:solidFill>
                <a:latin typeface="Times New Roman" pitchFamily="18" charset="0"/>
              </a:rPr>
              <a:t>4</a:t>
            </a:r>
            <a:r>
              <a:rPr lang="en-US" altLang="en-US" sz="3000">
                <a:solidFill>
                  <a:srgbClr val="000000"/>
                </a:solidFill>
                <a:latin typeface="Times New Roman" pitchFamily="18" charset="0"/>
              </a:rPr>
              <a:t> có nồng độ 14 %. Tính khối lượng H</a:t>
            </a:r>
            <a:r>
              <a:rPr lang="en-US" altLang="en-US" sz="3000" baseline="-25000">
                <a:solidFill>
                  <a:srgbClr val="000000"/>
                </a:solidFill>
                <a:latin typeface="Times New Roman" pitchFamily="18" charset="0"/>
              </a:rPr>
              <a:t>2</a:t>
            </a:r>
            <a:r>
              <a:rPr lang="en-US" altLang="en-US" sz="3000">
                <a:solidFill>
                  <a:srgbClr val="000000"/>
                </a:solidFill>
                <a:latin typeface="Times New Roman" pitchFamily="18" charset="0"/>
              </a:rPr>
              <a:t>SO</a:t>
            </a:r>
            <a:r>
              <a:rPr lang="en-US" altLang="en-US" sz="3000" baseline="-25000">
                <a:solidFill>
                  <a:srgbClr val="000000"/>
                </a:solidFill>
                <a:latin typeface="Times New Roman" pitchFamily="18" charset="0"/>
              </a:rPr>
              <a:t>4</a:t>
            </a:r>
            <a:r>
              <a:rPr lang="en-US" altLang="en-US" sz="3000">
                <a:solidFill>
                  <a:srgbClr val="000000"/>
                </a:solidFill>
                <a:latin typeface="Times New Roman" pitchFamily="18" charset="0"/>
              </a:rPr>
              <a:t> có trong 150 gam dung dịch?</a:t>
            </a:r>
          </a:p>
        </p:txBody>
      </p:sp>
      <p:sp>
        <p:nvSpPr>
          <p:cNvPr id="4" name="Rectangle 7"/>
          <p:cNvSpPr>
            <a:spLocks noChangeArrowheads="1"/>
          </p:cNvSpPr>
          <p:nvPr/>
        </p:nvSpPr>
        <p:spPr bwMode="auto">
          <a:xfrm>
            <a:off x="228600" y="3535363"/>
            <a:ext cx="76184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700">
                <a:solidFill>
                  <a:srgbClr val="000000"/>
                </a:solidFill>
                <a:latin typeface="Times New Roman" pitchFamily="18" charset="0"/>
              </a:rPr>
              <a:t>- Khối lượng H</a:t>
            </a:r>
            <a:r>
              <a:rPr lang="en-US" altLang="en-US" sz="2700" baseline="-25000">
                <a:solidFill>
                  <a:srgbClr val="000000"/>
                </a:solidFill>
                <a:latin typeface="Times New Roman" pitchFamily="18" charset="0"/>
              </a:rPr>
              <a:t>2</a:t>
            </a:r>
            <a:r>
              <a:rPr lang="en-US" altLang="en-US" sz="2700">
                <a:solidFill>
                  <a:srgbClr val="000000"/>
                </a:solidFill>
                <a:latin typeface="Times New Roman" pitchFamily="18" charset="0"/>
              </a:rPr>
              <a:t>SO</a:t>
            </a:r>
            <a:r>
              <a:rPr lang="en-US" altLang="en-US" sz="2700" baseline="-25000">
                <a:solidFill>
                  <a:srgbClr val="000000"/>
                </a:solidFill>
                <a:latin typeface="Times New Roman" pitchFamily="18" charset="0"/>
              </a:rPr>
              <a:t>4</a:t>
            </a:r>
            <a:r>
              <a:rPr lang="en-US" altLang="en-US" sz="2700">
                <a:solidFill>
                  <a:srgbClr val="000000"/>
                </a:solidFill>
                <a:latin typeface="Times New Roman" pitchFamily="18" charset="0"/>
              </a:rPr>
              <a:t> có trong 150 gam dung dịch:</a:t>
            </a:r>
          </a:p>
        </p:txBody>
      </p:sp>
      <p:graphicFrame>
        <p:nvGraphicFramePr>
          <p:cNvPr id="5" name="Object 8"/>
          <p:cNvGraphicFramePr>
            <a:graphicFrameLocks noGrp="1" noChangeAspect="1"/>
          </p:cNvGraphicFramePr>
          <p:nvPr>
            <p:ph sz="half" idx="1"/>
            <p:extLst>
              <p:ext uri="{D42A27DB-BD31-4B8C-83A1-F6EECF244321}">
                <p14:modId xmlns:p14="http://schemas.microsoft.com/office/powerpoint/2010/main" val="3260331118"/>
              </p:ext>
            </p:extLst>
          </p:nvPr>
        </p:nvGraphicFramePr>
        <p:xfrm>
          <a:off x="685800" y="4191000"/>
          <a:ext cx="2894013" cy="1055688"/>
        </p:xfrm>
        <a:graphic>
          <a:graphicData uri="http://schemas.openxmlformats.org/presentationml/2006/ole">
            <mc:AlternateContent xmlns:mc="http://schemas.openxmlformats.org/markup-compatibility/2006">
              <mc:Choice xmlns:v="urn:schemas-microsoft-com:vml" Requires="v">
                <p:oleObj name="Equation" r:id="rId2" imgW="1079032" imgH="393529" progId="Equation.DSMT4">
                  <p:embed/>
                </p:oleObj>
              </mc:Choice>
              <mc:Fallback>
                <p:oleObj name="Equation" r:id="rId2" imgW="1079032" imgH="393529"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91000"/>
                        <a:ext cx="2894013"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3483238150"/>
              </p:ext>
            </p:extLst>
          </p:nvPr>
        </p:nvGraphicFramePr>
        <p:xfrm>
          <a:off x="3581400" y="4191000"/>
          <a:ext cx="3505200" cy="1016000"/>
        </p:xfrm>
        <a:graphic>
          <a:graphicData uri="http://schemas.openxmlformats.org/presentationml/2006/ole">
            <mc:AlternateContent xmlns:mc="http://schemas.openxmlformats.org/markup-compatibility/2006">
              <mc:Choice xmlns:v="urn:schemas-microsoft-com:vml" Requires="v">
                <p:oleObj name="Equation" r:id="rId4" imgW="1358310" imgH="393529" progId="Equation.DSMT4">
                  <p:embed/>
                </p:oleObj>
              </mc:Choice>
              <mc:Fallback>
                <p:oleObj name="Equation" r:id="rId4" imgW="1358310"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91000"/>
                        <a:ext cx="3505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066800" y="1792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228600" y="5334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9" name="Text Box 4"/>
          <p:cNvSpPr txBox="1">
            <a:spLocks noChangeArrowheads="1"/>
          </p:cNvSpPr>
          <p:nvPr/>
        </p:nvSpPr>
        <p:spPr bwMode="auto">
          <a:xfrm>
            <a:off x="152400" y="1093074"/>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1.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phần</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tr</a:t>
            </a:r>
            <a:r>
              <a:rPr lang="vi-VN" altLang="en-US" sz="3600" b="1" dirty="0">
                <a:solidFill>
                  <a:srgbClr val="0000FF"/>
                </a:solidFill>
                <a:latin typeface="Times New Roman" pitchFamily="18" charset="0"/>
              </a:rPr>
              <a:t>ă</a:t>
            </a:r>
            <a:r>
              <a:rPr lang="en-US" altLang="en-US" sz="3600" b="1" dirty="0">
                <a:solidFill>
                  <a:srgbClr val="0000FF"/>
                </a:solidFill>
                <a:latin typeface="Times New Roman" pitchFamily="18" charset="0"/>
              </a:rPr>
              <a:t>m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r>
              <a:rPr lang="en-US" altLang="en-US" sz="3600" dirty="0">
                <a:solidFill>
                  <a:srgbClr val="0000FF"/>
                </a:solidFill>
                <a:latin typeface="Times New Roman" pitchFamily="18" charset="0"/>
              </a:rPr>
              <a:t>    </a:t>
            </a:r>
            <a:endParaRPr lang="en-US" altLang="en-US" sz="3600" u="sng" dirty="0">
              <a:solidFill>
                <a:srgbClr val="0000FF"/>
              </a:solidFill>
              <a:latin typeface="Times New Roman" pitchFamily="18" charset="0"/>
            </a:endParaRPr>
          </a:p>
        </p:txBody>
      </p:sp>
    </p:spTree>
    <p:extLst>
      <p:ext uri="{BB962C8B-B14F-4D97-AF65-F5344CB8AC3E}">
        <p14:creationId xmlns:p14="http://schemas.microsoft.com/office/powerpoint/2010/main" val="1546298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p:cTn id="13" dur="500" fill="hold"/>
                                        <p:tgtEl>
                                          <p:spTgt spid="3686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686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686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3"/>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3"/>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4"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11"/>
          <p:cNvSpPr txBox="1">
            <a:spLocks noChangeArrowheads="1"/>
          </p:cNvSpPr>
          <p:nvPr/>
        </p:nvSpPr>
        <p:spPr bwMode="auto">
          <a:xfrm>
            <a:off x="227704" y="1387736"/>
            <a:ext cx="9067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2800" b="1" u="sng" dirty="0" err="1">
                <a:solidFill>
                  <a:srgbClr val="000000"/>
                </a:solidFill>
                <a:latin typeface="Times New Roman" pitchFamily="18" charset="0"/>
              </a:rPr>
              <a:t>Bài</a:t>
            </a:r>
            <a:r>
              <a:rPr lang="en-US" altLang="en-US" sz="2800" b="1" u="sng" dirty="0">
                <a:solidFill>
                  <a:srgbClr val="000000"/>
                </a:solidFill>
                <a:latin typeface="Times New Roman" pitchFamily="18" charset="0"/>
              </a:rPr>
              <a:t> 3</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Hòa</a:t>
            </a:r>
            <a:r>
              <a:rPr lang="en-US" altLang="en-US" sz="2800" dirty="0">
                <a:solidFill>
                  <a:srgbClr val="000000"/>
                </a:solidFill>
                <a:latin typeface="Times New Roman" pitchFamily="18" charset="0"/>
              </a:rPr>
              <a:t> tan 50 gam </a:t>
            </a:r>
            <a:r>
              <a:rPr lang="en-US" altLang="en-US" sz="2800" dirty="0" err="1">
                <a:solidFill>
                  <a:srgbClr val="000000"/>
                </a:solidFill>
                <a:latin typeface="Times New Roman" pitchFamily="18" charset="0"/>
              </a:rPr>
              <a:t>đường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vào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nước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được</a:t>
            </a:r>
            <a:r>
              <a:rPr lang="en-US" altLang="en-US" sz="2800" dirty="0">
                <a:solidFill>
                  <a:srgbClr val="000000"/>
                </a:solidFill>
                <a:latin typeface="Times New Roman" pitchFamily="18" charset="0"/>
              </a:rPr>
              <a:t>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đường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nồng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a:t>
            </a:r>
            <a:r>
              <a:rPr lang="en-US" altLang="en-US" sz="2800" dirty="0">
                <a:solidFill>
                  <a:srgbClr val="000000"/>
                </a:solidFill>
                <a:latin typeface="Times New Roman" pitchFamily="18" charset="0"/>
              </a:rPr>
              <a:t> 25%. </a:t>
            </a:r>
            <a:r>
              <a:rPr lang="en-US" altLang="en-US" sz="2800" dirty="0" err="1">
                <a:solidFill>
                  <a:srgbClr val="000000"/>
                </a:solidFill>
                <a:latin typeface="Times New Roman" pitchFamily="18" charset="0"/>
              </a:rPr>
              <a:t>Hãy</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tính</a:t>
            </a:r>
            <a:r>
              <a:rPr lang="en-US" altLang="en-US" sz="2800" dirty="0">
                <a:solidFill>
                  <a:srgbClr val="000000"/>
                </a:solidFill>
                <a:latin typeface="Times New Roman" pitchFamily="18" charset="0"/>
              </a:rPr>
              <a:t>:</a:t>
            </a:r>
          </a:p>
          <a:p>
            <a:pPr eaLnBrk="1" hangingPunct="1"/>
            <a:r>
              <a:rPr lang="en-US" altLang="en-US" sz="2800" dirty="0">
                <a:solidFill>
                  <a:srgbClr val="000000"/>
                </a:solidFill>
                <a:latin typeface="Times New Roman" pitchFamily="18" charset="0"/>
              </a:rPr>
              <a:t>   a. </a:t>
            </a:r>
            <a:r>
              <a:rPr lang="en-US" altLang="en-US" sz="2800" dirty="0" err="1">
                <a:solidFill>
                  <a:srgbClr val="000000"/>
                </a:solidFill>
                <a:latin typeface="Times New Roman" pitchFamily="18" charset="0"/>
              </a:rPr>
              <a:t>Khối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dung </a:t>
            </a:r>
            <a:r>
              <a:rPr lang="en-US" altLang="en-US" sz="2800" dirty="0" err="1">
                <a:solidFill>
                  <a:srgbClr val="000000"/>
                </a:solidFill>
                <a:latin typeface="Times New Roman" pitchFamily="18" charset="0"/>
              </a:rPr>
              <a:t>dịch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đường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chế</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được</a:t>
            </a:r>
            <a:r>
              <a:rPr lang="en-US" altLang="en-US" sz="2800" dirty="0">
                <a:solidFill>
                  <a:srgbClr val="000000"/>
                </a:solidFill>
                <a:latin typeface="Times New Roman" pitchFamily="18" charset="0"/>
              </a:rPr>
              <a:t>?</a:t>
            </a:r>
          </a:p>
          <a:p>
            <a:pPr eaLnBrk="1" hangingPunct="1"/>
            <a:r>
              <a:rPr lang="en-US" altLang="en-US" sz="2800" dirty="0">
                <a:solidFill>
                  <a:srgbClr val="000000"/>
                </a:solidFill>
                <a:latin typeface="Times New Roman" pitchFamily="18" charset="0"/>
              </a:rPr>
              <a:t>   b. </a:t>
            </a:r>
            <a:r>
              <a:rPr lang="en-US" altLang="en-US" sz="2800" dirty="0" err="1">
                <a:solidFill>
                  <a:srgbClr val="000000"/>
                </a:solidFill>
                <a:latin typeface="Times New Roman" pitchFamily="18" charset="0"/>
              </a:rPr>
              <a:t>Khối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nước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cần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dùng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sự</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chế</a:t>
            </a:r>
            <a:r>
              <a:rPr lang="en-US" altLang="en-US" sz="2800" dirty="0">
                <a:solidFill>
                  <a:srgbClr val="000000"/>
                </a:solidFill>
                <a:latin typeface="Times New Roman" pitchFamily="18" charset="0"/>
              </a:rPr>
              <a:t>?</a:t>
            </a:r>
            <a:endParaRPr lang="en-US" altLang="en-US" sz="2800" dirty="0">
              <a:latin typeface="Times New Roman" pitchFamily="18" charset="0"/>
            </a:endParaRPr>
          </a:p>
        </p:txBody>
      </p:sp>
      <p:sp>
        <p:nvSpPr>
          <p:cNvPr id="4" name="Rectangle 6"/>
          <p:cNvSpPr>
            <a:spLocks noChangeArrowheads="1"/>
          </p:cNvSpPr>
          <p:nvPr/>
        </p:nvSpPr>
        <p:spPr bwMode="auto">
          <a:xfrm>
            <a:off x="577850" y="3352800"/>
            <a:ext cx="7257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sz="2800" b="1" dirty="0">
                <a:solidFill>
                  <a:srgbClr val="000000"/>
                </a:solidFill>
                <a:latin typeface="Times New Roman" pitchFamily="18" charset="0"/>
              </a:rPr>
              <a:t>a/ </a:t>
            </a:r>
            <a:r>
              <a:rPr lang="en-US" altLang="en-US" sz="2800" b="1" dirty="0" err="1">
                <a:solidFill>
                  <a:srgbClr val="000000"/>
                </a:solidFill>
                <a:latin typeface="Times New Roman" pitchFamily="18" charset="0"/>
              </a:rPr>
              <a:t>Khối</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lượng</a:t>
            </a:r>
            <a:r>
              <a:rPr lang="en-US" altLang="en-US" sz="2800" b="1" dirty="0">
                <a:solidFill>
                  <a:srgbClr val="000000"/>
                </a:solidFill>
                <a:latin typeface="Times New Roman" pitchFamily="18" charset="0"/>
              </a:rPr>
              <a:t> dung </a:t>
            </a:r>
            <a:r>
              <a:rPr lang="en-US" altLang="en-US" sz="2800" b="1" dirty="0" err="1">
                <a:solidFill>
                  <a:srgbClr val="000000"/>
                </a:solidFill>
                <a:latin typeface="Times New Roman" pitchFamily="18" charset="0"/>
              </a:rPr>
              <a:t>dịch</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đường</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pha</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chế</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được</a:t>
            </a:r>
            <a:r>
              <a:rPr lang="en-US" altLang="en-US" sz="2800" b="1" dirty="0">
                <a:solidFill>
                  <a:srgbClr val="000000"/>
                </a:solidFill>
                <a:latin typeface="Times New Roman" pitchFamily="18" charset="0"/>
              </a:rPr>
              <a:t>:</a:t>
            </a:r>
          </a:p>
        </p:txBody>
      </p:sp>
      <p:graphicFrame>
        <p:nvGraphicFramePr>
          <p:cNvPr id="5" name="Object 7"/>
          <p:cNvGraphicFramePr>
            <a:graphicFrameLocks noGrp="1" noChangeAspect="1"/>
          </p:cNvGraphicFramePr>
          <p:nvPr>
            <p:ph idx="1"/>
            <p:extLst>
              <p:ext uri="{D42A27DB-BD31-4B8C-83A1-F6EECF244321}">
                <p14:modId xmlns:p14="http://schemas.microsoft.com/office/powerpoint/2010/main" val="2896447085"/>
              </p:ext>
            </p:extLst>
          </p:nvPr>
        </p:nvGraphicFramePr>
        <p:xfrm>
          <a:off x="839787" y="3887788"/>
          <a:ext cx="7582977" cy="1370012"/>
        </p:xfrm>
        <a:graphic>
          <a:graphicData uri="http://schemas.openxmlformats.org/presentationml/2006/ole">
            <mc:AlternateContent xmlns:mc="http://schemas.openxmlformats.org/markup-compatibility/2006">
              <mc:Choice xmlns:v="urn:schemas-microsoft-com:vml" Requires="v">
                <p:oleObj name="Equation" r:id="rId2" imgW="1879600" imgH="635000" progId="Equation.DSMT4">
                  <p:embed/>
                </p:oleObj>
              </mc:Choice>
              <mc:Fallback>
                <p:oleObj name="Equation" r:id="rId2" imgW="1879600" imgH="635000" progId="Equation.DSMT4">
                  <p:embed/>
                  <p:pic>
                    <p:nvPicPr>
                      <p:cNvPr id="0" name=""/>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 y="3887788"/>
                        <a:ext cx="7582977" cy="1370012"/>
                      </a:xfrm>
                      <a:prstGeom prst="rect">
                        <a:avLst/>
                      </a:prstGeom>
                      <a:noFill/>
                      <a:ln>
                        <a:noFill/>
                      </a:ln>
                    </p:spPr>
                  </p:pic>
                </p:oleObj>
              </mc:Fallback>
            </mc:AlternateContent>
          </a:graphicData>
        </a:graphic>
      </p:graphicFrame>
      <p:sp>
        <p:nvSpPr>
          <p:cNvPr id="23558" name="Rectangle 5"/>
          <p:cNvSpPr>
            <a:spLocks noChangeArrowheads="1"/>
          </p:cNvSpPr>
          <p:nvPr/>
        </p:nvSpPr>
        <p:spPr bwMode="auto">
          <a:xfrm>
            <a:off x="530225" y="5105400"/>
            <a:ext cx="70262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sz="2800" b="1" dirty="0">
                <a:solidFill>
                  <a:srgbClr val="000000"/>
                </a:solidFill>
                <a:latin typeface="Times New Roman" pitchFamily="18" charset="0"/>
              </a:rPr>
              <a:t>b/ </a:t>
            </a:r>
            <a:r>
              <a:rPr lang="en-US" altLang="en-US" sz="2800" b="1" dirty="0" err="1">
                <a:solidFill>
                  <a:srgbClr val="000000"/>
                </a:solidFill>
                <a:latin typeface="Times New Roman" pitchFamily="18" charset="0"/>
              </a:rPr>
              <a:t>Khối</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lượng</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nước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cần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dùng</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cho</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sự</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pha</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chế</a:t>
            </a:r>
            <a:endParaRPr lang="en-US" altLang="en-US" sz="2800" b="1" dirty="0">
              <a:solidFill>
                <a:srgbClr val="000000"/>
              </a:solidFill>
              <a:latin typeface="Times New Roman" pitchFamily="18" charset="0"/>
            </a:endParaRPr>
          </a:p>
        </p:txBody>
      </p:sp>
      <p:graphicFrame>
        <p:nvGraphicFramePr>
          <p:cNvPr id="23559" name="Object 12"/>
          <p:cNvGraphicFramePr>
            <a:graphicFrameLocks noChangeAspect="1"/>
          </p:cNvGraphicFramePr>
          <p:nvPr>
            <p:extLst>
              <p:ext uri="{D42A27DB-BD31-4B8C-83A1-F6EECF244321}">
                <p14:modId xmlns:p14="http://schemas.microsoft.com/office/powerpoint/2010/main" val="1970008379"/>
              </p:ext>
            </p:extLst>
          </p:nvPr>
        </p:nvGraphicFramePr>
        <p:xfrm>
          <a:off x="1143000" y="5638800"/>
          <a:ext cx="3200400" cy="838200"/>
        </p:xfrm>
        <a:graphic>
          <a:graphicData uri="http://schemas.openxmlformats.org/presentationml/2006/ole">
            <mc:AlternateContent xmlns:mc="http://schemas.openxmlformats.org/markup-compatibility/2006">
              <mc:Choice xmlns:v="urn:schemas-microsoft-com:vml" Requires="v">
                <p:oleObj name="Equation" r:id="rId4" imgW="901309" imgH="228501" progId="Equation.3">
                  <p:embed/>
                </p:oleObj>
              </mc:Choice>
              <mc:Fallback>
                <p:oleObj name="Equation" r:id="rId4" imgW="901309"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638800"/>
                        <a:ext cx="3200400" cy="838200"/>
                      </a:xfrm>
                      <a:prstGeom prst="rect">
                        <a:avLst/>
                      </a:prstGeom>
                      <a:noFill/>
                      <a:ln>
                        <a:noFill/>
                      </a:ln>
                    </p:spPr>
                  </p:pic>
                </p:oleObj>
              </mc:Fallback>
            </mc:AlternateContent>
          </a:graphicData>
        </a:graphic>
      </p:graphicFrame>
      <p:sp>
        <p:nvSpPr>
          <p:cNvPr id="23560" name="Text Box 14"/>
          <p:cNvSpPr txBox="1">
            <a:spLocks noChangeArrowheads="1"/>
          </p:cNvSpPr>
          <p:nvPr/>
        </p:nvSpPr>
        <p:spPr bwMode="auto">
          <a:xfrm>
            <a:off x="4419600" y="57912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200" dirty="0">
                <a:latin typeface="Times New Roman" pitchFamily="18" charset="0"/>
              </a:rPr>
              <a:t>= 200 – 50 = 150 (g)</a:t>
            </a:r>
          </a:p>
        </p:txBody>
      </p:sp>
      <p:sp>
        <p:nvSpPr>
          <p:cNvPr id="9" name="TextBox 8"/>
          <p:cNvSpPr txBox="1"/>
          <p:nvPr/>
        </p:nvSpPr>
        <p:spPr>
          <a:xfrm>
            <a:off x="1066800" y="1792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0" name="TextBox 9"/>
          <p:cNvSpPr txBox="1"/>
          <p:nvPr/>
        </p:nvSpPr>
        <p:spPr>
          <a:xfrm>
            <a:off x="228600" y="51816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11" name="Text Box 4"/>
          <p:cNvSpPr txBox="1">
            <a:spLocks noChangeArrowheads="1"/>
          </p:cNvSpPr>
          <p:nvPr/>
        </p:nvSpPr>
        <p:spPr bwMode="auto">
          <a:xfrm>
            <a:off x="34963" y="9144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1.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phần</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tr</a:t>
            </a:r>
            <a:r>
              <a:rPr lang="vi-VN" altLang="en-US" sz="3600" b="1" dirty="0">
                <a:solidFill>
                  <a:srgbClr val="0000FF"/>
                </a:solidFill>
                <a:latin typeface="Times New Roman" pitchFamily="18" charset="0"/>
              </a:rPr>
              <a:t>ă</a:t>
            </a:r>
            <a:r>
              <a:rPr lang="en-US" altLang="en-US" sz="3600" b="1" dirty="0">
                <a:solidFill>
                  <a:srgbClr val="0000FF"/>
                </a:solidFill>
                <a:latin typeface="Times New Roman" pitchFamily="18" charset="0"/>
              </a:rPr>
              <a:t>m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r>
              <a:rPr lang="en-US" altLang="en-US" sz="3600" dirty="0">
                <a:solidFill>
                  <a:srgbClr val="0000FF"/>
                </a:solidFill>
                <a:latin typeface="Times New Roman" pitchFamily="18" charset="0"/>
              </a:rPr>
              <a:t>    </a:t>
            </a:r>
            <a:endParaRPr lang="en-US" altLang="en-US" sz="3600" u="sng" dirty="0">
              <a:solidFill>
                <a:srgbClr val="0000FF"/>
              </a:solidFill>
              <a:latin typeface="Times New Roman" pitchFamily="18" charset="0"/>
            </a:endParaRPr>
          </a:p>
        </p:txBody>
      </p:sp>
    </p:spTree>
    <p:extLst>
      <p:ext uri="{BB962C8B-B14F-4D97-AF65-F5344CB8AC3E}">
        <p14:creationId xmlns:p14="http://schemas.microsoft.com/office/powerpoint/2010/main" val="3186978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8"/>
          <p:cNvSpPr txBox="1">
            <a:spLocks noChangeArrowheads="1"/>
          </p:cNvSpPr>
          <p:nvPr/>
        </p:nvSpPr>
        <p:spPr bwMode="auto">
          <a:xfrm>
            <a:off x="381000" y="2041525"/>
            <a:ext cx="403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000" b="1" u="sng" dirty="0">
                <a:solidFill>
                  <a:srgbClr val="0000CC"/>
                </a:solidFill>
                <a:latin typeface="Times New Roman" pitchFamily="18" charset="0"/>
              </a:rPr>
              <a:t>a. </a:t>
            </a:r>
            <a:r>
              <a:rPr lang="en-US" altLang="en-US" sz="3000" b="1" u="sng" dirty="0" err="1">
                <a:solidFill>
                  <a:srgbClr val="0000CC"/>
                </a:solidFill>
                <a:latin typeface="Times New Roman" pitchFamily="18" charset="0"/>
              </a:rPr>
              <a:t>Định</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nghĩa</a:t>
            </a:r>
            <a:r>
              <a:rPr lang="en-US" altLang="en-US" sz="3000" b="1" u="sng" dirty="0">
                <a:solidFill>
                  <a:srgbClr val="0000CC"/>
                </a:solidFill>
                <a:latin typeface="Times New Roman" pitchFamily="18" charset="0"/>
              </a:rPr>
              <a:t>:</a:t>
            </a:r>
          </a:p>
        </p:txBody>
      </p:sp>
      <p:sp>
        <p:nvSpPr>
          <p:cNvPr id="9240" name="Text Box 24"/>
          <p:cNvSpPr txBox="1">
            <a:spLocks noChangeArrowheads="1"/>
          </p:cNvSpPr>
          <p:nvPr/>
        </p:nvSpPr>
        <p:spPr bwMode="auto">
          <a:xfrm>
            <a:off x="304800" y="2590800"/>
            <a:ext cx="82296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dirty="0">
                <a:solidFill>
                  <a:srgbClr val="660066"/>
                </a:solidFill>
                <a:latin typeface="Times New Roman" pitchFamily="18" charset="0"/>
                <a:sym typeface="Wingdings 2" pitchFamily="18" charset="2"/>
              </a:rPr>
              <a:t>	- </a:t>
            </a:r>
            <a:r>
              <a:rPr lang="en-US" altLang="en-US" sz="3800" b="1" dirty="0" err="1">
                <a:solidFill>
                  <a:srgbClr val="660066"/>
                </a:solidFill>
                <a:latin typeface="Times New Roman" pitchFamily="18" charset="0"/>
              </a:rPr>
              <a:t>Nồng</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độ</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mol</a:t>
            </a:r>
            <a:r>
              <a:rPr lang="en-US" altLang="en-US" sz="3800" b="1" dirty="0">
                <a:solidFill>
                  <a:srgbClr val="660066"/>
                </a:solidFill>
                <a:latin typeface="Times New Roman" pitchFamily="18" charset="0"/>
              </a:rPr>
              <a:t> </a:t>
            </a:r>
            <a:r>
              <a:rPr lang="en-US" altLang="en-US" sz="3800" b="1" dirty="0" err="1">
                <a:solidFill>
                  <a:srgbClr val="660066"/>
                </a:solidFill>
                <a:latin typeface="Times New Roman" pitchFamily="18" charset="0"/>
              </a:rPr>
              <a:t>của</a:t>
            </a:r>
            <a:r>
              <a:rPr lang="en-US" altLang="en-US" sz="3800" b="1" dirty="0">
                <a:solidFill>
                  <a:srgbClr val="660066"/>
                </a:solidFill>
                <a:latin typeface="Times New Roman" pitchFamily="18" charset="0"/>
              </a:rPr>
              <a:t> dung </a:t>
            </a:r>
            <a:r>
              <a:rPr lang="en-US" altLang="en-US" sz="3800" b="1" dirty="0" err="1">
                <a:solidFill>
                  <a:srgbClr val="660066"/>
                </a:solidFill>
                <a:latin typeface="Times New Roman" pitchFamily="18" charset="0"/>
              </a:rPr>
              <a:t>dịch</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cho</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biết</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số</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mol</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chất</a:t>
            </a:r>
            <a:r>
              <a:rPr lang="en-US" altLang="en-US" sz="3800" b="1" i="1" dirty="0">
                <a:solidFill>
                  <a:srgbClr val="660066"/>
                </a:solidFill>
                <a:latin typeface="Times New Roman" pitchFamily="18" charset="0"/>
              </a:rPr>
              <a:t> tan </a:t>
            </a:r>
            <a:r>
              <a:rPr lang="en-US" altLang="en-US" sz="3800" b="1" i="1" dirty="0" err="1">
                <a:solidFill>
                  <a:srgbClr val="660066"/>
                </a:solidFill>
                <a:latin typeface="Times New Roman" pitchFamily="18" charset="0"/>
              </a:rPr>
              <a:t>có</a:t>
            </a:r>
            <a:r>
              <a:rPr lang="en-US" altLang="en-US" sz="3800" b="1" i="1" dirty="0">
                <a:solidFill>
                  <a:srgbClr val="660066"/>
                </a:solidFill>
                <a:latin typeface="Times New Roman" pitchFamily="18" charset="0"/>
              </a:rPr>
              <a:t> </a:t>
            </a:r>
            <a:r>
              <a:rPr lang="en-US" altLang="en-US" sz="3800" b="1" i="1" dirty="0" err="1">
                <a:solidFill>
                  <a:srgbClr val="660066"/>
                </a:solidFill>
                <a:latin typeface="Times New Roman" pitchFamily="18" charset="0"/>
              </a:rPr>
              <a:t>trong</a:t>
            </a:r>
            <a:r>
              <a:rPr lang="en-US" altLang="en-US" sz="3800" b="1" i="1" dirty="0">
                <a:solidFill>
                  <a:srgbClr val="660066"/>
                </a:solidFill>
                <a:latin typeface="Times New Roman" pitchFamily="18" charset="0"/>
              </a:rPr>
              <a:t> 1 </a:t>
            </a:r>
            <a:r>
              <a:rPr lang="en-US" altLang="en-US" sz="3800" b="1" i="1" dirty="0" err="1">
                <a:solidFill>
                  <a:srgbClr val="660066"/>
                </a:solidFill>
                <a:latin typeface="Times New Roman" pitchFamily="18" charset="0"/>
              </a:rPr>
              <a:t>lít</a:t>
            </a:r>
            <a:r>
              <a:rPr lang="en-US" altLang="en-US" sz="3800" b="1" i="1" dirty="0">
                <a:solidFill>
                  <a:srgbClr val="660066"/>
                </a:solidFill>
                <a:latin typeface="Times New Roman" pitchFamily="18" charset="0"/>
              </a:rPr>
              <a:t> dung </a:t>
            </a:r>
            <a:r>
              <a:rPr lang="en-US" altLang="en-US" sz="3800" b="1" i="1" dirty="0" err="1">
                <a:solidFill>
                  <a:srgbClr val="660066"/>
                </a:solidFill>
                <a:latin typeface="Times New Roman" pitchFamily="18" charset="0"/>
              </a:rPr>
              <a:t>dịch</a:t>
            </a:r>
            <a:r>
              <a:rPr lang="en-US" altLang="en-US" b="1" i="1" dirty="0">
                <a:solidFill>
                  <a:srgbClr val="660066"/>
                </a:solidFill>
                <a:latin typeface="Times New Roman" pitchFamily="18" charset="0"/>
              </a:rPr>
              <a:t> </a:t>
            </a:r>
            <a:endParaRPr lang="en-US" altLang="en-US" sz="3000" dirty="0">
              <a:solidFill>
                <a:srgbClr val="660066"/>
              </a:solidFill>
              <a:latin typeface="Times New Roman" pitchFamily="18" charset="0"/>
              <a:sym typeface="Wingdings 2" pitchFamily="18" charset="2"/>
            </a:endParaRPr>
          </a:p>
          <a:p>
            <a:pPr eaLnBrk="1" hangingPunct="1"/>
            <a:endParaRPr lang="en-US" altLang="en-US" dirty="0">
              <a:solidFill>
                <a:srgbClr val="660066"/>
              </a:solidFill>
              <a:latin typeface="Times New Roman" pitchFamily="18" charset="0"/>
              <a:sym typeface="Wingdings 2" pitchFamily="18" charset="2"/>
            </a:endParaRPr>
          </a:p>
          <a:p>
            <a:pPr eaLnBrk="1" hangingPunct="1"/>
            <a:r>
              <a:rPr lang="en-US" altLang="en-US" dirty="0">
                <a:solidFill>
                  <a:srgbClr val="660066"/>
                </a:solidFill>
                <a:latin typeface="Times New Roman" pitchFamily="18" charset="0"/>
                <a:sym typeface="Wingdings 2" pitchFamily="18" charset="2"/>
              </a:rPr>
              <a:t>	- </a:t>
            </a:r>
            <a:r>
              <a:rPr lang="en-US" altLang="en-US" dirty="0">
                <a:latin typeface="Times New Roman" pitchFamily="18" charset="0"/>
                <a:sym typeface="Wingdings 2" pitchFamily="18" charset="2"/>
              </a:rPr>
              <a:t> </a:t>
            </a:r>
            <a:r>
              <a:rPr lang="en-US" altLang="en-US" sz="3800" b="1" dirty="0" err="1">
                <a:solidFill>
                  <a:srgbClr val="660066"/>
                </a:solidFill>
                <a:latin typeface="Times New Roman" pitchFamily="18" charset="0"/>
                <a:sym typeface="Wingdings 2" pitchFamily="18" charset="2"/>
              </a:rPr>
              <a:t>Kí</a:t>
            </a:r>
            <a:r>
              <a:rPr lang="en-US" altLang="en-US" sz="3800" b="1" dirty="0">
                <a:solidFill>
                  <a:srgbClr val="660066"/>
                </a:solidFill>
                <a:latin typeface="Times New Roman" pitchFamily="18" charset="0"/>
                <a:sym typeface="Wingdings 2" pitchFamily="18" charset="2"/>
              </a:rPr>
              <a:t> </a:t>
            </a:r>
            <a:r>
              <a:rPr lang="en-US" altLang="en-US" sz="3800" b="1" dirty="0" err="1">
                <a:solidFill>
                  <a:srgbClr val="660066"/>
                </a:solidFill>
                <a:latin typeface="Times New Roman" pitchFamily="18" charset="0"/>
                <a:sym typeface="Wingdings 2" pitchFamily="18" charset="2"/>
              </a:rPr>
              <a:t>hiệu</a:t>
            </a:r>
            <a:r>
              <a:rPr lang="en-US" altLang="en-US" sz="3800" b="1" i="1" dirty="0">
                <a:solidFill>
                  <a:srgbClr val="660066"/>
                </a:solidFill>
                <a:latin typeface="Times New Roman" pitchFamily="18" charset="0"/>
                <a:sym typeface="Wingdings 2" pitchFamily="18" charset="2"/>
              </a:rPr>
              <a:t> : C</a:t>
            </a:r>
            <a:r>
              <a:rPr lang="en-US" altLang="en-US" sz="3800" b="1" i="1" baseline="-25000" dirty="0">
                <a:solidFill>
                  <a:srgbClr val="660066"/>
                </a:solidFill>
                <a:latin typeface="Times New Roman" pitchFamily="18" charset="0"/>
                <a:sym typeface="Wingdings 2" pitchFamily="18" charset="2"/>
              </a:rPr>
              <a:t>M  </a:t>
            </a:r>
            <a:endParaRPr lang="en-US" altLang="en-US" dirty="0">
              <a:solidFill>
                <a:srgbClr val="660066"/>
              </a:solidFill>
              <a:latin typeface="Times New Roman" pitchFamily="18" charset="0"/>
              <a:sym typeface="Wingdings 2" pitchFamily="18" charset="2"/>
            </a:endParaRPr>
          </a:p>
          <a:p>
            <a:pPr eaLnBrk="1" hangingPunct="1">
              <a:spcBef>
                <a:spcPct val="50000"/>
              </a:spcBef>
            </a:pPr>
            <a:endParaRPr lang="en-US" altLang="en-US" dirty="0">
              <a:solidFill>
                <a:srgbClr val="660066"/>
              </a:solidFill>
              <a:latin typeface="Times New Roman" pitchFamily="18" charset="0"/>
            </a:endParaRPr>
          </a:p>
        </p:txBody>
      </p:sp>
      <p:sp>
        <p:nvSpPr>
          <p:cNvPr id="6" name="TextBox 5"/>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7" name="TextBox 6"/>
          <p:cNvSpPr txBox="1"/>
          <p:nvPr/>
        </p:nvSpPr>
        <p:spPr>
          <a:xfrm>
            <a:off x="232186" y="663338"/>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8" name="TextBox 7"/>
          <p:cNvSpPr txBox="1"/>
          <p:nvPr/>
        </p:nvSpPr>
        <p:spPr>
          <a:xfrm>
            <a:off x="232186" y="11430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2" name="TextBox 1"/>
          <p:cNvSpPr txBox="1"/>
          <p:nvPr/>
        </p:nvSpPr>
        <p:spPr>
          <a:xfrm>
            <a:off x="304800" y="1536412"/>
            <a:ext cx="5391219" cy="584775"/>
          </a:xfrm>
          <a:prstGeom prst="rect">
            <a:avLst/>
          </a:prstGeom>
          <a:noFill/>
        </p:spPr>
        <p:txBody>
          <a:bodyPr wrap="none"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Nồng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mol</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dung </a:t>
            </a:r>
            <a:r>
              <a:rPr lang="en-US" sz="3200" b="1" dirty="0" err="1">
                <a:latin typeface="Times New Roman" pitchFamily="18" charset="0"/>
                <a:cs typeface="Times New Roman" pitchFamily="18" charset="0"/>
              </a:rPr>
              <a:t>dịch</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4130093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40">
                                            <p:txEl>
                                              <p:pRg st="0" end="0"/>
                                            </p:txEl>
                                          </p:spTgt>
                                        </p:tgtEl>
                                        <p:attrNameLst>
                                          <p:attrName>style.visibility</p:attrName>
                                        </p:attrNameLst>
                                      </p:cBhvr>
                                      <p:to>
                                        <p:strVal val="visible"/>
                                      </p:to>
                                    </p:set>
                                    <p:anim calcmode="lin" valueType="num">
                                      <p:cBhvr>
                                        <p:cTn id="7" dur="1000" fill="hold"/>
                                        <p:tgtEl>
                                          <p:spTgt spid="924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4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4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4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240">
                                            <p:txEl>
                                              <p:pRg st="2" end="2"/>
                                            </p:txEl>
                                          </p:spTgt>
                                        </p:tgtEl>
                                        <p:attrNameLst>
                                          <p:attrName>style.visibility</p:attrName>
                                        </p:attrNameLst>
                                      </p:cBhvr>
                                      <p:to>
                                        <p:strVal val="visible"/>
                                      </p:to>
                                    </p:set>
                                    <p:anim calcmode="lin" valueType="num">
                                      <p:cBhvr>
                                        <p:cTn id="15" dur="1000" fill="hold"/>
                                        <p:tgtEl>
                                          <p:spTgt spid="924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24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240">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92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286871" y="1672328"/>
            <a:ext cx="937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
        <p:nvSpPr>
          <p:cNvPr id="27651" name="Text Box 7"/>
          <p:cNvSpPr txBox="1">
            <a:spLocks noChangeArrowheads="1"/>
          </p:cNvSpPr>
          <p:nvPr/>
        </p:nvSpPr>
        <p:spPr bwMode="auto">
          <a:xfrm>
            <a:off x="304800" y="2243941"/>
            <a:ext cx="403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000" b="1" u="sng" dirty="0">
                <a:solidFill>
                  <a:srgbClr val="0000CC"/>
                </a:solidFill>
                <a:latin typeface="Times New Roman" pitchFamily="18" charset="0"/>
              </a:rPr>
              <a:t>a. </a:t>
            </a:r>
            <a:r>
              <a:rPr lang="en-US" altLang="en-US" sz="3000" b="1" u="sng" dirty="0" err="1">
                <a:solidFill>
                  <a:srgbClr val="0000CC"/>
                </a:solidFill>
                <a:latin typeface="Times New Roman" pitchFamily="18" charset="0"/>
              </a:rPr>
              <a:t>Định</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nghĩa</a:t>
            </a:r>
            <a:r>
              <a:rPr lang="en-US" altLang="en-US" sz="3000" b="1" u="sng" dirty="0">
                <a:solidFill>
                  <a:srgbClr val="0000CC"/>
                </a:solidFill>
                <a:latin typeface="Times New Roman" pitchFamily="18" charset="0"/>
              </a:rPr>
              <a:t>:</a:t>
            </a:r>
          </a:p>
        </p:txBody>
      </p:sp>
      <p:sp>
        <p:nvSpPr>
          <p:cNvPr id="10250" name="AutoShape 10"/>
          <p:cNvSpPr>
            <a:spLocks noChangeArrowheads="1"/>
          </p:cNvSpPr>
          <p:nvPr/>
        </p:nvSpPr>
        <p:spPr bwMode="auto">
          <a:xfrm>
            <a:off x="4267200" y="1600200"/>
            <a:ext cx="4419600" cy="2362200"/>
          </a:xfrm>
          <a:prstGeom prst="cloudCallout">
            <a:avLst>
              <a:gd name="adj1" fmla="val -87394"/>
              <a:gd name="adj2" fmla="val 60889"/>
            </a:avLst>
          </a:prstGeom>
          <a:gradFill rotWithShape="1">
            <a:gsLst>
              <a:gs pos="0">
                <a:srgbClr val="FFFF66"/>
              </a:gs>
              <a:gs pos="50000">
                <a:schemeClr val="bg1"/>
              </a:gs>
              <a:gs pos="100000">
                <a:srgbClr val="FFFF66"/>
              </a:gs>
            </a:gsLst>
            <a:lin ang="5400000" scaled="1"/>
          </a:gradFill>
          <a:ln w="9525">
            <a:solidFill>
              <a:srgbClr val="D60093"/>
            </a:solidFill>
            <a:round/>
            <a:headEnd/>
            <a:tailEnd/>
          </a:ln>
          <a:effectLst/>
        </p:spPr>
        <p:txBody>
          <a:bodyPr/>
          <a:lstStyle/>
          <a:p>
            <a:pPr algn="just" eaLnBrk="1" fontAlgn="auto" hangingPunct="1">
              <a:spcBef>
                <a:spcPts val="0"/>
              </a:spcBef>
              <a:spcAft>
                <a:spcPts val="0"/>
              </a:spcAft>
              <a:defRPr/>
            </a:pPr>
            <a:r>
              <a:rPr lang="en-US" sz="2400" b="1">
                <a:solidFill>
                  <a:srgbClr val="CC00CC"/>
                </a:solidFill>
                <a:latin typeface="Times New Roman" pitchFamily="18" charset="0"/>
              </a:rPr>
              <a:t>Bạn hiểu như thế nào về dung dịch CuSO</a:t>
            </a:r>
            <a:r>
              <a:rPr lang="en-US" sz="2400" b="1" baseline="-25000">
                <a:solidFill>
                  <a:srgbClr val="CC00CC"/>
                </a:solidFill>
                <a:latin typeface="Times New Roman" pitchFamily="18" charset="0"/>
              </a:rPr>
              <a:t>4</a:t>
            </a:r>
            <a:r>
              <a:rPr lang="en-US" b="1">
                <a:solidFill>
                  <a:srgbClr val="CC00CC"/>
                </a:solidFill>
                <a:latin typeface="Times New Roman" pitchFamily="18" charset="0"/>
              </a:rPr>
              <a:t> </a:t>
            </a:r>
            <a:r>
              <a:rPr lang="en-US" sz="2400" b="1">
                <a:solidFill>
                  <a:srgbClr val="CC00CC"/>
                </a:solidFill>
                <a:latin typeface="Times New Roman" pitchFamily="18" charset="0"/>
              </a:rPr>
              <a:t>có nồng độ 0,5mol/lit</a:t>
            </a:r>
            <a:r>
              <a:rPr lang="en-US" sz="2400" b="1">
                <a:solidFill>
                  <a:srgbClr val="0000FF"/>
                </a:solidFill>
                <a:latin typeface="Times New Roman" pitchFamily="18" charset="0"/>
              </a:rPr>
              <a:t> </a:t>
            </a:r>
          </a:p>
        </p:txBody>
      </p:sp>
      <p:sp>
        <p:nvSpPr>
          <p:cNvPr id="10252" name="Text Box 12"/>
          <p:cNvSpPr txBox="1">
            <a:spLocks noChangeArrowheads="1"/>
          </p:cNvSpPr>
          <p:nvPr/>
        </p:nvSpPr>
        <p:spPr bwMode="auto">
          <a:xfrm>
            <a:off x="228600" y="3732213"/>
            <a:ext cx="89154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a:solidFill>
                  <a:srgbClr val="FF0066"/>
                </a:solidFill>
                <a:latin typeface="Times New Roman" pitchFamily="18" charset="0"/>
              </a:rPr>
              <a:t> </a:t>
            </a:r>
            <a:r>
              <a:rPr lang="en-US" altLang="en-US" sz="3600" b="1">
                <a:solidFill>
                  <a:srgbClr val="FF0066"/>
                </a:solidFill>
                <a:latin typeface="Times New Roman" pitchFamily="18" charset="0"/>
              </a:rPr>
              <a:t>Dung dịch CuSO</a:t>
            </a:r>
            <a:r>
              <a:rPr lang="en-US" altLang="en-US" sz="2800" b="1" baseline="-25000">
                <a:solidFill>
                  <a:srgbClr val="FF0066"/>
                </a:solidFill>
                <a:latin typeface="Times New Roman" pitchFamily="18" charset="0"/>
              </a:rPr>
              <a:t>4</a:t>
            </a:r>
            <a:r>
              <a:rPr lang="en-US" altLang="en-US" sz="3600" b="1">
                <a:solidFill>
                  <a:srgbClr val="FF0066"/>
                </a:solidFill>
                <a:latin typeface="Times New Roman" pitchFamily="18" charset="0"/>
              </a:rPr>
              <a:t> có nồng độ 0,5 mol/lit </a:t>
            </a:r>
            <a:r>
              <a:rPr lang="en-US" altLang="en-US" sz="3600" b="1" i="1">
                <a:solidFill>
                  <a:srgbClr val="FF0066"/>
                </a:solidFill>
                <a:latin typeface="Times New Roman" pitchFamily="18" charset="0"/>
              </a:rPr>
              <a:t>cho biết trong 1 lít dung dịch CuSO</a:t>
            </a:r>
            <a:r>
              <a:rPr lang="en-US" altLang="en-US" sz="2800" b="1" i="1" baseline="-25000">
                <a:solidFill>
                  <a:srgbClr val="FF0066"/>
                </a:solidFill>
                <a:latin typeface="Times New Roman" pitchFamily="18" charset="0"/>
              </a:rPr>
              <a:t>4</a:t>
            </a:r>
            <a:r>
              <a:rPr lang="en-US" altLang="en-US" sz="3600" b="1" i="1">
                <a:solidFill>
                  <a:srgbClr val="FF0066"/>
                </a:solidFill>
                <a:latin typeface="Times New Roman" pitchFamily="18" charset="0"/>
              </a:rPr>
              <a:t> có 0,5 mol CuSO</a:t>
            </a:r>
            <a:r>
              <a:rPr lang="en-US" altLang="en-US" sz="2800" b="1" i="1" baseline="-25000">
                <a:solidFill>
                  <a:srgbClr val="FF0066"/>
                </a:solidFill>
                <a:latin typeface="Times New Roman" pitchFamily="18" charset="0"/>
              </a:rPr>
              <a:t>4</a:t>
            </a:r>
            <a:r>
              <a:rPr lang="en-US" altLang="en-US" sz="2800">
                <a:solidFill>
                  <a:srgbClr val="FF0066"/>
                </a:solidFill>
                <a:latin typeface="Times New Roman" pitchFamily="18" charset="0"/>
              </a:rPr>
              <a:t>  .</a:t>
            </a:r>
            <a:endParaRPr lang="en-US" altLang="en-US" b="1">
              <a:solidFill>
                <a:srgbClr val="FF0066"/>
              </a:solidFill>
              <a:latin typeface="Times New Roman" pitchFamily="18" charset="0"/>
              <a:sym typeface="Wingdings" pitchFamily="2" charset="2"/>
            </a:endParaRPr>
          </a:p>
        </p:txBody>
      </p:sp>
      <p:sp>
        <p:nvSpPr>
          <p:cNvPr id="10256" name="Rectangle 16"/>
          <p:cNvSpPr>
            <a:spLocks noChangeArrowheads="1"/>
          </p:cNvSpPr>
          <p:nvPr/>
        </p:nvSpPr>
        <p:spPr bwMode="auto">
          <a:xfrm>
            <a:off x="457200" y="2895600"/>
            <a:ext cx="114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u="sng" dirty="0">
                <a:solidFill>
                  <a:srgbClr val="CC00FF"/>
                </a:solidFill>
                <a:latin typeface="Times New Roman" pitchFamily="18" charset="0"/>
              </a:rPr>
              <a:t>VD1:</a:t>
            </a:r>
          </a:p>
        </p:txBody>
      </p:sp>
      <p:sp>
        <p:nvSpPr>
          <p:cNvPr id="7" name="TextBox 6"/>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228600" y="681293"/>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9" name="TextBox 8"/>
          <p:cNvSpPr txBox="1"/>
          <p:nvPr/>
        </p:nvSpPr>
        <p:spPr>
          <a:xfrm>
            <a:off x="207533" y="1125673"/>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17493372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56">
                                            <p:txEl>
                                              <p:pRg st="0" end="0"/>
                                            </p:txEl>
                                          </p:spTgt>
                                        </p:tgtEl>
                                        <p:attrNameLst>
                                          <p:attrName>style.visibility</p:attrName>
                                        </p:attrNameLst>
                                      </p:cBhvr>
                                      <p:to>
                                        <p:strVal val="visible"/>
                                      </p:to>
                                    </p:set>
                                    <p:animEffect transition="in" filter="diamond(in)">
                                      <p:cBhvr>
                                        <p:cTn id="7" dur="500"/>
                                        <p:tgtEl>
                                          <p:spTgt spid="102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iterate type="lt">
                                    <p:tmPct val="0"/>
                                  </p:iterate>
                                  <p:childTnLst>
                                    <p:set>
                                      <p:cBhvr>
                                        <p:cTn id="11" dur="1" fill="hold">
                                          <p:stCondLst>
                                            <p:cond delay="0"/>
                                          </p:stCondLst>
                                        </p:cTn>
                                        <p:tgtEl>
                                          <p:spTgt spid="10250"/>
                                        </p:tgtEl>
                                        <p:attrNameLst>
                                          <p:attrName>style.visibility</p:attrName>
                                        </p:attrNameLst>
                                      </p:cBhvr>
                                      <p:to>
                                        <p:strVal val="visible"/>
                                      </p:to>
                                    </p:set>
                                    <p:animEffect transition="in" filter="strips(downLeft)">
                                      <p:cBhvr>
                                        <p:cTn id="12" dur="500"/>
                                        <p:tgtEl>
                                          <p:spTgt spid="102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xit" presetSubtype="0" fill="hold" grpId="1" nodeType="clickEffect">
                                  <p:stCondLst>
                                    <p:cond delay="0"/>
                                  </p:stCondLst>
                                  <p:iterate type="lt">
                                    <p:tmPct val="5000"/>
                                  </p:iterate>
                                  <p:childTnLst>
                                    <p:anim calcmode="lin" valueType="num">
                                      <p:cBhvr>
                                        <p:cTn id="16" dur="1000"/>
                                        <p:tgtEl>
                                          <p:spTgt spid="10250"/>
                                        </p:tgtEl>
                                        <p:attrNameLst>
                                          <p:attrName>ppt_w</p:attrName>
                                        </p:attrNameLst>
                                      </p:cBhvr>
                                      <p:tavLst>
                                        <p:tav tm="0">
                                          <p:val>
                                            <p:strVal val="ppt_w"/>
                                          </p:val>
                                        </p:tav>
                                        <p:tav tm="100000">
                                          <p:val>
                                            <p:fltVal val="0"/>
                                          </p:val>
                                        </p:tav>
                                      </p:tavLst>
                                    </p:anim>
                                    <p:anim calcmode="lin" valueType="num">
                                      <p:cBhvr>
                                        <p:cTn id="17" dur="1000"/>
                                        <p:tgtEl>
                                          <p:spTgt spid="10250"/>
                                        </p:tgtEl>
                                        <p:attrNameLst>
                                          <p:attrName>ppt_h</p:attrName>
                                        </p:attrNameLst>
                                      </p:cBhvr>
                                      <p:tavLst>
                                        <p:tav tm="0">
                                          <p:val>
                                            <p:strVal val="ppt_h"/>
                                          </p:val>
                                        </p:tav>
                                        <p:tav tm="100000">
                                          <p:val>
                                            <p:fltVal val="0"/>
                                          </p:val>
                                        </p:tav>
                                      </p:tavLst>
                                    </p:anim>
                                    <p:anim calcmode="lin" valueType="num">
                                      <p:cBhvr>
                                        <p:cTn id="18" dur="1000"/>
                                        <p:tgtEl>
                                          <p:spTgt spid="10250"/>
                                        </p:tgtEl>
                                        <p:attrNameLst>
                                          <p:attrName>style.rotation</p:attrName>
                                        </p:attrNameLst>
                                      </p:cBhvr>
                                      <p:tavLst>
                                        <p:tav tm="0">
                                          <p:val>
                                            <p:fltVal val="0"/>
                                          </p:val>
                                        </p:tav>
                                        <p:tav tm="100000">
                                          <p:val>
                                            <p:fltVal val="90"/>
                                          </p:val>
                                        </p:tav>
                                      </p:tavLst>
                                    </p:anim>
                                    <p:animEffect transition="out" filter="fade">
                                      <p:cBhvr>
                                        <p:cTn id="19" dur="1000"/>
                                        <p:tgtEl>
                                          <p:spTgt spid="10250"/>
                                        </p:tgtEl>
                                      </p:cBhvr>
                                    </p:animEffect>
                                    <p:set>
                                      <p:cBhvr>
                                        <p:cTn id="20" dur="1" fill="hold">
                                          <p:stCondLst>
                                            <p:cond delay="999"/>
                                          </p:stCondLst>
                                        </p:cTn>
                                        <p:tgtEl>
                                          <p:spTgt spid="1025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10252"/>
                                        </p:tgtEl>
                                        <p:attrNameLst>
                                          <p:attrName>style.visibility</p:attrName>
                                        </p:attrNameLst>
                                      </p:cBhvr>
                                      <p:to>
                                        <p:strVal val="visible"/>
                                      </p:to>
                                    </p:set>
                                    <p:anim calcmode="lin" valueType="num">
                                      <p:cBhvr>
                                        <p:cTn id="25" dur="2000" fill="hold"/>
                                        <p:tgtEl>
                                          <p:spTgt spid="10252"/>
                                        </p:tgtEl>
                                        <p:attrNameLst>
                                          <p:attrName>ppt_h</p:attrName>
                                        </p:attrNameLst>
                                      </p:cBhvr>
                                      <p:tavLst>
                                        <p:tav tm="0">
                                          <p:val>
                                            <p:strVal val="#ppt_h/20"/>
                                          </p:val>
                                        </p:tav>
                                        <p:tav tm="50000">
                                          <p:val>
                                            <p:strVal val="#ppt_h/20"/>
                                          </p:val>
                                        </p:tav>
                                        <p:tav tm="100000">
                                          <p:val>
                                            <p:strVal val="#ppt_h"/>
                                          </p:val>
                                        </p:tav>
                                      </p:tavLst>
                                    </p:anim>
                                    <p:anim calcmode="lin" valueType="num">
                                      <p:cBhvr>
                                        <p:cTn id="26" dur="2000" fill="hold"/>
                                        <p:tgtEl>
                                          <p:spTgt spid="10252"/>
                                        </p:tgtEl>
                                        <p:attrNameLst>
                                          <p:attrName>ppt_w</p:attrName>
                                        </p:attrNameLst>
                                      </p:cBhvr>
                                      <p:tavLst>
                                        <p:tav tm="0">
                                          <p:val>
                                            <p:strVal val="#ppt_w+.3"/>
                                          </p:val>
                                        </p:tav>
                                        <p:tav tm="50000">
                                          <p:val>
                                            <p:strVal val="#ppt_w+.3"/>
                                          </p:val>
                                        </p:tav>
                                        <p:tav tm="100000">
                                          <p:val>
                                            <p:strVal val="#ppt_w"/>
                                          </p:val>
                                        </p:tav>
                                      </p:tavLst>
                                    </p:anim>
                                    <p:anim calcmode="lin" valueType="num">
                                      <p:cBhvr>
                                        <p:cTn id="27" dur="2000" fill="hold"/>
                                        <p:tgtEl>
                                          <p:spTgt spid="10252"/>
                                        </p:tgtEl>
                                        <p:attrNameLst>
                                          <p:attrName>ppt_x</p:attrName>
                                        </p:attrNameLst>
                                      </p:cBhvr>
                                      <p:tavLst>
                                        <p:tav tm="0">
                                          <p:val>
                                            <p:strVal val="#ppt_x-.3"/>
                                          </p:val>
                                        </p:tav>
                                        <p:tav tm="50000">
                                          <p:val>
                                            <p:strVal val="#ppt_x"/>
                                          </p:val>
                                        </p:tav>
                                        <p:tav tm="100000">
                                          <p:val>
                                            <p:strVal val="#ppt_x"/>
                                          </p:val>
                                        </p:tav>
                                      </p:tavLst>
                                    </p:anim>
                                    <p:anim calcmode="lin" valueType="num">
                                      <p:cBhvr>
                                        <p:cTn id="28" dur="2000" fill="hold"/>
                                        <p:tgtEl>
                                          <p:spTgt spid="10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50" grpId="1" animBg="1"/>
      <p:bldP spid="102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0" y="2386013"/>
            <a:ext cx="7561263" cy="1646237"/>
          </a:xfrm>
          <a:ln>
            <a:solidFill>
              <a:srgbClr val="FF0000"/>
            </a:solidFill>
          </a:ln>
        </p:spPr>
        <p:txBody>
          <a:bodyPr/>
          <a:lstStyle/>
          <a:p>
            <a:pPr eaLnBrk="1" fontAlgn="auto" hangingPunct="1">
              <a:spcAft>
                <a:spcPts val="0"/>
              </a:spcAft>
              <a:defRPr/>
            </a:pPr>
            <a:endParaRPr lang="en-US" alt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75" name="Rectangle 3"/>
          <p:cNvSpPr>
            <a:spLocks noGrp="1"/>
          </p:cNvSpPr>
          <p:nvPr>
            <p:ph type="subTitle" idx="1"/>
          </p:nvPr>
        </p:nvSpPr>
        <p:spPr>
          <a:xfrm>
            <a:off x="1925638" y="4352925"/>
            <a:ext cx="5557837" cy="1239838"/>
          </a:xfrm>
          <a:ln>
            <a:solidFill>
              <a:srgbClr val="FF0000"/>
            </a:solidFill>
          </a:ln>
        </p:spPr>
        <p:txBody>
          <a:bodyPr/>
          <a:lstStyle/>
          <a:p>
            <a:pPr eaLnBrk="1" hangingPunct="1"/>
            <a:endParaRPr lang="en-US" altLang="en-US" sz="2800" b="1" dirty="0">
              <a:solidFill>
                <a:schemeClr val="bg1"/>
              </a:solidFill>
              <a:latin typeface="Times New Roman" pitchFamily="18" charset="0"/>
              <a:ea typeface="Tahoma" pitchFamily="34" charset="0"/>
              <a:cs typeface="Times New Roman" pitchFamily="18" charset="0"/>
            </a:endParaRPr>
          </a:p>
        </p:txBody>
      </p:sp>
      <p:pic>
        <p:nvPicPr>
          <p:cNvPr id="28676" name="Picture 4"/>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0" y="-67469"/>
            <a:ext cx="9315450" cy="6929437"/>
          </a:xfrm>
          <a:prstGeom prst="rect">
            <a:avLst/>
          </a:prstGeom>
          <a:solidFill>
            <a:schemeClr val="tx1"/>
          </a:solidFill>
          <a:ln>
            <a:solidFill>
              <a:srgbClr val="FF0000"/>
            </a:solidFill>
          </a:ln>
        </p:spPr>
      </p:pic>
      <p:sp>
        <p:nvSpPr>
          <p:cNvPr id="23584" name="AutoShape 32"/>
          <p:cNvSpPr>
            <a:spLocks noChangeArrowheads="1"/>
          </p:cNvSpPr>
          <p:nvPr/>
        </p:nvSpPr>
        <p:spPr bwMode="auto">
          <a:xfrm>
            <a:off x="1520825" y="1989138"/>
            <a:ext cx="1568450" cy="2376487"/>
          </a:xfrm>
          <a:prstGeom prst="can">
            <a:avLst>
              <a:gd name="adj" fmla="val 41268"/>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587" name="Text Box 35"/>
          <p:cNvSpPr txBox="1">
            <a:spLocks noChangeArrowheads="1"/>
          </p:cNvSpPr>
          <p:nvPr/>
        </p:nvSpPr>
        <p:spPr bwMode="auto">
          <a:xfrm>
            <a:off x="1447800" y="2997200"/>
            <a:ext cx="1646238" cy="862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2000" b="1" dirty="0">
                <a:solidFill>
                  <a:srgbClr val="0000FF"/>
                </a:solidFill>
                <a:latin typeface="Times New Roman" pitchFamily="18" charset="0"/>
                <a:ea typeface="Tahoma" pitchFamily="34" charset="0"/>
                <a:cs typeface="Times New Roman" pitchFamily="18" charset="0"/>
              </a:rPr>
              <a:t>1 </a:t>
            </a:r>
            <a:r>
              <a:rPr lang="en-US" altLang="en-US" sz="2000" b="1" dirty="0" err="1">
                <a:solidFill>
                  <a:srgbClr val="0000FF"/>
                </a:solidFill>
                <a:latin typeface="Times New Roman" pitchFamily="18" charset="0"/>
                <a:ea typeface="Tahoma" pitchFamily="34" charset="0"/>
                <a:cs typeface="Times New Roman" pitchFamily="18" charset="0"/>
              </a:rPr>
              <a:t>mol</a:t>
            </a:r>
            <a:r>
              <a:rPr lang="en-US" altLang="en-US" sz="2000" b="1" dirty="0">
                <a:solidFill>
                  <a:srgbClr val="0000FF"/>
                </a:solidFill>
                <a:latin typeface="Times New Roman" pitchFamily="18" charset="0"/>
                <a:ea typeface="Tahoma" pitchFamily="34" charset="0"/>
                <a:cs typeface="Times New Roman" pitchFamily="18" charset="0"/>
              </a:rPr>
              <a:t> </a:t>
            </a:r>
            <a:r>
              <a:rPr lang="en-US" altLang="en-US" sz="2000" b="1" dirty="0" err="1">
                <a:solidFill>
                  <a:srgbClr val="0000FF"/>
                </a:solidFill>
                <a:latin typeface="Times New Roman" pitchFamily="18" charset="0"/>
                <a:ea typeface="Tahoma" pitchFamily="34" charset="0"/>
                <a:cs typeface="Times New Roman" pitchFamily="18" charset="0"/>
              </a:rPr>
              <a:t>NaOH</a:t>
            </a:r>
            <a:endParaRPr lang="en-US" altLang="en-US" sz="2000" b="1" dirty="0">
              <a:solidFill>
                <a:srgbClr val="0000FF"/>
              </a:solidFill>
              <a:latin typeface="Times New Roman" pitchFamily="18" charset="0"/>
              <a:ea typeface="Tahoma" pitchFamily="34" charset="0"/>
              <a:cs typeface="Times New Roman" pitchFamily="18" charset="0"/>
            </a:endParaRPr>
          </a:p>
          <a:p>
            <a:pPr algn="ctr" eaLnBrk="1" hangingPunct="1">
              <a:spcBef>
                <a:spcPct val="50000"/>
              </a:spcBef>
            </a:pPr>
            <a:r>
              <a:rPr lang="en-US" altLang="en-US" sz="2000" b="1" dirty="0">
                <a:solidFill>
                  <a:schemeClr val="bg1"/>
                </a:solidFill>
                <a:latin typeface="Times New Roman" pitchFamily="18" charset="0"/>
                <a:ea typeface="Tahoma" pitchFamily="34" charset="0"/>
                <a:cs typeface="Times New Roman" pitchFamily="18" charset="0"/>
              </a:rPr>
              <a:t>    </a:t>
            </a:r>
            <a:endParaRPr lang="en-US" altLang="en-US" sz="2000" b="1" dirty="0">
              <a:solidFill>
                <a:schemeClr val="folHlink"/>
              </a:solidFill>
              <a:latin typeface="Times New Roman" pitchFamily="18" charset="0"/>
              <a:ea typeface="Tahoma" pitchFamily="34" charset="0"/>
              <a:cs typeface="Times New Roman" pitchFamily="18" charset="0"/>
            </a:endParaRPr>
          </a:p>
        </p:txBody>
      </p:sp>
      <p:sp>
        <p:nvSpPr>
          <p:cNvPr id="23598" name="Text Box 46"/>
          <p:cNvSpPr txBox="1">
            <a:spLocks noChangeArrowheads="1"/>
          </p:cNvSpPr>
          <p:nvPr/>
        </p:nvSpPr>
        <p:spPr bwMode="auto">
          <a:xfrm>
            <a:off x="2535238" y="1412875"/>
            <a:ext cx="11779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b="1" dirty="0">
                <a:solidFill>
                  <a:srgbClr val="FF0000"/>
                </a:solidFill>
                <a:latin typeface="Times New Roman" pitchFamily="18" charset="0"/>
                <a:ea typeface="Tahoma" pitchFamily="34" charset="0"/>
                <a:cs typeface="Times New Roman" pitchFamily="18" charset="0"/>
              </a:rPr>
              <a:t>1lit </a:t>
            </a:r>
            <a:r>
              <a:rPr lang="en-US" altLang="en-US" sz="2800" b="1" dirty="0" err="1">
                <a:solidFill>
                  <a:srgbClr val="FF0000"/>
                </a:solidFill>
                <a:latin typeface="Times New Roman" pitchFamily="18" charset="0"/>
                <a:ea typeface="Tahoma" pitchFamily="34" charset="0"/>
                <a:cs typeface="Times New Roman" pitchFamily="18" charset="0"/>
              </a:rPr>
              <a:t>dd</a:t>
            </a:r>
            <a:endParaRPr lang="en-US" altLang="en-US" sz="2800" b="1" dirty="0">
              <a:solidFill>
                <a:srgbClr val="FF0000"/>
              </a:solidFill>
              <a:latin typeface="Times New Roman" pitchFamily="18" charset="0"/>
              <a:ea typeface="Tahoma" pitchFamily="34" charset="0"/>
              <a:cs typeface="Times New Roman" pitchFamily="18" charset="0"/>
            </a:endParaRPr>
          </a:p>
        </p:txBody>
      </p:sp>
      <p:sp>
        <p:nvSpPr>
          <p:cNvPr id="23600" name="Line 48"/>
          <p:cNvSpPr>
            <a:spLocks noChangeShapeType="1"/>
          </p:cNvSpPr>
          <p:nvPr/>
        </p:nvSpPr>
        <p:spPr bwMode="auto">
          <a:xfrm flipV="1">
            <a:off x="2549525" y="1844675"/>
            <a:ext cx="392113" cy="3603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6" name="Text Box 54"/>
          <p:cNvSpPr txBox="1">
            <a:spLocks noChangeArrowheads="1"/>
          </p:cNvSpPr>
          <p:nvPr/>
        </p:nvSpPr>
        <p:spPr bwMode="auto">
          <a:xfrm>
            <a:off x="1743075" y="4508500"/>
            <a:ext cx="1176338" cy="461963"/>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b="1" dirty="0" err="1">
                <a:solidFill>
                  <a:srgbClr val="FF0000"/>
                </a:solidFill>
                <a:latin typeface="Times New Roman" pitchFamily="18" charset="0"/>
                <a:ea typeface="Tahoma" pitchFamily="34" charset="0"/>
                <a:cs typeface="Times New Roman" pitchFamily="18" charset="0"/>
              </a:rPr>
              <a:t>Cốc</a:t>
            </a:r>
            <a:r>
              <a:rPr lang="en-US" altLang="en-US" sz="2400" b="1" dirty="0">
                <a:solidFill>
                  <a:srgbClr val="FF0000"/>
                </a:solidFill>
                <a:latin typeface="Times New Roman" pitchFamily="18" charset="0"/>
                <a:ea typeface="Tahoma" pitchFamily="34" charset="0"/>
                <a:cs typeface="Times New Roman" pitchFamily="18" charset="0"/>
              </a:rPr>
              <a:t> 1</a:t>
            </a:r>
          </a:p>
        </p:txBody>
      </p:sp>
      <p:sp>
        <p:nvSpPr>
          <p:cNvPr id="23614" name="Oval 62"/>
          <p:cNvSpPr>
            <a:spLocks noChangeArrowheads="1"/>
          </p:cNvSpPr>
          <p:nvPr/>
        </p:nvSpPr>
        <p:spPr bwMode="auto">
          <a:xfrm>
            <a:off x="1520825" y="2492375"/>
            <a:ext cx="1570038" cy="501650"/>
          </a:xfrm>
          <a:prstGeom prst="ellipse">
            <a:avLst/>
          </a:prstGeom>
          <a:noFill/>
          <a:ln w="9525"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615" name="AutoShape 63"/>
          <p:cNvSpPr>
            <a:spLocks noChangeArrowheads="1"/>
          </p:cNvSpPr>
          <p:nvPr/>
        </p:nvSpPr>
        <p:spPr bwMode="auto">
          <a:xfrm>
            <a:off x="3536950" y="2060575"/>
            <a:ext cx="1568450" cy="2305050"/>
          </a:xfrm>
          <a:prstGeom prst="can">
            <a:avLst>
              <a:gd name="adj" fmla="val 40027"/>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616" name="Text Box 64"/>
          <p:cNvSpPr txBox="1">
            <a:spLocks noChangeArrowheads="1"/>
          </p:cNvSpPr>
          <p:nvPr/>
        </p:nvSpPr>
        <p:spPr bwMode="auto">
          <a:xfrm>
            <a:off x="3535363" y="3068638"/>
            <a:ext cx="1646237" cy="8620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2000" b="1">
                <a:solidFill>
                  <a:srgbClr val="0000FF"/>
                </a:solidFill>
                <a:latin typeface="Times New Roman" pitchFamily="18" charset="0"/>
                <a:ea typeface="Tahoma" pitchFamily="34" charset="0"/>
                <a:cs typeface="Times New Roman" pitchFamily="18" charset="0"/>
              </a:rPr>
              <a:t>2 mol NaOH</a:t>
            </a:r>
          </a:p>
          <a:p>
            <a:pPr algn="ctr" eaLnBrk="1" hangingPunct="1">
              <a:spcBef>
                <a:spcPct val="50000"/>
              </a:spcBef>
            </a:pPr>
            <a:r>
              <a:rPr lang="en-US" altLang="en-US" sz="2000" b="1">
                <a:solidFill>
                  <a:schemeClr val="bg1"/>
                </a:solidFill>
                <a:latin typeface="Times New Roman" pitchFamily="18" charset="0"/>
                <a:ea typeface="Tahoma" pitchFamily="34" charset="0"/>
                <a:cs typeface="Times New Roman" pitchFamily="18" charset="0"/>
              </a:rPr>
              <a:t>    </a:t>
            </a:r>
            <a:endParaRPr lang="en-US" altLang="en-US" sz="2000" b="1">
              <a:solidFill>
                <a:schemeClr val="folHlink"/>
              </a:solidFill>
              <a:latin typeface="Times New Roman" pitchFamily="18" charset="0"/>
              <a:ea typeface="Tahoma" pitchFamily="34" charset="0"/>
              <a:cs typeface="Times New Roman" pitchFamily="18" charset="0"/>
            </a:endParaRPr>
          </a:p>
        </p:txBody>
      </p:sp>
      <p:sp>
        <p:nvSpPr>
          <p:cNvPr id="23617" name="Text Box 65"/>
          <p:cNvSpPr txBox="1">
            <a:spLocks noChangeArrowheads="1"/>
          </p:cNvSpPr>
          <p:nvPr/>
        </p:nvSpPr>
        <p:spPr bwMode="auto">
          <a:xfrm>
            <a:off x="4622800" y="1341438"/>
            <a:ext cx="11779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b="1" dirty="0">
                <a:solidFill>
                  <a:srgbClr val="FF0000"/>
                </a:solidFill>
                <a:latin typeface="Times New Roman" pitchFamily="18" charset="0"/>
                <a:ea typeface="Tahoma" pitchFamily="34" charset="0"/>
                <a:cs typeface="Times New Roman" pitchFamily="18" charset="0"/>
              </a:rPr>
              <a:t>1lit </a:t>
            </a:r>
            <a:r>
              <a:rPr lang="en-US" altLang="en-US" sz="2800" b="1" dirty="0" err="1">
                <a:solidFill>
                  <a:srgbClr val="FF0000"/>
                </a:solidFill>
                <a:latin typeface="Times New Roman" pitchFamily="18" charset="0"/>
                <a:ea typeface="Tahoma" pitchFamily="34" charset="0"/>
                <a:cs typeface="Times New Roman" pitchFamily="18" charset="0"/>
              </a:rPr>
              <a:t>dd</a:t>
            </a:r>
            <a:endParaRPr lang="en-US" altLang="en-US" sz="2800" b="1" dirty="0">
              <a:solidFill>
                <a:srgbClr val="FF0000"/>
              </a:solidFill>
              <a:latin typeface="Times New Roman" pitchFamily="18" charset="0"/>
              <a:ea typeface="Tahoma" pitchFamily="34" charset="0"/>
              <a:cs typeface="Times New Roman" pitchFamily="18" charset="0"/>
            </a:endParaRPr>
          </a:p>
        </p:txBody>
      </p:sp>
      <p:sp>
        <p:nvSpPr>
          <p:cNvPr id="23618" name="Line 66"/>
          <p:cNvSpPr>
            <a:spLocks noChangeShapeType="1"/>
          </p:cNvSpPr>
          <p:nvPr/>
        </p:nvSpPr>
        <p:spPr bwMode="auto">
          <a:xfrm flipV="1">
            <a:off x="4565650" y="1844675"/>
            <a:ext cx="392113" cy="3603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0" name="Oval 68"/>
          <p:cNvSpPr>
            <a:spLocks noChangeArrowheads="1"/>
          </p:cNvSpPr>
          <p:nvPr/>
        </p:nvSpPr>
        <p:spPr bwMode="auto">
          <a:xfrm>
            <a:off x="3536950" y="2565400"/>
            <a:ext cx="1570038" cy="501650"/>
          </a:xfrm>
          <a:prstGeom prst="ellipse">
            <a:avLst/>
          </a:prstGeom>
          <a:noFill/>
          <a:ln w="9525"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621" name="AutoShape 69"/>
          <p:cNvSpPr>
            <a:spLocks noChangeArrowheads="1"/>
          </p:cNvSpPr>
          <p:nvPr/>
        </p:nvSpPr>
        <p:spPr bwMode="auto">
          <a:xfrm>
            <a:off x="5697538" y="1989138"/>
            <a:ext cx="1568450" cy="2376487"/>
          </a:xfrm>
          <a:prstGeom prst="can">
            <a:avLst>
              <a:gd name="adj" fmla="val 41268"/>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622" name="Text Box 70"/>
          <p:cNvSpPr txBox="1">
            <a:spLocks noChangeArrowheads="1"/>
          </p:cNvSpPr>
          <p:nvPr/>
        </p:nvSpPr>
        <p:spPr bwMode="auto">
          <a:xfrm>
            <a:off x="5695950" y="3028950"/>
            <a:ext cx="1646238" cy="400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2000" b="1" dirty="0">
                <a:solidFill>
                  <a:srgbClr val="0000FF"/>
                </a:solidFill>
                <a:latin typeface="Times New Roman" pitchFamily="18" charset="0"/>
                <a:ea typeface="Tahoma" pitchFamily="34" charset="0"/>
                <a:cs typeface="Times New Roman" pitchFamily="18" charset="0"/>
              </a:rPr>
              <a:t>3 </a:t>
            </a:r>
            <a:r>
              <a:rPr lang="en-US" altLang="en-US" sz="2000" b="1" dirty="0" err="1">
                <a:solidFill>
                  <a:srgbClr val="0000FF"/>
                </a:solidFill>
                <a:latin typeface="Times New Roman" pitchFamily="18" charset="0"/>
                <a:ea typeface="Tahoma" pitchFamily="34" charset="0"/>
                <a:cs typeface="Times New Roman" pitchFamily="18" charset="0"/>
              </a:rPr>
              <a:t>mol</a:t>
            </a:r>
            <a:r>
              <a:rPr lang="en-US" altLang="en-US" sz="2000" b="1" dirty="0">
                <a:solidFill>
                  <a:srgbClr val="0000FF"/>
                </a:solidFill>
                <a:latin typeface="Times New Roman" pitchFamily="18" charset="0"/>
                <a:ea typeface="Tahoma" pitchFamily="34" charset="0"/>
                <a:cs typeface="Times New Roman" pitchFamily="18" charset="0"/>
              </a:rPr>
              <a:t> </a:t>
            </a:r>
            <a:r>
              <a:rPr lang="en-US" altLang="en-US" sz="2000" b="1" dirty="0" err="1">
                <a:solidFill>
                  <a:srgbClr val="0000FF"/>
                </a:solidFill>
                <a:latin typeface="Times New Roman" pitchFamily="18" charset="0"/>
                <a:ea typeface="Tahoma" pitchFamily="34" charset="0"/>
                <a:cs typeface="Times New Roman" pitchFamily="18" charset="0"/>
              </a:rPr>
              <a:t>NaOH</a:t>
            </a:r>
            <a:endParaRPr lang="en-US" altLang="en-US" sz="2000" b="1" dirty="0">
              <a:solidFill>
                <a:srgbClr val="0000FF"/>
              </a:solidFill>
              <a:latin typeface="Times New Roman" pitchFamily="18" charset="0"/>
              <a:ea typeface="Tahoma" pitchFamily="34" charset="0"/>
              <a:cs typeface="Times New Roman" pitchFamily="18" charset="0"/>
            </a:endParaRPr>
          </a:p>
        </p:txBody>
      </p:sp>
      <p:sp>
        <p:nvSpPr>
          <p:cNvPr id="23623" name="Text Box 71"/>
          <p:cNvSpPr txBox="1">
            <a:spLocks noChangeArrowheads="1"/>
          </p:cNvSpPr>
          <p:nvPr/>
        </p:nvSpPr>
        <p:spPr bwMode="auto">
          <a:xfrm>
            <a:off x="6783388" y="1341438"/>
            <a:ext cx="1177925" cy="5238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b="1" dirty="0">
                <a:solidFill>
                  <a:srgbClr val="FF0000"/>
                </a:solidFill>
                <a:latin typeface="Times New Roman" pitchFamily="18" charset="0"/>
                <a:ea typeface="Tahoma" pitchFamily="34" charset="0"/>
                <a:cs typeface="Times New Roman" pitchFamily="18" charset="0"/>
              </a:rPr>
              <a:t>1lit </a:t>
            </a:r>
            <a:r>
              <a:rPr lang="en-US" altLang="en-US" sz="2800" b="1" dirty="0" err="1">
                <a:solidFill>
                  <a:srgbClr val="FF0000"/>
                </a:solidFill>
                <a:latin typeface="Times New Roman" pitchFamily="18" charset="0"/>
                <a:ea typeface="Tahoma" pitchFamily="34" charset="0"/>
                <a:cs typeface="Times New Roman" pitchFamily="18" charset="0"/>
              </a:rPr>
              <a:t>dd</a:t>
            </a:r>
            <a:endParaRPr lang="en-US" altLang="en-US" sz="2800" b="1" dirty="0">
              <a:solidFill>
                <a:srgbClr val="FF0000"/>
              </a:solidFill>
              <a:latin typeface="Times New Roman" pitchFamily="18" charset="0"/>
              <a:ea typeface="Tahoma" pitchFamily="34" charset="0"/>
              <a:cs typeface="Times New Roman" pitchFamily="18" charset="0"/>
            </a:endParaRPr>
          </a:p>
        </p:txBody>
      </p:sp>
      <p:sp>
        <p:nvSpPr>
          <p:cNvPr id="23624" name="Line 72"/>
          <p:cNvSpPr>
            <a:spLocks noChangeShapeType="1"/>
          </p:cNvSpPr>
          <p:nvPr/>
        </p:nvSpPr>
        <p:spPr bwMode="auto">
          <a:xfrm flipV="1">
            <a:off x="6653213" y="1844675"/>
            <a:ext cx="392112" cy="3603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26" name="Oval 74"/>
          <p:cNvSpPr>
            <a:spLocks noChangeArrowheads="1"/>
          </p:cNvSpPr>
          <p:nvPr/>
        </p:nvSpPr>
        <p:spPr bwMode="auto">
          <a:xfrm>
            <a:off x="5697538" y="2492375"/>
            <a:ext cx="1570037" cy="501650"/>
          </a:xfrm>
          <a:prstGeom prst="ellipse">
            <a:avLst/>
          </a:prstGeom>
          <a:noFill/>
          <a:ln w="9525"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000">
              <a:latin typeface="Times New Roman" pitchFamily="18" charset="0"/>
              <a:ea typeface="Tahoma" pitchFamily="34" charset="0"/>
              <a:cs typeface="Times New Roman" pitchFamily="18" charset="0"/>
            </a:endParaRPr>
          </a:p>
        </p:txBody>
      </p:sp>
      <p:sp>
        <p:nvSpPr>
          <p:cNvPr id="23627" name="Rectangle 75"/>
          <p:cNvSpPr>
            <a:spLocks noChangeArrowheads="1"/>
          </p:cNvSpPr>
          <p:nvPr/>
        </p:nvSpPr>
        <p:spPr bwMode="auto">
          <a:xfrm>
            <a:off x="1444625" y="3789363"/>
            <a:ext cx="187483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200" b="1" dirty="0">
                <a:solidFill>
                  <a:srgbClr val="FF0000"/>
                </a:solidFill>
                <a:latin typeface="Times New Roman" pitchFamily="18" charset="0"/>
                <a:ea typeface="Tahoma" pitchFamily="34" charset="0"/>
                <a:cs typeface="Times New Roman" pitchFamily="18" charset="0"/>
              </a:rPr>
              <a:t>C</a:t>
            </a:r>
            <a:r>
              <a:rPr lang="en-US" altLang="en-US" sz="2200" b="1" baseline="-25000" dirty="0">
                <a:solidFill>
                  <a:srgbClr val="FF0000"/>
                </a:solidFill>
                <a:latin typeface="Times New Roman" pitchFamily="18" charset="0"/>
                <a:ea typeface="Tahoma" pitchFamily="34" charset="0"/>
                <a:cs typeface="Times New Roman" pitchFamily="18" charset="0"/>
              </a:rPr>
              <a:t>M</a:t>
            </a:r>
            <a:r>
              <a:rPr lang="en-US" altLang="en-US" sz="2200" b="1" dirty="0">
                <a:solidFill>
                  <a:srgbClr val="FF0000"/>
                </a:solidFill>
                <a:latin typeface="Times New Roman" pitchFamily="18" charset="0"/>
                <a:ea typeface="Tahoma" pitchFamily="34" charset="0"/>
                <a:cs typeface="Times New Roman" pitchFamily="18" charset="0"/>
              </a:rPr>
              <a:t> = 1 (</a:t>
            </a:r>
            <a:r>
              <a:rPr lang="en-US" altLang="en-US" sz="2200" b="1" dirty="0" err="1">
                <a:solidFill>
                  <a:srgbClr val="FF0000"/>
                </a:solidFill>
                <a:latin typeface="Times New Roman" pitchFamily="18" charset="0"/>
                <a:ea typeface="Tahoma" pitchFamily="34" charset="0"/>
                <a:cs typeface="Times New Roman" pitchFamily="18" charset="0"/>
              </a:rPr>
              <a:t>mol</a:t>
            </a:r>
            <a:r>
              <a:rPr lang="en-US" altLang="en-US" sz="2200" b="1" dirty="0">
                <a:solidFill>
                  <a:srgbClr val="FF0000"/>
                </a:solidFill>
                <a:latin typeface="Times New Roman" pitchFamily="18" charset="0"/>
                <a:ea typeface="Tahoma" pitchFamily="34" charset="0"/>
                <a:cs typeface="Times New Roman" pitchFamily="18" charset="0"/>
              </a:rPr>
              <a:t>/l)</a:t>
            </a:r>
          </a:p>
        </p:txBody>
      </p:sp>
      <p:sp>
        <p:nvSpPr>
          <p:cNvPr id="23628" name="Rectangle 76"/>
          <p:cNvSpPr>
            <a:spLocks noChangeArrowheads="1"/>
          </p:cNvSpPr>
          <p:nvPr/>
        </p:nvSpPr>
        <p:spPr bwMode="auto">
          <a:xfrm>
            <a:off x="3432175" y="3860800"/>
            <a:ext cx="187483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200" b="1" dirty="0">
                <a:solidFill>
                  <a:srgbClr val="FF0000"/>
                </a:solidFill>
                <a:latin typeface="Times New Roman" pitchFamily="18" charset="0"/>
                <a:ea typeface="Tahoma" pitchFamily="34" charset="0"/>
                <a:cs typeface="Times New Roman" pitchFamily="18" charset="0"/>
              </a:rPr>
              <a:t>C</a:t>
            </a:r>
            <a:r>
              <a:rPr lang="en-US" altLang="en-US" sz="2200" b="1" baseline="-25000" dirty="0">
                <a:solidFill>
                  <a:srgbClr val="FF0000"/>
                </a:solidFill>
                <a:latin typeface="Times New Roman" pitchFamily="18" charset="0"/>
                <a:ea typeface="Tahoma" pitchFamily="34" charset="0"/>
                <a:cs typeface="Times New Roman" pitchFamily="18" charset="0"/>
              </a:rPr>
              <a:t>M</a:t>
            </a:r>
            <a:r>
              <a:rPr lang="en-US" altLang="en-US" sz="2200" b="1" dirty="0">
                <a:solidFill>
                  <a:srgbClr val="FF0000"/>
                </a:solidFill>
                <a:latin typeface="Times New Roman" pitchFamily="18" charset="0"/>
                <a:ea typeface="Tahoma" pitchFamily="34" charset="0"/>
                <a:cs typeface="Times New Roman" pitchFamily="18" charset="0"/>
              </a:rPr>
              <a:t> = 2 (</a:t>
            </a:r>
            <a:r>
              <a:rPr lang="en-US" altLang="en-US" sz="2200" b="1" dirty="0" err="1">
                <a:solidFill>
                  <a:srgbClr val="FF0000"/>
                </a:solidFill>
                <a:latin typeface="Times New Roman" pitchFamily="18" charset="0"/>
                <a:ea typeface="Tahoma" pitchFamily="34" charset="0"/>
                <a:cs typeface="Times New Roman" pitchFamily="18" charset="0"/>
              </a:rPr>
              <a:t>mol</a:t>
            </a:r>
            <a:r>
              <a:rPr lang="en-US" altLang="en-US" sz="2200" b="1" dirty="0">
                <a:solidFill>
                  <a:srgbClr val="FF0000"/>
                </a:solidFill>
                <a:latin typeface="Times New Roman" pitchFamily="18" charset="0"/>
                <a:ea typeface="Tahoma" pitchFamily="34" charset="0"/>
                <a:cs typeface="Times New Roman" pitchFamily="18" charset="0"/>
              </a:rPr>
              <a:t>/l)</a:t>
            </a:r>
          </a:p>
        </p:txBody>
      </p:sp>
      <p:sp>
        <p:nvSpPr>
          <p:cNvPr id="23629" name="Rectangle 77"/>
          <p:cNvSpPr>
            <a:spLocks noChangeArrowheads="1"/>
          </p:cNvSpPr>
          <p:nvPr/>
        </p:nvSpPr>
        <p:spPr bwMode="auto">
          <a:xfrm>
            <a:off x="5619749" y="3789363"/>
            <a:ext cx="2341563"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200" b="1" dirty="0">
                <a:solidFill>
                  <a:srgbClr val="FF0000"/>
                </a:solidFill>
                <a:latin typeface="Times New Roman" pitchFamily="18" charset="0"/>
                <a:ea typeface="Tahoma" pitchFamily="34" charset="0"/>
                <a:cs typeface="Times New Roman" pitchFamily="18" charset="0"/>
              </a:rPr>
              <a:t>C</a:t>
            </a:r>
            <a:r>
              <a:rPr lang="en-US" altLang="en-US" sz="2200" b="1" baseline="-25000" dirty="0">
                <a:solidFill>
                  <a:srgbClr val="FF0000"/>
                </a:solidFill>
                <a:latin typeface="Times New Roman" pitchFamily="18" charset="0"/>
                <a:ea typeface="Tahoma" pitchFamily="34" charset="0"/>
                <a:cs typeface="Times New Roman" pitchFamily="18" charset="0"/>
              </a:rPr>
              <a:t>M</a:t>
            </a:r>
            <a:r>
              <a:rPr lang="en-US" altLang="en-US" sz="2200" b="1" dirty="0">
                <a:solidFill>
                  <a:srgbClr val="FF0000"/>
                </a:solidFill>
                <a:latin typeface="Times New Roman" pitchFamily="18" charset="0"/>
                <a:ea typeface="Tahoma" pitchFamily="34" charset="0"/>
                <a:cs typeface="Times New Roman" pitchFamily="18" charset="0"/>
              </a:rPr>
              <a:t> = 3 (</a:t>
            </a:r>
            <a:r>
              <a:rPr lang="en-US" altLang="en-US" sz="2200" b="1" dirty="0" err="1">
                <a:solidFill>
                  <a:srgbClr val="FF0000"/>
                </a:solidFill>
                <a:latin typeface="Times New Roman" pitchFamily="18" charset="0"/>
                <a:ea typeface="Tahoma" pitchFamily="34" charset="0"/>
                <a:cs typeface="Times New Roman" pitchFamily="18" charset="0"/>
              </a:rPr>
              <a:t>mol</a:t>
            </a:r>
            <a:r>
              <a:rPr lang="en-US" altLang="en-US" sz="2200" b="1" dirty="0">
                <a:solidFill>
                  <a:srgbClr val="FF0000"/>
                </a:solidFill>
                <a:latin typeface="Times New Roman" pitchFamily="18" charset="0"/>
                <a:ea typeface="Tahoma" pitchFamily="34" charset="0"/>
                <a:cs typeface="Times New Roman" pitchFamily="18" charset="0"/>
              </a:rPr>
              <a:t>/l)</a:t>
            </a:r>
          </a:p>
        </p:txBody>
      </p:sp>
      <p:sp>
        <p:nvSpPr>
          <p:cNvPr id="23630" name="Rectangle 78"/>
          <p:cNvSpPr>
            <a:spLocks noChangeArrowheads="1"/>
          </p:cNvSpPr>
          <p:nvPr/>
        </p:nvSpPr>
        <p:spPr bwMode="auto">
          <a:xfrm>
            <a:off x="3833813" y="4556125"/>
            <a:ext cx="1011237"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dirty="0" err="1">
                <a:solidFill>
                  <a:srgbClr val="FF0000"/>
                </a:solidFill>
                <a:latin typeface="Times New Roman" pitchFamily="18" charset="0"/>
                <a:ea typeface="Tahoma" pitchFamily="34" charset="0"/>
                <a:cs typeface="Times New Roman" pitchFamily="18" charset="0"/>
              </a:rPr>
              <a:t>Cốc</a:t>
            </a:r>
            <a:r>
              <a:rPr lang="en-US" altLang="en-US" sz="2400" b="1" dirty="0">
                <a:solidFill>
                  <a:srgbClr val="FF0000"/>
                </a:solidFill>
                <a:latin typeface="Times New Roman" pitchFamily="18" charset="0"/>
                <a:ea typeface="Tahoma" pitchFamily="34" charset="0"/>
                <a:cs typeface="Times New Roman" pitchFamily="18" charset="0"/>
              </a:rPr>
              <a:t> 2</a:t>
            </a:r>
          </a:p>
        </p:txBody>
      </p:sp>
      <p:sp>
        <p:nvSpPr>
          <p:cNvPr id="23631" name="Rectangle 79"/>
          <p:cNvSpPr>
            <a:spLocks noChangeArrowheads="1"/>
          </p:cNvSpPr>
          <p:nvPr/>
        </p:nvSpPr>
        <p:spPr bwMode="auto">
          <a:xfrm>
            <a:off x="5994400" y="4581525"/>
            <a:ext cx="1011238" cy="461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dirty="0" err="1">
                <a:solidFill>
                  <a:srgbClr val="FF0000"/>
                </a:solidFill>
                <a:latin typeface="Times New Roman" pitchFamily="18" charset="0"/>
                <a:ea typeface="Tahoma" pitchFamily="34" charset="0"/>
                <a:cs typeface="Times New Roman" pitchFamily="18" charset="0"/>
              </a:rPr>
              <a:t>Cốc</a:t>
            </a:r>
            <a:r>
              <a:rPr lang="en-US" altLang="en-US" sz="2400" b="1" dirty="0">
                <a:solidFill>
                  <a:srgbClr val="FF0000"/>
                </a:solidFill>
                <a:latin typeface="Times New Roman" pitchFamily="18" charset="0"/>
                <a:ea typeface="Tahoma" pitchFamily="34" charset="0"/>
                <a:cs typeface="Times New Roman" pitchFamily="18" charset="0"/>
              </a:rPr>
              <a:t> 3</a:t>
            </a:r>
          </a:p>
        </p:txBody>
      </p:sp>
      <p:sp>
        <p:nvSpPr>
          <p:cNvPr id="23632" name="Text Box 80"/>
          <p:cNvSpPr txBox="1">
            <a:spLocks noChangeArrowheads="1"/>
          </p:cNvSpPr>
          <p:nvPr/>
        </p:nvSpPr>
        <p:spPr bwMode="auto">
          <a:xfrm>
            <a:off x="1820863" y="3357563"/>
            <a:ext cx="862012" cy="461962"/>
          </a:xfrm>
          <a:prstGeom prst="rect">
            <a:avLst/>
          </a:prstGeom>
          <a:noFill/>
          <a:ln w="9525">
            <a:noFill/>
            <a:miter lim="800000"/>
            <a:headEnd/>
            <a:tailEnd/>
          </a:ln>
          <a:effec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b="1" dirty="0">
                <a:solidFill>
                  <a:srgbClr val="FF0000"/>
                </a:solidFill>
                <a:latin typeface="Times New Roman" pitchFamily="18" charset="0"/>
                <a:ea typeface="Tahoma" pitchFamily="34" charset="0"/>
                <a:cs typeface="Times New Roman" pitchFamily="18" charset="0"/>
              </a:rPr>
              <a:t>40(g)</a:t>
            </a:r>
          </a:p>
        </p:txBody>
      </p:sp>
      <p:sp>
        <p:nvSpPr>
          <p:cNvPr id="23633" name="Text Box 81"/>
          <p:cNvSpPr txBox="1">
            <a:spLocks noChangeArrowheads="1"/>
          </p:cNvSpPr>
          <p:nvPr/>
        </p:nvSpPr>
        <p:spPr bwMode="auto">
          <a:xfrm>
            <a:off x="3910013" y="3429000"/>
            <a:ext cx="862012" cy="461963"/>
          </a:xfrm>
          <a:prstGeom prst="rect">
            <a:avLst/>
          </a:prstGeom>
          <a:noFill/>
          <a:ln w="9525">
            <a:noFill/>
            <a:miter lim="800000"/>
            <a:headEnd/>
            <a:tailEnd/>
          </a:ln>
          <a:effec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b="1" dirty="0">
                <a:solidFill>
                  <a:srgbClr val="FF0000"/>
                </a:solidFill>
                <a:latin typeface="Times New Roman" pitchFamily="18" charset="0"/>
                <a:ea typeface="Tahoma" pitchFamily="34" charset="0"/>
                <a:cs typeface="Times New Roman" pitchFamily="18" charset="0"/>
              </a:rPr>
              <a:t>80(g)</a:t>
            </a:r>
          </a:p>
        </p:txBody>
      </p:sp>
      <p:sp>
        <p:nvSpPr>
          <p:cNvPr id="23634" name="Text Box 82"/>
          <p:cNvSpPr txBox="1">
            <a:spLocks noChangeArrowheads="1"/>
          </p:cNvSpPr>
          <p:nvPr/>
        </p:nvSpPr>
        <p:spPr bwMode="auto">
          <a:xfrm>
            <a:off x="5949950" y="3357563"/>
            <a:ext cx="1176338" cy="4619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b="1" dirty="0">
                <a:solidFill>
                  <a:srgbClr val="FF0000"/>
                </a:solidFill>
                <a:latin typeface="Times New Roman" pitchFamily="18" charset="0"/>
                <a:ea typeface="Tahoma" pitchFamily="34" charset="0"/>
                <a:cs typeface="Times New Roman" pitchFamily="18" charset="0"/>
              </a:rPr>
              <a:t>120(g)</a:t>
            </a:r>
          </a:p>
        </p:txBody>
      </p:sp>
      <p:sp>
        <p:nvSpPr>
          <p:cNvPr id="29" name="TextBox 28"/>
          <p:cNvSpPr txBox="1"/>
          <p:nvPr/>
        </p:nvSpPr>
        <p:spPr>
          <a:xfrm>
            <a:off x="1402668" y="-67469"/>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30" name="TextBox 29"/>
          <p:cNvSpPr txBox="1"/>
          <p:nvPr/>
        </p:nvSpPr>
        <p:spPr>
          <a:xfrm>
            <a:off x="228600" y="388825"/>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31" name="TextBox 30"/>
          <p:cNvSpPr txBox="1"/>
          <p:nvPr/>
        </p:nvSpPr>
        <p:spPr>
          <a:xfrm>
            <a:off x="228600" y="8281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759171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584"/>
                                        </p:tgtEl>
                                        <p:attrNameLst>
                                          <p:attrName>style.visibility</p:attrName>
                                        </p:attrNameLst>
                                      </p:cBhvr>
                                      <p:to>
                                        <p:strVal val="visible"/>
                                      </p:to>
                                    </p:set>
                                    <p:animEffect transition="in" filter="dissolve">
                                      <p:cBhvr>
                                        <p:cTn id="7" dur="500"/>
                                        <p:tgtEl>
                                          <p:spTgt spid="235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606"/>
                                        </p:tgtEl>
                                        <p:attrNameLst>
                                          <p:attrName>style.visibility</p:attrName>
                                        </p:attrNameLst>
                                      </p:cBhvr>
                                      <p:to>
                                        <p:strVal val="visible"/>
                                      </p:to>
                                    </p:set>
                                    <p:animEffect transition="in" filter="box(in)">
                                      <p:cBhvr>
                                        <p:cTn id="10" dur="500"/>
                                        <p:tgtEl>
                                          <p:spTgt spid="236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3615"/>
                                        </p:tgtEl>
                                        <p:attrNameLst>
                                          <p:attrName>style.visibility</p:attrName>
                                        </p:attrNameLst>
                                      </p:cBhvr>
                                      <p:to>
                                        <p:strVal val="visible"/>
                                      </p:to>
                                    </p:set>
                                    <p:animEffect transition="in" filter="dissolve">
                                      <p:cBhvr>
                                        <p:cTn id="15" dur="500"/>
                                        <p:tgtEl>
                                          <p:spTgt spid="236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3630"/>
                                        </p:tgtEl>
                                        <p:attrNameLst>
                                          <p:attrName>style.visibility</p:attrName>
                                        </p:attrNameLst>
                                      </p:cBhvr>
                                      <p:to>
                                        <p:strVal val="visible"/>
                                      </p:to>
                                    </p:set>
                                    <p:animEffect transition="in" filter="box(in)">
                                      <p:cBhvr>
                                        <p:cTn id="18" dur="500"/>
                                        <p:tgtEl>
                                          <p:spTgt spid="236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3621"/>
                                        </p:tgtEl>
                                        <p:attrNameLst>
                                          <p:attrName>style.visibility</p:attrName>
                                        </p:attrNameLst>
                                      </p:cBhvr>
                                      <p:to>
                                        <p:strVal val="visible"/>
                                      </p:to>
                                    </p:set>
                                    <p:animEffect transition="in" filter="dissolve">
                                      <p:cBhvr>
                                        <p:cTn id="23" dur="500"/>
                                        <p:tgtEl>
                                          <p:spTgt spid="2362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631"/>
                                        </p:tgtEl>
                                        <p:attrNameLst>
                                          <p:attrName>style.visibility</p:attrName>
                                        </p:attrNameLst>
                                      </p:cBhvr>
                                      <p:to>
                                        <p:strVal val="visible"/>
                                      </p:to>
                                    </p:set>
                                    <p:animEffect transition="in" filter="box(in)">
                                      <p:cBhvr>
                                        <p:cTn id="26" dur="500"/>
                                        <p:tgtEl>
                                          <p:spTgt spid="236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87"/>
                                        </p:tgtEl>
                                        <p:attrNameLst>
                                          <p:attrName>style.visibility</p:attrName>
                                        </p:attrNameLst>
                                      </p:cBhvr>
                                      <p:to>
                                        <p:strVal val="visible"/>
                                      </p:to>
                                    </p:set>
                                    <p:animEffect transition="in" filter="dissolve">
                                      <p:cBhvr>
                                        <p:cTn id="31" dur="500"/>
                                        <p:tgtEl>
                                          <p:spTgt spid="23587"/>
                                        </p:tgtEl>
                                      </p:cBhvr>
                                    </p:animEffect>
                                  </p:childTnLst>
                                </p:cTn>
                              </p:par>
                              <p:par>
                                <p:cTn id="32" presetID="9" presetClass="entr" presetSubtype="0" fill="hold" nodeType="withEffect">
                                  <p:stCondLst>
                                    <p:cond delay="0"/>
                                  </p:stCondLst>
                                  <p:childTnLst>
                                    <p:set>
                                      <p:cBhvr>
                                        <p:cTn id="33" dur="1" fill="hold">
                                          <p:stCondLst>
                                            <p:cond delay="0"/>
                                          </p:stCondLst>
                                        </p:cTn>
                                        <p:tgtEl>
                                          <p:spTgt spid="23598"/>
                                        </p:tgtEl>
                                        <p:attrNameLst>
                                          <p:attrName>style.visibility</p:attrName>
                                        </p:attrNameLst>
                                      </p:cBhvr>
                                      <p:to>
                                        <p:strVal val="visible"/>
                                      </p:to>
                                    </p:set>
                                    <p:animEffect transition="in" filter="dissolve">
                                      <p:cBhvr>
                                        <p:cTn id="34" dur="500"/>
                                        <p:tgtEl>
                                          <p:spTgt spid="23598"/>
                                        </p:tgtEl>
                                      </p:cBhvr>
                                    </p:animEffect>
                                  </p:childTnLst>
                                </p:cTn>
                              </p:par>
                              <p:par>
                                <p:cTn id="35" presetID="9" presetClass="entr" presetSubtype="0" fill="hold" nodeType="withEffect">
                                  <p:stCondLst>
                                    <p:cond delay="0"/>
                                  </p:stCondLst>
                                  <p:childTnLst>
                                    <p:set>
                                      <p:cBhvr>
                                        <p:cTn id="36" dur="1" fill="hold">
                                          <p:stCondLst>
                                            <p:cond delay="0"/>
                                          </p:stCondLst>
                                        </p:cTn>
                                        <p:tgtEl>
                                          <p:spTgt spid="23614"/>
                                        </p:tgtEl>
                                        <p:attrNameLst>
                                          <p:attrName>style.visibility</p:attrName>
                                        </p:attrNameLst>
                                      </p:cBhvr>
                                      <p:to>
                                        <p:strVal val="visible"/>
                                      </p:to>
                                    </p:set>
                                    <p:animEffect transition="in" filter="dissolve">
                                      <p:cBhvr>
                                        <p:cTn id="37" dur="500"/>
                                        <p:tgtEl>
                                          <p:spTgt spid="23614"/>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23632"/>
                                        </p:tgtEl>
                                        <p:attrNameLst>
                                          <p:attrName>style.visibility</p:attrName>
                                        </p:attrNameLst>
                                      </p:cBhvr>
                                      <p:to>
                                        <p:strVal val="visible"/>
                                      </p:to>
                                    </p:set>
                                    <p:animEffect transition="in" filter="dissolve">
                                      <p:cBhvr>
                                        <p:cTn id="41" dur="500"/>
                                        <p:tgtEl>
                                          <p:spTgt spid="2363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600"/>
                                        </p:tgtEl>
                                        <p:attrNameLst>
                                          <p:attrName>style.visibility</p:attrName>
                                        </p:attrNameLst>
                                      </p:cBhvr>
                                      <p:to>
                                        <p:strVal val="visible"/>
                                      </p:to>
                                    </p:set>
                                    <p:animEffect transition="in" filter="dissolve">
                                      <p:cBhvr>
                                        <p:cTn id="44" dur="500"/>
                                        <p:tgtEl>
                                          <p:spTgt spid="2360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616"/>
                                        </p:tgtEl>
                                        <p:attrNameLst>
                                          <p:attrName>style.visibility</p:attrName>
                                        </p:attrNameLst>
                                      </p:cBhvr>
                                      <p:to>
                                        <p:strVal val="visible"/>
                                      </p:to>
                                    </p:set>
                                    <p:animEffect transition="in" filter="dissolve">
                                      <p:cBhvr>
                                        <p:cTn id="49" dur="500"/>
                                        <p:tgtEl>
                                          <p:spTgt spid="2361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617"/>
                                        </p:tgtEl>
                                        <p:attrNameLst>
                                          <p:attrName>style.visibility</p:attrName>
                                        </p:attrNameLst>
                                      </p:cBhvr>
                                      <p:to>
                                        <p:strVal val="visible"/>
                                      </p:to>
                                    </p:set>
                                    <p:animEffect transition="in" filter="dissolve">
                                      <p:cBhvr>
                                        <p:cTn id="52" dur="500"/>
                                        <p:tgtEl>
                                          <p:spTgt spid="23617"/>
                                        </p:tgtEl>
                                      </p:cBhvr>
                                    </p:animEffect>
                                  </p:childTnLst>
                                </p:cTn>
                              </p:par>
                              <p:par>
                                <p:cTn id="53" presetID="9" presetClass="entr" presetSubtype="0" fill="hold" nodeType="withEffect">
                                  <p:stCondLst>
                                    <p:cond delay="0"/>
                                  </p:stCondLst>
                                  <p:childTnLst>
                                    <p:set>
                                      <p:cBhvr>
                                        <p:cTn id="54" dur="1" fill="hold">
                                          <p:stCondLst>
                                            <p:cond delay="0"/>
                                          </p:stCondLst>
                                        </p:cTn>
                                        <p:tgtEl>
                                          <p:spTgt spid="23620"/>
                                        </p:tgtEl>
                                        <p:attrNameLst>
                                          <p:attrName>style.visibility</p:attrName>
                                        </p:attrNameLst>
                                      </p:cBhvr>
                                      <p:to>
                                        <p:strVal val="visible"/>
                                      </p:to>
                                    </p:set>
                                    <p:animEffect transition="in" filter="dissolve">
                                      <p:cBhvr>
                                        <p:cTn id="55" dur="500"/>
                                        <p:tgtEl>
                                          <p:spTgt spid="23620"/>
                                        </p:tgtEl>
                                      </p:cBhvr>
                                    </p:animEffect>
                                  </p:childTnLst>
                                </p:cTn>
                              </p:par>
                            </p:childTnLst>
                          </p:cTn>
                        </p:par>
                        <p:par>
                          <p:cTn id="56" fill="hold" nodeType="afterGroup">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23633"/>
                                        </p:tgtEl>
                                        <p:attrNameLst>
                                          <p:attrName>style.visibility</p:attrName>
                                        </p:attrNameLst>
                                      </p:cBhvr>
                                      <p:to>
                                        <p:strVal val="visible"/>
                                      </p:to>
                                    </p:set>
                                    <p:animEffect transition="in" filter="dissolve">
                                      <p:cBhvr>
                                        <p:cTn id="59" dur="500"/>
                                        <p:tgtEl>
                                          <p:spTgt spid="2363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3618"/>
                                        </p:tgtEl>
                                        <p:attrNameLst>
                                          <p:attrName>style.visibility</p:attrName>
                                        </p:attrNameLst>
                                      </p:cBhvr>
                                      <p:to>
                                        <p:strVal val="visible"/>
                                      </p:to>
                                    </p:set>
                                    <p:animEffect transition="in" filter="dissolve">
                                      <p:cBhvr>
                                        <p:cTn id="62" dur="500"/>
                                        <p:tgtEl>
                                          <p:spTgt spid="236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3622"/>
                                        </p:tgtEl>
                                        <p:attrNameLst>
                                          <p:attrName>style.visibility</p:attrName>
                                        </p:attrNameLst>
                                      </p:cBhvr>
                                      <p:to>
                                        <p:strVal val="visible"/>
                                      </p:to>
                                    </p:set>
                                    <p:animEffect transition="in" filter="dissolve">
                                      <p:cBhvr>
                                        <p:cTn id="67" dur="500"/>
                                        <p:tgtEl>
                                          <p:spTgt spid="2362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623"/>
                                        </p:tgtEl>
                                        <p:attrNameLst>
                                          <p:attrName>style.visibility</p:attrName>
                                        </p:attrNameLst>
                                      </p:cBhvr>
                                      <p:to>
                                        <p:strVal val="visible"/>
                                      </p:to>
                                    </p:set>
                                    <p:animEffect transition="in" filter="dissolve">
                                      <p:cBhvr>
                                        <p:cTn id="70" dur="500"/>
                                        <p:tgtEl>
                                          <p:spTgt spid="23623"/>
                                        </p:tgtEl>
                                      </p:cBhvr>
                                    </p:animEffect>
                                  </p:childTnLst>
                                </p:cTn>
                              </p:par>
                              <p:par>
                                <p:cTn id="71" presetID="9" presetClass="entr" presetSubtype="0" fill="hold" nodeType="withEffect">
                                  <p:stCondLst>
                                    <p:cond delay="0"/>
                                  </p:stCondLst>
                                  <p:childTnLst>
                                    <p:set>
                                      <p:cBhvr>
                                        <p:cTn id="72" dur="1" fill="hold">
                                          <p:stCondLst>
                                            <p:cond delay="0"/>
                                          </p:stCondLst>
                                        </p:cTn>
                                        <p:tgtEl>
                                          <p:spTgt spid="23626"/>
                                        </p:tgtEl>
                                        <p:attrNameLst>
                                          <p:attrName>style.visibility</p:attrName>
                                        </p:attrNameLst>
                                      </p:cBhvr>
                                      <p:to>
                                        <p:strVal val="visible"/>
                                      </p:to>
                                    </p:set>
                                    <p:animEffect transition="in" filter="dissolve">
                                      <p:cBhvr>
                                        <p:cTn id="73" dur="500"/>
                                        <p:tgtEl>
                                          <p:spTgt spid="23626"/>
                                        </p:tgtEl>
                                      </p:cBhvr>
                                    </p:animEffect>
                                  </p:childTnLst>
                                </p:cTn>
                              </p:par>
                            </p:childTnLst>
                          </p:cTn>
                        </p:par>
                        <p:par>
                          <p:cTn id="74" fill="hold" nodeType="afterGroup">
                            <p:stCondLst>
                              <p:cond delay="500"/>
                            </p:stCondLst>
                            <p:childTnLst>
                              <p:par>
                                <p:cTn id="75" presetID="9" presetClass="entr" presetSubtype="0" fill="hold" grpId="0" nodeType="afterEffect">
                                  <p:stCondLst>
                                    <p:cond delay="0"/>
                                  </p:stCondLst>
                                  <p:childTnLst>
                                    <p:set>
                                      <p:cBhvr>
                                        <p:cTn id="76" dur="1" fill="hold">
                                          <p:stCondLst>
                                            <p:cond delay="0"/>
                                          </p:stCondLst>
                                        </p:cTn>
                                        <p:tgtEl>
                                          <p:spTgt spid="23634"/>
                                        </p:tgtEl>
                                        <p:attrNameLst>
                                          <p:attrName>style.visibility</p:attrName>
                                        </p:attrNameLst>
                                      </p:cBhvr>
                                      <p:to>
                                        <p:strVal val="visible"/>
                                      </p:to>
                                    </p:set>
                                    <p:animEffect transition="in" filter="dissolve">
                                      <p:cBhvr>
                                        <p:cTn id="77" dur="500"/>
                                        <p:tgtEl>
                                          <p:spTgt spid="2363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3624"/>
                                        </p:tgtEl>
                                        <p:attrNameLst>
                                          <p:attrName>style.visibility</p:attrName>
                                        </p:attrNameLst>
                                      </p:cBhvr>
                                      <p:to>
                                        <p:strVal val="visible"/>
                                      </p:to>
                                    </p:set>
                                    <p:animEffect transition="in" filter="dissolve">
                                      <p:cBhvr>
                                        <p:cTn id="80" dur="500"/>
                                        <p:tgtEl>
                                          <p:spTgt spid="236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627"/>
                                        </p:tgtEl>
                                        <p:attrNameLst>
                                          <p:attrName>style.visibility</p:attrName>
                                        </p:attrNameLst>
                                      </p:cBhvr>
                                      <p:to>
                                        <p:strVal val="visible"/>
                                      </p:to>
                                    </p:set>
                                    <p:anim calcmode="lin" valueType="num">
                                      <p:cBhvr additive="base">
                                        <p:cTn id="85" dur="500" fill="hold"/>
                                        <p:tgtEl>
                                          <p:spTgt spid="23627"/>
                                        </p:tgtEl>
                                        <p:attrNameLst>
                                          <p:attrName>ppt_x</p:attrName>
                                        </p:attrNameLst>
                                      </p:cBhvr>
                                      <p:tavLst>
                                        <p:tav tm="0">
                                          <p:val>
                                            <p:strVal val="#ppt_x"/>
                                          </p:val>
                                        </p:tav>
                                        <p:tav tm="100000">
                                          <p:val>
                                            <p:strVal val="#ppt_x"/>
                                          </p:val>
                                        </p:tav>
                                      </p:tavLst>
                                    </p:anim>
                                    <p:anim calcmode="lin" valueType="num">
                                      <p:cBhvr additive="base">
                                        <p:cTn id="86" dur="500" fill="hold"/>
                                        <p:tgtEl>
                                          <p:spTgt spid="23627"/>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628"/>
                                        </p:tgtEl>
                                        <p:attrNameLst>
                                          <p:attrName>style.visibility</p:attrName>
                                        </p:attrNameLst>
                                      </p:cBhvr>
                                      <p:to>
                                        <p:strVal val="visible"/>
                                      </p:to>
                                    </p:set>
                                    <p:anim calcmode="lin" valueType="num">
                                      <p:cBhvr additive="base">
                                        <p:cTn id="91" dur="500" fill="hold"/>
                                        <p:tgtEl>
                                          <p:spTgt spid="23628"/>
                                        </p:tgtEl>
                                        <p:attrNameLst>
                                          <p:attrName>ppt_x</p:attrName>
                                        </p:attrNameLst>
                                      </p:cBhvr>
                                      <p:tavLst>
                                        <p:tav tm="0">
                                          <p:val>
                                            <p:strVal val="#ppt_x"/>
                                          </p:val>
                                        </p:tav>
                                        <p:tav tm="100000">
                                          <p:val>
                                            <p:strVal val="#ppt_x"/>
                                          </p:val>
                                        </p:tav>
                                      </p:tavLst>
                                    </p:anim>
                                    <p:anim calcmode="lin" valueType="num">
                                      <p:cBhvr additive="base">
                                        <p:cTn id="92" dur="500" fill="hold"/>
                                        <p:tgtEl>
                                          <p:spTgt spid="2362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629"/>
                                        </p:tgtEl>
                                        <p:attrNameLst>
                                          <p:attrName>style.visibility</p:attrName>
                                        </p:attrNameLst>
                                      </p:cBhvr>
                                      <p:to>
                                        <p:strVal val="visible"/>
                                      </p:to>
                                    </p:set>
                                    <p:anim calcmode="lin" valueType="num">
                                      <p:cBhvr additive="base">
                                        <p:cTn id="97" dur="500" fill="hold"/>
                                        <p:tgtEl>
                                          <p:spTgt spid="23629"/>
                                        </p:tgtEl>
                                        <p:attrNameLst>
                                          <p:attrName>ppt_x</p:attrName>
                                        </p:attrNameLst>
                                      </p:cBhvr>
                                      <p:tavLst>
                                        <p:tav tm="0">
                                          <p:val>
                                            <p:strVal val="#ppt_x"/>
                                          </p:val>
                                        </p:tav>
                                        <p:tav tm="100000">
                                          <p:val>
                                            <p:strVal val="#ppt_x"/>
                                          </p:val>
                                        </p:tav>
                                      </p:tavLst>
                                    </p:anim>
                                    <p:anim calcmode="lin" valueType="num">
                                      <p:cBhvr additive="base">
                                        <p:cTn id="98" dur="500" fill="hold"/>
                                        <p:tgtEl>
                                          <p:spTgt spid="23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0" grpId="0" animBg="1"/>
      <p:bldP spid="23606" grpId="0" animBg="1"/>
      <p:bldP spid="23616" grpId="0"/>
      <p:bldP spid="23617" grpId="0" animBg="1"/>
      <p:bldP spid="23618" grpId="0" animBg="1"/>
      <p:bldP spid="23622" grpId="0"/>
      <p:bldP spid="23623" grpId="0" animBg="1"/>
      <p:bldP spid="23624" grpId="0" animBg="1"/>
      <p:bldP spid="23627" grpId="0"/>
      <p:bldP spid="23628" grpId="0"/>
      <p:bldP spid="23629" grpId="0"/>
      <p:bldP spid="23630" grpId="0" animBg="1"/>
      <p:bldP spid="23631" grpId="0" animBg="1"/>
      <p:bldP spid="23632" grpId="0"/>
      <p:bldP spid="23633" grpId="0"/>
      <p:bldP spid="236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74812" y="1552686"/>
            <a:ext cx="937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
        <p:nvSpPr>
          <p:cNvPr id="29699" name="Text Box 5"/>
          <p:cNvSpPr txBox="1">
            <a:spLocks noChangeArrowheads="1"/>
          </p:cNvSpPr>
          <p:nvPr/>
        </p:nvSpPr>
        <p:spPr bwMode="auto">
          <a:xfrm>
            <a:off x="176605" y="2266913"/>
            <a:ext cx="4038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000" b="1" u="sng" dirty="0">
                <a:solidFill>
                  <a:srgbClr val="0000CC"/>
                </a:solidFill>
                <a:latin typeface="Times New Roman" pitchFamily="18" charset="0"/>
              </a:rPr>
              <a:t>a. </a:t>
            </a:r>
            <a:r>
              <a:rPr lang="en-US" altLang="en-US" sz="3000" b="1" u="sng" dirty="0" err="1">
                <a:solidFill>
                  <a:srgbClr val="0000CC"/>
                </a:solidFill>
                <a:latin typeface="Times New Roman" pitchFamily="18" charset="0"/>
              </a:rPr>
              <a:t>Định</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nghĩa</a:t>
            </a:r>
            <a:r>
              <a:rPr lang="en-US" altLang="en-US" sz="3000" b="1" u="sng" dirty="0">
                <a:solidFill>
                  <a:srgbClr val="0000CC"/>
                </a:solidFill>
                <a:latin typeface="Times New Roman" pitchFamily="18" charset="0"/>
              </a:rPr>
              <a:t>:</a:t>
            </a:r>
          </a:p>
        </p:txBody>
      </p:sp>
      <p:sp>
        <p:nvSpPr>
          <p:cNvPr id="110598" name="Text Box 6"/>
          <p:cNvSpPr txBox="1">
            <a:spLocks noChangeArrowheads="1"/>
          </p:cNvSpPr>
          <p:nvPr/>
        </p:nvSpPr>
        <p:spPr bwMode="auto">
          <a:xfrm>
            <a:off x="228600" y="3932238"/>
            <a:ext cx="891540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200">
                <a:solidFill>
                  <a:srgbClr val="FF0066"/>
                </a:solidFill>
                <a:latin typeface="Times New Roman" pitchFamily="18" charset="0"/>
              </a:rPr>
              <a:t> </a:t>
            </a:r>
            <a:r>
              <a:rPr lang="en-US" altLang="en-US" sz="3600" b="1">
                <a:solidFill>
                  <a:srgbClr val="CC0066"/>
                </a:solidFill>
                <a:latin typeface="Times New Roman" pitchFamily="18" charset="0"/>
              </a:rPr>
              <a:t>Dung dịch đường có nồng độ 2M cho biết </a:t>
            </a:r>
            <a:r>
              <a:rPr lang="en-US" altLang="en-US" sz="3600" b="1" i="1">
                <a:solidFill>
                  <a:srgbClr val="CC0066"/>
                </a:solidFill>
                <a:latin typeface="Times New Roman" pitchFamily="18" charset="0"/>
              </a:rPr>
              <a:t>trong 1 lit dung dịch đường có</a:t>
            </a:r>
            <a:r>
              <a:rPr lang="en-US" altLang="en-US">
                <a:latin typeface="Times New Roman" pitchFamily="18" charset="0"/>
              </a:rPr>
              <a:t> </a:t>
            </a:r>
            <a:r>
              <a:rPr lang="en-US" altLang="en-US" sz="3600" b="1" i="1">
                <a:solidFill>
                  <a:srgbClr val="CC0066"/>
                </a:solidFill>
                <a:latin typeface="Times New Roman" pitchFamily="18" charset="0"/>
              </a:rPr>
              <a:t>2 mol đường</a:t>
            </a:r>
            <a:r>
              <a:rPr lang="en-US" altLang="en-US" i="1">
                <a:solidFill>
                  <a:srgbClr val="CC0066"/>
                </a:solidFill>
                <a:latin typeface="Times New Roman" pitchFamily="18" charset="0"/>
              </a:rPr>
              <a:t> </a:t>
            </a:r>
            <a:r>
              <a:rPr lang="en-US" altLang="en-US" b="1">
                <a:solidFill>
                  <a:srgbClr val="CC0066"/>
                </a:solidFill>
                <a:latin typeface="Times New Roman" pitchFamily="18" charset="0"/>
                <a:sym typeface="Wingdings 2" pitchFamily="18" charset="2"/>
              </a:rPr>
              <a:t>.</a:t>
            </a:r>
          </a:p>
          <a:p>
            <a:pPr eaLnBrk="1" hangingPunct="1"/>
            <a:endParaRPr lang="en-US" altLang="en-US" i="1">
              <a:solidFill>
                <a:srgbClr val="CC0066"/>
              </a:solidFill>
              <a:latin typeface="Times New Roman" pitchFamily="18" charset="0"/>
            </a:endParaRPr>
          </a:p>
        </p:txBody>
      </p:sp>
      <p:sp>
        <p:nvSpPr>
          <p:cNvPr id="110599" name="Rectangle 7"/>
          <p:cNvSpPr>
            <a:spLocks noChangeArrowheads="1"/>
          </p:cNvSpPr>
          <p:nvPr/>
        </p:nvSpPr>
        <p:spPr bwMode="auto">
          <a:xfrm>
            <a:off x="494852" y="2705100"/>
            <a:ext cx="114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u="sng" dirty="0">
                <a:solidFill>
                  <a:srgbClr val="CC00FF"/>
                </a:solidFill>
                <a:latin typeface="Times New Roman" pitchFamily="18" charset="0"/>
              </a:rPr>
              <a:t>VD2:</a:t>
            </a:r>
          </a:p>
        </p:txBody>
      </p:sp>
      <p:sp>
        <p:nvSpPr>
          <p:cNvPr id="110600" name="AutoShape 8"/>
          <p:cNvSpPr>
            <a:spLocks noChangeArrowheads="1"/>
          </p:cNvSpPr>
          <p:nvPr/>
        </p:nvSpPr>
        <p:spPr bwMode="auto">
          <a:xfrm>
            <a:off x="3916680" y="2133600"/>
            <a:ext cx="5257800" cy="1828800"/>
          </a:xfrm>
          <a:prstGeom prst="wedgeRoundRectCallout">
            <a:avLst>
              <a:gd name="adj1" fmla="val -58162"/>
              <a:gd name="adj2" fmla="val 121269"/>
              <a:gd name="adj3" fmla="val 16667"/>
            </a:avLst>
          </a:prstGeom>
          <a:gradFill rotWithShape="1">
            <a:gsLst>
              <a:gs pos="0">
                <a:srgbClr val="FFCCFF"/>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200" b="1" dirty="0">
                <a:solidFill>
                  <a:srgbClr val="333300"/>
                </a:solidFill>
                <a:latin typeface="Times New Roman" pitchFamily="18" charset="0"/>
              </a:rPr>
              <a:t>Dung  </a:t>
            </a:r>
            <a:r>
              <a:rPr lang="en-US" altLang="en-US" sz="3200" b="1" dirty="0" err="1">
                <a:solidFill>
                  <a:srgbClr val="333300"/>
                </a:solidFill>
                <a:latin typeface="Times New Roman" pitchFamily="18" charset="0"/>
              </a:rPr>
              <a:t>dịch</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đường</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có</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nồng</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độ</a:t>
            </a:r>
            <a:r>
              <a:rPr lang="en-US" altLang="en-US" sz="3200" b="1" dirty="0">
                <a:solidFill>
                  <a:srgbClr val="333300"/>
                </a:solidFill>
                <a:latin typeface="Times New Roman" pitchFamily="18" charset="0"/>
              </a:rPr>
              <a:t> 2 </a:t>
            </a:r>
            <a:r>
              <a:rPr lang="en-US" altLang="en-US" sz="3200" b="1" dirty="0" err="1">
                <a:solidFill>
                  <a:srgbClr val="333300"/>
                </a:solidFill>
                <a:latin typeface="Times New Roman" pitchFamily="18" charset="0"/>
              </a:rPr>
              <a:t>mol</a:t>
            </a:r>
            <a:r>
              <a:rPr lang="en-US" altLang="en-US" sz="3200" b="1" dirty="0">
                <a:solidFill>
                  <a:srgbClr val="333300"/>
                </a:solidFill>
                <a:latin typeface="Times New Roman" pitchFamily="18" charset="0"/>
              </a:rPr>
              <a:t>/lit </a:t>
            </a:r>
            <a:r>
              <a:rPr lang="en-US" altLang="en-US" sz="3200" b="1" dirty="0" err="1">
                <a:solidFill>
                  <a:srgbClr val="333300"/>
                </a:solidFill>
                <a:latin typeface="Times New Roman" pitchFamily="18" charset="0"/>
              </a:rPr>
              <a:t>cho</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biết</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điều</a:t>
            </a:r>
            <a:r>
              <a:rPr lang="en-US" altLang="en-US" sz="3200" b="1" dirty="0">
                <a:solidFill>
                  <a:srgbClr val="333300"/>
                </a:solidFill>
                <a:latin typeface="Times New Roman" pitchFamily="18" charset="0"/>
              </a:rPr>
              <a:t> </a:t>
            </a:r>
            <a:r>
              <a:rPr lang="en-US" altLang="en-US" sz="3200" b="1" dirty="0" err="1">
                <a:solidFill>
                  <a:srgbClr val="333300"/>
                </a:solidFill>
                <a:latin typeface="Times New Roman" pitchFamily="18" charset="0"/>
              </a:rPr>
              <a:t>gì</a:t>
            </a:r>
            <a:r>
              <a:rPr lang="en-US" altLang="en-US" sz="3200" b="1" dirty="0">
                <a:solidFill>
                  <a:srgbClr val="333300"/>
                </a:solidFill>
                <a:latin typeface="Times New Roman" pitchFamily="18" charset="0"/>
              </a:rPr>
              <a:t>?</a:t>
            </a:r>
          </a:p>
          <a:p>
            <a:pPr algn="ctr" eaLnBrk="1" hangingPunct="1"/>
            <a:endParaRPr lang="en-US" altLang="en-US" sz="3200" dirty="0">
              <a:solidFill>
                <a:srgbClr val="333300"/>
              </a:solidFill>
              <a:latin typeface="Times New Roman" pitchFamily="18" charset="0"/>
            </a:endParaRPr>
          </a:p>
        </p:txBody>
      </p:sp>
      <p:sp>
        <p:nvSpPr>
          <p:cNvPr id="7" name="TextBox 6"/>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174812" y="512187"/>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9" name="TextBox 8"/>
          <p:cNvSpPr txBox="1"/>
          <p:nvPr/>
        </p:nvSpPr>
        <p:spPr>
          <a:xfrm>
            <a:off x="176605" y="1021364"/>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923071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10599">
                                            <p:txEl>
                                              <p:pRg st="0" end="0"/>
                                            </p:txEl>
                                          </p:spTgt>
                                        </p:tgtEl>
                                        <p:attrNameLst>
                                          <p:attrName>style.visibility</p:attrName>
                                        </p:attrNameLst>
                                      </p:cBhvr>
                                      <p:to>
                                        <p:strVal val="visible"/>
                                      </p:to>
                                    </p:set>
                                    <p:animEffect transition="in" filter="diamond(in)">
                                      <p:cBhvr>
                                        <p:cTn id="7" dur="1000"/>
                                        <p:tgtEl>
                                          <p:spTgt spid="1105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0600"/>
                                        </p:tgtEl>
                                        <p:attrNameLst>
                                          <p:attrName>style.visibility</p:attrName>
                                        </p:attrNameLst>
                                      </p:cBhvr>
                                      <p:to>
                                        <p:strVal val="visible"/>
                                      </p:to>
                                    </p:set>
                                    <p:animEffect transition="in" filter="strips(downLeft)">
                                      <p:cBhvr>
                                        <p:cTn id="12" dur="500"/>
                                        <p:tgtEl>
                                          <p:spTgt spid="1106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xit" presetSubtype="0" decel="100000" fill="hold" grpId="1" nodeType="clickEffect">
                                  <p:stCondLst>
                                    <p:cond delay="0"/>
                                  </p:stCondLst>
                                  <p:childTnLst>
                                    <p:anim calcmode="lin" valueType="num">
                                      <p:cBhvr>
                                        <p:cTn id="16" dur="500"/>
                                        <p:tgtEl>
                                          <p:spTgt spid="110600"/>
                                        </p:tgtEl>
                                        <p:attrNameLst>
                                          <p:attrName>ppt_w</p:attrName>
                                        </p:attrNameLst>
                                      </p:cBhvr>
                                      <p:tavLst>
                                        <p:tav tm="0">
                                          <p:val>
                                            <p:strVal val="ppt_w"/>
                                          </p:val>
                                        </p:tav>
                                        <p:tav tm="100000">
                                          <p:val>
                                            <p:strVal val="ppt_w*0.05"/>
                                          </p:val>
                                        </p:tav>
                                      </p:tavLst>
                                    </p:anim>
                                    <p:anim calcmode="lin" valueType="num">
                                      <p:cBhvr>
                                        <p:cTn id="17" dur="500"/>
                                        <p:tgtEl>
                                          <p:spTgt spid="110600"/>
                                        </p:tgtEl>
                                        <p:attrNameLst>
                                          <p:attrName>ppt_h</p:attrName>
                                        </p:attrNameLst>
                                      </p:cBhvr>
                                      <p:tavLst>
                                        <p:tav tm="0">
                                          <p:val>
                                            <p:strVal val="ppt_h"/>
                                          </p:val>
                                        </p:tav>
                                        <p:tav tm="100000">
                                          <p:val>
                                            <p:strVal val="ppt_h"/>
                                          </p:val>
                                        </p:tav>
                                      </p:tavLst>
                                    </p:anim>
                                    <p:anim calcmode="lin" valueType="num">
                                      <p:cBhvr>
                                        <p:cTn id="18" dur="500"/>
                                        <p:tgtEl>
                                          <p:spTgt spid="110600"/>
                                        </p:tgtEl>
                                        <p:attrNameLst>
                                          <p:attrName>ppt_x</p:attrName>
                                        </p:attrNameLst>
                                      </p:cBhvr>
                                      <p:tavLst>
                                        <p:tav tm="0">
                                          <p:val>
                                            <p:strVal val="ppt_x"/>
                                          </p:val>
                                        </p:tav>
                                        <p:tav tm="100000">
                                          <p:val>
                                            <p:strVal val="ppt_x-.2"/>
                                          </p:val>
                                        </p:tav>
                                      </p:tavLst>
                                    </p:anim>
                                    <p:anim calcmode="lin" valueType="num">
                                      <p:cBhvr>
                                        <p:cTn id="19" dur="500"/>
                                        <p:tgtEl>
                                          <p:spTgt spid="110600"/>
                                        </p:tgtEl>
                                        <p:attrNameLst>
                                          <p:attrName>ppt_y</p:attrName>
                                        </p:attrNameLst>
                                      </p:cBhvr>
                                      <p:tavLst>
                                        <p:tav tm="0">
                                          <p:val>
                                            <p:strVal val="ppt_y"/>
                                          </p:val>
                                        </p:tav>
                                        <p:tav tm="100000">
                                          <p:val>
                                            <p:strVal val="ppt_y"/>
                                          </p:val>
                                        </p:tav>
                                      </p:tavLst>
                                    </p:anim>
                                    <p:animEffect transition="out" filter="fade">
                                      <p:cBhvr>
                                        <p:cTn id="20" dur="500"/>
                                        <p:tgtEl>
                                          <p:spTgt spid="110600"/>
                                        </p:tgtEl>
                                      </p:cBhvr>
                                    </p:animEffect>
                                    <p:set>
                                      <p:cBhvr>
                                        <p:cTn id="21" dur="1" fill="hold">
                                          <p:stCondLst>
                                            <p:cond delay="499"/>
                                          </p:stCondLst>
                                        </p:cTn>
                                        <p:tgtEl>
                                          <p:spTgt spid="11060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110598"/>
                                        </p:tgtEl>
                                        <p:attrNameLst>
                                          <p:attrName>style.visibility</p:attrName>
                                        </p:attrNameLst>
                                      </p:cBhvr>
                                      <p:to>
                                        <p:strVal val="visible"/>
                                      </p:to>
                                    </p:set>
                                    <p:anim calcmode="lin" valueType="num">
                                      <p:cBhvr>
                                        <p:cTn id="26" dur="1000" fill="hold"/>
                                        <p:tgtEl>
                                          <p:spTgt spid="1105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110598"/>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110598"/>
                                        </p:tgtEl>
                                        <p:attrNameLst>
                                          <p:attrName>ppt_y</p:attrName>
                                        </p:attrNameLst>
                                      </p:cBhvr>
                                      <p:tavLst>
                                        <p:tav tm="0">
                                          <p:val>
                                            <p:strVal val="#ppt_y"/>
                                          </p:val>
                                        </p:tav>
                                        <p:tav tm="100000">
                                          <p:val>
                                            <p:strVal val="#ppt_y"/>
                                          </p:val>
                                        </p:tav>
                                      </p:tavLst>
                                    </p:anim>
                                    <p:animEffect transition="in" filter="fade">
                                      <p:cBhvr>
                                        <p:cTn id="29" dur="10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p:bldP spid="110600" grpId="0" animBg="1"/>
      <p:bldP spid="11060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381000" y="2286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dirty="0" err="1">
                <a:solidFill>
                  <a:srgbClr val="FF3300"/>
                </a:solidFill>
                <a:latin typeface="Times New Roman" pitchFamily="18" charset="0"/>
              </a:rPr>
              <a:t>Tính</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nồng</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độ</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mol</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của</a:t>
            </a:r>
            <a:r>
              <a:rPr lang="en-US" altLang="en-US" sz="3200" b="1" dirty="0">
                <a:solidFill>
                  <a:srgbClr val="FF3300"/>
                </a:solidFill>
                <a:latin typeface="Times New Roman" pitchFamily="18" charset="0"/>
              </a:rPr>
              <a:t> 4</a:t>
            </a:r>
            <a:r>
              <a:rPr lang="en-US" altLang="en-US" sz="3200" b="1" i="1" dirty="0">
                <a:solidFill>
                  <a:srgbClr val="FF3300"/>
                </a:solidFill>
                <a:latin typeface="Times New Roman" pitchFamily="18" charset="0"/>
              </a:rPr>
              <a:t>l</a:t>
            </a:r>
            <a:r>
              <a:rPr lang="en-US" altLang="en-US" sz="3200" b="1" dirty="0">
                <a:solidFill>
                  <a:srgbClr val="FF3300"/>
                </a:solidFill>
                <a:latin typeface="Times New Roman" pitchFamily="18" charset="0"/>
              </a:rPr>
              <a:t> dung </a:t>
            </a:r>
            <a:r>
              <a:rPr lang="en-US" altLang="en-US" sz="3200" b="1" dirty="0" err="1">
                <a:solidFill>
                  <a:srgbClr val="FF3300"/>
                </a:solidFill>
                <a:latin typeface="Times New Roman" pitchFamily="18" charset="0"/>
              </a:rPr>
              <a:t>dịch</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có</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hòa</a:t>
            </a:r>
            <a:r>
              <a:rPr lang="en-US" altLang="en-US" sz="3200" b="1" dirty="0">
                <a:solidFill>
                  <a:srgbClr val="FF3300"/>
                </a:solidFill>
                <a:latin typeface="Times New Roman" pitchFamily="18" charset="0"/>
              </a:rPr>
              <a:t> tan                         0,75 </a:t>
            </a:r>
            <a:r>
              <a:rPr lang="en-US" altLang="en-US" sz="3200" b="1" dirty="0" err="1">
                <a:solidFill>
                  <a:srgbClr val="FF3300"/>
                </a:solidFill>
                <a:latin typeface="Times New Roman" pitchFamily="18" charset="0"/>
              </a:rPr>
              <a:t>mol</a:t>
            </a:r>
            <a:r>
              <a:rPr lang="en-US" altLang="en-US" sz="3200" b="1" dirty="0">
                <a:solidFill>
                  <a:srgbClr val="FF3300"/>
                </a:solidFill>
                <a:latin typeface="Times New Roman" pitchFamily="18" charset="0"/>
              </a:rPr>
              <a:t> </a:t>
            </a:r>
            <a:r>
              <a:rPr lang="en-US" altLang="en-US" sz="3200" b="1" dirty="0" err="1">
                <a:solidFill>
                  <a:srgbClr val="FF3300"/>
                </a:solidFill>
                <a:latin typeface="Times New Roman" pitchFamily="18" charset="0"/>
              </a:rPr>
              <a:t>NaCl</a:t>
            </a:r>
            <a:r>
              <a:rPr lang="en-US" altLang="en-US" sz="3200" b="1" dirty="0">
                <a:solidFill>
                  <a:srgbClr val="FF3300"/>
                </a:solidFill>
                <a:latin typeface="Times New Roman" pitchFamily="18" charset="0"/>
              </a:rPr>
              <a:t>?</a:t>
            </a:r>
          </a:p>
        </p:txBody>
      </p:sp>
      <p:sp>
        <p:nvSpPr>
          <p:cNvPr id="108548" name="AutoShape 4"/>
          <p:cNvSpPr>
            <a:spLocks noChangeArrowheads="1"/>
          </p:cNvSpPr>
          <p:nvPr/>
        </p:nvSpPr>
        <p:spPr bwMode="auto">
          <a:xfrm>
            <a:off x="1143000" y="1600200"/>
            <a:ext cx="7543800" cy="2209800"/>
          </a:xfrm>
          <a:prstGeom prst="cloudCallout">
            <a:avLst>
              <a:gd name="adj1" fmla="val 25958"/>
              <a:gd name="adj2" fmla="val 107829"/>
            </a:avLst>
          </a:prstGeom>
          <a:gradFill rotWithShape="1">
            <a:gsLst>
              <a:gs pos="0">
                <a:srgbClr val="FFFF99"/>
              </a:gs>
              <a:gs pos="100000">
                <a:schemeClr val="bg1"/>
              </a:gs>
            </a:gsLst>
            <a:lin ang="5400000" scaled="1"/>
          </a:gradFill>
          <a:ln w="9525">
            <a:solidFill>
              <a:srgbClr val="CC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3200" b="1">
                <a:latin typeface="Times New Roman" pitchFamily="18" charset="0"/>
              </a:rPr>
              <a:t>Bài tập cho biết các đại lượng nào? Yêu cầu tìm đại lượng nào?</a:t>
            </a:r>
          </a:p>
          <a:p>
            <a:pPr algn="ctr" eaLnBrk="1" hangingPunct="1"/>
            <a:endParaRPr lang="en-US" altLang="en-US" sz="3200">
              <a:latin typeface="Times New Roman" pitchFamily="18" charset="0"/>
            </a:endParaRPr>
          </a:p>
        </p:txBody>
      </p:sp>
      <p:sp>
        <p:nvSpPr>
          <p:cNvPr id="108549" name="AutoShape 5"/>
          <p:cNvSpPr>
            <a:spLocks noChangeArrowheads="1"/>
          </p:cNvSpPr>
          <p:nvPr/>
        </p:nvSpPr>
        <p:spPr bwMode="auto">
          <a:xfrm>
            <a:off x="990600" y="3429000"/>
            <a:ext cx="5257800" cy="2362200"/>
          </a:xfrm>
          <a:prstGeom prst="roundRect">
            <a:avLst>
              <a:gd name="adj" fmla="val 16667"/>
            </a:avLst>
          </a:prstGeom>
          <a:gradFill rotWithShape="1">
            <a:gsLst>
              <a:gs pos="0">
                <a:srgbClr val="99CCFF"/>
              </a:gs>
              <a:gs pos="100000">
                <a:schemeClr val="bg1"/>
              </a:gs>
            </a:gsLst>
            <a:lin ang="5400000" scaled="1"/>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b="1" u="sng">
                <a:latin typeface="Times New Roman" pitchFamily="18" charset="0"/>
              </a:rPr>
              <a:t>Cho biết</a:t>
            </a:r>
            <a:r>
              <a:rPr lang="en-US" altLang="en-US" sz="3200" b="1">
                <a:latin typeface="Times New Roman" pitchFamily="18" charset="0"/>
              </a:rPr>
              <a:t>: V</a:t>
            </a:r>
            <a:r>
              <a:rPr lang="en-US" altLang="en-US" sz="3200" b="1" baseline="-25000">
                <a:latin typeface="Times New Roman" pitchFamily="18" charset="0"/>
              </a:rPr>
              <a:t>dd</a:t>
            </a:r>
            <a:r>
              <a:rPr lang="en-US" altLang="en-US" sz="3200" b="1">
                <a:latin typeface="Times New Roman" pitchFamily="18" charset="0"/>
              </a:rPr>
              <a:t> = 4</a:t>
            </a:r>
            <a:r>
              <a:rPr lang="en-US" altLang="en-US" sz="3200" b="1" i="1">
                <a:latin typeface="Times New Roman" pitchFamily="18" charset="0"/>
              </a:rPr>
              <a:t>l</a:t>
            </a:r>
          </a:p>
          <a:p>
            <a:pPr eaLnBrk="1" hangingPunct="1"/>
            <a:endParaRPr lang="en-US" altLang="en-US" sz="1400" b="1">
              <a:latin typeface="Times New Roman" pitchFamily="18" charset="0"/>
            </a:endParaRPr>
          </a:p>
          <a:p>
            <a:pPr eaLnBrk="1" hangingPunct="1"/>
            <a:r>
              <a:rPr lang="en-US" altLang="en-US" sz="3200" b="1">
                <a:latin typeface="Times New Roman" pitchFamily="18" charset="0"/>
              </a:rPr>
              <a:t>                 n</a:t>
            </a:r>
            <a:r>
              <a:rPr lang="en-US" altLang="en-US" sz="3200" b="1" baseline="-25000">
                <a:latin typeface="Times New Roman" pitchFamily="18" charset="0"/>
              </a:rPr>
              <a:t>NaCl</a:t>
            </a:r>
            <a:r>
              <a:rPr lang="en-US" altLang="en-US" sz="3200" b="1">
                <a:latin typeface="Times New Roman" pitchFamily="18" charset="0"/>
              </a:rPr>
              <a:t> = 0,75 mol</a:t>
            </a:r>
          </a:p>
          <a:p>
            <a:pPr eaLnBrk="1" hangingPunct="1"/>
            <a:endParaRPr lang="en-US" altLang="en-US" sz="1400" b="1">
              <a:latin typeface="Times New Roman" pitchFamily="18" charset="0"/>
            </a:endParaRPr>
          </a:p>
          <a:p>
            <a:pPr eaLnBrk="1" hangingPunct="1"/>
            <a:r>
              <a:rPr lang="en-US" altLang="en-US" sz="3200" b="1" u="sng">
                <a:latin typeface="Times New Roman" pitchFamily="18" charset="0"/>
              </a:rPr>
              <a:t>Tính </a:t>
            </a:r>
            <a:r>
              <a:rPr lang="en-US" altLang="en-US" sz="3200" b="1">
                <a:latin typeface="Times New Roman" pitchFamily="18" charset="0"/>
              </a:rPr>
              <a:t>:       C</a:t>
            </a:r>
            <a:r>
              <a:rPr lang="en-US" altLang="en-US" sz="3200" b="1" baseline="-25000">
                <a:latin typeface="Times New Roman" pitchFamily="18" charset="0"/>
              </a:rPr>
              <a:t>M</a:t>
            </a:r>
            <a:r>
              <a:rPr lang="en-US" altLang="en-US" sz="3200" b="1">
                <a:latin typeface="Times New Roman" pitchFamily="18" charset="0"/>
              </a:rPr>
              <a:t> = ?</a:t>
            </a:r>
            <a:r>
              <a:rPr lang="en-US" altLang="en-US" sz="3200">
                <a:latin typeface="Times New Roman" pitchFamily="18" charset="0"/>
              </a:rPr>
              <a:t> </a:t>
            </a:r>
          </a:p>
        </p:txBody>
      </p:sp>
    </p:spTree>
    <p:extLst>
      <p:ext uri="{BB962C8B-B14F-4D97-AF65-F5344CB8AC3E}">
        <p14:creationId xmlns:p14="http://schemas.microsoft.com/office/powerpoint/2010/main" val="202018048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p:cTn id="7" dur="500" fill="hold"/>
                                        <p:tgtEl>
                                          <p:spTgt spid="108547"/>
                                        </p:tgtEl>
                                        <p:attrNameLst>
                                          <p:attrName>ppt_w</p:attrName>
                                        </p:attrNameLst>
                                      </p:cBhvr>
                                      <p:tavLst>
                                        <p:tav tm="0">
                                          <p:val>
                                            <p:fltVal val="0"/>
                                          </p:val>
                                        </p:tav>
                                        <p:tav tm="100000">
                                          <p:val>
                                            <p:strVal val="#ppt_w"/>
                                          </p:val>
                                        </p:tav>
                                      </p:tavLst>
                                    </p:anim>
                                    <p:anim calcmode="lin" valueType="num">
                                      <p:cBhvr>
                                        <p:cTn id="8" dur="500" fill="hold"/>
                                        <p:tgtEl>
                                          <p:spTgt spid="108547"/>
                                        </p:tgtEl>
                                        <p:attrNameLst>
                                          <p:attrName>ppt_h</p:attrName>
                                        </p:attrNameLst>
                                      </p:cBhvr>
                                      <p:tavLst>
                                        <p:tav tm="0">
                                          <p:val>
                                            <p:fltVal val="0"/>
                                          </p:val>
                                        </p:tav>
                                        <p:tav tm="100000">
                                          <p:val>
                                            <p:strVal val="#ppt_h"/>
                                          </p:val>
                                        </p:tav>
                                      </p:tavLst>
                                    </p:anim>
                                  </p:childTnLst>
                                </p:cTn>
                              </p:par>
                              <p:par>
                                <p:cTn id="9" presetID="58" presetClass="entr" presetSubtype="0" accel="100000" fill="hold" grpId="0" nodeType="withEffect">
                                  <p:stCondLst>
                                    <p:cond delay="0"/>
                                  </p:stCondLst>
                                  <p:iterate type="lt">
                                    <p:tmPct val="0"/>
                                  </p:iterate>
                                  <p:childTnLst>
                                    <p:set>
                                      <p:cBhvr>
                                        <p:cTn id="10" dur="1" fill="hold">
                                          <p:stCondLst>
                                            <p:cond delay="0"/>
                                          </p:stCondLst>
                                        </p:cTn>
                                        <p:tgtEl>
                                          <p:spTgt spid="108548"/>
                                        </p:tgtEl>
                                        <p:attrNameLst>
                                          <p:attrName>style.visibility</p:attrName>
                                        </p:attrNameLst>
                                      </p:cBhvr>
                                      <p:to>
                                        <p:strVal val="visible"/>
                                      </p:to>
                                    </p:set>
                                    <p:anim calcmode="lin" valueType="num">
                                      <p:cBhvr>
                                        <p:cTn id="11" dur="500" fill="hold"/>
                                        <p:tgtEl>
                                          <p:spTgt spid="108548"/>
                                        </p:tgtEl>
                                        <p:attrNameLst>
                                          <p:attrName>ppt_w</p:attrName>
                                        </p:attrNameLst>
                                      </p:cBhvr>
                                      <p:tavLst>
                                        <p:tav tm="0">
                                          <p:val>
                                            <p:strVal val="#ppt_w*2.5"/>
                                          </p:val>
                                        </p:tav>
                                        <p:tav tm="100000">
                                          <p:val>
                                            <p:strVal val="#ppt_w"/>
                                          </p:val>
                                        </p:tav>
                                      </p:tavLst>
                                    </p:anim>
                                    <p:anim calcmode="lin" valueType="num">
                                      <p:cBhvr>
                                        <p:cTn id="12" dur="500" fill="hold"/>
                                        <p:tgtEl>
                                          <p:spTgt spid="108548"/>
                                        </p:tgtEl>
                                        <p:attrNameLst>
                                          <p:attrName>ppt_h</p:attrName>
                                        </p:attrNameLst>
                                      </p:cBhvr>
                                      <p:tavLst>
                                        <p:tav tm="0">
                                          <p:val>
                                            <p:strVal val="#ppt_h*0.01"/>
                                          </p:val>
                                        </p:tav>
                                        <p:tav tm="100000">
                                          <p:val>
                                            <p:strVal val="#ppt_h"/>
                                          </p:val>
                                        </p:tav>
                                      </p:tavLst>
                                    </p:anim>
                                    <p:anim calcmode="lin" valueType="num">
                                      <p:cBhvr>
                                        <p:cTn id="13" dur="500" fill="hold"/>
                                        <p:tgtEl>
                                          <p:spTgt spid="108548"/>
                                        </p:tgtEl>
                                        <p:attrNameLst>
                                          <p:attrName>ppt_x</p:attrName>
                                        </p:attrNameLst>
                                      </p:cBhvr>
                                      <p:tavLst>
                                        <p:tav tm="0">
                                          <p:val>
                                            <p:strVal val="#ppt_x"/>
                                          </p:val>
                                        </p:tav>
                                        <p:tav tm="100000">
                                          <p:val>
                                            <p:strVal val="#ppt_x"/>
                                          </p:val>
                                        </p:tav>
                                      </p:tavLst>
                                    </p:anim>
                                    <p:anim calcmode="lin" valueType="num">
                                      <p:cBhvr>
                                        <p:cTn id="14" dur="500" fill="hold"/>
                                        <p:tgtEl>
                                          <p:spTgt spid="108548"/>
                                        </p:tgtEl>
                                        <p:attrNameLst>
                                          <p:attrName>ppt_y</p:attrName>
                                        </p:attrNameLst>
                                      </p:cBhvr>
                                      <p:tavLst>
                                        <p:tav tm="0">
                                          <p:val>
                                            <p:strVal val="#ppt_h+1"/>
                                          </p:val>
                                        </p:tav>
                                        <p:tav tm="100000">
                                          <p:val>
                                            <p:strVal val="#ppt_y"/>
                                          </p:val>
                                        </p:tav>
                                      </p:tavLst>
                                    </p:anim>
                                    <p:animEffect transition="in" filter="fade">
                                      <p:cBhvr>
                                        <p:cTn id="15" dur="500"/>
                                        <p:tgtEl>
                                          <p:spTgt spid="1085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xit" presetSubtype="0" fill="hold" grpId="1" nodeType="clickEffect">
                                  <p:stCondLst>
                                    <p:cond delay="0"/>
                                  </p:stCondLst>
                                  <p:iterate type="lt">
                                    <p:tmPct val="0"/>
                                  </p:iterate>
                                  <p:childTnLst>
                                    <p:animEffect transition="out" filter="fade">
                                      <p:cBhvr>
                                        <p:cTn id="19" dur="1000"/>
                                        <p:tgtEl>
                                          <p:spTgt spid="108548"/>
                                        </p:tgtEl>
                                      </p:cBhvr>
                                    </p:animEffect>
                                    <p:anim calcmode="lin" valueType="num">
                                      <p:cBhvr>
                                        <p:cTn id="20" dur="1000"/>
                                        <p:tgtEl>
                                          <p:spTgt spid="108548"/>
                                        </p:tgtEl>
                                        <p:attrNameLst>
                                          <p:attrName>ppt_x</p:attrName>
                                        </p:attrNameLst>
                                      </p:cBhvr>
                                      <p:tavLst>
                                        <p:tav tm="0">
                                          <p:val>
                                            <p:strVal val="ppt_x"/>
                                          </p:val>
                                        </p:tav>
                                        <p:tav tm="100000">
                                          <p:val>
                                            <p:strVal val="ppt_x"/>
                                          </p:val>
                                        </p:tav>
                                      </p:tavLst>
                                    </p:anim>
                                    <p:anim calcmode="lin" valueType="num">
                                      <p:cBhvr>
                                        <p:cTn id="21" dur="1000"/>
                                        <p:tgtEl>
                                          <p:spTgt spid="108548"/>
                                        </p:tgtEl>
                                        <p:attrNameLst>
                                          <p:attrName>ppt_y</p:attrName>
                                        </p:attrNameLst>
                                      </p:cBhvr>
                                      <p:tavLst>
                                        <p:tav tm="0">
                                          <p:val>
                                            <p:strVal val="ppt_y"/>
                                          </p:val>
                                        </p:tav>
                                        <p:tav tm="100000">
                                          <p:val>
                                            <p:strVal val="ppt_y-.1"/>
                                          </p:val>
                                        </p:tav>
                                      </p:tavLst>
                                    </p:anim>
                                    <p:set>
                                      <p:cBhvr>
                                        <p:cTn id="22" dur="1" fill="hold">
                                          <p:stCondLst>
                                            <p:cond delay="999"/>
                                          </p:stCondLst>
                                        </p:cTn>
                                        <p:tgtEl>
                                          <p:spTgt spid="10854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08549"/>
                                        </p:tgtEl>
                                        <p:attrNameLst>
                                          <p:attrName>style.visibility</p:attrName>
                                        </p:attrNameLst>
                                      </p:cBhvr>
                                      <p:to>
                                        <p:strVal val="visible"/>
                                      </p:to>
                                    </p:set>
                                    <p:anim calcmode="lin" valueType="num">
                                      <p:cBhvr>
                                        <p:cTn id="27" dur="500" fill="hold"/>
                                        <p:tgtEl>
                                          <p:spTgt spid="10854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8549"/>
                                        </p:tgtEl>
                                        <p:attrNameLst>
                                          <p:attrName>ppt_y</p:attrName>
                                        </p:attrNameLst>
                                      </p:cBhvr>
                                      <p:tavLst>
                                        <p:tav tm="0">
                                          <p:val>
                                            <p:strVal val="#ppt_y"/>
                                          </p:val>
                                        </p:tav>
                                        <p:tav tm="100000">
                                          <p:val>
                                            <p:strVal val="#ppt_y"/>
                                          </p:val>
                                        </p:tav>
                                      </p:tavLst>
                                    </p:anim>
                                    <p:anim calcmode="lin" valueType="num">
                                      <p:cBhvr>
                                        <p:cTn id="29" dur="500" fill="hold"/>
                                        <p:tgtEl>
                                          <p:spTgt spid="10854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854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animBg="1"/>
      <p:bldP spid="108548" grpId="1" animBg="1"/>
      <p:bldP spid="1085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51" name="Group 11"/>
          <p:cNvGrpSpPr>
            <a:grpSpLocks/>
          </p:cNvGrpSpPr>
          <p:nvPr/>
        </p:nvGrpSpPr>
        <p:grpSpPr bwMode="auto">
          <a:xfrm>
            <a:off x="0" y="457200"/>
            <a:ext cx="9144000" cy="5486400"/>
            <a:chOff x="240" y="480"/>
            <a:chExt cx="5184" cy="3456"/>
          </a:xfrm>
        </p:grpSpPr>
        <p:sp>
          <p:nvSpPr>
            <p:cNvPr id="31748" name="AutoShape 7"/>
            <p:cNvSpPr>
              <a:spLocks noChangeArrowheads="1"/>
            </p:cNvSpPr>
            <p:nvPr/>
          </p:nvSpPr>
          <p:spPr bwMode="auto">
            <a:xfrm>
              <a:off x="240" y="480"/>
              <a:ext cx="5184" cy="3456"/>
            </a:xfrm>
            <a:prstGeom prst="flowChartPunchedTape">
              <a:avLst/>
            </a:prstGeom>
            <a:gradFill rotWithShape="1">
              <a:gsLst>
                <a:gs pos="0">
                  <a:srgbClr val="00FFCC"/>
                </a:gs>
                <a:gs pos="100000">
                  <a:schemeClr val="bg1"/>
                </a:gs>
              </a:gsLst>
              <a:lin ang="5400000" scaled="1"/>
            </a:gradFill>
            <a:ln w="9525">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dirty="0">
                  <a:solidFill>
                    <a:srgbClr val="FF0000"/>
                  </a:solidFill>
                  <a:latin typeface="Times New Roman" pitchFamily="18" charset="0"/>
                </a:rPr>
                <a:t>Ta </a:t>
              </a:r>
              <a:r>
                <a:rPr lang="en-US" altLang="en-US" sz="3200" dirty="0" err="1">
                  <a:solidFill>
                    <a:srgbClr val="FF0000"/>
                  </a:solidFill>
                  <a:latin typeface="Times New Roman" pitchFamily="18" charset="0"/>
                </a:rPr>
                <a:t>có</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Trong</a:t>
              </a:r>
              <a:r>
                <a:rPr lang="en-US" altLang="en-US" sz="3200" dirty="0">
                  <a:solidFill>
                    <a:srgbClr val="FF0000"/>
                  </a:solidFill>
                  <a:latin typeface="Times New Roman" pitchFamily="18" charset="0"/>
                </a:rPr>
                <a:t> 4</a:t>
              </a:r>
              <a:r>
                <a:rPr lang="en-US" altLang="en-US" sz="3200" i="1" dirty="0">
                  <a:solidFill>
                    <a:srgbClr val="FF0000"/>
                  </a:solidFill>
                  <a:latin typeface="Times New Roman" pitchFamily="18" charset="0"/>
                </a:rPr>
                <a:t>l</a:t>
              </a:r>
              <a:r>
                <a:rPr lang="en-US" altLang="en-US" sz="3200" dirty="0">
                  <a:solidFill>
                    <a:srgbClr val="FF0000"/>
                  </a:solidFill>
                  <a:latin typeface="Times New Roman" pitchFamily="18" charset="0"/>
                </a:rPr>
                <a:t> dung </a:t>
              </a:r>
              <a:r>
                <a:rPr lang="en-US" altLang="en-US" sz="3200" dirty="0" err="1">
                  <a:solidFill>
                    <a:srgbClr val="FF0000"/>
                  </a:solidFill>
                  <a:latin typeface="Times New Roman" pitchFamily="18" charset="0"/>
                </a:rPr>
                <a:t>dịch</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có</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hòa</a:t>
              </a:r>
              <a:r>
                <a:rPr lang="en-US" altLang="en-US" sz="3200" dirty="0">
                  <a:solidFill>
                    <a:srgbClr val="FF0000"/>
                  </a:solidFill>
                  <a:latin typeface="Times New Roman" pitchFamily="18" charset="0"/>
                </a:rPr>
                <a:t> tan 0,75 </a:t>
              </a:r>
              <a:r>
                <a:rPr lang="en-US" altLang="en-US" sz="3200" dirty="0" err="1">
                  <a:solidFill>
                    <a:srgbClr val="FF0000"/>
                  </a:solidFill>
                  <a:latin typeface="Times New Roman" pitchFamily="18" charset="0"/>
                </a:rPr>
                <a:t>mol</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NaCl</a:t>
              </a:r>
              <a:r>
                <a:rPr lang="en-US" altLang="en-US" sz="3200" dirty="0">
                  <a:solidFill>
                    <a:srgbClr val="FF0000"/>
                  </a:solidFill>
                  <a:latin typeface="Times New Roman" pitchFamily="18" charset="0"/>
                </a:rPr>
                <a:t>.</a:t>
              </a:r>
            </a:p>
            <a:p>
              <a:pPr eaLnBrk="1" hangingPunct="1"/>
              <a:r>
                <a:rPr lang="en-US" altLang="en-US" sz="3200" dirty="0">
                  <a:solidFill>
                    <a:srgbClr val="FF0000"/>
                  </a:solidFill>
                  <a:latin typeface="Times New Roman" pitchFamily="18" charset="0"/>
                </a:rPr>
                <a:t>                     1</a:t>
              </a:r>
              <a:r>
                <a:rPr lang="en-US" altLang="en-US" sz="3200" i="1" dirty="0">
                  <a:solidFill>
                    <a:srgbClr val="FF0000"/>
                  </a:solidFill>
                  <a:latin typeface="Times New Roman" pitchFamily="18" charset="0"/>
                </a:rPr>
                <a:t>l</a:t>
              </a:r>
              <a:r>
                <a:rPr lang="en-US" altLang="en-US" sz="3200" dirty="0">
                  <a:solidFill>
                    <a:srgbClr val="FF0000"/>
                  </a:solidFill>
                  <a:latin typeface="Times New Roman" pitchFamily="18" charset="0"/>
                </a:rPr>
                <a:t>  </a:t>
              </a:r>
              <a:r>
                <a:rPr lang="en-US" altLang="en-US" sz="3200" i="1" dirty="0">
                  <a:solidFill>
                    <a:srgbClr val="FF0000"/>
                  </a:solidFill>
                  <a:latin typeface="Times New Roman" pitchFamily="18" charset="0"/>
                </a:rPr>
                <a:t>_________________ </a:t>
              </a:r>
              <a:r>
                <a:rPr lang="en-US" altLang="en-US" sz="3200" dirty="0">
                  <a:solidFill>
                    <a:srgbClr val="FF0000"/>
                  </a:solidFill>
                  <a:latin typeface="Times New Roman" pitchFamily="18" charset="0"/>
                </a:rPr>
                <a:t>x </a:t>
              </a:r>
              <a:r>
                <a:rPr lang="en-US" altLang="en-US" sz="3200" dirty="0" err="1">
                  <a:solidFill>
                    <a:srgbClr val="FF0000"/>
                  </a:solidFill>
                  <a:latin typeface="Times New Roman" pitchFamily="18" charset="0"/>
                </a:rPr>
                <a:t>mol</a:t>
              </a:r>
              <a:r>
                <a:rPr lang="en-US" altLang="en-US" sz="3200" dirty="0">
                  <a:solidFill>
                    <a:srgbClr val="FF0000"/>
                  </a:solidFill>
                  <a:latin typeface="Times New Roman" pitchFamily="18" charset="0"/>
                </a:rPr>
                <a:t> </a:t>
              </a:r>
              <a:r>
                <a:rPr lang="en-US" altLang="en-US" sz="3200" dirty="0" err="1">
                  <a:solidFill>
                    <a:srgbClr val="FF0000"/>
                  </a:solidFill>
                  <a:latin typeface="Times New Roman" pitchFamily="18" charset="0"/>
                </a:rPr>
                <a:t>NaCl</a:t>
              </a:r>
              <a:endParaRPr lang="en-US" altLang="en-US" sz="3200" dirty="0">
                <a:solidFill>
                  <a:srgbClr val="FF0000"/>
                </a:solidFill>
                <a:latin typeface="Times New Roman" pitchFamily="18" charset="0"/>
              </a:endParaRPr>
            </a:p>
            <a:p>
              <a:pPr eaLnBrk="1" hangingPunct="1"/>
              <a:endParaRPr lang="en-US" altLang="en-US" sz="3200" i="1" dirty="0">
                <a:solidFill>
                  <a:srgbClr val="FF0000"/>
                </a:solidFill>
                <a:latin typeface="Times New Roman" pitchFamily="18" charset="0"/>
              </a:endParaRPr>
            </a:p>
            <a:p>
              <a:pPr eaLnBrk="1" hangingPunct="1"/>
              <a:r>
                <a:rPr lang="en-US" altLang="en-US" sz="3200" dirty="0">
                  <a:solidFill>
                    <a:srgbClr val="FF0000"/>
                  </a:solidFill>
                  <a:latin typeface="Times New Roman" pitchFamily="18" charset="0"/>
                  <a:sym typeface="Wingdings" pitchFamily="2" charset="2"/>
                </a:rPr>
                <a:t> x</a:t>
              </a:r>
              <a:r>
                <a:rPr lang="en-US" altLang="en-US" sz="3200" b="1" dirty="0">
                  <a:solidFill>
                    <a:srgbClr val="FF0000"/>
                  </a:solidFill>
                  <a:latin typeface="Times New Roman" pitchFamily="18" charset="0"/>
                  <a:sym typeface="Wingdings" pitchFamily="2" charset="2"/>
                </a:rPr>
                <a:t> </a:t>
              </a:r>
              <a:r>
                <a:rPr lang="en-US" altLang="en-US" sz="3200" dirty="0">
                  <a:solidFill>
                    <a:srgbClr val="FF0000"/>
                  </a:solidFill>
                  <a:latin typeface="Times New Roman" pitchFamily="18" charset="0"/>
                  <a:sym typeface="Wingdings" pitchFamily="2" charset="2"/>
                </a:rPr>
                <a:t>=</a:t>
              </a:r>
              <a:r>
                <a:rPr lang="en-US" altLang="en-US" sz="3200" b="1" dirty="0">
                  <a:solidFill>
                    <a:srgbClr val="FF0000"/>
                  </a:solidFill>
                  <a:latin typeface="Times New Roman" pitchFamily="18" charset="0"/>
                  <a:sym typeface="Wingdings" pitchFamily="2" charset="2"/>
                </a:rPr>
                <a:t>                    </a:t>
              </a:r>
              <a:r>
                <a:rPr lang="en-US" altLang="en-US" sz="3200" dirty="0">
                  <a:solidFill>
                    <a:srgbClr val="FF0000"/>
                  </a:solidFill>
                  <a:latin typeface="Times New Roman" pitchFamily="18" charset="0"/>
                  <a:sym typeface="Wingdings" pitchFamily="2" charset="2"/>
                </a:rPr>
                <a:t>= 0,1875 (</a:t>
              </a:r>
              <a:r>
                <a:rPr lang="en-US" altLang="en-US" sz="3200" dirty="0" err="1">
                  <a:solidFill>
                    <a:srgbClr val="FF0000"/>
                  </a:solidFill>
                  <a:latin typeface="Times New Roman" pitchFamily="18" charset="0"/>
                  <a:sym typeface="Wingdings" pitchFamily="2" charset="2"/>
                </a:rPr>
                <a:t>mol</a:t>
              </a:r>
              <a:r>
                <a:rPr lang="en-US" altLang="en-US" sz="3200" dirty="0">
                  <a:solidFill>
                    <a:srgbClr val="FF0000"/>
                  </a:solidFill>
                  <a:latin typeface="Times New Roman" pitchFamily="18" charset="0"/>
                  <a:sym typeface="Wingdings" pitchFamily="2" charset="2"/>
                </a:rPr>
                <a:t>/</a:t>
              </a:r>
              <a:r>
                <a:rPr lang="en-US" altLang="en-US" sz="3200" i="1" dirty="0">
                  <a:solidFill>
                    <a:srgbClr val="FF0000"/>
                  </a:solidFill>
                  <a:latin typeface="Times New Roman" pitchFamily="18" charset="0"/>
                  <a:sym typeface="Wingdings" pitchFamily="2" charset="2"/>
                </a:rPr>
                <a:t>l</a:t>
              </a:r>
              <a:r>
                <a:rPr lang="en-US" altLang="en-US" sz="3200" dirty="0">
                  <a:solidFill>
                    <a:srgbClr val="FF0000"/>
                  </a:solidFill>
                  <a:latin typeface="Times New Roman" pitchFamily="18" charset="0"/>
                  <a:sym typeface="Wingdings" pitchFamily="2" charset="2"/>
                </a:rPr>
                <a:t>)</a:t>
              </a:r>
            </a:p>
            <a:p>
              <a:pPr eaLnBrk="1" hangingPunct="1"/>
              <a:endParaRPr lang="en-US" altLang="en-US" sz="3200" dirty="0">
                <a:solidFill>
                  <a:srgbClr val="FF0000"/>
                </a:solidFill>
                <a:latin typeface="Times New Roman" pitchFamily="18" charset="0"/>
              </a:endParaRPr>
            </a:p>
            <a:p>
              <a:pPr eaLnBrk="1" hangingPunct="1"/>
              <a:r>
                <a:rPr lang="en-US" altLang="en-US" sz="3200" b="1" dirty="0" err="1">
                  <a:solidFill>
                    <a:srgbClr val="FF0000"/>
                  </a:solidFill>
                  <a:latin typeface="Times New Roman" pitchFamily="18" charset="0"/>
                </a:rPr>
                <a:t>Vậy</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nồng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độ</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mol</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của</a:t>
              </a:r>
              <a:r>
                <a:rPr lang="en-US" altLang="en-US" sz="3200" b="1" dirty="0">
                  <a:solidFill>
                    <a:srgbClr val="FF0000"/>
                  </a:solidFill>
                  <a:latin typeface="Times New Roman" pitchFamily="18" charset="0"/>
                </a:rPr>
                <a:t> dung </a:t>
              </a:r>
              <a:r>
                <a:rPr lang="en-US" altLang="en-US" sz="3200" b="1" dirty="0" err="1">
                  <a:solidFill>
                    <a:srgbClr val="FF0000"/>
                  </a:solidFill>
                  <a:latin typeface="Times New Roman" pitchFamily="18" charset="0"/>
                </a:rPr>
                <a:t>dịch</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là</a:t>
              </a:r>
              <a:r>
                <a:rPr lang="en-US" altLang="en-US" sz="3200" b="1" dirty="0">
                  <a:solidFill>
                    <a:srgbClr val="FF0000"/>
                  </a:solidFill>
                  <a:latin typeface="Times New Roman" pitchFamily="18" charset="0"/>
                </a:rPr>
                <a:t> 0,1875 </a:t>
              </a:r>
              <a:r>
                <a:rPr lang="en-US" altLang="en-US" sz="3200" b="1" dirty="0" err="1">
                  <a:solidFill>
                    <a:srgbClr val="FF0000"/>
                  </a:solidFill>
                  <a:latin typeface="Times New Roman" pitchFamily="18" charset="0"/>
                </a:rPr>
                <a:t>mol</a:t>
              </a:r>
              <a:r>
                <a:rPr lang="en-US" altLang="en-US" sz="3200" b="1" dirty="0">
                  <a:solidFill>
                    <a:srgbClr val="FF0000"/>
                  </a:solidFill>
                  <a:latin typeface="Times New Roman" pitchFamily="18" charset="0"/>
                </a:rPr>
                <a:t>/</a:t>
              </a:r>
              <a:r>
                <a:rPr lang="en-US" altLang="en-US" sz="3200" b="1" i="1" dirty="0">
                  <a:solidFill>
                    <a:srgbClr val="FF0000"/>
                  </a:solidFill>
                  <a:latin typeface="Times New Roman" pitchFamily="18" charset="0"/>
                </a:rPr>
                <a:t>l</a:t>
              </a:r>
            </a:p>
          </p:txBody>
        </p:sp>
        <p:sp>
          <p:nvSpPr>
            <p:cNvPr id="31749" name="Text Box 8"/>
            <p:cNvSpPr txBox="1">
              <a:spLocks noChangeArrowheads="1"/>
            </p:cNvSpPr>
            <p:nvPr/>
          </p:nvSpPr>
          <p:spPr bwMode="auto">
            <a:xfrm>
              <a:off x="912" y="2112"/>
              <a:ext cx="120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r>
                <a:rPr lang="en-US" altLang="en-US" sz="3000">
                  <a:latin typeface="Times New Roman" pitchFamily="18" charset="0"/>
                </a:rPr>
                <a:t>1 x 0,75</a:t>
              </a:r>
            </a:p>
            <a:p>
              <a:pPr eaLnBrk="1" hangingPunct="1"/>
              <a:r>
                <a:rPr lang="en-US" altLang="en-US" b="1">
                  <a:latin typeface="Times New Roman" pitchFamily="18" charset="0"/>
                </a:rPr>
                <a:t>    </a:t>
              </a:r>
              <a:r>
                <a:rPr lang="en-US" altLang="en-US" sz="3000">
                  <a:latin typeface="Times New Roman" pitchFamily="18" charset="0"/>
                </a:rPr>
                <a:t>4</a:t>
              </a:r>
            </a:p>
          </p:txBody>
        </p:sp>
        <p:sp>
          <p:nvSpPr>
            <p:cNvPr id="31750" name="Line 9"/>
            <p:cNvSpPr>
              <a:spLocks noChangeShapeType="1"/>
            </p:cNvSpPr>
            <p:nvPr/>
          </p:nvSpPr>
          <p:spPr bwMode="auto">
            <a:xfrm>
              <a:off x="1008" y="2448"/>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47" name="Text Box 13"/>
          <p:cNvSpPr txBox="1">
            <a:spLocks noChangeArrowheads="1"/>
          </p:cNvSpPr>
          <p:nvPr/>
        </p:nvSpPr>
        <p:spPr bwMode="auto">
          <a:xfrm>
            <a:off x="914400" y="457200"/>
            <a:ext cx="23622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500" b="1" dirty="0" err="1">
                <a:latin typeface="Times New Roman" pitchFamily="18" charset="0"/>
              </a:rPr>
              <a:t>Giải</a:t>
            </a:r>
            <a:endParaRPr lang="en-US" altLang="en-US" sz="3500" b="1" dirty="0">
              <a:latin typeface="Times New Roman" pitchFamily="18" charset="0"/>
            </a:endParaRPr>
          </a:p>
        </p:txBody>
      </p:sp>
    </p:spTree>
    <p:extLst>
      <p:ext uri="{BB962C8B-B14F-4D97-AF65-F5344CB8AC3E}">
        <p14:creationId xmlns:p14="http://schemas.microsoft.com/office/powerpoint/2010/main" val="2583723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fade">
                                      <p:cBhvr>
                                        <p:cTn id="7" dur="800" decel="100000"/>
                                        <p:tgtEl>
                                          <p:spTgt spid="87051"/>
                                        </p:tgtEl>
                                      </p:cBhvr>
                                    </p:animEffect>
                                    <p:anim calcmode="lin" valueType="num">
                                      <p:cBhvr>
                                        <p:cTn id="8" dur="800" decel="100000" fill="hold"/>
                                        <p:tgtEl>
                                          <p:spTgt spid="87051"/>
                                        </p:tgtEl>
                                        <p:attrNameLst>
                                          <p:attrName>style.rotation</p:attrName>
                                        </p:attrNameLst>
                                      </p:cBhvr>
                                      <p:tavLst>
                                        <p:tav tm="0">
                                          <p:val>
                                            <p:fltVal val="-90"/>
                                          </p:val>
                                        </p:tav>
                                        <p:tav tm="100000">
                                          <p:val>
                                            <p:fltVal val="0"/>
                                          </p:val>
                                        </p:tav>
                                      </p:tavLst>
                                    </p:anim>
                                    <p:anim calcmode="lin" valueType="num">
                                      <p:cBhvr>
                                        <p:cTn id="9" dur="800" decel="100000" fill="hold"/>
                                        <p:tgtEl>
                                          <p:spTgt spid="87051"/>
                                        </p:tgtEl>
                                        <p:attrNameLst>
                                          <p:attrName>ppt_x</p:attrName>
                                        </p:attrNameLst>
                                      </p:cBhvr>
                                      <p:tavLst>
                                        <p:tav tm="0">
                                          <p:val>
                                            <p:strVal val="#ppt_x+0.4"/>
                                          </p:val>
                                        </p:tav>
                                        <p:tav tm="100000">
                                          <p:val>
                                            <p:strVal val="#ppt_x-0.05"/>
                                          </p:val>
                                        </p:tav>
                                      </p:tavLst>
                                    </p:anim>
                                    <p:anim calcmode="lin" valueType="num">
                                      <p:cBhvr>
                                        <p:cTn id="10" dur="800" decel="100000" fill="hold"/>
                                        <p:tgtEl>
                                          <p:spTgt spid="870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70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70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Text Box 6"/>
          <p:cNvSpPr txBox="1">
            <a:spLocks noChangeArrowheads="1"/>
          </p:cNvSpPr>
          <p:nvPr/>
        </p:nvSpPr>
        <p:spPr bwMode="auto">
          <a:xfrm>
            <a:off x="228600" y="3048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a:solidFill>
                  <a:srgbClr val="0000FF"/>
                </a:solidFill>
                <a:latin typeface="Times New Roman" pitchFamily="18" charset="0"/>
              </a:rPr>
              <a:t>Trong</a:t>
            </a:r>
            <a:r>
              <a:rPr lang="en-US" altLang="en-US" sz="3200" b="1">
                <a:solidFill>
                  <a:srgbClr val="0000FF"/>
                </a:solidFill>
                <a:latin typeface="Times New Roman" pitchFamily="18" charset="0"/>
              </a:rPr>
              <a:t> 200ml dung dịch có hòa tan 16 g NaOH. </a:t>
            </a:r>
            <a:r>
              <a:rPr lang="en-US" altLang="en-US" sz="3000" b="1">
                <a:solidFill>
                  <a:srgbClr val="0000FF"/>
                </a:solidFill>
                <a:latin typeface="Times New Roman" pitchFamily="18" charset="0"/>
              </a:rPr>
              <a:t>Tính</a:t>
            </a:r>
            <a:r>
              <a:rPr lang="en-US" altLang="en-US" sz="3200" b="1">
                <a:solidFill>
                  <a:srgbClr val="0000FF"/>
                </a:solidFill>
                <a:latin typeface="Times New Roman" pitchFamily="18" charset="0"/>
              </a:rPr>
              <a:t> nồng độ mol của dung dịch?</a:t>
            </a:r>
          </a:p>
        </p:txBody>
      </p:sp>
      <p:sp>
        <p:nvSpPr>
          <p:cNvPr id="74770" name="AutoShape 18"/>
          <p:cNvSpPr>
            <a:spLocks noChangeArrowheads="1"/>
          </p:cNvSpPr>
          <p:nvPr/>
        </p:nvSpPr>
        <p:spPr bwMode="auto">
          <a:xfrm>
            <a:off x="2057400" y="1219200"/>
            <a:ext cx="6629400" cy="2209800"/>
          </a:xfrm>
          <a:prstGeom prst="cloudCallout">
            <a:avLst>
              <a:gd name="adj1" fmla="val 36995"/>
              <a:gd name="adj2" fmla="val 79454"/>
            </a:avLst>
          </a:prstGeom>
          <a:gradFill rotWithShape="1">
            <a:gsLst>
              <a:gs pos="0">
                <a:srgbClr val="FFCCCC"/>
              </a:gs>
              <a:gs pos="100000">
                <a:schemeClr val="bg1"/>
              </a:gs>
            </a:gsLst>
            <a:lin ang="5400000" scaled="1"/>
          </a:gradFill>
          <a:ln w="9525">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3200" b="1">
                <a:latin typeface="Times New Roman" pitchFamily="18" charset="0"/>
              </a:rPr>
              <a:t>Bài tập cho biết các đại lượng nào? Yêu cầu tìm đại lượng nào?</a:t>
            </a:r>
          </a:p>
          <a:p>
            <a:pPr algn="ctr" eaLnBrk="1" hangingPunct="1"/>
            <a:endParaRPr lang="en-US" altLang="en-US" sz="3200">
              <a:latin typeface="Times New Roman" pitchFamily="18" charset="0"/>
            </a:endParaRPr>
          </a:p>
        </p:txBody>
      </p:sp>
      <p:sp>
        <p:nvSpPr>
          <p:cNvPr id="74772" name="AutoShape 20"/>
          <p:cNvSpPr>
            <a:spLocks noChangeArrowheads="1"/>
          </p:cNvSpPr>
          <p:nvPr/>
        </p:nvSpPr>
        <p:spPr bwMode="auto">
          <a:xfrm>
            <a:off x="457200" y="3124200"/>
            <a:ext cx="5410200" cy="2590800"/>
          </a:xfrm>
          <a:prstGeom prst="flowChartAlternateProcess">
            <a:avLst/>
          </a:prstGeom>
          <a:gradFill rotWithShape="1">
            <a:gsLst>
              <a:gs pos="0">
                <a:srgbClr val="FF9999"/>
              </a:gs>
              <a:gs pos="100000">
                <a:schemeClr val="bg1"/>
              </a:gs>
            </a:gsLst>
            <a:lin ang="5400000" scaled="1"/>
          </a:gradFill>
          <a:ln w="9525">
            <a:solidFill>
              <a:srgbClr val="CC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b="1" u="sng" dirty="0">
                <a:latin typeface="Times New Roman" pitchFamily="18" charset="0"/>
              </a:rPr>
              <a:t>Cho </a:t>
            </a:r>
            <a:r>
              <a:rPr lang="en-US" altLang="en-US" sz="3200" b="1" u="sng" dirty="0" err="1">
                <a:latin typeface="Times New Roman" pitchFamily="18" charset="0"/>
              </a:rPr>
              <a:t>biết</a:t>
            </a:r>
            <a:r>
              <a:rPr lang="en-US" altLang="en-US" sz="3200" b="1" dirty="0">
                <a:latin typeface="Times New Roman" pitchFamily="18" charset="0"/>
              </a:rPr>
              <a:t>: </a:t>
            </a:r>
            <a:r>
              <a:rPr lang="en-US" altLang="en-US" sz="3200" b="1" dirty="0" err="1">
                <a:latin typeface="Times New Roman" pitchFamily="18" charset="0"/>
              </a:rPr>
              <a:t>V</a:t>
            </a:r>
            <a:r>
              <a:rPr lang="en-US" altLang="en-US" sz="3200" b="1" baseline="-25000" dirty="0" err="1">
                <a:latin typeface="Times New Roman" pitchFamily="18" charset="0"/>
              </a:rPr>
              <a:t>dd</a:t>
            </a:r>
            <a:r>
              <a:rPr lang="en-US" altLang="en-US" sz="3200" b="1" dirty="0">
                <a:latin typeface="Times New Roman" pitchFamily="18" charset="0"/>
              </a:rPr>
              <a:t> = 200m</a:t>
            </a:r>
            <a:r>
              <a:rPr lang="en-US" altLang="en-US" sz="3200" b="1" i="1" dirty="0">
                <a:latin typeface="Times New Roman" pitchFamily="18" charset="0"/>
              </a:rPr>
              <a:t>l</a:t>
            </a:r>
            <a:r>
              <a:rPr lang="en-US" altLang="en-US" sz="3200" b="1" dirty="0">
                <a:latin typeface="Times New Roman" pitchFamily="18" charset="0"/>
              </a:rPr>
              <a:t> = 0,2</a:t>
            </a:r>
            <a:r>
              <a:rPr lang="en-US" altLang="en-US" sz="3200" b="1" i="1" dirty="0">
                <a:latin typeface="Times New Roman" pitchFamily="18" charset="0"/>
              </a:rPr>
              <a:t>l</a:t>
            </a:r>
          </a:p>
          <a:p>
            <a:pPr eaLnBrk="1" hangingPunct="1"/>
            <a:endParaRPr lang="en-US" altLang="en-US" sz="1600" b="1" dirty="0">
              <a:latin typeface="Times New Roman" pitchFamily="18" charset="0"/>
            </a:endParaRPr>
          </a:p>
          <a:p>
            <a:pPr eaLnBrk="1" hangingPunct="1"/>
            <a:r>
              <a:rPr lang="en-US" altLang="en-US" sz="3200" b="1" dirty="0">
                <a:latin typeface="Times New Roman" pitchFamily="18" charset="0"/>
              </a:rPr>
              <a:t>               </a:t>
            </a:r>
            <a:r>
              <a:rPr lang="en-US" altLang="en-US" sz="3200" b="1" dirty="0" err="1">
                <a:latin typeface="Times New Roman" pitchFamily="18" charset="0"/>
              </a:rPr>
              <a:t>m</a:t>
            </a:r>
            <a:r>
              <a:rPr lang="en-US" altLang="en-US" sz="3200" b="1" baseline="-25000" dirty="0" err="1">
                <a:latin typeface="Times New Roman" pitchFamily="18" charset="0"/>
              </a:rPr>
              <a:t>NaOH</a:t>
            </a:r>
            <a:r>
              <a:rPr lang="en-US" altLang="en-US" sz="3200" b="1" baseline="-25000" dirty="0">
                <a:latin typeface="Times New Roman" pitchFamily="18" charset="0"/>
              </a:rPr>
              <a:t> </a:t>
            </a:r>
            <a:r>
              <a:rPr lang="en-US" altLang="en-US" sz="3200" b="1" dirty="0">
                <a:latin typeface="Times New Roman" pitchFamily="18" charset="0"/>
              </a:rPr>
              <a:t>= 16g</a:t>
            </a:r>
          </a:p>
          <a:p>
            <a:pPr eaLnBrk="1" hangingPunct="1"/>
            <a:endParaRPr lang="en-US" altLang="en-US" sz="1600" b="1" dirty="0">
              <a:latin typeface="Times New Roman" pitchFamily="18" charset="0"/>
            </a:endParaRPr>
          </a:p>
          <a:p>
            <a:pPr eaLnBrk="1" hangingPunct="1"/>
            <a:r>
              <a:rPr lang="en-US" altLang="en-US" sz="3200" b="1" u="sng" dirty="0" err="1">
                <a:latin typeface="Times New Roman" pitchFamily="18" charset="0"/>
              </a:rPr>
              <a:t>Tính</a:t>
            </a:r>
            <a:r>
              <a:rPr lang="en-US" altLang="en-US" sz="3200" b="1" dirty="0">
                <a:latin typeface="Times New Roman" pitchFamily="18" charset="0"/>
              </a:rPr>
              <a:t>:      C</a:t>
            </a:r>
            <a:r>
              <a:rPr lang="en-US" altLang="en-US" sz="3200" b="1" baseline="-25000" dirty="0">
                <a:latin typeface="Times New Roman" pitchFamily="18" charset="0"/>
              </a:rPr>
              <a:t>M</a:t>
            </a:r>
            <a:r>
              <a:rPr lang="en-US" altLang="en-US" sz="3200" b="1" dirty="0">
                <a:latin typeface="Times New Roman" pitchFamily="18" charset="0"/>
              </a:rPr>
              <a:t> = ?</a:t>
            </a:r>
          </a:p>
        </p:txBody>
      </p:sp>
    </p:spTree>
    <p:extLst>
      <p:ext uri="{BB962C8B-B14F-4D97-AF65-F5344CB8AC3E}">
        <p14:creationId xmlns:p14="http://schemas.microsoft.com/office/powerpoint/2010/main" val="2427781763"/>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p:cTn id="7" dur="1000" fill="hold"/>
                                        <p:tgtEl>
                                          <p:spTgt spid="74758"/>
                                        </p:tgtEl>
                                        <p:attrNameLst>
                                          <p:attrName>ppt_w</p:attrName>
                                        </p:attrNameLst>
                                      </p:cBhvr>
                                      <p:tavLst>
                                        <p:tav tm="0">
                                          <p:val>
                                            <p:fltVal val="0"/>
                                          </p:val>
                                        </p:tav>
                                        <p:tav tm="100000">
                                          <p:val>
                                            <p:strVal val="#ppt_w"/>
                                          </p:val>
                                        </p:tav>
                                      </p:tavLst>
                                    </p:anim>
                                    <p:anim calcmode="lin" valueType="num">
                                      <p:cBhvr>
                                        <p:cTn id="8" dur="1000" fill="hold"/>
                                        <p:tgtEl>
                                          <p:spTgt spid="74758"/>
                                        </p:tgtEl>
                                        <p:attrNameLst>
                                          <p:attrName>ppt_h</p:attrName>
                                        </p:attrNameLst>
                                      </p:cBhvr>
                                      <p:tavLst>
                                        <p:tav tm="0">
                                          <p:val>
                                            <p:fltVal val="0"/>
                                          </p:val>
                                        </p:tav>
                                        <p:tav tm="100000">
                                          <p:val>
                                            <p:strVal val="#ppt_h"/>
                                          </p:val>
                                        </p:tav>
                                      </p:tavLst>
                                    </p:anim>
                                    <p:anim calcmode="lin" valueType="num">
                                      <p:cBhvr>
                                        <p:cTn id="9" dur="1000" fill="hold"/>
                                        <p:tgtEl>
                                          <p:spTgt spid="747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758"/>
                                        </p:tgtEl>
                                        <p:attrNameLst>
                                          <p:attrName>ppt_y</p:attrName>
                                        </p:attrNameLst>
                                      </p:cBhvr>
                                      <p:tavLst>
                                        <p:tav tm="0" fmla="#ppt_y+(sin(-2*pi*(1-$))*-#ppt_x+cos(-2*pi*(1-$))*(1-#ppt_y))*(1-$)">
                                          <p:val>
                                            <p:fltVal val="0"/>
                                          </p:val>
                                        </p:tav>
                                        <p:tav tm="100000">
                                          <p:val>
                                            <p:fltVal val="1"/>
                                          </p:val>
                                        </p:tav>
                                      </p:tavLst>
                                    </p:anim>
                                  </p:childTnLst>
                                </p:cTn>
                              </p:par>
                              <p:par>
                                <p:cTn id="11" presetID="18" presetClass="entr" presetSubtype="12" fill="hold" grpId="1" nodeType="withEffect">
                                  <p:stCondLst>
                                    <p:cond delay="0"/>
                                  </p:stCondLst>
                                  <p:childTnLst>
                                    <p:set>
                                      <p:cBhvr>
                                        <p:cTn id="12" dur="1" fill="hold">
                                          <p:stCondLst>
                                            <p:cond delay="0"/>
                                          </p:stCondLst>
                                        </p:cTn>
                                        <p:tgtEl>
                                          <p:spTgt spid="74770"/>
                                        </p:tgtEl>
                                        <p:attrNameLst>
                                          <p:attrName>style.visibility</p:attrName>
                                        </p:attrNameLst>
                                      </p:cBhvr>
                                      <p:to>
                                        <p:strVal val="visible"/>
                                      </p:to>
                                    </p:set>
                                    <p:animEffect transition="in" filter="strips(downLeft)">
                                      <p:cBhvr>
                                        <p:cTn id="13" dur="500"/>
                                        <p:tgtEl>
                                          <p:spTgt spid="747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xit" presetSubtype="0" fill="hold" grpId="0" nodeType="clickEffect">
                                  <p:stCondLst>
                                    <p:cond delay="0"/>
                                  </p:stCondLst>
                                  <p:childTnLst>
                                    <p:animEffect transition="out" filter="fade">
                                      <p:cBhvr>
                                        <p:cTn id="17" dur="1000"/>
                                        <p:tgtEl>
                                          <p:spTgt spid="74770"/>
                                        </p:tgtEl>
                                      </p:cBhvr>
                                    </p:animEffect>
                                    <p:anim calcmode="lin" valueType="num">
                                      <p:cBhvr>
                                        <p:cTn id="18" dur="1000"/>
                                        <p:tgtEl>
                                          <p:spTgt spid="74770"/>
                                        </p:tgtEl>
                                        <p:attrNameLst>
                                          <p:attrName>ppt_x</p:attrName>
                                        </p:attrNameLst>
                                      </p:cBhvr>
                                      <p:tavLst>
                                        <p:tav tm="0">
                                          <p:val>
                                            <p:strVal val="ppt_x"/>
                                          </p:val>
                                        </p:tav>
                                        <p:tav tm="100000">
                                          <p:val>
                                            <p:strVal val="ppt_x"/>
                                          </p:val>
                                        </p:tav>
                                      </p:tavLst>
                                    </p:anim>
                                    <p:anim calcmode="lin" valueType="num">
                                      <p:cBhvr>
                                        <p:cTn id="19" dur="1000"/>
                                        <p:tgtEl>
                                          <p:spTgt spid="74770"/>
                                        </p:tgtEl>
                                        <p:attrNameLst>
                                          <p:attrName>ppt_y</p:attrName>
                                        </p:attrNameLst>
                                      </p:cBhvr>
                                      <p:tavLst>
                                        <p:tav tm="0">
                                          <p:val>
                                            <p:strVal val="ppt_y"/>
                                          </p:val>
                                        </p:tav>
                                        <p:tav tm="100000">
                                          <p:val>
                                            <p:strVal val="ppt_y-.1"/>
                                          </p:val>
                                        </p:tav>
                                      </p:tavLst>
                                    </p:anim>
                                    <p:set>
                                      <p:cBhvr>
                                        <p:cTn id="20" dur="1" fill="hold">
                                          <p:stCondLst>
                                            <p:cond delay="999"/>
                                          </p:stCondLst>
                                        </p:cTn>
                                        <p:tgtEl>
                                          <p:spTgt spid="7477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74772"/>
                                        </p:tgtEl>
                                        <p:attrNameLst>
                                          <p:attrName>style.visibility</p:attrName>
                                        </p:attrNameLst>
                                      </p:cBhvr>
                                      <p:to>
                                        <p:strVal val="visible"/>
                                      </p:to>
                                    </p:set>
                                    <p:anim from="(-#ppt_w/2)" to="(#ppt_x)" calcmode="lin" valueType="num">
                                      <p:cBhvr>
                                        <p:cTn id="25" dur="600" fill="hold">
                                          <p:stCondLst>
                                            <p:cond delay="0"/>
                                          </p:stCondLst>
                                        </p:cTn>
                                        <p:tgtEl>
                                          <p:spTgt spid="74772"/>
                                        </p:tgtEl>
                                        <p:attrNameLst>
                                          <p:attrName>ppt_x</p:attrName>
                                        </p:attrNameLst>
                                      </p:cBhvr>
                                    </p:anim>
                                    <p:anim from="0" to="-1.0" calcmode="lin" valueType="num">
                                      <p:cBhvr>
                                        <p:cTn id="26" dur="200" decel="50000" autoRev="1" fill="hold">
                                          <p:stCondLst>
                                            <p:cond delay="600"/>
                                          </p:stCondLst>
                                        </p:cTn>
                                        <p:tgtEl>
                                          <p:spTgt spid="74772"/>
                                        </p:tgtEl>
                                        <p:attrNameLst>
                                          <p:attrName>xshear</p:attrName>
                                        </p:attrNameLst>
                                      </p:cBhvr>
                                    </p:anim>
                                    <p:animScale>
                                      <p:cBhvr>
                                        <p:cTn id="27" dur="200" decel="100000" autoRev="1" fill="hold">
                                          <p:stCondLst>
                                            <p:cond delay="600"/>
                                          </p:stCondLst>
                                        </p:cTn>
                                        <p:tgtEl>
                                          <p:spTgt spid="74772"/>
                                        </p:tgtEl>
                                      </p:cBhvr>
                                      <p:from x="100000" y="100000"/>
                                      <p:to x="80000" y="100000"/>
                                    </p:animScale>
                                    <p:anim by="(#ppt_h/3+#ppt_w*0.1)" calcmode="lin" valueType="num">
                                      <p:cBhvr additive="sum">
                                        <p:cTn id="28" dur="200" decel="100000" autoRev="1" fill="hold">
                                          <p:stCondLst>
                                            <p:cond delay="600"/>
                                          </p:stCondLst>
                                        </p:cTn>
                                        <p:tgtEl>
                                          <p:spTgt spid="747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70" grpId="0" animBg="1"/>
      <p:bldP spid="74770" grpId="1" animBg="1"/>
      <p:bldP spid="7477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0" y="2514600"/>
            <a:ext cx="8915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endParaRPr lang="en-US" altLang="en-US">
              <a:latin typeface="Times New Roman" pitchFamily="18" charset="0"/>
            </a:endParaRPr>
          </a:p>
        </p:txBody>
      </p:sp>
      <p:grpSp>
        <p:nvGrpSpPr>
          <p:cNvPr id="79877" name="Group 5"/>
          <p:cNvGrpSpPr>
            <a:grpSpLocks/>
          </p:cNvGrpSpPr>
          <p:nvPr/>
        </p:nvGrpSpPr>
        <p:grpSpPr bwMode="auto">
          <a:xfrm>
            <a:off x="304800" y="685800"/>
            <a:ext cx="8839200" cy="5935663"/>
            <a:chOff x="0" y="720"/>
            <a:chExt cx="5568" cy="3739"/>
          </a:xfrm>
        </p:grpSpPr>
        <p:sp>
          <p:nvSpPr>
            <p:cNvPr id="33797" name="AutoShape 6"/>
            <p:cNvSpPr>
              <a:spLocks noChangeArrowheads="1"/>
            </p:cNvSpPr>
            <p:nvPr/>
          </p:nvSpPr>
          <p:spPr bwMode="auto">
            <a:xfrm>
              <a:off x="0" y="720"/>
              <a:ext cx="5424" cy="3600"/>
            </a:xfrm>
            <a:prstGeom prst="horizontalScroll">
              <a:avLst>
                <a:gd name="adj" fmla="val 8477"/>
              </a:avLst>
            </a:prstGeom>
            <a:gradFill rotWithShape="1">
              <a:gsLst>
                <a:gs pos="0">
                  <a:srgbClr val="FFCCFF"/>
                </a:gs>
                <a:gs pos="100000">
                  <a:schemeClr val="bg1"/>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latin typeface="Times New Roman" pitchFamily="18" charset="0"/>
              </a:endParaRPr>
            </a:p>
          </p:txBody>
        </p:sp>
        <p:sp>
          <p:nvSpPr>
            <p:cNvPr id="33798" name="Text Box 7"/>
            <p:cNvSpPr txBox="1">
              <a:spLocks noChangeArrowheads="1"/>
            </p:cNvSpPr>
            <p:nvPr/>
          </p:nvSpPr>
          <p:spPr bwMode="auto">
            <a:xfrm>
              <a:off x="336" y="1056"/>
              <a:ext cx="5232" cy="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latin typeface="Times New Roman" pitchFamily="18" charset="0"/>
                </a:rPr>
                <a:t>200ml = 0,2</a:t>
              </a:r>
              <a:r>
                <a:rPr lang="en-US" altLang="en-US" sz="3000" i="1">
                  <a:latin typeface="Times New Roman" pitchFamily="18" charset="0"/>
                </a:rPr>
                <a:t>l</a:t>
              </a:r>
            </a:p>
            <a:p>
              <a:pPr eaLnBrk="1" hangingPunct="1">
                <a:spcBef>
                  <a:spcPct val="50000"/>
                </a:spcBef>
              </a:pPr>
              <a:r>
                <a:rPr lang="en-US" altLang="en-US" sz="3000">
                  <a:latin typeface="Times New Roman" pitchFamily="18" charset="0"/>
                </a:rPr>
                <a:t>Số mol NaOH có trong dung dịch:</a:t>
              </a:r>
            </a:p>
            <a:p>
              <a:pPr eaLnBrk="1" hangingPunct="1">
                <a:spcBef>
                  <a:spcPct val="50000"/>
                </a:spcBef>
              </a:pPr>
              <a:r>
                <a:rPr lang="en-US" altLang="en-US" sz="3000">
                  <a:latin typeface="Times New Roman" pitchFamily="18" charset="0"/>
                </a:rPr>
                <a:t>n</a:t>
              </a:r>
              <a:r>
                <a:rPr lang="en-US" altLang="en-US" sz="3000" baseline="-25000">
                  <a:latin typeface="Times New Roman" pitchFamily="18" charset="0"/>
                </a:rPr>
                <a:t>NaOH                                              </a:t>
              </a:r>
              <a:r>
                <a:rPr lang="en-US" altLang="en-US" sz="3000">
                  <a:latin typeface="Times New Roman" pitchFamily="18" charset="0"/>
                </a:rPr>
                <a:t>(mol)</a:t>
              </a:r>
            </a:p>
            <a:p>
              <a:pPr eaLnBrk="1" hangingPunct="1">
                <a:spcBef>
                  <a:spcPct val="50000"/>
                </a:spcBef>
              </a:pPr>
              <a:r>
                <a:rPr lang="en-US" altLang="en-US" sz="3000">
                  <a:latin typeface="Times New Roman" pitchFamily="18" charset="0"/>
                </a:rPr>
                <a:t>Trong 0,2</a:t>
              </a:r>
              <a:r>
                <a:rPr lang="en-US" altLang="en-US" sz="3000" i="1">
                  <a:latin typeface="Times New Roman" pitchFamily="18" charset="0"/>
                </a:rPr>
                <a:t>l</a:t>
              </a:r>
              <a:r>
                <a:rPr lang="en-US" altLang="en-US" sz="3000">
                  <a:latin typeface="Times New Roman" pitchFamily="18" charset="0"/>
                </a:rPr>
                <a:t> dung dịch có hòa tan 0,4 mol NaOH.</a:t>
              </a:r>
            </a:p>
            <a:p>
              <a:pPr eaLnBrk="1" hangingPunct="1">
                <a:spcBef>
                  <a:spcPct val="50000"/>
                </a:spcBef>
              </a:pPr>
              <a:r>
                <a:rPr lang="en-US" altLang="en-US" sz="3000">
                  <a:latin typeface="Times New Roman" pitchFamily="18" charset="0"/>
                </a:rPr>
                <a:t>           1 </a:t>
              </a:r>
              <a:r>
                <a:rPr lang="en-US" altLang="en-US" sz="3000" i="1">
                  <a:latin typeface="Times New Roman" pitchFamily="18" charset="0"/>
                </a:rPr>
                <a:t>l   _________________ </a:t>
              </a:r>
              <a:r>
                <a:rPr lang="en-US" altLang="en-US" sz="3000">
                  <a:latin typeface="Times New Roman" pitchFamily="18" charset="0"/>
                </a:rPr>
                <a:t>x mol NaOH.</a:t>
              </a:r>
            </a:p>
            <a:p>
              <a:pPr eaLnBrk="1" hangingPunct="1">
                <a:spcBef>
                  <a:spcPct val="50000"/>
                </a:spcBef>
              </a:pPr>
              <a:r>
                <a:rPr lang="en-US" altLang="en-US" sz="3000">
                  <a:latin typeface="Times New Roman" pitchFamily="18" charset="0"/>
                  <a:sym typeface="Wingdings" pitchFamily="2" charset="2"/>
                </a:rPr>
                <a:t> x =            = 2 (mol/</a:t>
              </a:r>
              <a:r>
                <a:rPr lang="en-US" altLang="en-US" sz="3000" i="1">
                  <a:latin typeface="Times New Roman" pitchFamily="18" charset="0"/>
                  <a:sym typeface="Wingdings" pitchFamily="2" charset="2"/>
                </a:rPr>
                <a:t>l</a:t>
              </a:r>
              <a:r>
                <a:rPr lang="en-US" altLang="en-US" sz="3000">
                  <a:latin typeface="Times New Roman" pitchFamily="18" charset="0"/>
                  <a:sym typeface="Wingdings" pitchFamily="2" charset="2"/>
                </a:rPr>
                <a:t>)</a:t>
              </a:r>
              <a:endParaRPr lang="en-US" altLang="en-US" sz="3000">
                <a:latin typeface="Times New Roman" pitchFamily="18" charset="0"/>
              </a:endParaRPr>
            </a:p>
            <a:p>
              <a:pPr eaLnBrk="1" hangingPunct="1">
                <a:spcBef>
                  <a:spcPct val="50000"/>
                </a:spcBef>
              </a:pPr>
              <a:r>
                <a:rPr lang="en-US" altLang="en-US" sz="3000" b="1">
                  <a:latin typeface="Times New Roman" pitchFamily="18" charset="0"/>
                </a:rPr>
                <a:t>Vậy nồng độ mol của dung dịch là 2 mol/</a:t>
              </a:r>
              <a:r>
                <a:rPr lang="en-US" altLang="en-US" sz="3000" b="1" i="1">
                  <a:latin typeface="Times New Roman" pitchFamily="18" charset="0"/>
                </a:rPr>
                <a:t>l</a:t>
              </a:r>
            </a:p>
            <a:p>
              <a:pPr eaLnBrk="1" hangingPunct="1">
                <a:spcBef>
                  <a:spcPct val="50000"/>
                </a:spcBef>
              </a:pPr>
              <a:endParaRPr lang="en-US" altLang="en-US" sz="3000" i="1">
                <a:latin typeface="Times New Roman" pitchFamily="18" charset="0"/>
              </a:endParaRPr>
            </a:p>
          </p:txBody>
        </p:sp>
        <p:graphicFrame>
          <p:nvGraphicFramePr>
            <p:cNvPr id="33799" name="Object 8"/>
            <p:cNvGraphicFramePr>
              <a:graphicFrameLocks noChangeAspect="1"/>
            </p:cNvGraphicFramePr>
            <p:nvPr/>
          </p:nvGraphicFramePr>
          <p:xfrm>
            <a:off x="1008" y="1824"/>
            <a:ext cx="1680" cy="651"/>
          </p:xfrm>
          <a:graphic>
            <a:graphicData uri="http://schemas.openxmlformats.org/presentationml/2006/ole">
              <mc:AlternateContent xmlns:mc="http://schemas.openxmlformats.org/markup-compatibility/2006">
                <mc:Choice xmlns:v="urn:schemas-microsoft-com:vml" Requires="v">
                  <p:oleObj name="Equation" r:id="rId2" imgW="1016000" imgH="393700" progId="Equation.3">
                    <p:embed/>
                  </p:oleObj>
                </mc:Choice>
                <mc:Fallback>
                  <p:oleObj name="Equation" r:id="rId2" imgW="10160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824"/>
                          <a:ext cx="1680" cy="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0" name="Text Box 9"/>
            <p:cNvSpPr txBox="1">
              <a:spLocks noChangeArrowheads="1"/>
            </p:cNvSpPr>
            <p:nvPr/>
          </p:nvSpPr>
          <p:spPr bwMode="auto">
            <a:xfrm>
              <a:off x="1008" y="3072"/>
              <a:ext cx="86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a:latin typeface="Times New Roman" pitchFamily="18" charset="0"/>
                </a:rPr>
                <a:t>1 x 0,4</a:t>
              </a:r>
            </a:p>
            <a:p>
              <a:pPr eaLnBrk="1" hangingPunct="1">
                <a:spcBef>
                  <a:spcPct val="50000"/>
                </a:spcBef>
              </a:pPr>
              <a:r>
                <a:rPr lang="en-US" altLang="en-US" sz="2400">
                  <a:latin typeface="Times New Roman" pitchFamily="18" charset="0"/>
                </a:rPr>
                <a:t>   0,2</a:t>
              </a:r>
            </a:p>
          </p:txBody>
        </p:sp>
        <p:sp>
          <p:nvSpPr>
            <p:cNvPr id="33801" name="Line 10"/>
            <p:cNvSpPr>
              <a:spLocks noChangeShapeType="1"/>
            </p:cNvSpPr>
            <p:nvPr/>
          </p:nvSpPr>
          <p:spPr bwMode="auto">
            <a:xfrm>
              <a:off x="1104" y="3408"/>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796" name="Text Box 12"/>
          <p:cNvSpPr txBox="1">
            <a:spLocks noChangeArrowheads="1"/>
          </p:cNvSpPr>
          <p:nvPr/>
        </p:nvSpPr>
        <p:spPr bwMode="auto">
          <a:xfrm>
            <a:off x="1905000" y="228600"/>
            <a:ext cx="54864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3500" b="1">
                <a:latin typeface="Times New Roman" pitchFamily="18" charset="0"/>
              </a:rPr>
              <a:t>GIẢI</a:t>
            </a:r>
          </a:p>
        </p:txBody>
      </p:sp>
    </p:spTree>
    <p:extLst>
      <p:ext uri="{BB962C8B-B14F-4D97-AF65-F5344CB8AC3E}">
        <p14:creationId xmlns:p14="http://schemas.microsoft.com/office/powerpoint/2010/main" val="201694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1000" fill="hold"/>
                                        <p:tgtEl>
                                          <p:spTgt spid="79877"/>
                                        </p:tgtEl>
                                        <p:attrNameLst>
                                          <p:attrName>ppt_w</p:attrName>
                                        </p:attrNameLst>
                                      </p:cBhvr>
                                      <p:tavLst>
                                        <p:tav tm="0">
                                          <p:val>
                                            <p:fltVal val="0"/>
                                          </p:val>
                                        </p:tav>
                                        <p:tav tm="100000">
                                          <p:val>
                                            <p:strVal val="#ppt_w"/>
                                          </p:val>
                                        </p:tav>
                                      </p:tavLst>
                                    </p:anim>
                                    <p:anim calcmode="lin" valueType="num">
                                      <p:cBhvr>
                                        <p:cTn id="8" dur="1000" fill="hold"/>
                                        <p:tgtEl>
                                          <p:spTgt spid="79877"/>
                                        </p:tgtEl>
                                        <p:attrNameLst>
                                          <p:attrName>ppt_h</p:attrName>
                                        </p:attrNameLst>
                                      </p:cBhvr>
                                      <p:tavLst>
                                        <p:tav tm="0">
                                          <p:val>
                                            <p:fltVal val="0"/>
                                          </p:val>
                                        </p:tav>
                                        <p:tav tm="100000">
                                          <p:val>
                                            <p:strVal val="#ppt_h"/>
                                          </p:val>
                                        </p:tav>
                                      </p:tavLst>
                                    </p:anim>
                                    <p:anim calcmode="lin" valueType="num">
                                      <p:cBhvr>
                                        <p:cTn id="9" dur="1000" fill="hold"/>
                                        <p:tgtEl>
                                          <p:spTgt spid="798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98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sz="quarter"/>
          </p:nvPr>
        </p:nvSpPr>
        <p:spPr>
          <a:xfrm>
            <a:off x="-28060" y="10758"/>
            <a:ext cx="9543446" cy="457200"/>
          </a:xfrm>
        </p:spPr>
        <p:txBody>
          <a:bodyPr>
            <a:noAutofit/>
          </a:bodyPr>
          <a:lstStyle/>
          <a:p>
            <a:pPr eaLnBrk="1" hangingPunct="1"/>
            <a:r>
              <a:rPr lang="en-US" altLang="en-US" sz="2000" b="1" dirty="0">
                <a:latin typeface="Times New Roman" pitchFamily="18" charset="0"/>
                <a:cs typeface="Times New Roman" pitchFamily="18" charset="0"/>
              </a:rPr>
              <a:t>BẢNG TÍNH TAN TRONG NƯỚC CỦA CÁC AXIT – BAZƠ – MUỐI</a:t>
            </a:r>
          </a:p>
        </p:txBody>
      </p:sp>
      <p:graphicFrame>
        <p:nvGraphicFramePr>
          <p:cNvPr id="8195" name="Group 3"/>
          <p:cNvGraphicFramePr>
            <a:graphicFrameLocks noGrp="1"/>
          </p:cNvGraphicFramePr>
          <p:nvPr>
            <p:ph sz="quarter" idx="1"/>
            <p:extLst>
              <p:ext uri="{D42A27DB-BD31-4B8C-83A1-F6EECF244321}">
                <p14:modId xmlns:p14="http://schemas.microsoft.com/office/powerpoint/2010/main" val="2532938344"/>
              </p:ext>
            </p:extLst>
          </p:nvPr>
        </p:nvGraphicFramePr>
        <p:xfrm>
          <a:off x="1371998" y="1934616"/>
          <a:ext cx="7628495" cy="5669280"/>
        </p:xfrm>
        <a:graphic>
          <a:graphicData uri="http://schemas.openxmlformats.org/drawingml/2006/table">
            <a:tbl>
              <a:tblPr/>
              <a:tblGrid>
                <a:gridCol w="548024">
                  <a:extLst>
                    <a:ext uri="{9D8B030D-6E8A-4147-A177-3AD203B41FA5}">
                      <a16:colId xmlns:a16="http://schemas.microsoft.com/office/drawing/2014/main" val="20000"/>
                    </a:ext>
                  </a:extLst>
                </a:gridCol>
                <a:gridCol w="476974">
                  <a:extLst>
                    <a:ext uri="{9D8B030D-6E8A-4147-A177-3AD203B41FA5}">
                      <a16:colId xmlns:a16="http://schemas.microsoft.com/office/drawing/2014/main" val="20001"/>
                    </a:ext>
                  </a:extLst>
                </a:gridCol>
                <a:gridCol w="554824">
                  <a:extLst>
                    <a:ext uri="{9D8B030D-6E8A-4147-A177-3AD203B41FA5}">
                      <a16:colId xmlns:a16="http://schemas.microsoft.com/office/drawing/2014/main" val="20002"/>
                    </a:ext>
                  </a:extLst>
                </a:gridCol>
                <a:gridCol w="597660">
                  <a:extLst>
                    <a:ext uri="{9D8B030D-6E8A-4147-A177-3AD203B41FA5}">
                      <a16:colId xmlns:a16="http://schemas.microsoft.com/office/drawing/2014/main" val="20003"/>
                    </a:ext>
                  </a:extLst>
                </a:gridCol>
                <a:gridCol w="548024">
                  <a:extLst>
                    <a:ext uri="{9D8B030D-6E8A-4147-A177-3AD203B41FA5}">
                      <a16:colId xmlns:a16="http://schemas.microsoft.com/office/drawing/2014/main" val="20004"/>
                    </a:ext>
                  </a:extLst>
                </a:gridCol>
                <a:gridCol w="546198">
                  <a:extLst>
                    <a:ext uri="{9D8B030D-6E8A-4147-A177-3AD203B41FA5}">
                      <a16:colId xmlns:a16="http://schemas.microsoft.com/office/drawing/2014/main" val="20005"/>
                    </a:ext>
                  </a:extLst>
                </a:gridCol>
                <a:gridCol w="542543">
                  <a:extLst>
                    <a:ext uri="{9D8B030D-6E8A-4147-A177-3AD203B41FA5}">
                      <a16:colId xmlns:a16="http://schemas.microsoft.com/office/drawing/2014/main" val="20006"/>
                    </a:ext>
                  </a:extLst>
                </a:gridCol>
                <a:gridCol w="519881">
                  <a:extLst>
                    <a:ext uri="{9D8B030D-6E8A-4147-A177-3AD203B41FA5}">
                      <a16:colId xmlns:a16="http://schemas.microsoft.com/office/drawing/2014/main" val="20007"/>
                    </a:ext>
                  </a:extLst>
                </a:gridCol>
                <a:gridCol w="540060">
                  <a:extLst>
                    <a:ext uri="{9D8B030D-6E8A-4147-A177-3AD203B41FA5}">
                      <a16:colId xmlns:a16="http://schemas.microsoft.com/office/drawing/2014/main" val="20008"/>
                    </a:ext>
                  </a:extLst>
                </a:gridCol>
                <a:gridCol w="540060">
                  <a:extLst>
                    <a:ext uri="{9D8B030D-6E8A-4147-A177-3AD203B41FA5}">
                      <a16:colId xmlns:a16="http://schemas.microsoft.com/office/drawing/2014/main" val="20009"/>
                    </a:ext>
                  </a:extLst>
                </a:gridCol>
                <a:gridCol w="540060">
                  <a:extLst>
                    <a:ext uri="{9D8B030D-6E8A-4147-A177-3AD203B41FA5}">
                      <a16:colId xmlns:a16="http://schemas.microsoft.com/office/drawing/2014/main" val="20010"/>
                    </a:ext>
                  </a:extLst>
                </a:gridCol>
                <a:gridCol w="534297">
                  <a:extLst>
                    <a:ext uri="{9D8B030D-6E8A-4147-A177-3AD203B41FA5}">
                      <a16:colId xmlns:a16="http://schemas.microsoft.com/office/drawing/2014/main" val="20011"/>
                    </a:ext>
                  </a:extLst>
                </a:gridCol>
                <a:gridCol w="522668">
                  <a:extLst>
                    <a:ext uri="{9D8B030D-6E8A-4147-A177-3AD203B41FA5}">
                      <a16:colId xmlns:a16="http://schemas.microsoft.com/office/drawing/2014/main" val="20012"/>
                    </a:ext>
                  </a:extLst>
                </a:gridCol>
                <a:gridCol w="617222">
                  <a:extLst>
                    <a:ext uri="{9D8B030D-6E8A-4147-A177-3AD203B41FA5}">
                      <a16:colId xmlns:a16="http://schemas.microsoft.com/office/drawing/2014/main" val="20013"/>
                    </a:ext>
                  </a:extLst>
                </a:gridCol>
              </a:tblGrid>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ja-JP" sz="2400" b="0" i="0" u="none" strike="noStrike" cap="none" normalizeH="0" baseline="0">
                        <a:ln>
                          <a:noFill/>
                        </a:ln>
                        <a:solidFill>
                          <a:schemeClr val="accent2"/>
                        </a:solidFill>
                        <a:effectLst/>
                        <a:latin typeface="Times New Roman" panose="02020603050405020304" pitchFamily="18" charset="0"/>
                        <a:cs typeface="Times New Roman" panose="02020603050405020304" pitchFamily="18" charset="0"/>
                      </a:endParaRP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4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478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52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t/kb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i</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81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40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k/tb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51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t/kb</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t</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a:ln>
                            <a:noFill/>
                          </a:ln>
                          <a:solidFill>
                            <a:schemeClr val="accent2"/>
                          </a:solidFill>
                          <a:effectLst/>
                          <a:latin typeface="Times New Roman" panose="02020603050405020304" pitchFamily="18" charset="0"/>
                          <a:ea typeface="ＭＳ Ｐゴシック" charset="-128"/>
                          <a:cs typeface="Times New Roman" panose="02020603050405020304" pitchFamily="18" charset="0"/>
                        </a:rPr>
                        <a:t>k</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8362" name="Group 170"/>
          <p:cNvGraphicFramePr>
            <a:graphicFrameLocks noGrp="1"/>
          </p:cNvGraphicFramePr>
          <p:nvPr>
            <p:ph sz="quarter" idx="2"/>
            <p:extLst>
              <p:ext uri="{D42A27DB-BD31-4B8C-83A1-F6EECF244321}">
                <p14:modId xmlns:p14="http://schemas.microsoft.com/office/powerpoint/2010/main" val="4066157246"/>
              </p:ext>
            </p:extLst>
          </p:nvPr>
        </p:nvGraphicFramePr>
        <p:xfrm>
          <a:off x="1339660" y="1149082"/>
          <a:ext cx="7660832" cy="829166"/>
        </p:xfrm>
        <a:graphic>
          <a:graphicData uri="http://schemas.openxmlformats.org/drawingml/2006/table">
            <a:tbl>
              <a:tblPr/>
              <a:tblGrid>
                <a:gridCol w="609377">
                  <a:extLst>
                    <a:ext uri="{9D8B030D-6E8A-4147-A177-3AD203B41FA5}">
                      <a16:colId xmlns:a16="http://schemas.microsoft.com/office/drawing/2014/main" val="20000"/>
                    </a:ext>
                  </a:extLst>
                </a:gridCol>
                <a:gridCol w="436568">
                  <a:extLst>
                    <a:ext uri="{9D8B030D-6E8A-4147-A177-3AD203B41FA5}">
                      <a16:colId xmlns:a16="http://schemas.microsoft.com/office/drawing/2014/main" val="20001"/>
                    </a:ext>
                  </a:extLst>
                </a:gridCol>
                <a:gridCol w="574815">
                  <a:extLst>
                    <a:ext uri="{9D8B030D-6E8A-4147-A177-3AD203B41FA5}">
                      <a16:colId xmlns:a16="http://schemas.microsoft.com/office/drawing/2014/main" val="20002"/>
                    </a:ext>
                  </a:extLst>
                </a:gridCol>
                <a:gridCol w="583909">
                  <a:extLst>
                    <a:ext uri="{9D8B030D-6E8A-4147-A177-3AD203B41FA5}">
                      <a16:colId xmlns:a16="http://schemas.microsoft.com/office/drawing/2014/main" val="20003"/>
                    </a:ext>
                  </a:extLst>
                </a:gridCol>
                <a:gridCol w="543893">
                  <a:extLst>
                    <a:ext uri="{9D8B030D-6E8A-4147-A177-3AD203B41FA5}">
                      <a16:colId xmlns:a16="http://schemas.microsoft.com/office/drawing/2014/main" val="20004"/>
                    </a:ext>
                  </a:extLst>
                </a:gridCol>
                <a:gridCol w="542072">
                  <a:extLst>
                    <a:ext uri="{9D8B030D-6E8A-4147-A177-3AD203B41FA5}">
                      <a16:colId xmlns:a16="http://schemas.microsoft.com/office/drawing/2014/main" val="20005"/>
                    </a:ext>
                  </a:extLst>
                </a:gridCol>
                <a:gridCol w="536615">
                  <a:extLst>
                    <a:ext uri="{9D8B030D-6E8A-4147-A177-3AD203B41FA5}">
                      <a16:colId xmlns:a16="http://schemas.microsoft.com/office/drawing/2014/main" val="20006"/>
                    </a:ext>
                  </a:extLst>
                </a:gridCol>
                <a:gridCol w="542072">
                  <a:extLst>
                    <a:ext uri="{9D8B030D-6E8A-4147-A177-3AD203B41FA5}">
                      <a16:colId xmlns:a16="http://schemas.microsoft.com/office/drawing/2014/main" val="20007"/>
                    </a:ext>
                  </a:extLst>
                </a:gridCol>
                <a:gridCol w="536616">
                  <a:extLst>
                    <a:ext uri="{9D8B030D-6E8A-4147-A177-3AD203B41FA5}">
                      <a16:colId xmlns:a16="http://schemas.microsoft.com/office/drawing/2014/main" val="20008"/>
                    </a:ext>
                  </a:extLst>
                </a:gridCol>
                <a:gridCol w="543891">
                  <a:extLst>
                    <a:ext uri="{9D8B030D-6E8A-4147-A177-3AD203B41FA5}">
                      <a16:colId xmlns:a16="http://schemas.microsoft.com/office/drawing/2014/main" val="20009"/>
                    </a:ext>
                  </a:extLst>
                </a:gridCol>
                <a:gridCol w="542072">
                  <a:extLst>
                    <a:ext uri="{9D8B030D-6E8A-4147-A177-3AD203B41FA5}">
                      <a16:colId xmlns:a16="http://schemas.microsoft.com/office/drawing/2014/main" val="20010"/>
                    </a:ext>
                  </a:extLst>
                </a:gridCol>
                <a:gridCol w="536616">
                  <a:extLst>
                    <a:ext uri="{9D8B030D-6E8A-4147-A177-3AD203B41FA5}">
                      <a16:colId xmlns:a16="http://schemas.microsoft.com/office/drawing/2014/main" val="20011"/>
                    </a:ext>
                  </a:extLst>
                </a:gridCol>
                <a:gridCol w="542072">
                  <a:extLst>
                    <a:ext uri="{9D8B030D-6E8A-4147-A177-3AD203B41FA5}">
                      <a16:colId xmlns:a16="http://schemas.microsoft.com/office/drawing/2014/main" val="20012"/>
                    </a:ext>
                  </a:extLst>
                </a:gridCol>
                <a:gridCol w="590244">
                  <a:extLst>
                    <a:ext uri="{9D8B030D-6E8A-4147-A177-3AD203B41FA5}">
                      <a16:colId xmlns:a16="http://schemas.microsoft.com/office/drawing/2014/main" val="20013"/>
                    </a:ext>
                  </a:extLst>
                </a:gridCol>
              </a:tblGrid>
              <a:tr h="608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I</a:t>
                      </a:r>
                      <a:endPar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endParaRPr>
                    </a:p>
                  </a:txBody>
                  <a:tcPr marL="68580" marR="68580" marT="45775" marB="457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N</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A</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i</a:t>
                      </a:r>
                      <a:endPar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endParaRP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Mg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C</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B</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Z</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H</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FF0000"/>
                          </a:solidFill>
                          <a:effectLst/>
                          <a:latin typeface=".VnTimeH" pitchFamily="34" charset="0"/>
                          <a:ea typeface="ＭＳ Ｐゴシック" charset="-128"/>
                          <a:cs typeface="Arial" charset="0"/>
                        </a:rPr>
                        <a:t>P</a:t>
                      </a:r>
                      <a:r>
                        <a:rPr kumimoji="0" lang="en-US" altLang="ja-JP" sz="2200" b="1" i="0" u="none" strike="noStrike" cap="none" normalizeH="0" baseline="0" dirty="0" err="1">
                          <a:ln>
                            <a:noFill/>
                          </a:ln>
                          <a:solidFill>
                            <a:srgbClr val="FF0000"/>
                          </a:solidFill>
                          <a:effectLst/>
                          <a:latin typeface=".VnTime" pitchFamily="34" charset="0"/>
                          <a:ea typeface="ＭＳ Ｐゴシック" charset="-128"/>
                          <a:cs typeface="Arial" charset="0"/>
                        </a:rPr>
                        <a:t>b</a:t>
                      </a:r>
                      <a:endPar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C</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F</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F</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III</a:t>
                      </a:r>
                    </a:p>
                  </a:txBody>
                  <a:tcPr marL="68580" marR="68580" marT="45775" marB="457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A</a:t>
                      </a:r>
                      <a:r>
                        <a:rPr kumimoji="0" lang="en-US" altLang="ja-JP" sz="2200" b="1" i="0" u="none" strike="noStrike" cap="none" normalizeH="0" baseline="0" dirty="0">
                          <a:ln>
                            <a:noFill/>
                          </a:ln>
                          <a:solidFill>
                            <a:srgbClr val="FF0000"/>
                          </a:solidFill>
                          <a:effectLst/>
                          <a:latin typeface=".VnTime" pitchFamily="34" charset="0"/>
                          <a:ea typeface="ＭＳ Ｐゴシック" charset="-128"/>
                          <a:cs typeface="Arial" charset="0"/>
                        </a:rPr>
                        <a:t>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FF0000"/>
                          </a:solidFill>
                          <a:effectLst/>
                          <a:latin typeface=".VnTimeH" pitchFamily="34" charset="0"/>
                          <a:ea typeface="ＭＳ Ｐゴシック" charset="-128"/>
                          <a:cs typeface="Arial" charset="0"/>
                        </a:rPr>
                        <a:t>III</a:t>
                      </a:r>
                    </a:p>
                  </a:txBody>
                  <a:tcPr marL="68580" marR="68580" marT="45775" marB="457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sp>
        <p:nvSpPr>
          <p:cNvPr id="1227" name="Line 202"/>
          <p:cNvSpPr>
            <a:spLocks noChangeShapeType="1"/>
          </p:cNvSpPr>
          <p:nvPr/>
        </p:nvSpPr>
        <p:spPr bwMode="auto">
          <a:xfrm>
            <a:off x="-692932" y="5650177"/>
            <a:ext cx="5715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6" name="Rectangle 204"/>
          <p:cNvSpPr>
            <a:spLocks noChangeArrowheads="1"/>
          </p:cNvSpPr>
          <p:nvPr/>
        </p:nvSpPr>
        <p:spPr bwMode="auto">
          <a:xfrm>
            <a:off x="4860227" y="3145022"/>
            <a:ext cx="1428750" cy="1371600"/>
          </a:xfrm>
          <a:prstGeom prst="rect">
            <a:avLst/>
          </a:prstGeom>
          <a:solidFill>
            <a:schemeClr val="accent1"/>
          </a:solidFill>
          <a:ln w="9525">
            <a:solidFill>
              <a:schemeClr val="tx1"/>
            </a:solidFill>
            <a:miter lim="800000"/>
            <a:headEnd/>
            <a:tailEnd/>
          </a:ln>
        </p:spPr>
        <p:txBody>
          <a:bodyPr wrap="none" anchor="ctr"/>
          <a:lstStyle/>
          <a:p>
            <a:pPr algn="ctr"/>
            <a:r>
              <a:rPr lang="en-US" altLang="en-US" sz="4400" b="1" dirty="0">
                <a:solidFill>
                  <a:schemeClr val="bg1"/>
                </a:solidFill>
                <a:latin typeface="Times New Roman" panose="02020603050405020304" pitchFamily="18" charset="0"/>
                <a:cs typeface="Times New Roman" panose="02020603050405020304" pitchFamily="18" charset="0"/>
              </a:rPr>
              <a:t>BaSO</a:t>
            </a:r>
            <a:r>
              <a:rPr lang="en-US" altLang="en-US" sz="4400" b="1" baseline="-25000" dirty="0">
                <a:solidFill>
                  <a:schemeClr val="bg1"/>
                </a:solidFill>
                <a:latin typeface="Times New Roman" panose="02020603050405020304" pitchFamily="18" charset="0"/>
                <a:cs typeface="Times New Roman" panose="02020603050405020304" pitchFamily="18" charset="0"/>
              </a:rPr>
              <a:t>4</a:t>
            </a:r>
            <a:r>
              <a:rPr lang="en-US" altLang="en-US" sz="4400" b="1" dirty="0">
                <a:latin typeface="Times New Roman" panose="02020603050405020304" pitchFamily="18" charset="0"/>
                <a:cs typeface="Times New Roman" panose="02020603050405020304" pitchFamily="18" charset="0"/>
              </a:rPr>
              <a:t> </a:t>
            </a:r>
          </a:p>
        </p:txBody>
      </p:sp>
      <p:sp>
        <p:nvSpPr>
          <p:cNvPr id="8397" name="Line 205"/>
          <p:cNvSpPr>
            <a:spLocks noChangeShapeType="1"/>
          </p:cNvSpPr>
          <p:nvPr/>
        </p:nvSpPr>
        <p:spPr bwMode="auto">
          <a:xfrm>
            <a:off x="4743662" y="1924094"/>
            <a:ext cx="1" cy="363850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8" name="Line 206"/>
          <p:cNvSpPr>
            <a:spLocks noChangeShapeType="1"/>
          </p:cNvSpPr>
          <p:nvPr/>
        </p:nvSpPr>
        <p:spPr bwMode="auto">
          <a:xfrm flipV="1">
            <a:off x="1112587" y="5650177"/>
            <a:ext cx="3796906" cy="2441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399" name="Rectangle 207"/>
          <p:cNvSpPr>
            <a:spLocks noChangeArrowheads="1"/>
          </p:cNvSpPr>
          <p:nvPr/>
        </p:nvSpPr>
        <p:spPr bwMode="auto">
          <a:xfrm>
            <a:off x="4909493" y="4931882"/>
            <a:ext cx="545405" cy="48025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24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a:t>
            </a:r>
          </a:p>
        </p:txBody>
      </p:sp>
      <p:sp>
        <p:nvSpPr>
          <p:cNvPr id="8400" name="Rectangle 208"/>
          <p:cNvSpPr>
            <a:spLocks noChangeArrowheads="1"/>
          </p:cNvSpPr>
          <p:nvPr/>
        </p:nvSpPr>
        <p:spPr bwMode="auto">
          <a:xfrm>
            <a:off x="3011040" y="1953666"/>
            <a:ext cx="1396604" cy="1143000"/>
          </a:xfrm>
          <a:prstGeom prst="rect">
            <a:avLst/>
          </a:prstGeom>
          <a:solidFill>
            <a:schemeClr val="accent1"/>
          </a:solidFill>
          <a:ln w="9525">
            <a:solidFill>
              <a:schemeClr val="tx1"/>
            </a:solidFill>
            <a:miter lim="800000"/>
            <a:headEnd/>
            <a:tailEnd/>
          </a:ln>
        </p:spPr>
        <p:txBody>
          <a:bodyPr wrap="none" anchor="ctr"/>
          <a:lstStyle/>
          <a:p>
            <a:pPr algn="ctr"/>
            <a:r>
              <a:rPr lang="en-US" altLang="en-US" sz="3600" b="1" dirty="0" err="1">
                <a:solidFill>
                  <a:schemeClr val="bg1"/>
                </a:solidFill>
                <a:latin typeface="Times New Roman" panose="02020603050405020304" pitchFamily="18" charset="0"/>
                <a:cs typeface="Times New Roman" panose="02020603050405020304" pitchFamily="18" charset="0"/>
              </a:rPr>
              <a:t>NaOH</a:t>
            </a:r>
            <a:endParaRPr lang="en-US" altLang="en-US" sz="3600" b="1" baseline="-25000" dirty="0">
              <a:solidFill>
                <a:schemeClr val="bg1"/>
              </a:solidFill>
              <a:latin typeface="Times New Roman" panose="02020603050405020304" pitchFamily="18" charset="0"/>
              <a:cs typeface="Times New Roman" panose="02020603050405020304" pitchFamily="18" charset="0"/>
            </a:endParaRPr>
          </a:p>
        </p:txBody>
      </p:sp>
      <p:sp>
        <p:nvSpPr>
          <p:cNvPr id="8401" name="Line 209"/>
          <p:cNvSpPr>
            <a:spLocks noChangeShapeType="1"/>
          </p:cNvSpPr>
          <p:nvPr/>
        </p:nvSpPr>
        <p:spPr bwMode="auto">
          <a:xfrm>
            <a:off x="2508394" y="1597247"/>
            <a:ext cx="0" cy="381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402" name="Line 210"/>
          <p:cNvSpPr>
            <a:spLocks noChangeShapeType="1"/>
          </p:cNvSpPr>
          <p:nvPr/>
        </p:nvSpPr>
        <p:spPr bwMode="auto">
          <a:xfrm>
            <a:off x="1218215" y="2161191"/>
            <a:ext cx="1200150" cy="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latin typeface="Times New Roman" panose="02020603050405020304" pitchFamily="18" charset="0"/>
              <a:cs typeface="Times New Roman" panose="02020603050405020304" pitchFamily="18" charset="0"/>
            </a:endParaRPr>
          </a:p>
        </p:txBody>
      </p:sp>
      <p:sp>
        <p:nvSpPr>
          <p:cNvPr id="8403" name="Rectangle 211"/>
          <p:cNvSpPr>
            <a:spLocks noChangeArrowheads="1"/>
          </p:cNvSpPr>
          <p:nvPr/>
        </p:nvSpPr>
        <p:spPr bwMode="auto">
          <a:xfrm>
            <a:off x="2418369" y="1978247"/>
            <a:ext cx="553816" cy="4485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t</a:t>
            </a:r>
          </a:p>
        </p:txBody>
      </p:sp>
      <p:graphicFrame>
        <p:nvGraphicFramePr>
          <p:cNvPr id="8404" name="Group 212"/>
          <p:cNvGraphicFramePr>
            <a:graphicFrameLocks noGrp="1"/>
          </p:cNvGraphicFramePr>
          <p:nvPr>
            <p:extLst>
              <p:ext uri="{D42A27DB-BD31-4B8C-83A1-F6EECF244321}">
                <p14:modId xmlns:p14="http://schemas.microsoft.com/office/powerpoint/2010/main" val="2421219699"/>
              </p:ext>
            </p:extLst>
          </p:nvPr>
        </p:nvGraphicFramePr>
        <p:xfrm>
          <a:off x="89502" y="1953666"/>
          <a:ext cx="1257300" cy="5303520"/>
        </p:xfrm>
        <a:graphic>
          <a:graphicData uri="http://schemas.openxmlformats.org/drawingml/2006/table">
            <a:tbl>
              <a:tblPr/>
              <a:tblGrid>
                <a:gridCol w="1257300">
                  <a:extLst>
                    <a:ext uri="{9D8B030D-6E8A-4147-A177-3AD203B41FA5}">
                      <a16:colId xmlns:a16="http://schemas.microsoft.com/office/drawing/2014/main" val="20000"/>
                    </a:ext>
                  </a:extLst>
                </a:gridCol>
              </a:tblGrid>
              <a:tr h="366713">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OH</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Cl</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NO</a:t>
                      </a:r>
                      <a:r>
                        <a:rPr kumimoji="0" lang="en-US" sz="2400" b="1" i="0" u="none" strike="noStrike" cap="none" normalizeH="0" baseline="-25000" dirty="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CH</a:t>
                      </a:r>
                      <a:r>
                        <a:rPr kumimoji="0" lang="en-US" sz="2400" b="1" i="0" u="none" strike="noStrike" cap="none" normalizeH="0" baseline="-25000">
                          <a:ln>
                            <a:noFill/>
                          </a:ln>
                          <a:solidFill>
                            <a:srgbClr val="0000FF"/>
                          </a:solidFill>
                          <a:effectLst/>
                          <a:latin typeface="Times New Roman" pitchFamily="18" charset="0"/>
                          <a:cs typeface="Arial" pitchFamily="34" charset="0"/>
                        </a:rPr>
                        <a:t>3</a:t>
                      </a:r>
                      <a:r>
                        <a:rPr kumimoji="0" lang="en-US" sz="2400" b="1" i="0" u="none" strike="noStrike" cap="none" normalizeH="0" baseline="0">
                          <a:ln>
                            <a:noFill/>
                          </a:ln>
                          <a:solidFill>
                            <a:srgbClr val="0000FF"/>
                          </a:solidFill>
                          <a:effectLst/>
                          <a:latin typeface="Times New Roman" pitchFamily="18" charset="0"/>
                          <a:cs typeface="Arial" pitchFamily="34" charset="0"/>
                        </a:rPr>
                        <a:t>COO</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79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SO</a:t>
                      </a:r>
                      <a:r>
                        <a:rPr kumimoji="0" lang="en-US" sz="2400" b="1" i="0" u="none" strike="noStrike" cap="none" normalizeH="0" baseline="-25000">
                          <a:ln>
                            <a:noFill/>
                          </a:ln>
                          <a:solidFill>
                            <a:srgbClr val="0000FF"/>
                          </a:solidFill>
                          <a:effectLst/>
                          <a:latin typeface="Times New Roman" pitchFamily="18" charset="0"/>
                          <a:cs typeface="Arial" pitchFamily="34" charset="0"/>
                        </a:rPr>
                        <a:t>4</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CO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Arial" pitchFamily="34" charset="0"/>
                        </a:rPr>
                        <a:t>= SiO</a:t>
                      </a:r>
                      <a:r>
                        <a:rPr kumimoji="0" lang="en-US" sz="2400" b="1" i="0" u="none" strike="noStrike" cap="none" normalizeH="0" baseline="-25000">
                          <a:ln>
                            <a:noFill/>
                          </a:ln>
                          <a:solidFill>
                            <a:srgbClr val="0000FF"/>
                          </a:solidFill>
                          <a:effectLst/>
                          <a:latin typeface="Times New Roman" pitchFamily="18" charset="0"/>
                          <a:cs typeface="Arial" pitchFamily="34" charset="0"/>
                        </a:rPr>
                        <a:t>3</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Arial" pitchFamily="34" charset="0"/>
                        </a:rPr>
                        <a:t> PO</a:t>
                      </a:r>
                      <a:r>
                        <a:rPr kumimoji="0" lang="en-US" sz="2400" b="1" i="0" u="none" strike="noStrike" cap="none" normalizeH="0" baseline="-25000" dirty="0">
                          <a:ln>
                            <a:noFill/>
                          </a:ln>
                          <a:solidFill>
                            <a:srgbClr val="0000FF"/>
                          </a:solidFill>
                          <a:effectLst/>
                          <a:latin typeface="Times New Roman" pitchFamily="18" charset="0"/>
                          <a:cs typeface="Arial" pitchFamily="34" charset="0"/>
                        </a:rPr>
                        <a:t>4</a:t>
                      </a: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graphicFrame>
        <p:nvGraphicFramePr>
          <p:cNvPr id="8428" name="Group 236"/>
          <p:cNvGraphicFramePr>
            <a:graphicFrameLocks noGrp="1"/>
          </p:cNvGraphicFramePr>
          <p:nvPr>
            <p:ph sz="quarter" idx="3"/>
            <p:extLst>
              <p:ext uri="{D42A27DB-BD31-4B8C-83A1-F6EECF244321}">
                <p14:modId xmlns:p14="http://schemas.microsoft.com/office/powerpoint/2010/main" val="3348340739"/>
              </p:ext>
            </p:extLst>
          </p:nvPr>
        </p:nvGraphicFramePr>
        <p:xfrm>
          <a:off x="76200" y="336803"/>
          <a:ext cx="1257300" cy="1566672"/>
        </p:xfrm>
        <a:graphic>
          <a:graphicData uri="http://schemas.openxmlformats.org/drawingml/2006/table">
            <a:tbl>
              <a:tblPr/>
              <a:tblGrid>
                <a:gridCol w="1257300">
                  <a:extLst>
                    <a:ext uri="{9D8B030D-6E8A-4147-A177-3AD203B41FA5}">
                      <a16:colId xmlns:a16="http://schemas.microsoft.com/office/drawing/2014/main" val="20000"/>
                    </a:ext>
                  </a:extLst>
                </a:gridCol>
              </a:tblGrid>
              <a:tr h="1142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Nhóm</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hiđroxit</a:t>
                      </a: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và</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gốc</a:t>
                      </a:r>
                      <a:r>
                        <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rPr>
                        <a:t> </a:t>
                      </a:r>
                      <a:r>
                        <a:rPr kumimoji="0" lang="en-US" altLang="ja-JP" sz="2200" b="1" i="0" u="none" strike="noStrike" cap="none" normalizeH="0" baseline="0" dirty="0" err="1">
                          <a:ln>
                            <a:noFill/>
                          </a:ln>
                          <a:solidFill>
                            <a:srgbClr val="0000FF"/>
                          </a:solidFill>
                          <a:effectLst/>
                          <a:latin typeface="Times New Roman" pitchFamily="18" charset="0"/>
                          <a:ea typeface="ＭＳ Ｐゴシック" charset="-128"/>
                          <a:cs typeface="Arial" charset="0"/>
                        </a:rPr>
                        <a:t>axit</a:t>
                      </a:r>
                      <a:endParaRPr kumimoji="0" lang="en-US" altLang="ja-JP" sz="2200" b="1" i="0" u="none" strike="noStrike" cap="none" normalizeH="0" baseline="0" dirty="0">
                        <a:ln>
                          <a:noFill/>
                        </a:ln>
                        <a:solidFill>
                          <a:srgbClr val="0000FF"/>
                        </a:solidFill>
                        <a:effectLst/>
                        <a:latin typeface="Times New Roman" pitchFamily="18" charset="0"/>
                        <a:ea typeface="ＭＳ Ｐゴシック" charset="-128"/>
                        <a:cs typeface="Arial" charset="0"/>
                      </a:endParaRP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8434" name="Group 242"/>
          <p:cNvGraphicFramePr>
            <a:graphicFrameLocks noGrp="1"/>
          </p:cNvGraphicFramePr>
          <p:nvPr>
            <p:ph sz="quarter" idx="4"/>
            <p:extLst>
              <p:ext uri="{D42A27DB-BD31-4B8C-83A1-F6EECF244321}">
                <p14:modId xmlns:p14="http://schemas.microsoft.com/office/powerpoint/2010/main" val="1364509826"/>
              </p:ext>
            </p:extLst>
          </p:nvPr>
        </p:nvGraphicFramePr>
        <p:xfrm>
          <a:off x="1346802" y="533400"/>
          <a:ext cx="7653689" cy="618085"/>
        </p:xfrm>
        <a:graphic>
          <a:graphicData uri="http://schemas.openxmlformats.org/drawingml/2006/table">
            <a:tbl>
              <a:tblPr/>
              <a:tblGrid>
                <a:gridCol w="7653689">
                  <a:extLst>
                    <a:ext uri="{9D8B030D-6E8A-4147-A177-3AD203B41FA5}">
                      <a16:colId xmlns:a16="http://schemas.microsoft.com/office/drawing/2014/main" val="20000"/>
                    </a:ext>
                  </a:extLst>
                </a:gridCol>
              </a:tblGrid>
              <a:tr h="618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Hiđro</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và</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các</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kim</a:t>
                      </a:r>
                      <a:r>
                        <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rPr>
                        <a:t> </a:t>
                      </a:r>
                      <a:r>
                        <a:rPr kumimoji="0" lang="en-US" altLang="ja-JP" sz="2400" b="1" i="0" u="none" strike="noStrike" cap="none" normalizeH="0" baseline="0" dirty="0" err="1">
                          <a:ln>
                            <a:noFill/>
                          </a:ln>
                          <a:solidFill>
                            <a:srgbClr val="FF3399"/>
                          </a:solidFill>
                          <a:effectLst/>
                          <a:latin typeface="Times New Roman" pitchFamily="18" charset="0"/>
                          <a:ea typeface="ＭＳ Ｐゴシック" charset="-128"/>
                          <a:cs typeface="Times New Roman" pitchFamily="18" charset="0"/>
                        </a:rPr>
                        <a:t>loại</a:t>
                      </a:r>
                      <a:endParaRPr kumimoji="0" lang="en-US" altLang="ja-JP" sz="2400" b="1" i="0" u="none" strike="noStrike" cap="none" normalizeH="0" baseline="0" dirty="0">
                        <a:ln>
                          <a:noFill/>
                        </a:ln>
                        <a:solidFill>
                          <a:srgbClr val="FF3399"/>
                        </a:solidFill>
                        <a:effectLst/>
                        <a:latin typeface="Times New Roman" pitchFamily="18" charset="0"/>
                        <a:ea typeface="ＭＳ Ｐゴシック" charset="-128"/>
                        <a:cs typeface="Times New Roman" pitchFamily="18" charset="0"/>
                      </a:endParaRPr>
                    </a:p>
                  </a:txBody>
                  <a:tcPr marL="68580" marR="6858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1026" name="Object 253"/>
          <p:cNvGraphicFramePr>
            <a:graphicFrameLocks noChangeAspect="1"/>
          </p:cNvGraphicFramePr>
          <p:nvPr>
            <p:extLst>
              <p:ext uri="{D42A27DB-BD31-4B8C-83A1-F6EECF244321}">
                <p14:modId xmlns:p14="http://schemas.microsoft.com/office/powerpoint/2010/main" val="2750358496"/>
              </p:ext>
            </p:extLst>
          </p:nvPr>
        </p:nvGraphicFramePr>
        <p:xfrm>
          <a:off x="-731032" y="5521589"/>
          <a:ext cx="95250" cy="127000"/>
        </p:xfrm>
        <a:graphic>
          <a:graphicData uri="http://schemas.openxmlformats.org/presentationml/2006/ole">
            <mc:AlternateContent xmlns:mc="http://schemas.openxmlformats.org/markup-compatibility/2006">
              <mc:Choice xmlns:v="urn:schemas-microsoft-com:vml" Requires="v">
                <p:oleObj name="Equation" r:id="rId3" imgW="126725" imgH="126725" progId="Equation.DSMT4">
                  <p:embed/>
                </p:oleObj>
              </mc:Choice>
              <mc:Fallback>
                <p:oleObj name="Equation" r:id="rId3" imgW="126725" imgH="12672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32" y="5521589"/>
                        <a:ext cx="95250" cy="127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84218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96"/>
                                        </p:tgtEl>
                                        <p:attrNameLst>
                                          <p:attrName>style.visibility</p:attrName>
                                        </p:attrNameLst>
                                      </p:cBhvr>
                                      <p:to>
                                        <p:strVal val="visible"/>
                                      </p:to>
                                    </p:set>
                                    <p:anim calcmode="lin" valueType="num">
                                      <p:cBhvr>
                                        <p:cTn id="7" dur="500" fill="hold"/>
                                        <p:tgtEl>
                                          <p:spTgt spid="8396"/>
                                        </p:tgtEl>
                                        <p:attrNameLst>
                                          <p:attrName>ppt_w</p:attrName>
                                        </p:attrNameLst>
                                      </p:cBhvr>
                                      <p:tavLst>
                                        <p:tav tm="0">
                                          <p:val>
                                            <p:fltVal val="0"/>
                                          </p:val>
                                        </p:tav>
                                        <p:tav tm="100000">
                                          <p:val>
                                            <p:strVal val="#ppt_w"/>
                                          </p:val>
                                        </p:tav>
                                      </p:tavLst>
                                    </p:anim>
                                    <p:anim calcmode="lin" valueType="num">
                                      <p:cBhvr>
                                        <p:cTn id="8" dur="500" fill="hold"/>
                                        <p:tgtEl>
                                          <p:spTgt spid="8396"/>
                                        </p:tgtEl>
                                        <p:attrNameLst>
                                          <p:attrName>ppt_h</p:attrName>
                                        </p:attrNameLst>
                                      </p:cBhvr>
                                      <p:tavLst>
                                        <p:tav tm="0">
                                          <p:val>
                                            <p:fltVal val="0"/>
                                          </p:val>
                                        </p:tav>
                                        <p:tav tm="100000">
                                          <p:val>
                                            <p:strVal val="#ppt_h"/>
                                          </p:val>
                                        </p:tav>
                                      </p:tavLst>
                                    </p:anim>
                                    <p:animEffect transition="in" filter="fade">
                                      <p:cBhvr>
                                        <p:cTn id="9" dur="500"/>
                                        <p:tgtEl>
                                          <p:spTgt spid="83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397"/>
                                        </p:tgtEl>
                                        <p:attrNameLst>
                                          <p:attrName>style.visibility</p:attrName>
                                        </p:attrNameLst>
                                      </p:cBhvr>
                                      <p:to>
                                        <p:strVal val="visible"/>
                                      </p:to>
                                    </p:set>
                                    <p:animEffect transition="in" filter="fade">
                                      <p:cBhvr>
                                        <p:cTn id="14" dur="1000"/>
                                        <p:tgtEl>
                                          <p:spTgt spid="8397"/>
                                        </p:tgtEl>
                                      </p:cBhvr>
                                    </p:animEffect>
                                    <p:anim calcmode="lin" valueType="num">
                                      <p:cBhvr>
                                        <p:cTn id="15" dur="1000" fill="hold"/>
                                        <p:tgtEl>
                                          <p:spTgt spid="8397"/>
                                        </p:tgtEl>
                                        <p:attrNameLst>
                                          <p:attrName>ppt_x</p:attrName>
                                        </p:attrNameLst>
                                      </p:cBhvr>
                                      <p:tavLst>
                                        <p:tav tm="0">
                                          <p:val>
                                            <p:strVal val="#ppt_x"/>
                                          </p:val>
                                        </p:tav>
                                        <p:tav tm="100000">
                                          <p:val>
                                            <p:strVal val="#ppt_x"/>
                                          </p:val>
                                        </p:tav>
                                      </p:tavLst>
                                    </p:anim>
                                    <p:anim calcmode="lin" valueType="num">
                                      <p:cBhvr>
                                        <p:cTn id="16" dur="1000" fill="hold"/>
                                        <p:tgtEl>
                                          <p:spTgt spid="839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398"/>
                                        </p:tgtEl>
                                        <p:attrNameLst>
                                          <p:attrName>style.visibility</p:attrName>
                                        </p:attrNameLst>
                                      </p:cBhvr>
                                      <p:to>
                                        <p:strVal val="visible"/>
                                      </p:to>
                                    </p:set>
                                    <p:anim calcmode="lin" valueType="num">
                                      <p:cBhvr>
                                        <p:cTn id="21" dur="1000" fill="hold"/>
                                        <p:tgtEl>
                                          <p:spTgt spid="8398"/>
                                        </p:tgtEl>
                                        <p:attrNameLst>
                                          <p:attrName>ppt_x</p:attrName>
                                        </p:attrNameLst>
                                      </p:cBhvr>
                                      <p:tavLst>
                                        <p:tav tm="0">
                                          <p:val>
                                            <p:strVal val="#ppt_x-.2"/>
                                          </p:val>
                                        </p:tav>
                                        <p:tav tm="100000">
                                          <p:val>
                                            <p:strVal val="#ppt_x"/>
                                          </p:val>
                                        </p:tav>
                                      </p:tavLst>
                                    </p:anim>
                                    <p:anim calcmode="lin" valueType="num">
                                      <p:cBhvr>
                                        <p:cTn id="22" dur="1000" fill="hold"/>
                                        <p:tgtEl>
                                          <p:spTgt spid="83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3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399"/>
                                        </p:tgtEl>
                                        <p:attrNameLst>
                                          <p:attrName>style.visibility</p:attrName>
                                        </p:attrNameLst>
                                      </p:cBhvr>
                                      <p:to>
                                        <p:strVal val="visible"/>
                                      </p:to>
                                    </p:set>
                                    <p:anim calcmode="lin" valueType="num">
                                      <p:cBhvr>
                                        <p:cTn id="28" dur="500" fill="hold"/>
                                        <p:tgtEl>
                                          <p:spTgt spid="8399"/>
                                        </p:tgtEl>
                                        <p:attrNameLst>
                                          <p:attrName>ppt_w</p:attrName>
                                        </p:attrNameLst>
                                      </p:cBhvr>
                                      <p:tavLst>
                                        <p:tav tm="0">
                                          <p:val>
                                            <p:fltVal val="0"/>
                                          </p:val>
                                        </p:tav>
                                        <p:tav tm="100000">
                                          <p:val>
                                            <p:strVal val="#ppt_w"/>
                                          </p:val>
                                        </p:tav>
                                      </p:tavLst>
                                    </p:anim>
                                    <p:anim calcmode="lin" valueType="num">
                                      <p:cBhvr>
                                        <p:cTn id="29" dur="500" fill="hold"/>
                                        <p:tgtEl>
                                          <p:spTgt spid="8399"/>
                                        </p:tgtEl>
                                        <p:attrNameLst>
                                          <p:attrName>ppt_h</p:attrName>
                                        </p:attrNameLst>
                                      </p:cBhvr>
                                      <p:tavLst>
                                        <p:tav tm="0">
                                          <p:val>
                                            <p:fltVal val="0"/>
                                          </p:val>
                                        </p:tav>
                                        <p:tav tm="100000">
                                          <p:val>
                                            <p:strVal val="#ppt_h"/>
                                          </p:val>
                                        </p:tav>
                                      </p:tavLst>
                                    </p:anim>
                                    <p:animEffect transition="in" filter="fade">
                                      <p:cBhvr>
                                        <p:cTn id="30" dur="500"/>
                                        <p:tgtEl>
                                          <p:spTgt spid="8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0" fill="hold" grpId="1" nodeType="clickEffect">
                                  <p:stCondLst>
                                    <p:cond delay="0"/>
                                  </p:stCondLst>
                                  <p:childTnLst>
                                    <p:anim calcmode="lin" valueType="num">
                                      <p:cBhvr>
                                        <p:cTn id="34" dur="500"/>
                                        <p:tgtEl>
                                          <p:spTgt spid="8397"/>
                                        </p:tgtEl>
                                        <p:attrNameLst>
                                          <p:attrName>ppt_w</p:attrName>
                                        </p:attrNameLst>
                                      </p:cBhvr>
                                      <p:tavLst>
                                        <p:tav tm="0">
                                          <p:val>
                                            <p:strVal val="ppt_w"/>
                                          </p:val>
                                        </p:tav>
                                        <p:tav tm="100000">
                                          <p:val>
                                            <p:fltVal val="0"/>
                                          </p:val>
                                        </p:tav>
                                      </p:tavLst>
                                    </p:anim>
                                    <p:anim calcmode="lin" valueType="num">
                                      <p:cBhvr>
                                        <p:cTn id="35" dur="500"/>
                                        <p:tgtEl>
                                          <p:spTgt spid="8397"/>
                                        </p:tgtEl>
                                        <p:attrNameLst>
                                          <p:attrName>ppt_h</p:attrName>
                                        </p:attrNameLst>
                                      </p:cBhvr>
                                      <p:tavLst>
                                        <p:tav tm="0">
                                          <p:val>
                                            <p:strVal val="ppt_h"/>
                                          </p:val>
                                        </p:tav>
                                        <p:tav tm="100000">
                                          <p:val>
                                            <p:fltVal val="0"/>
                                          </p:val>
                                        </p:tav>
                                      </p:tavLst>
                                    </p:anim>
                                    <p:animEffect transition="out" filter="fade">
                                      <p:cBhvr>
                                        <p:cTn id="36" dur="500"/>
                                        <p:tgtEl>
                                          <p:spTgt spid="8397"/>
                                        </p:tgtEl>
                                      </p:cBhvr>
                                    </p:animEffect>
                                    <p:set>
                                      <p:cBhvr>
                                        <p:cTn id="37" dur="1" fill="hold">
                                          <p:stCondLst>
                                            <p:cond delay="499"/>
                                          </p:stCondLst>
                                        </p:cTn>
                                        <p:tgtEl>
                                          <p:spTgt spid="8397"/>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8398"/>
                                        </p:tgtEl>
                                        <p:attrNameLst>
                                          <p:attrName>ppt_w</p:attrName>
                                        </p:attrNameLst>
                                      </p:cBhvr>
                                      <p:tavLst>
                                        <p:tav tm="0">
                                          <p:val>
                                            <p:strVal val="ppt_w"/>
                                          </p:val>
                                        </p:tav>
                                        <p:tav tm="100000">
                                          <p:val>
                                            <p:fltVal val="0"/>
                                          </p:val>
                                        </p:tav>
                                      </p:tavLst>
                                    </p:anim>
                                    <p:anim calcmode="lin" valueType="num">
                                      <p:cBhvr>
                                        <p:cTn id="40" dur="500"/>
                                        <p:tgtEl>
                                          <p:spTgt spid="8398"/>
                                        </p:tgtEl>
                                        <p:attrNameLst>
                                          <p:attrName>ppt_h</p:attrName>
                                        </p:attrNameLst>
                                      </p:cBhvr>
                                      <p:tavLst>
                                        <p:tav tm="0">
                                          <p:val>
                                            <p:strVal val="ppt_h"/>
                                          </p:val>
                                        </p:tav>
                                        <p:tav tm="100000">
                                          <p:val>
                                            <p:fltVal val="0"/>
                                          </p:val>
                                        </p:tav>
                                      </p:tavLst>
                                    </p:anim>
                                    <p:animEffect transition="out" filter="fade">
                                      <p:cBhvr>
                                        <p:cTn id="41" dur="500"/>
                                        <p:tgtEl>
                                          <p:spTgt spid="8398"/>
                                        </p:tgtEl>
                                      </p:cBhvr>
                                    </p:animEffect>
                                    <p:set>
                                      <p:cBhvr>
                                        <p:cTn id="42" dur="1" fill="hold">
                                          <p:stCondLst>
                                            <p:cond delay="499"/>
                                          </p:stCondLst>
                                        </p:cTn>
                                        <p:tgtEl>
                                          <p:spTgt spid="839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8396"/>
                                        </p:tgtEl>
                                      </p:cBhvr>
                                    </p:animEffect>
                                    <p:set>
                                      <p:cBhvr>
                                        <p:cTn id="47" dur="1" fill="hold">
                                          <p:stCondLst>
                                            <p:cond delay="499"/>
                                          </p:stCondLst>
                                        </p:cTn>
                                        <p:tgtEl>
                                          <p:spTgt spid="839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8399"/>
                                        </p:tgtEl>
                                      </p:cBhvr>
                                    </p:animEffect>
                                    <p:set>
                                      <p:cBhvr>
                                        <p:cTn id="50" dur="1" fill="hold">
                                          <p:stCondLst>
                                            <p:cond delay="499"/>
                                          </p:stCondLst>
                                        </p:cTn>
                                        <p:tgtEl>
                                          <p:spTgt spid="8399"/>
                                        </p:tgtEl>
                                        <p:attrNameLst>
                                          <p:attrName>style.visibility</p:attrName>
                                        </p:attrNameLst>
                                      </p:cBhvr>
                                      <p:to>
                                        <p:strVal val="hidden"/>
                                      </p:to>
                                    </p:set>
                                  </p:childTnLst>
                                </p:cTn>
                              </p:par>
                              <p:par>
                                <p:cTn id="51" presetID="53" presetClass="entr" presetSubtype="0" fill="hold" grpId="0" nodeType="withEffect">
                                  <p:stCondLst>
                                    <p:cond delay="0"/>
                                  </p:stCondLst>
                                  <p:childTnLst>
                                    <p:set>
                                      <p:cBhvr>
                                        <p:cTn id="52" dur="1" fill="hold">
                                          <p:stCondLst>
                                            <p:cond delay="0"/>
                                          </p:stCondLst>
                                        </p:cTn>
                                        <p:tgtEl>
                                          <p:spTgt spid="8400"/>
                                        </p:tgtEl>
                                        <p:attrNameLst>
                                          <p:attrName>style.visibility</p:attrName>
                                        </p:attrNameLst>
                                      </p:cBhvr>
                                      <p:to>
                                        <p:strVal val="visible"/>
                                      </p:to>
                                    </p:set>
                                    <p:anim calcmode="lin" valueType="num">
                                      <p:cBhvr>
                                        <p:cTn id="53" dur="500" fill="hold"/>
                                        <p:tgtEl>
                                          <p:spTgt spid="8400"/>
                                        </p:tgtEl>
                                        <p:attrNameLst>
                                          <p:attrName>ppt_w</p:attrName>
                                        </p:attrNameLst>
                                      </p:cBhvr>
                                      <p:tavLst>
                                        <p:tav tm="0">
                                          <p:val>
                                            <p:fltVal val="0"/>
                                          </p:val>
                                        </p:tav>
                                        <p:tav tm="100000">
                                          <p:val>
                                            <p:strVal val="#ppt_w"/>
                                          </p:val>
                                        </p:tav>
                                      </p:tavLst>
                                    </p:anim>
                                    <p:anim calcmode="lin" valueType="num">
                                      <p:cBhvr>
                                        <p:cTn id="54" dur="500" fill="hold"/>
                                        <p:tgtEl>
                                          <p:spTgt spid="8400"/>
                                        </p:tgtEl>
                                        <p:attrNameLst>
                                          <p:attrName>ppt_h</p:attrName>
                                        </p:attrNameLst>
                                      </p:cBhvr>
                                      <p:tavLst>
                                        <p:tav tm="0">
                                          <p:val>
                                            <p:fltVal val="0"/>
                                          </p:val>
                                        </p:tav>
                                        <p:tav tm="100000">
                                          <p:val>
                                            <p:strVal val="#ppt_h"/>
                                          </p:val>
                                        </p:tav>
                                      </p:tavLst>
                                    </p:anim>
                                    <p:animEffect transition="in" filter="fade">
                                      <p:cBhvr>
                                        <p:cTn id="55" dur="500"/>
                                        <p:tgtEl>
                                          <p:spTgt spid="840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401"/>
                                        </p:tgtEl>
                                        <p:attrNameLst>
                                          <p:attrName>style.visibility</p:attrName>
                                        </p:attrNameLst>
                                      </p:cBhvr>
                                      <p:to>
                                        <p:strVal val="visible"/>
                                      </p:to>
                                    </p:set>
                                    <p:animEffect transition="in" filter="fade">
                                      <p:cBhvr>
                                        <p:cTn id="60" dur="1000"/>
                                        <p:tgtEl>
                                          <p:spTgt spid="8401"/>
                                        </p:tgtEl>
                                      </p:cBhvr>
                                    </p:animEffect>
                                    <p:anim calcmode="lin" valueType="num">
                                      <p:cBhvr>
                                        <p:cTn id="61" dur="1000" fill="hold"/>
                                        <p:tgtEl>
                                          <p:spTgt spid="8401"/>
                                        </p:tgtEl>
                                        <p:attrNameLst>
                                          <p:attrName>ppt_x</p:attrName>
                                        </p:attrNameLst>
                                      </p:cBhvr>
                                      <p:tavLst>
                                        <p:tav tm="0">
                                          <p:val>
                                            <p:strVal val="#ppt_x"/>
                                          </p:val>
                                        </p:tav>
                                        <p:tav tm="100000">
                                          <p:val>
                                            <p:strVal val="#ppt_x"/>
                                          </p:val>
                                        </p:tav>
                                      </p:tavLst>
                                    </p:anim>
                                    <p:anim calcmode="lin" valueType="num">
                                      <p:cBhvr>
                                        <p:cTn id="62" dur="1000" fill="hold"/>
                                        <p:tgtEl>
                                          <p:spTgt spid="8401"/>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8402"/>
                                        </p:tgtEl>
                                        <p:attrNameLst>
                                          <p:attrName>style.visibility</p:attrName>
                                        </p:attrNameLst>
                                      </p:cBhvr>
                                      <p:to>
                                        <p:strVal val="visible"/>
                                      </p:to>
                                    </p:set>
                                    <p:animEffect transition="in" filter="wedge">
                                      <p:cBhvr>
                                        <p:cTn id="67" dur="2000"/>
                                        <p:tgtEl>
                                          <p:spTgt spid="84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8403"/>
                                        </p:tgtEl>
                                        <p:attrNameLst>
                                          <p:attrName>style.visibility</p:attrName>
                                        </p:attrNameLst>
                                      </p:cBhvr>
                                      <p:to>
                                        <p:strVal val="visible"/>
                                      </p:to>
                                    </p:set>
                                    <p:anim calcmode="lin" valueType="num">
                                      <p:cBhvr>
                                        <p:cTn id="72" dur="500" fill="hold"/>
                                        <p:tgtEl>
                                          <p:spTgt spid="8403"/>
                                        </p:tgtEl>
                                        <p:attrNameLst>
                                          <p:attrName>ppt_w</p:attrName>
                                        </p:attrNameLst>
                                      </p:cBhvr>
                                      <p:tavLst>
                                        <p:tav tm="0">
                                          <p:val>
                                            <p:fltVal val="0"/>
                                          </p:val>
                                        </p:tav>
                                        <p:tav tm="100000">
                                          <p:val>
                                            <p:strVal val="#ppt_w"/>
                                          </p:val>
                                        </p:tav>
                                      </p:tavLst>
                                    </p:anim>
                                    <p:anim calcmode="lin" valueType="num">
                                      <p:cBhvr>
                                        <p:cTn id="73" dur="500" fill="hold"/>
                                        <p:tgtEl>
                                          <p:spTgt spid="8403"/>
                                        </p:tgtEl>
                                        <p:attrNameLst>
                                          <p:attrName>ppt_h</p:attrName>
                                        </p:attrNameLst>
                                      </p:cBhvr>
                                      <p:tavLst>
                                        <p:tav tm="0">
                                          <p:val>
                                            <p:fltVal val="0"/>
                                          </p:val>
                                        </p:tav>
                                        <p:tav tm="100000">
                                          <p:val>
                                            <p:strVal val="#ppt_h"/>
                                          </p:val>
                                        </p:tav>
                                      </p:tavLst>
                                    </p:anim>
                                    <p:animEffect transition="in" filter="fade">
                                      <p:cBhvr>
                                        <p:cTn id="74" dur="500"/>
                                        <p:tgtEl>
                                          <p:spTgt spid="840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grpId="1" nodeType="clickEffect">
                                  <p:stCondLst>
                                    <p:cond delay="0"/>
                                  </p:stCondLst>
                                  <p:childTnLst>
                                    <p:animEffect transition="out" filter="dissolve">
                                      <p:cBhvr>
                                        <p:cTn id="78" dur="500"/>
                                        <p:tgtEl>
                                          <p:spTgt spid="8400"/>
                                        </p:tgtEl>
                                      </p:cBhvr>
                                    </p:animEffect>
                                    <p:set>
                                      <p:cBhvr>
                                        <p:cTn id="79" dur="1" fill="hold">
                                          <p:stCondLst>
                                            <p:cond delay="499"/>
                                          </p:stCondLst>
                                        </p:cTn>
                                        <p:tgtEl>
                                          <p:spTgt spid="8400"/>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8401"/>
                                        </p:tgtEl>
                                      </p:cBhvr>
                                    </p:animEffect>
                                    <p:set>
                                      <p:cBhvr>
                                        <p:cTn id="82" dur="1" fill="hold">
                                          <p:stCondLst>
                                            <p:cond delay="499"/>
                                          </p:stCondLst>
                                        </p:cTn>
                                        <p:tgtEl>
                                          <p:spTgt spid="8401"/>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8403"/>
                                        </p:tgtEl>
                                      </p:cBhvr>
                                    </p:animEffect>
                                    <p:set>
                                      <p:cBhvr>
                                        <p:cTn id="85" dur="1" fill="hold">
                                          <p:stCondLst>
                                            <p:cond delay="499"/>
                                          </p:stCondLst>
                                        </p:cTn>
                                        <p:tgtEl>
                                          <p:spTgt spid="8403"/>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8402"/>
                                        </p:tgtEl>
                                      </p:cBhvr>
                                    </p:animEffect>
                                    <p:set>
                                      <p:cBhvr>
                                        <p:cTn id="88" dur="1" fill="hold">
                                          <p:stCondLst>
                                            <p:cond delay="499"/>
                                          </p:stCondLst>
                                        </p:cTn>
                                        <p:tgtEl>
                                          <p:spTgt spid="8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 grpId="0" animBg="1"/>
      <p:bldP spid="8396" grpId="1" animBg="1"/>
      <p:bldP spid="8397" grpId="0" animBg="1"/>
      <p:bldP spid="8397" grpId="1" animBg="1"/>
      <p:bldP spid="8398" grpId="0" animBg="1"/>
      <p:bldP spid="8398" grpId="1" animBg="1"/>
      <p:bldP spid="8399" grpId="0" animBg="1"/>
      <p:bldP spid="8399" grpId="1" animBg="1"/>
      <p:bldP spid="8400" grpId="0" animBg="1"/>
      <p:bldP spid="8400" grpId="1" animBg="1"/>
      <p:bldP spid="8401" grpId="0" animBg="1"/>
      <p:bldP spid="8401" grpId="1" animBg="1"/>
      <p:bldP spid="8402" grpId="0" animBg="1"/>
      <p:bldP spid="8402" grpId="1" animBg="1"/>
      <p:bldP spid="8403" grpId="0" animBg="1"/>
      <p:bldP spid="8403"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0" name="Text Box 36"/>
          <p:cNvSpPr txBox="1">
            <a:spLocks noChangeArrowheads="1"/>
          </p:cNvSpPr>
          <p:nvPr/>
        </p:nvSpPr>
        <p:spPr bwMode="auto">
          <a:xfrm>
            <a:off x="381000" y="1295400"/>
            <a:ext cx="358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u="sng" dirty="0">
                <a:solidFill>
                  <a:srgbClr val="0000CC"/>
                </a:solidFill>
                <a:latin typeface="Times New Roman" pitchFamily="18" charset="0"/>
              </a:rPr>
              <a:t>b. </a:t>
            </a:r>
            <a:r>
              <a:rPr lang="en-US" altLang="en-US" sz="3000" b="1" u="sng" dirty="0" err="1">
                <a:solidFill>
                  <a:srgbClr val="0000CC"/>
                </a:solidFill>
                <a:latin typeface="Times New Roman" pitchFamily="18" charset="0"/>
              </a:rPr>
              <a:t>Công</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thức</a:t>
            </a:r>
            <a:r>
              <a:rPr lang="en-US" altLang="en-US" sz="3000" b="1" u="sng" dirty="0">
                <a:solidFill>
                  <a:srgbClr val="0000CC"/>
                </a:solidFill>
                <a:latin typeface="Times New Roman" pitchFamily="18" charset="0"/>
              </a:rPr>
              <a:t>:</a:t>
            </a:r>
          </a:p>
        </p:txBody>
      </p:sp>
      <p:graphicFrame>
        <p:nvGraphicFramePr>
          <p:cNvPr id="16418" name="Object 34"/>
          <p:cNvGraphicFramePr>
            <a:graphicFrameLocks noChangeAspect="1"/>
          </p:cNvGraphicFramePr>
          <p:nvPr/>
        </p:nvGraphicFramePr>
        <p:xfrm>
          <a:off x="2514600" y="2514600"/>
          <a:ext cx="4724400" cy="1981200"/>
        </p:xfrm>
        <a:graphic>
          <a:graphicData uri="http://schemas.openxmlformats.org/presentationml/2006/ole">
            <mc:AlternateContent xmlns:mc="http://schemas.openxmlformats.org/markup-compatibility/2006">
              <mc:Choice xmlns:v="urn:schemas-microsoft-com:vml" Requires="v">
                <p:oleObj name="Equation" r:id="rId2" imgW="1117115" imgH="393529" progId="Equation.DSMT4">
                  <p:embed/>
                </p:oleObj>
              </mc:Choice>
              <mc:Fallback>
                <p:oleObj name="Equation" r:id="rId2" imgW="1117115" imgH="393529"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472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47"/>
          <p:cNvSpPr txBox="1">
            <a:spLocks noChangeArrowheads="1"/>
          </p:cNvSpPr>
          <p:nvPr/>
        </p:nvSpPr>
        <p:spPr bwMode="auto">
          <a:xfrm>
            <a:off x="457200" y="2438400"/>
            <a:ext cx="6400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endParaRPr lang="en-US" altLang="en-US">
              <a:latin typeface="Times New Roman" pitchFamily="18" charset="0"/>
            </a:endParaRPr>
          </a:p>
        </p:txBody>
      </p:sp>
      <p:sp>
        <p:nvSpPr>
          <p:cNvPr id="16432" name="Text Box 48"/>
          <p:cNvSpPr txBox="1">
            <a:spLocks noChangeArrowheads="1"/>
          </p:cNvSpPr>
          <p:nvPr/>
        </p:nvSpPr>
        <p:spPr bwMode="auto">
          <a:xfrm>
            <a:off x="533400" y="19050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200" b="1">
                <a:latin typeface="Times New Roman" pitchFamily="18" charset="0"/>
              </a:rPr>
              <a:t>         Hãy viết công thức tính nồng độ mol của dung dịch:</a:t>
            </a:r>
          </a:p>
        </p:txBody>
      </p:sp>
      <p:sp>
        <p:nvSpPr>
          <p:cNvPr id="34822" name="Text Box 55"/>
          <p:cNvSpPr txBox="1">
            <a:spLocks noChangeArrowheads="1"/>
          </p:cNvSpPr>
          <p:nvPr/>
        </p:nvSpPr>
        <p:spPr bwMode="auto">
          <a:xfrm>
            <a:off x="1676400" y="1981200"/>
            <a:ext cx="1981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endParaRPr lang="en-US" altLang="en-US">
              <a:latin typeface="Times New Roman" pitchFamily="18" charset="0"/>
            </a:endParaRPr>
          </a:p>
        </p:txBody>
      </p:sp>
      <p:sp>
        <p:nvSpPr>
          <p:cNvPr id="16440" name="Text Box 56"/>
          <p:cNvSpPr txBox="1">
            <a:spLocks noChangeArrowheads="1"/>
          </p:cNvSpPr>
          <p:nvPr/>
        </p:nvSpPr>
        <p:spPr bwMode="auto">
          <a:xfrm>
            <a:off x="685800" y="3810000"/>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a:latin typeface="Times New Roman" pitchFamily="18" charset="0"/>
              </a:rPr>
              <a:t>Hoặc</a:t>
            </a:r>
          </a:p>
        </p:txBody>
      </p:sp>
      <p:sp>
        <p:nvSpPr>
          <p:cNvPr id="34824" name="Rectangle 58"/>
          <p:cNvSpPr>
            <a:spLocks noChangeArrowheads="1"/>
          </p:cNvSpPr>
          <p:nvPr/>
        </p:nvSpPr>
        <p:spPr bwMode="auto">
          <a:xfrm>
            <a:off x="0" y="30210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latin typeface="Times New Roman" pitchFamily="18" charset="0"/>
            </a:endParaRPr>
          </a:p>
        </p:txBody>
      </p:sp>
      <p:sp>
        <p:nvSpPr>
          <p:cNvPr id="34825" name="Rectangle 60"/>
          <p:cNvSpPr>
            <a:spLocks noChangeArrowheads="1"/>
          </p:cNvSpPr>
          <p:nvPr/>
        </p:nvSpPr>
        <p:spPr bwMode="auto">
          <a:xfrm>
            <a:off x="0" y="30210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latin typeface="Times New Roman" pitchFamily="18" charset="0"/>
            </a:endParaRPr>
          </a:p>
        </p:txBody>
      </p:sp>
      <p:graphicFrame>
        <p:nvGraphicFramePr>
          <p:cNvPr id="16443" name="Object 59"/>
          <p:cNvGraphicFramePr>
            <a:graphicFrameLocks noChangeAspect="1"/>
          </p:cNvGraphicFramePr>
          <p:nvPr>
            <p:extLst>
              <p:ext uri="{D42A27DB-BD31-4B8C-83A1-F6EECF244321}">
                <p14:modId xmlns:p14="http://schemas.microsoft.com/office/powerpoint/2010/main" val="1143886132"/>
              </p:ext>
            </p:extLst>
          </p:nvPr>
        </p:nvGraphicFramePr>
        <p:xfrm>
          <a:off x="2177975" y="4572000"/>
          <a:ext cx="5562600" cy="1905000"/>
        </p:xfrm>
        <a:graphic>
          <a:graphicData uri="http://schemas.openxmlformats.org/presentationml/2006/ole">
            <mc:AlternateContent xmlns:mc="http://schemas.openxmlformats.org/markup-compatibility/2006">
              <mc:Choice xmlns:v="urn:schemas-microsoft-com:vml" Requires="v">
                <p:oleObj name="Equation" r:id="rId4" imgW="1498320" imgH="444240" progId="Equation.3">
                  <p:embed/>
                </p:oleObj>
              </mc:Choice>
              <mc:Fallback>
                <p:oleObj name="Equation" r:id="rId4" imgW="1498320" imgH="444240" progId="Equation.3">
                  <p:embed/>
                  <p:pic>
                    <p:nvPicPr>
                      <p:cNvPr id="0" name=""/>
                      <p:cNvPicPr>
                        <a:picLocks noChangeAspect="1" noChangeArrowheads="1"/>
                      </p:cNvPicPr>
                      <p:nvPr/>
                    </p:nvPicPr>
                    <p:blipFill>
                      <a:blip r:embed="rId5"/>
                      <a:srcRect/>
                      <a:stretch>
                        <a:fillRect/>
                      </a:stretch>
                    </p:blipFill>
                    <p:spPr bwMode="auto">
                      <a:xfrm>
                        <a:off x="2177975" y="4572000"/>
                        <a:ext cx="556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2" name="TextBox 11"/>
          <p:cNvSpPr txBox="1"/>
          <p:nvPr/>
        </p:nvSpPr>
        <p:spPr>
          <a:xfrm>
            <a:off x="294043" y="512187"/>
            <a:ext cx="8610600" cy="584775"/>
          </a:xfrm>
          <a:prstGeom prst="rect">
            <a:avLst/>
          </a:prstGeom>
          <a:noFill/>
        </p:spPr>
        <p:txBody>
          <a:bodyPr wrap="square" rtlCol="0">
            <a:spAutoFit/>
          </a:bodyPr>
          <a:lstStyle/>
          <a:p>
            <a:r>
              <a:rPr lang="en-US" sz="3200" b="1" dirty="0">
                <a:solidFill>
                  <a:srgbClr val="0070C0"/>
                </a:solidFill>
                <a:latin typeface="Times New Roman" pitchFamily="18" charset="0"/>
                <a:cs typeface="Times New Roman" pitchFamily="18" charset="0"/>
              </a:rPr>
              <a:t>I. ĐỘ TAN CỦA MỘT CHẤT TRONG NƯỚC.</a:t>
            </a:r>
          </a:p>
        </p:txBody>
      </p:sp>
      <p:sp>
        <p:nvSpPr>
          <p:cNvPr id="13" name="TextBox 12"/>
          <p:cNvSpPr txBox="1"/>
          <p:nvPr/>
        </p:nvSpPr>
        <p:spPr>
          <a:xfrm>
            <a:off x="176605" y="985262"/>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2" name="Oval 1"/>
          <p:cNvSpPr/>
          <p:nvPr/>
        </p:nvSpPr>
        <p:spPr>
          <a:xfrm>
            <a:off x="3834205" y="5410200"/>
            <a:ext cx="1652195"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212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6420"/>
                                        </p:tgtEl>
                                        <p:attrNameLst>
                                          <p:attrName>style.visibility</p:attrName>
                                        </p:attrNameLst>
                                      </p:cBhvr>
                                      <p:to>
                                        <p:strVal val="visible"/>
                                      </p:to>
                                    </p:set>
                                    <p:anim calcmode="discrete" valueType="clr">
                                      <p:cBhvr override="childStyle">
                                        <p:cTn id="7" dur="80"/>
                                        <p:tgtEl>
                                          <p:spTgt spid="16420"/>
                                        </p:tgtEl>
                                        <p:attrNameLst>
                                          <p:attrName>style.color</p:attrName>
                                        </p:attrNameLst>
                                      </p:cBhvr>
                                      <p:tavLst>
                                        <p:tav tm="0">
                                          <p:val>
                                            <p:clrVal>
                                              <a:schemeClr val="accent2"/>
                                            </p:clrVal>
                                          </p:val>
                                        </p:tav>
                                        <p:tav tm="50000">
                                          <p:val>
                                            <p:clrVal>
                                              <a:srgbClr val="00FFCC"/>
                                            </p:clrVal>
                                          </p:val>
                                        </p:tav>
                                      </p:tavLst>
                                    </p:anim>
                                    <p:anim calcmode="discrete" valueType="clr">
                                      <p:cBhvr>
                                        <p:cTn id="8" dur="80"/>
                                        <p:tgtEl>
                                          <p:spTgt spid="16420"/>
                                        </p:tgtEl>
                                        <p:attrNameLst>
                                          <p:attrName>fillcolor</p:attrName>
                                        </p:attrNameLst>
                                      </p:cBhvr>
                                      <p:tavLst>
                                        <p:tav tm="0">
                                          <p:val>
                                            <p:clrVal>
                                              <a:schemeClr val="accent2"/>
                                            </p:clrVal>
                                          </p:val>
                                        </p:tav>
                                        <p:tav tm="50000">
                                          <p:val>
                                            <p:clrVal>
                                              <a:schemeClr val="hlink"/>
                                            </p:clrVal>
                                          </p:val>
                                        </p:tav>
                                      </p:tavLst>
                                    </p:anim>
                                    <p:set>
                                      <p:cBhvr>
                                        <p:cTn id="9" dur="80"/>
                                        <p:tgtEl>
                                          <p:spTgt spid="16420"/>
                                        </p:tgtEl>
                                        <p:attrNameLst>
                                          <p:attrName>fill.type</p:attrName>
                                        </p:attrNameLst>
                                      </p:cBhvr>
                                      <p:to>
                                        <p:strVal val="solid"/>
                                      </p:to>
                                    </p:set>
                                  </p:childTnLst>
                                </p:cTn>
                              </p:par>
                              <p:par>
                                <p:cTn id="10" presetID="29" presetClass="entr" presetSubtype="0" fill="hold" grpId="0" nodeType="withEffect">
                                  <p:stCondLst>
                                    <p:cond delay="0"/>
                                  </p:stCondLst>
                                  <p:childTnLst>
                                    <p:set>
                                      <p:cBhvr>
                                        <p:cTn id="11" dur="1" fill="hold">
                                          <p:stCondLst>
                                            <p:cond delay="0"/>
                                          </p:stCondLst>
                                        </p:cTn>
                                        <p:tgtEl>
                                          <p:spTgt spid="16432"/>
                                        </p:tgtEl>
                                        <p:attrNameLst>
                                          <p:attrName>style.visibility</p:attrName>
                                        </p:attrNameLst>
                                      </p:cBhvr>
                                      <p:to>
                                        <p:strVal val="visible"/>
                                      </p:to>
                                    </p:set>
                                    <p:anim calcmode="lin" valueType="num">
                                      <p:cBhvr>
                                        <p:cTn id="12" dur="1000" fill="hold"/>
                                        <p:tgtEl>
                                          <p:spTgt spid="16432"/>
                                        </p:tgtEl>
                                        <p:attrNameLst>
                                          <p:attrName>ppt_x</p:attrName>
                                        </p:attrNameLst>
                                      </p:cBhvr>
                                      <p:tavLst>
                                        <p:tav tm="0">
                                          <p:val>
                                            <p:strVal val="#ppt_x-.2"/>
                                          </p:val>
                                        </p:tav>
                                        <p:tav tm="100000">
                                          <p:val>
                                            <p:strVal val="#ppt_x"/>
                                          </p:val>
                                        </p:tav>
                                      </p:tavLst>
                                    </p:anim>
                                    <p:anim calcmode="lin" valueType="num">
                                      <p:cBhvr>
                                        <p:cTn id="13" dur="1000" fill="hold"/>
                                        <p:tgtEl>
                                          <p:spTgt spid="1643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4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xit" presetSubtype="0" fill="hold" grpId="1" nodeType="clickEffect">
                                  <p:stCondLst>
                                    <p:cond delay="0"/>
                                  </p:stCondLst>
                                  <p:childTnLst>
                                    <p:anim calcmode="lin" valueType="num">
                                      <p:cBhvr>
                                        <p:cTn id="18" dur="1000"/>
                                        <p:tgtEl>
                                          <p:spTgt spid="16432"/>
                                        </p:tgtEl>
                                        <p:attrNameLst>
                                          <p:attrName>ppt_w</p:attrName>
                                        </p:attrNameLst>
                                      </p:cBhvr>
                                      <p:tavLst>
                                        <p:tav tm="0">
                                          <p:val>
                                            <p:strVal val="ppt_w"/>
                                          </p:val>
                                        </p:tav>
                                        <p:tav tm="100000">
                                          <p:val>
                                            <p:fltVal val="0"/>
                                          </p:val>
                                        </p:tav>
                                      </p:tavLst>
                                    </p:anim>
                                    <p:anim calcmode="lin" valueType="num">
                                      <p:cBhvr>
                                        <p:cTn id="19" dur="1000"/>
                                        <p:tgtEl>
                                          <p:spTgt spid="16432"/>
                                        </p:tgtEl>
                                        <p:attrNameLst>
                                          <p:attrName>ppt_h</p:attrName>
                                        </p:attrNameLst>
                                      </p:cBhvr>
                                      <p:tavLst>
                                        <p:tav tm="0">
                                          <p:val>
                                            <p:strVal val="ppt_h"/>
                                          </p:val>
                                        </p:tav>
                                        <p:tav tm="100000">
                                          <p:val>
                                            <p:fltVal val="0"/>
                                          </p:val>
                                        </p:tav>
                                      </p:tavLst>
                                    </p:anim>
                                    <p:anim calcmode="lin" valueType="num">
                                      <p:cBhvr>
                                        <p:cTn id="20" dur="1000"/>
                                        <p:tgtEl>
                                          <p:spTgt spid="1643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1643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164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16418"/>
                                        </p:tgtEl>
                                        <p:attrNameLst>
                                          <p:attrName>style.visibility</p:attrName>
                                        </p:attrNameLst>
                                      </p:cBhvr>
                                      <p:to>
                                        <p:strVal val="visible"/>
                                      </p:to>
                                    </p:set>
                                    <p:animEffect transition="in" filter="wipe(down)">
                                      <p:cBhvr>
                                        <p:cTn id="27" dur="580">
                                          <p:stCondLst>
                                            <p:cond delay="0"/>
                                          </p:stCondLst>
                                        </p:cTn>
                                        <p:tgtEl>
                                          <p:spTgt spid="16418"/>
                                        </p:tgtEl>
                                      </p:cBhvr>
                                    </p:animEffect>
                                    <p:anim calcmode="lin" valueType="num">
                                      <p:cBhvr>
                                        <p:cTn id="28" dur="1822" tmFilter="0,0; 0.14,0.36; 0.43,0.73; 0.71,0.91; 1.0,1.0">
                                          <p:stCondLst>
                                            <p:cond delay="0"/>
                                          </p:stCondLst>
                                        </p:cTn>
                                        <p:tgtEl>
                                          <p:spTgt spid="164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4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4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4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4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6418"/>
                                        </p:tgtEl>
                                      </p:cBhvr>
                                      <p:to x="100000" y="60000"/>
                                    </p:animScale>
                                    <p:animScale>
                                      <p:cBhvr>
                                        <p:cTn id="34" dur="166" decel="50000">
                                          <p:stCondLst>
                                            <p:cond delay="676"/>
                                          </p:stCondLst>
                                        </p:cTn>
                                        <p:tgtEl>
                                          <p:spTgt spid="16418"/>
                                        </p:tgtEl>
                                      </p:cBhvr>
                                      <p:to x="100000" y="100000"/>
                                    </p:animScale>
                                    <p:animScale>
                                      <p:cBhvr>
                                        <p:cTn id="35" dur="26">
                                          <p:stCondLst>
                                            <p:cond delay="1312"/>
                                          </p:stCondLst>
                                        </p:cTn>
                                        <p:tgtEl>
                                          <p:spTgt spid="16418"/>
                                        </p:tgtEl>
                                      </p:cBhvr>
                                      <p:to x="100000" y="80000"/>
                                    </p:animScale>
                                    <p:animScale>
                                      <p:cBhvr>
                                        <p:cTn id="36" dur="166" decel="50000">
                                          <p:stCondLst>
                                            <p:cond delay="1338"/>
                                          </p:stCondLst>
                                        </p:cTn>
                                        <p:tgtEl>
                                          <p:spTgt spid="16418"/>
                                        </p:tgtEl>
                                      </p:cBhvr>
                                      <p:to x="100000" y="100000"/>
                                    </p:animScale>
                                    <p:animScale>
                                      <p:cBhvr>
                                        <p:cTn id="37" dur="26">
                                          <p:stCondLst>
                                            <p:cond delay="1642"/>
                                          </p:stCondLst>
                                        </p:cTn>
                                        <p:tgtEl>
                                          <p:spTgt spid="16418"/>
                                        </p:tgtEl>
                                      </p:cBhvr>
                                      <p:to x="100000" y="90000"/>
                                    </p:animScale>
                                    <p:animScale>
                                      <p:cBhvr>
                                        <p:cTn id="38" dur="166" decel="50000">
                                          <p:stCondLst>
                                            <p:cond delay="1668"/>
                                          </p:stCondLst>
                                        </p:cTn>
                                        <p:tgtEl>
                                          <p:spTgt spid="16418"/>
                                        </p:tgtEl>
                                      </p:cBhvr>
                                      <p:to x="100000" y="100000"/>
                                    </p:animScale>
                                    <p:animScale>
                                      <p:cBhvr>
                                        <p:cTn id="39" dur="26">
                                          <p:stCondLst>
                                            <p:cond delay="1808"/>
                                          </p:stCondLst>
                                        </p:cTn>
                                        <p:tgtEl>
                                          <p:spTgt spid="16418"/>
                                        </p:tgtEl>
                                      </p:cBhvr>
                                      <p:to x="100000" y="95000"/>
                                    </p:animScale>
                                    <p:animScale>
                                      <p:cBhvr>
                                        <p:cTn id="40" dur="166" decel="50000">
                                          <p:stCondLst>
                                            <p:cond delay="1834"/>
                                          </p:stCondLst>
                                        </p:cTn>
                                        <p:tgtEl>
                                          <p:spTgt spid="16418"/>
                                        </p:tgtEl>
                                      </p:cBhvr>
                                      <p:to x="100000" y="100000"/>
                                    </p:animScale>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nodeType="clickEffect">
                                  <p:stCondLst>
                                    <p:cond delay="0"/>
                                  </p:stCondLst>
                                  <p:childTnLst>
                                    <p:set>
                                      <p:cBhvr>
                                        <p:cTn id="44" dur="1" fill="hold">
                                          <p:stCondLst>
                                            <p:cond delay="0"/>
                                          </p:stCondLst>
                                        </p:cTn>
                                        <p:tgtEl>
                                          <p:spTgt spid="16443"/>
                                        </p:tgtEl>
                                        <p:attrNameLst>
                                          <p:attrName>style.visibility</p:attrName>
                                        </p:attrNameLst>
                                      </p:cBhvr>
                                      <p:to>
                                        <p:strVal val="visible"/>
                                      </p:to>
                                    </p:set>
                                    <p:anim from="(-#ppt_w/2)" to="(#ppt_x)" calcmode="lin" valueType="num">
                                      <p:cBhvr>
                                        <p:cTn id="45" dur="600" fill="hold">
                                          <p:stCondLst>
                                            <p:cond delay="0"/>
                                          </p:stCondLst>
                                        </p:cTn>
                                        <p:tgtEl>
                                          <p:spTgt spid="16443"/>
                                        </p:tgtEl>
                                        <p:attrNameLst>
                                          <p:attrName>ppt_x</p:attrName>
                                        </p:attrNameLst>
                                      </p:cBhvr>
                                    </p:anim>
                                    <p:anim from="0" to="-1.0" calcmode="lin" valueType="num">
                                      <p:cBhvr>
                                        <p:cTn id="46" dur="200" decel="50000" autoRev="1" fill="hold">
                                          <p:stCondLst>
                                            <p:cond delay="600"/>
                                          </p:stCondLst>
                                        </p:cTn>
                                        <p:tgtEl>
                                          <p:spTgt spid="16443"/>
                                        </p:tgtEl>
                                        <p:attrNameLst>
                                          <p:attrName>xshear</p:attrName>
                                        </p:attrNameLst>
                                      </p:cBhvr>
                                    </p:anim>
                                    <p:animScale>
                                      <p:cBhvr>
                                        <p:cTn id="47" dur="200" decel="100000" autoRev="1" fill="hold">
                                          <p:stCondLst>
                                            <p:cond delay="600"/>
                                          </p:stCondLst>
                                        </p:cTn>
                                        <p:tgtEl>
                                          <p:spTgt spid="16443"/>
                                        </p:tgtEl>
                                      </p:cBhvr>
                                      <p:from x="100000" y="100000"/>
                                      <p:to x="80000" y="100000"/>
                                    </p:animScale>
                                    <p:anim by="(#ppt_h/3+#ppt_w*0.1)" calcmode="lin" valueType="num">
                                      <p:cBhvr additive="sum">
                                        <p:cTn id="48" dur="200" decel="100000" autoRev="1" fill="hold">
                                          <p:stCondLst>
                                            <p:cond delay="600"/>
                                          </p:stCondLst>
                                        </p:cTn>
                                        <p:tgtEl>
                                          <p:spTgt spid="16443"/>
                                        </p:tgtEl>
                                        <p:attrNameLst>
                                          <p:attrName>ppt_x</p:attrName>
                                        </p:attrNameLst>
                                      </p:cBhvr>
                                    </p:anim>
                                  </p:childTnLst>
                                </p:cTn>
                              </p:par>
                              <p:par>
                                <p:cTn id="49" presetID="16" presetClass="entr" presetSubtype="26" fill="hold" grpId="0" nodeType="withEffect">
                                  <p:stCondLst>
                                    <p:cond delay="0"/>
                                  </p:stCondLst>
                                  <p:childTnLst>
                                    <p:set>
                                      <p:cBhvr>
                                        <p:cTn id="50" dur="1" fill="hold">
                                          <p:stCondLst>
                                            <p:cond delay="0"/>
                                          </p:stCondLst>
                                        </p:cTn>
                                        <p:tgtEl>
                                          <p:spTgt spid="16440"/>
                                        </p:tgtEl>
                                        <p:attrNameLst>
                                          <p:attrName>style.visibility</p:attrName>
                                        </p:attrNameLst>
                                      </p:cBhvr>
                                      <p:to>
                                        <p:strVal val="visible"/>
                                      </p:to>
                                    </p:set>
                                    <p:animEffect transition="in" filter="barn(inHorizontal)">
                                      <p:cBhvr>
                                        <p:cTn id="51" dur="500"/>
                                        <p:tgtEl>
                                          <p:spTgt spid="1644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0" grpId="0"/>
      <p:bldP spid="16432" grpId="0"/>
      <p:bldP spid="16432" grpId="1"/>
      <p:bldP spid="16440"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43436" y="1154336"/>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
        <p:nvSpPr>
          <p:cNvPr id="35843" name="Text Box 5"/>
          <p:cNvSpPr txBox="1">
            <a:spLocks noChangeArrowheads="1"/>
          </p:cNvSpPr>
          <p:nvPr/>
        </p:nvSpPr>
        <p:spPr bwMode="auto">
          <a:xfrm>
            <a:off x="381000" y="1752600"/>
            <a:ext cx="358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u="sng" dirty="0">
                <a:solidFill>
                  <a:srgbClr val="0000CC"/>
                </a:solidFill>
                <a:latin typeface="Times New Roman" pitchFamily="18" charset="0"/>
              </a:rPr>
              <a:t>b.  </a:t>
            </a:r>
            <a:r>
              <a:rPr lang="en-US" altLang="en-US" sz="3000" b="1" u="sng" dirty="0" err="1">
                <a:solidFill>
                  <a:srgbClr val="0000CC"/>
                </a:solidFill>
                <a:latin typeface="Times New Roman" pitchFamily="18" charset="0"/>
              </a:rPr>
              <a:t>Công</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thức</a:t>
            </a:r>
            <a:r>
              <a:rPr lang="en-US" altLang="en-US" sz="3000" b="1" u="sng" dirty="0">
                <a:solidFill>
                  <a:srgbClr val="0000CC"/>
                </a:solidFill>
                <a:latin typeface="Times New Roman" pitchFamily="18" charset="0"/>
              </a:rPr>
              <a:t>:</a:t>
            </a:r>
          </a:p>
        </p:txBody>
      </p:sp>
      <p:sp>
        <p:nvSpPr>
          <p:cNvPr id="111622" name="Text Box 6"/>
          <p:cNvSpPr txBox="1">
            <a:spLocks noChangeArrowheads="1"/>
          </p:cNvSpPr>
          <p:nvPr/>
        </p:nvSpPr>
        <p:spPr bwMode="auto">
          <a:xfrm>
            <a:off x="685800" y="2819400"/>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a:solidFill>
                  <a:srgbClr val="660066"/>
                </a:solidFill>
                <a:latin typeface="Times New Roman" pitchFamily="18" charset="0"/>
              </a:rPr>
              <a:t>          Hãy cho   biết ý nghĩa các đại lượng</a:t>
            </a:r>
          </a:p>
          <a:p>
            <a:pPr algn="just" eaLnBrk="1" hangingPunct="1">
              <a:spcBef>
                <a:spcPct val="50000"/>
              </a:spcBef>
            </a:pPr>
            <a:r>
              <a:rPr lang="en-US" altLang="en-US" sz="3200" b="1">
                <a:solidFill>
                  <a:srgbClr val="660066"/>
                </a:solidFill>
                <a:latin typeface="Times New Roman" pitchFamily="18" charset="0"/>
              </a:rPr>
              <a:t>                           trong công thức.</a:t>
            </a:r>
          </a:p>
        </p:txBody>
      </p:sp>
      <p:sp>
        <p:nvSpPr>
          <p:cNvPr id="111623" name="AutoShape 7"/>
          <p:cNvSpPr>
            <a:spLocks noChangeArrowheads="1"/>
          </p:cNvSpPr>
          <p:nvPr/>
        </p:nvSpPr>
        <p:spPr bwMode="auto">
          <a:xfrm>
            <a:off x="1143000" y="3429000"/>
            <a:ext cx="7543800" cy="3124200"/>
          </a:xfrm>
          <a:prstGeom prst="roundRect">
            <a:avLst>
              <a:gd name="adj" fmla="val 16667"/>
            </a:avLst>
          </a:prstGeom>
          <a:gradFill rotWithShape="1">
            <a:gsLst>
              <a:gs pos="0">
                <a:srgbClr val="CC99FF"/>
              </a:gs>
              <a:gs pos="100000">
                <a:schemeClr val="bg1"/>
              </a:gs>
            </a:gsLst>
            <a:lin ang="5400000" scaled="1"/>
          </a:gra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24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C</a:t>
            </a:r>
            <a:r>
              <a:rPr lang="en-US" altLang="en-US" sz="3200" b="1" i="1" baseline="-25000">
                <a:solidFill>
                  <a:srgbClr val="FF0000"/>
                </a:solidFill>
                <a:latin typeface="Times New Roman" pitchFamily="18" charset="0"/>
              </a:rPr>
              <a:t>M</a:t>
            </a:r>
            <a:r>
              <a:rPr lang="en-US" altLang="en-US" sz="3200" b="1" i="1">
                <a:latin typeface="Times New Roman" pitchFamily="18" charset="0"/>
              </a:rPr>
              <a:t> :Nồng độ mol (mol/lit hay M) </a:t>
            </a:r>
            <a:endParaRPr lang="en-US" altLang="en-US" sz="3200">
              <a:latin typeface="Times New Roman" pitchFamily="18" charset="0"/>
              <a:sym typeface="Wingdings" pitchFamily="2" charset="2"/>
            </a:endParaRPr>
          </a:p>
          <a:p>
            <a:pPr eaLnBrk="1" hangingPunct="1"/>
            <a:endParaRPr lang="en-US" altLang="en-US" sz="3200" b="1" i="1">
              <a:latin typeface="Times New Roman" pitchFamily="18" charset="0"/>
            </a:endParaRPr>
          </a:p>
          <a:p>
            <a:pPr eaLnBrk="1" hangingPunct="1"/>
            <a:r>
              <a:rPr lang="en-US" altLang="en-US" sz="32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n</a:t>
            </a:r>
            <a:r>
              <a:rPr lang="en-US" altLang="en-US" sz="3200" b="1" i="1">
                <a:latin typeface="Times New Roman" pitchFamily="18" charset="0"/>
              </a:rPr>
              <a:t> : số mol chất tan ( mol ) </a:t>
            </a:r>
          </a:p>
          <a:p>
            <a:pPr eaLnBrk="1" hangingPunct="1"/>
            <a:endParaRPr lang="en-US" altLang="en-US" sz="3200" b="1" i="1">
              <a:latin typeface="Times New Roman" pitchFamily="18" charset="0"/>
            </a:endParaRPr>
          </a:p>
          <a:p>
            <a:pPr eaLnBrk="1" hangingPunct="1"/>
            <a:r>
              <a:rPr lang="en-US" altLang="en-US" sz="3200">
                <a:solidFill>
                  <a:srgbClr val="FF0000"/>
                </a:solidFill>
                <a:latin typeface="Times New Roman" pitchFamily="18" charset="0"/>
                <a:sym typeface="Wingdings" pitchFamily="2" charset="2"/>
              </a:rPr>
              <a:t> </a:t>
            </a:r>
            <a:r>
              <a:rPr lang="en-US" altLang="en-US" sz="3200" b="1" i="1">
                <a:solidFill>
                  <a:srgbClr val="FF0000"/>
                </a:solidFill>
                <a:latin typeface="Times New Roman" pitchFamily="18" charset="0"/>
              </a:rPr>
              <a:t>V</a:t>
            </a:r>
            <a:r>
              <a:rPr lang="en-US" altLang="en-US" sz="3200" b="1" i="1">
                <a:latin typeface="Times New Roman" pitchFamily="18" charset="0"/>
              </a:rPr>
              <a:t> : thể tích dung dịch (l) </a:t>
            </a:r>
          </a:p>
          <a:p>
            <a:pPr eaLnBrk="1" hangingPunct="1"/>
            <a:endParaRPr lang="en-US" altLang="en-US" sz="3200">
              <a:latin typeface="Times New Roman" pitchFamily="18" charset="0"/>
            </a:endParaRPr>
          </a:p>
        </p:txBody>
      </p:sp>
      <p:graphicFrame>
        <p:nvGraphicFramePr>
          <p:cNvPr id="35846" name="Object 8"/>
          <p:cNvGraphicFramePr>
            <a:graphicFrameLocks noChangeAspect="1"/>
          </p:cNvGraphicFramePr>
          <p:nvPr/>
        </p:nvGraphicFramePr>
        <p:xfrm>
          <a:off x="3276600" y="1600200"/>
          <a:ext cx="2514600" cy="838200"/>
        </p:xfrm>
        <a:graphic>
          <a:graphicData uri="http://schemas.openxmlformats.org/presentationml/2006/ole">
            <mc:AlternateContent xmlns:mc="http://schemas.openxmlformats.org/markup-compatibility/2006">
              <mc:Choice xmlns:v="urn:schemas-microsoft-com:vml" Requires="v">
                <p:oleObj name="Equation" r:id="rId2" imgW="1117115" imgH="393529" progId="Equation.DSMT4">
                  <p:embed/>
                </p:oleObj>
              </mc:Choice>
              <mc:Fallback>
                <p:oleObj name="Equation" r:id="rId2" imgW="1117115" imgH="393529"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0"/>
                        <a:ext cx="251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8" name="TextBox 7"/>
          <p:cNvSpPr txBox="1"/>
          <p:nvPr/>
        </p:nvSpPr>
        <p:spPr>
          <a:xfrm>
            <a:off x="143436" y="681293"/>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22842773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additive="base">
                                        <p:cTn id="7" dur="500" fill="hold"/>
                                        <p:tgtEl>
                                          <p:spTgt spid="111622"/>
                                        </p:tgtEl>
                                        <p:attrNameLst>
                                          <p:attrName>ppt_x</p:attrName>
                                        </p:attrNameLst>
                                      </p:cBhvr>
                                      <p:tavLst>
                                        <p:tav tm="0">
                                          <p:val>
                                            <p:strVal val="#ppt_x"/>
                                          </p:val>
                                        </p:tav>
                                        <p:tav tm="100000">
                                          <p:val>
                                            <p:strVal val="#ppt_x"/>
                                          </p:val>
                                        </p:tav>
                                      </p:tavLst>
                                    </p:anim>
                                    <p:anim calcmode="lin" valueType="num">
                                      <p:cBhvr additive="base">
                                        <p:cTn id="8" dur="5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grpId="1" nodeType="clickEffect">
                                  <p:stCondLst>
                                    <p:cond delay="0"/>
                                  </p:stCondLst>
                                  <p:childTnLst>
                                    <p:animEffect transition="out" filter="dissolve">
                                      <p:cBhvr>
                                        <p:cTn id="12" dur="500"/>
                                        <p:tgtEl>
                                          <p:spTgt spid="111622"/>
                                        </p:tgtEl>
                                      </p:cBhvr>
                                    </p:animEffect>
                                    <p:set>
                                      <p:cBhvr>
                                        <p:cTn id="13" dur="1" fill="hold">
                                          <p:stCondLst>
                                            <p:cond delay="499"/>
                                          </p:stCondLst>
                                        </p:cTn>
                                        <p:tgtEl>
                                          <p:spTgt spid="111622"/>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1623">
                                            <p:bg/>
                                          </p:spTgt>
                                        </p:tgtEl>
                                        <p:attrNameLst>
                                          <p:attrName>style.visibility</p:attrName>
                                        </p:attrNameLst>
                                      </p:cBhvr>
                                      <p:to>
                                        <p:strVal val="visible"/>
                                      </p:to>
                                    </p:set>
                                    <p:anim by="(-#ppt_w*2)" calcmode="lin" valueType="num">
                                      <p:cBhvr rctx="PPT">
                                        <p:cTn id="18" dur="500" autoRev="1" fill="hold">
                                          <p:stCondLst>
                                            <p:cond delay="0"/>
                                          </p:stCondLst>
                                        </p:cTn>
                                        <p:tgtEl>
                                          <p:spTgt spid="111623">
                                            <p:bg/>
                                          </p:spTgt>
                                        </p:tgtEl>
                                        <p:attrNameLst>
                                          <p:attrName>ppt_w</p:attrName>
                                        </p:attrNameLst>
                                      </p:cBhvr>
                                    </p:anim>
                                    <p:anim by="(#ppt_w*0.50)" calcmode="lin" valueType="num">
                                      <p:cBhvr>
                                        <p:cTn id="19" dur="500" decel="50000" autoRev="1" fill="hold">
                                          <p:stCondLst>
                                            <p:cond delay="0"/>
                                          </p:stCondLst>
                                        </p:cTn>
                                        <p:tgtEl>
                                          <p:spTgt spid="111623">
                                            <p:bg/>
                                          </p:spTgt>
                                        </p:tgtEl>
                                        <p:attrNameLst>
                                          <p:attrName>ppt_x</p:attrName>
                                        </p:attrNameLst>
                                      </p:cBhvr>
                                    </p:anim>
                                    <p:anim from="(-#ppt_h/2)" to="(#ppt_y)" calcmode="lin" valueType="num">
                                      <p:cBhvr>
                                        <p:cTn id="20" dur="1000" fill="hold">
                                          <p:stCondLst>
                                            <p:cond delay="0"/>
                                          </p:stCondLst>
                                        </p:cTn>
                                        <p:tgtEl>
                                          <p:spTgt spid="111623">
                                            <p:bg/>
                                          </p:spTgt>
                                        </p:tgtEl>
                                        <p:attrNameLst>
                                          <p:attrName>ppt_y</p:attrName>
                                        </p:attrNameLst>
                                      </p:cBhvr>
                                    </p:anim>
                                    <p:animRot by="21600000">
                                      <p:cBhvr>
                                        <p:cTn id="21" dur="1000" fill="hold">
                                          <p:stCondLst>
                                            <p:cond delay="0"/>
                                          </p:stCondLst>
                                        </p:cTn>
                                        <p:tgtEl>
                                          <p:spTgt spid="111623">
                                            <p:bg/>
                                          </p:spTgt>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111623">
                                            <p:txEl>
                                              <p:pRg st="0" end="0"/>
                                            </p:txEl>
                                          </p:spTgt>
                                        </p:tgtEl>
                                        <p:attrNameLst>
                                          <p:attrName>style.visibility</p:attrName>
                                        </p:attrNameLst>
                                      </p:cBhvr>
                                      <p:to>
                                        <p:strVal val="visible"/>
                                      </p:to>
                                    </p:set>
                                    <p:anim by="(-#ppt_w*2)" calcmode="lin" valueType="num">
                                      <p:cBhvr rctx="PPT">
                                        <p:cTn id="24" dur="500" autoRev="1" fill="hold">
                                          <p:stCondLst>
                                            <p:cond delay="0"/>
                                          </p:stCondLst>
                                        </p:cTn>
                                        <p:tgtEl>
                                          <p:spTgt spid="111623">
                                            <p:txEl>
                                              <p:pRg st="0" end="0"/>
                                            </p:txEl>
                                          </p:spTgt>
                                        </p:tgtEl>
                                        <p:attrNameLst>
                                          <p:attrName>ppt_w</p:attrName>
                                        </p:attrNameLst>
                                      </p:cBhvr>
                                    </p:anim>
                                    <p:anim by="(#ppt_w*0.50)" calcmode="lin" valueType="num">
                                      <p:cBhvr>
                                        <p:cTn id="25" dur="500" decel="50000" autoRev="1" fill="hold">
                                          <p:stCondLst>
                                            <p:cond delay="0"/>
                                          </p:stCondLst>
                                        </p:cTn>
                                        <p:tgtEl>
                                          <p:spTgt spid="111623">
                                            <p:txEl>
                                              <p:pRg st="0" end="0"/>
                                            </p:txEl>
                                          </p:spTgt>
                                        </p:tgtEl>
                                        <p:attrNameLst>
                                          <p:attrName>ppt_x</p:attrName>
                                        </p:attrNameLst>
                                      </p:cBhvr>
                                    </p:anim>
                                    <p:anim from="(-#ppt_h/2)" to="(#ppt_y)" calcmode="lin" valueType="num">
                                      <p:cBhvr>
                                        <p:cTn id="26" dur="1000" fill="hold">
                                          <p:stCondLst>
                                            <p:cond delay="0"/>
                                          </p:stCondLst>
                                        </p:cTn>
                                        <p:tgtEl>
                                          <p:spTgt spid="111623">
                                            <p:txEl>
                                              <p:pRg st="0" end="0"/>
                                            </p:txEl>
                                          </p:spTgt>
                                        </p:tgtEl>
                                        <p:attrNameLst>
                                          <p:attrName>ppt_y</p:attrName>
                                        </p:attrNameLst>
                                      </p:cBhvr>
                                    </p:anim>
                                    <p:animRot by="21600000">
                                      <p:cBhvr>
                                        <p:cTn id="27" dur="1000" fill="hold">
                                          <p:stCondLst>
                                            <p:cond delay="0"/>
                                          </p:stCondLst>
                                        </p:cTn>
                                        <p:tgtEl>
                                          <p:spTgt spid="111623">
                                            <p:txEl>
                                              <p:pRg st="0" end="0"/>
                                            </p:txEl>
                                          </p:spTgt>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11623">
                                            <p:txEl>
                                              <p:pRg st="2" end="2"/>
                                            </p:txEl>
                                          </p:spTgt>
                                        </p:tgtEl>
                                        <p:attrNameLst>
                                          <p:attrName>style.visibility</p:attrName>
                                        </p:attrNameLst>
                                      </p:cBhvr>
                                      <p:to>
                                        <p:strVal val="visible"/>
                                      </p:to>
                                    </p:set>
                                    <p:anim by="(-#ppt_w*2)" calcmode="lin" valueType="num">
                                      <p:cBhvr rctx="PPT">
                                        <p:cTn id="30" dur="500" autoRev="1" fill="hold">
                                          <p:stCondLst>
                                            <p:cond delay="0"/>
                                          </p:stCondLst>
                                        </p:cTn>
                                        <p:tgtEl>
                                          <p:spTgt spid="111623">
                                            <p:txEl>
                                              <p:pRg st="2" end="2"/>
                                            </p:txEl>
                                          </p:spTgt>
                                        </p:tgtEl>
                                        <p:attrNameLst>
                                          <p:attrName>ppt_w</p:attrName>
                                        </p:attrNameLst>
                                      </p:cBhvr>
                                    </p:anim>
                                    <p:anim by="(#ppt_w*0.50)" calcmode="lin" valueType="num">
                                      <p:cBhvr>
                                        <p:cTn id="31" dur="500" decel="50000" autoRev="1" fill="hold">
                                          <p:stCondLst>
                                            <p:cond delay="0"/>
                                          </p:stCondLst>
                                        </p:cTn>
                                        <p:tgtEl>
                                          <p:spTgt spid="111623">
                                            <p:txEl>
                                              <p:pRg st="2" end="2"/>
                                            </p:txEl>
                                          </p:spTgt>
                                        </p:tgtEl>
                                        <p:attrNameLst>
                                          <p:attrName>ppt_x</p:attrName>
                                        </p:attrNameLst>
                                      </p:cBhvr>
                                    </p:anim>
                                    <p:anim from="(-#ppt_h/2)" to="(#ppt_y)" calcmode="lin" valueType="num">
                                      <p:cBhvr>
                                        <p:cTn id="32" dur="1000" fill="hold">
                                          <p:stCondLst>
                                            <p:cond delay="0"/>
                                          </p:stCondLst>
                                        </p:cTn>
                                        <p:tgtEl>
                                          <p:spTgt spid="111623">
                                            <p:txEl>
                                              <p:pRg st="2" end="2"/>
                                            </p:txEl>
                                          </p:spTgt>
                                        </p:tgtEl>
                                        <p:attrNameLst>
                                          <p:attrName>ppt_y</p:attrName>
                                        </p:attrNameLst>
                                      </p:cBhvr>
                                    </p:anim>
                                    <p:animRot by="21600000">
                                      <p:cBhvr>
                                        <p:cTn id="33" dur="1000" fill="hold">
                                          <p:stCondLst>
                                            <p:cond delay="0"/>
                                          </p:stCondLst>
                                        </p:cTn>
                                        <p:tgtEl>
                                          <p:spTgt spid="111623">
                                            <p:txEl>
                                              <p:pRg st="2" end="2"/>
                                            </p:txEl>
                                          </p:spTgt>
                                        </p:tgtEl>
                                        <p:attrNameLst>
                                          <p:attrName>r</p:attrName>
                                        </p:attrNameLst>
                                      </p:cBhvr>
                                    </p:animRot>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111623">
                                            <p:txEl>
                                              <p:pRg st="4" end="4"/>
                                            </p:txEl>
                                          </p:spTgt>
                                        </p:tgtEl>
                                        <p:attrNameLst>
                                          <p:attrName>style.visibility</p:attrName>
                                        </p:attrNameLst>
                                      </p:cBhvr>
                                      <p:to>
                                        <p:strVal val="visible"/>
                                      </p:to>
                                    </p:set>
                                    <p:anim by="(-#ppt_w*2)" calcmode="lin" valueType="num">
                                      <p:cBhvr rctx="PPT">
                                        <p:cTn id="36" dur="500" autoRev="1" fill="hold">
                                          <p:stCondLst>
                                            <p:cond delay="0"/>
                                          </p:stCondLst>
                                        </p:cTn>
                                        <p:tgtEl>
                                          <p:spTgt spid="111623">
                                            <p:txEl>
                                              <p:pRg st="4" end="4"/>
                                            </p:txEl>
                                          </p:spTgt>
                                        </p:tgtEl>
                                        <p:attrNameLst>
                                          <p:attrName>ppt_w</p:attrName>
                                        </p:attrNameLst>
                                      </p:cBhvr>
                                    </p:anim>
                                    <p:anim by="(#ppt_w*0.50)" calcmode="lin" valueType="num">
                                      <p:cBhvr>
                                        <p:cTn id="37" dur="500" decel="50000" autoRev="1" fill="hold">
                                          <p:stCondLst>
                                            <p:cond delay="0"/>
                                          </p:stCondLst>
                                        </p:cTn>
                                        <p:tgtEl>
                                          <p:spTgt spid="111623">
                                            <p:txEl>
                                              <p:pRg st="4" end="4"/>
                                            </p:txEl>
                                          </p:spTgt>
                                        </p:tgtEl>
                                        <p:attrNameLst>
                                          <p:attrName>ppt_x</p:attrName>
                                        </p:attrNameLst>
                                      </p:cBhvr>
                                    </p:anim>
                                    <p:anim from="(-#ppt_h/2)" to="(#ppt_y)" calcmode="lin" valueType="num">
                                      <p:cBhvr>
                                        <p:cTn id="38" dur="1000" fill="hold">
                                          <p:stCondLst>
                                            <p:cond delay="0"/>
                                          </p:stCondLst>
                                        </p:cTn>
                                        <p:tgtEl>
                                          <p:spTgt spid="111623">
                                            <p:txEl>
                                              <p:pRg st="4" end="4"/>
                                            </p:txEl>
                                          </p:spTgt>
                                        </p:tgtEl>
                                        <p:attrNameLst>
                                          <p:attrName>ppt_y</p:attrName>
                                        </p:attrNameLst>
                                      </p:cBhvr>
                                    </p:anim>
                                    <p:animRot by="21600000">
                                      <p:cBhvr>
                                        <p:cTn id="39" dur="1000" fill="hold">
                                          <p:stCondLst>
                                            <p:cond delay="0"/>
                                          </p:stCondLst>
                                        </p:cTn>
                                        <p:tgtEl>
                                          <p:spTgt spid="11162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111622" grpId="1"/>
      <p:bldP spid="111623"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1" name="Rectangle 35"/>
          <p:cNvSpPr>
            <a:spLocks noChangeArrowheads="1"/>
          </p:cNvSpPr>
          <p:nvPr/>
        </p:nvSpPr>
        <p:spPr bwMode="auto">
          <a:xfrm>
            <a:off x="4495800" y="4038600"/>
            <a:ext cx="106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200" b="1" i="1">
                <a:solidFill>
                  <a:srgbClr val="FF00FF"/>
                </a:solidFill>
                <a:latin typeface="Times New Roman" pitchFamily="18" charset="0"/>
              </a:rPr>
              <a:t>n</a:t>
            </a:r>
          </a:p>
          <a:p>
            <a:pPr algn="ctr" eaLnBrk="1" hangingPunct="1"/>
            <a:r>
              <a:rPr lang="en-US" altLang="en-US" sz="2800" b="1" i="1">
                <a:solidFill>
                  <a:srgbClr val="FF00FF"/>
                </a:solidFill>
                <a:latin typeface="Times New Roman" pitchFamily="18" charset="0"/>
              </a:rPr>
              <a:t>C</a:t>
            </a:r>
            <a:r>
              <a:rPr lang="en-US" altLang="en-US" b="1" i="1" baseline="-25000">
                <a:solidFill>
                  <a:srgbClr val="FF00FF"/>
                </a:solidFill>
                <a:latin typeface="Times New Roman" pitchFamily="18" charset="0"/>
              </a:rPr>
              <a:t>M</a:t>
            </a:r>
          </a:p>
        </p:txBody>
      </p:sp>
      <p:sp>
        <p:nvSpPr>
          <p:cNvPr id="36867" name="Text Box 7"/>
          <p:cNvSpPr txBox="1">
            <a:spLocks noChangeArrowheads="1"/>
          </p:cNvSpPr>
          <p:nvPr/>
        </p:nvSpPr>
        <p:spPr bwMode="auto">
          <a:xfrm>
            <a:off x="457200" y="1020762"/>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 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
        <p:nvSpPr>
          <p:cNvPr id="36868" name="Text Box 10"/>
          <p:cNvSpPr txBox="1">
            <a:spLocks noChangeArrowheads="1"/>
          </p:cNvSpPr>
          <p:nvPr/>
        </p:nvSpPr>
        <p:spPr bwMode="auto">
          <a:xfrm>
            <a:off x="609600" y="1600200"/>
            <a:ext cx="358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000" b="1" u="sng" dirty="0">
                <a:solidFill>
                  <a:srgbClr val="0000CC"/>
                </a:solidFill>
                <a:latin typeface="Times New Roman" pitchFamily="18" charset="0"/>
              </a:rPr>
              <a:t>b. </a:t>
            </a:r>
            <a:r>
              <a:rPr lang="en-US" altLang="en-US" sz="3000" b="1" u="sng" dirty="0" err="1">
                <a:solidFill>
                  <a:srgbClr val="0000CC"/>
                </a:solidFill>
                <a:latin typeface="Times New Roman" pitchFamily="18" charset="0"/>
              </a:rPr>
              <a:t>Công</a:t>
            </a:r>
            <a:r>
              <a:rPr lang="en-US" altLang="en-US" sz="3000" b="1" u="sng" dirty="0">
                <a:solidFill>
                  <a:srgbClr val="0000CC"/>
                </a:solidFill>
                <a:latin typeface="Times New Roman" pitchFamily="18" charset="0"/>
              </a:rPr>
              <a:t> </a:t>
            </a:r>
            <a:r>
              <a:rPr lang="en-US" altLang="en-US" sz="3000" b="1" u="sng" dirty="0" err="1">
                <a:solidFill>
                  <a:srgbClr val="0000CC"/>
                </a:solidFill>
                <a:latin typeface="Times New Roman" pitchFamily="18" charset="0"/>
              </a:rPr>
              <a:t>thức</a:t>
            </a:r>
            <a:r>
              <a:rPr lang="en-US" altLang="en-US" sz="3000" b="1" u="sng" dirty="0">
                <a:solidFill>
                  <a:srgbClr val="0000CC"/>
                </a:solidFill>
                <a:latin typeface="Times New Roman" pitchFamily="18" charset="0"/>
              </a:rPr>
              <a:t>:</a:t>
            </a:r>
          </a:p>
        </p:txBody>
      </p:sp>
      <p:sp>
        <p:nvSpPr>
          <p:cNvPr id="19479" name="Text Box 23"/>
          <p:cNvSpPr txBox="1">
            <a:spLocks noChangeArrowheads="1"/>
          </p:cNvSpPr>
          <p:nvPr/>
        </p:nvSpPr>
        <p:spPr bwMode="auto">
          <a:xfrm>
            <a:off x="1066800" y="2490395"/>
            <a:ext cx="7315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2800" b="1" dirty="0">
                <a:solidFill>
                  <a:srgbClr val="CC0000"/>
                </a:solidFill>
                <a:latin typeface="Times New Roman" pitchFamily="18" charset="0"/>
              </a:rPr>
              <a:t>	</a:t>
            </a:r>
            <a:r>
              <a:rPr lang="en-US" altLang="en-US" sz="3200" b="1" dirty="0" err="1">
                <a:solidFill>
                  <a:srgbClr val="CC0000"/>
                </a:solidFill>
                <a:latin typeface="Times New Roman" pitchFamily="18" charset="0"/>
              </a:rPr>
              <a:t>Dựa</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vào</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công</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thức</a:t>
            </a:r>
            <a:r>
              <a:rPr lang="en-US" altLang="en-US" sz="3200" b="1" dirty="0">
                <a:solidFill>
                  <a:srgbClr val="CC0000"/>
                </a:solidFill>
                <a:latin typeface="Times New Roman" pitchFamily="18" charset="0"/>
              </a:rPr>
              <a:t> C</a:t>
            </a:r>
            <a:r>
              <a:rPr lang="en-US" altLang="en-US" sz="3200" b="1" baseline="-25000" dirty="0">
                <a:solidFill>
                  <a:srgbClr val="CC0000"/>
                </a:solidFill>
                <a:latin typeface="Times New Roman" pitchFamily="18" charset="0"/>
              </a:rPr>
              <a:t>M</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hãy</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viết</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công</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thức</a:t>
            </a:r>
            <a:r>
              <a:rPr lang="en-US" altLang="en-US" sz="3200" b="1" dirty="0">
                <a:solidFill>
                  <a:srgbClr val="CC0000"/>
                </a:solidFill>
                <a:latin typeface="Times New Roman" pitchFamily="18" charset="0"/>
              </a:rPr>
              <a:t> </a:t>
            </a:r>
            <a:r>
              <a:rPr lang="en-US" altLang="en-US" sz="3200" b="1" dirty="0" err="1">
                <a:solidFill>
                  <a:srgbClr val="CC0000"/>
                </a:solidFill>
                <a:latin typeface="Times New Roman" pitchFamily="18" charset="0"/>
              </a:rPr>
              <a:t>tính</a:t>
            </a:r>
            <a:r>
              <a:rPr lang="en-US" altLang="en-US" sz="3200" b="1" dirty="0">
                <a:solidFill>
                  <a:srgbClr val="CC0000"/>
                </a:solidFill>
                <a:latin typeface="Times New Roman" pitchFamily="18" charset="0"/>
              </a:rPr>
              <a:t>:</a:t>
            </a:r>
          </a:p>
        </p:txBody>
      </p:sp>
      <p:grpSp>
        <p:nvGrpSpPr>
          <p:cNvPr id="19496" name="Group 40"/>
          <p:cNvGrpSpPr>
            <a:grpSpLocks/>
          </p:cNvGrpSpPr>
          <p:nvPr/>
        </p:nvGrpSpPr>
        <p:grpSpPr bwMode="auto">
          <a:xfrm>
            <a:off x="2743200" y="3429000"/>
            <a:ext cx="6858000" cy="2209800"/>
            <a:chOff x="1104" y="2400"/>
            <a:chExt cx="4320" cy="1392"/>
          </a:xfrm>
        </p:grpSpPr>
        <p:sp>
          <p:nvSpPr>
            <p:cNvPr id="36872" name="Rectangle 32"/>
            <p:cNvSpPr>
              <a:spLocks noChangeArrowheads="1"/>
            </p:cNvSpPr>
            <p:nvPr/>
          </p:nvSpPr>
          <p:spPr bwMode="auto">
            <a:xfrm>
              <a:off x="1104" y="2400"/>
              <a:ext cx="4320"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a:solidFill>
                    <a:srgbClr val="CC00FF"/>
                  </a:solidFill>
                  <a:latin typeface="Times New Roman" pitchFamily="18" charset="0"/>
                  <a:sym typeface="Wingdings" pitchFamily="2" charset="2"/>
                </a:rPr>
                <a:t> </a:t>
              </a:r>
              <a:r>
                <a:rPr lang="en-US" altLang="en-US" sz="3200" b="1" i="1">
                  <a:solidFill>
                    <a:srgbClr val="FF00FF"/>
                  </a:solidFill>
                  <a:latin typeface="Times New Roman" pitchFamily="18" charset="0"/>
                </a:rPr>
                <a:t>n = C</a:t>
              </a:r>
              <a:r>
                <a:rPr lang="en-US" altLang="en-US" sz="2400" b="1" i="1" baseline="-25000">
                  <a:solidFill>
                    <a:srgbClr val="FF00FF"/>
                  </a:solidFill>
                  <a:latin typeface="Times New Roman" pitchFamily="18" charset="0"/>
                </a:rPr>
                <a:t>M</a:t>
              </a:r>
              <a:r>
                <a:rPr lang="en-US" altLang="en-US" sz="3200" b="1" i="1">
                  <a:solidFill>
                    <a:srgbClr val="FF00FF"/>
                  </a:solidFill>
                  <a:latin typeface="Times New Roman" pitchFamily="18" charset="0"/>
                </a:rPr>
                <a:t> x V</a:t>
              </a:r>
            </a:p>
            <a:p>
              <a:pPr eaLnBrk="1" hangingPunct="1"/>
              <a:endParaRPr lang="en-US" altLang="en-US" sz="3200">
                <a:solidFill>
                  <a:srgbClr val="FF00FF"/>
                </a:solidFill>
                <a:latin typeface="Times New Roman" pitchFamily="18" charset="0"/>
              </a:endParaRPr>
            </a:p>
            <a:p>
              <a:pPr eaLnBrk="1" hangingPunct="1"/>
              <a:r>
                <a:rPr lang="en-US" altLang="en-US" sz="3200" b="1" i="1">
                  <a:latin typeface="Times New Roman" pitchFamily="18" charset="0"/>
                </a:rPr>
                <a:t>             </a:t>
              </a:r>
              <a:r>
                <a:rPr lang="en-US" altLang="en-US" sz="3200" b="1" i="1">
                  <a:solidFill>
                    <a:srgbClr val="FF00FF"/>
                  </a:solidFill>
                  <a:latin typeface="Times New Roman" pitchFamily="18" charset="0"/>
                </a:rPr>
                <a:t>V=</a:t>
              </a:r>
              <a:r>
                <a:rPr lang="en-US" altLang="en-US" sz="3200">
                  <a:solidFill>
                    <a:srgbClr val="FF00FF"/>
                  </a:solidFill>
                  <a:latin typeface="Times New Roman" pitchFamily="18" charset="0"/>
                </a:rPr>
                <a:t> </a:t>
              </a:r>
            </a:p>
          </p:txBody>
        </p:sp>
        <p:sp>
          <p:nvSpPr>
            <p:cNvPr id="36873" name="Line 36"/>
            <p:cNvSpPr>
              <a:spLocks noChangeShapeType="1"/>
            </p:cNvSpPr>
            <p:nvPr/>
          </p:nvSpPr>
          <p:spPr bwMode="auto">
            <a:xfrm>
              <a:off x="2448" y="3408"/>
              <a:ext cx="336" cy="0"/>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497" name="Text Box 41"/>
          <p:cNvSpPr txBox="1">
            <a:spLocks noChangeArrowheads="1"/>
          </p:cNvSpPr>
          <p:nvPr/>
        </p:nvSpPr>
        <p:spPr bwMode="auto">
          <a:xfrm>
            <a:off x="1143000" y="3733800"/>
            <a:ext cx="631563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600" dirty="0">
                <a:latin typeface="Times New Roman" pitchFamily="18" charset="0"/>
                <a:sym typeface="Wingdings 2" pitchFamily="18" charset="2"/>
              </a:rPr>
              <a:t> </a:t>
            </a:r>
            <a:r>
              <a:rPr lang="en-US" altLang="en-US" sz="4000" b="1" i="1" dirty="0">
                <a:solidFill>
                  <a:srgbClr val="9900CC"/>
                </a:solidFill>
                <a:latin typeface="Times New Roman" pitchFamily="18" charset="0"/>
              </a:rPr>
              <a:t>n = ?</a:t>
            </a:r>
          </a:p>
          <a:p>
            <a:pPr eaLnBrk="1" hangingPunct="1">
              <a:spcBef>
                <a:spcPct val="50000"/>
              </a:spcBef>
            </a:pPr>
            <a:r>
              <a:rPr lang="en-US" altLang="en-US" sz="4000" b="1" i="1" dirty="0">
                <a:solidFill>
                  <a:srgbClr val="9900CC"/>
                </a:solidFill>
                <a:latin typeface="Times New Roman" pitchFamily="18" charset="0"/>
              </a:rPr>
              <a:t> V = ?</a:t>
            </a:r>
          </a:p>
        </p:txBody>
      </p:sp>
      <p:sp>
        <p:nvSpPr>
          <p:cNvPr id="10" name="TextBox 9"/>
          <p:cNvSpPr txBox="1"/>
          <p:nvPr/>
        </p:nvSpPr>
        <p:spPr>
          <a:xfrm>
            <a:off x="1411045" y="34962"/>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1" name="TextBox 10"/>
          <p:cNvSpPr txBox="1"/>
          <p:nvPr/>
        </p:nvSpPr>
        <p:spPr>
          <a:xfrm>
            <a:off x="143436" y="681291"/>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Tree>
    <p:extLst>
      <p:ext uri="{BB962C8B-B14F-4D97-AF65-F5344CB8AC3E}">
        <p14:creationId xmlns:p14="http://schemas.microsoft.com/office/powerpoint/2010/main" val="1456081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9497">
                                            <p:txEl>
                                              <p:pRg st="0" end="0"/>
                                            </p:txEl>
                                          </p:spTgt>
                                        </p:tgtEl>
                                        <p:attrNameLst>
                                          <p:attrName>style.visibility</p:attrName>
                                        </p:attrNameLst>
                                      </p:cBhvr>
                                      <p:to>
                                        <p:strVal val="visible"/>
                                      </p:to>
                                    </p:set>
                                    <p:anim calcmode="lin" valueType="num">
                                      <p:cBhvr>
                                        <p:cTn id="7" dur="500" fill="hold"/>
                                        <p:tgtEl>
                                          <p:spTgt spid="1949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9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949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19497">
                                            <p:txEl>
                                              <p:pRg st="0" end="0"/>
                                            </p:txEl>
                                          </p:spTgt>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19479"/>
                                        </p:tgtEl>
                                        <p:attrNameLst>
                                          <p:attrName>style.visibility</p:attrName>
                                        </p:attrNameLst>
                                      </p:cBhvr>
                                      <p:to>
                                        <p:strVal val="visible"/>
                                      </p:to>
                                    </p:set>
                                    <p:anim calcmode="lin" valueType="num">
                                      <p:cBhvr>
                                        <p:cTn id="13" dur="500" fill="hold"/>
                                        <p:tgtEl>
                                          <p:spTgt spid="19479"/>
                                        </p:tgtEl>
                                        <p:attrNameLst>
                                          <p:attrName>ppt_w</p:attrName>
                                        </p:attrNameLst>
                                      </p:cBhvr>
                                      <p:tavLst>
                                        <p:tav tm="0">
                                          <p:val>
                                            <p:fltVal val="0"/>
                                          </p:val>
                                        </p:tav>
                                        <p:tav tm="100000">
                                          <p:val>
                                            <p:strVal val="#ppt_w"/>
                                          </p:val>
                                        </p:tav>
                                      </p:tavLst>
                                    </p:anim>
                                    <p:anim calcmode="lin" valueType="num">
                                      <p:cBhvr>
                                        <p:cTn id="14" dur="500" fill="hold"/>
                                        <p:tgtEl>
                                          <p:spTgt spid="19479"/>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9497">
                                            <p:txEl>
                                              <p:pRg st="1" end="1"/>
                                            </p:txEl>
                                          </p:spTgt>
                                        </p:tgtEl>
                                        <p:attrNameLst>
                                          <p:attrName>style.visibility</p:attrName>
                                        </p:attrNameLst>
                                      </p:cBhvr>
                                      <p:to>
                                        <p:strVal val="visible"/>
                                      </p:to>
                                    </p:set>
                                    <p:anim calcmode="lin" valueType="num">
                                      <p:cBhvr>
                                        <p:cTn id="17" dur="500" fill="hold"/>
                                        <p:tgtEl>
                                          <p:spTgt spid="1949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9497">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19497">
                                            <p:txEl>
                                              <p:pRg st="1" end="1"/>
                                            </p:txEl>
                                          </p:spTgt>
                                        </p:tgtEl>
                                        <p:attrNameLst>
                                          <p:attrName>style.rotation</p:attrName>
                                        </p:attrNameLst>
                                      </p:cBhvr>
                                      <p:tavLst>
                                        <p:tav tm="0">
                                          <p:val>
                                            <p:fltVal val="90"/>
                                          </p:val>
                                        </p:tav>
                                        <p:tav tm="100000">
                                          <p:val>
                                            <p:fltVal val="0"/>
                                          </p:val>
                                        </p:tav>
                                      </p:tavLst>
                                    </p:anim>
                                    <p:animEffect transition="in" filter="fade">
                                      <p:cBhvr>
                                        <p:cTn id="20" dur="500"/>
                                        <p:tgtEl>
                                          <p:spTgt spid="1949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xit" presetSubtype="0" fill="hold" grpId="1" nodeType="clickEffect">
                                  <p:stCondLst>
                                    <p:cond delay="0"/>
                                  </p:stCondLst>
                                  <p:childTnLst>
                                    <p:animEffect transition="out" filter="fade">
                                      <p:cBhvr>
                                        <p:cTn id="24" dur="1000"/>
                                        <p:tgtEl>
                                          <p:spTgt spid="19479"/>
                                        </p:tgtEl>
                                      </p:cBhvr>
                                    </p:animEffect>
                                    <p:anim calcmode="lin" valueType="num">
                                      <p:cBhvr>
                                        <p:cTn id="25" dur="1000"/>
                                        <p:tgtEl>
                                          <p:spTgt spid="19479"/>
                                        </p:tgtEl>
                                        <p:attrNameLst>
                                          <p:attrName>ppt_x</p:attrName>
                                        </p:attrNameLst>
                                      </p:cBhvr>
                                      <p:tavLst>
                                        <p:tav tm="0">
                                          <p:val>
                                            <p:strVal val="ppt_x"/>
                                          </p:val>
                                        </p:tav>
                                        <p:tav tm="100000">
                                          <p:val>
                                            <p:strVal val="ppt_x"/>
                                          </p:val>
                                        </p:tav>
                                      </p:tavLst>
                                    </p:anim>
                                    <p:anim calcmode="lin" valueType="num">
                                      <p:cBhvr>
                                        <p:cTn id="26" dur="100" decel="100000"/>
                                        <p:tgtEl>
                                          <p:spTgt spid="19479"/>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19479"/>
                                        </p:tgtEl>
                                        <p:attrNameLst>
                                          <p:attrName>ppt_y</p:attrName>
                                        </p:attrNameLst>
                                      </p:cBhvr>
                                      <p:tavLst>
                                        <p:tav tm="0">
                                          <p:val>
                                            <p:strVal val="ppt_y"/>
                                          </p:val>
                                        </p:tav>
                                        <p:tav tm="100000">
                                          <p:val>
                                            <p:strVal val="ppt_y+1"/>
                                          </p:val>
                                        </p:tav>
                                      </p:tavLst>
                                    </p:anim>
                                    <p:set>
                                      <p:cBhvr>
                                        <p:cTn id="28" dur="1" fill="hold">
                                          <p:stCondLst>
                                            <p:cond delay="999"/>
                                          </p:stCondLst>
                                        </p:cTn>
                                        <p:tgtEl>
                                          <p:spTgt spid="19479"/>
                                        </p:tgtEl>
                                        <p:attrNameLst>
                                          <p:attrName>style.visibility</p:attrName>
                                        </p:attrNameLst>
                                      </p:cBhvr>
                                      <p:to>
                                        <p:strVal val="hidden"/>
                                      </p:to>
                                    </p:set>
                                  </p:childTnLst>
                                </p:cTn>
                              </p:par>
                              <p:par>
                                <p:cTn id="29" presetID="37" presetClass="exit" presetSubtype="0" fill="hold" grpId="0" nodeType="withEffect">
                                  <p:stCondLst>
                                    <p:cond delay="0"/>
                                  </p:stCondLst>
                                  <p:iterate type="lt">
                                    <p:tmPct val="0"/>
                                  </p:iterate>
                                  <p:childTnLst>
                                    <p:animEffect transition="out" filter="fade">
                                      <p:cBhvr>
                                        <p:cTn id="30" dur="1000"/>
                                        <p:tgtEl>
                                          <p:spTgt spid="19497">
                                            <p:txEl>
                                              <p:pRg st="0" end="0"/>
                                            </p:txEl>
                                          </p:spTgt>
                                        </p:tgtEl>
                                      </p:cBhvr>
                                    </p:animEffect>
                                    <p:anim calcmode="lin" valueType="num">
                                      <p:cBhvr>
                                        <p:cTn id="31" dur="1000"/>
                                        <p:tgtEl>
                                          <p:spTgt spid="19497">
                                            <p:txEl>
                                              <p:pRg st="0" end="0"/>
                                            </p:txEl>
                                          </p:spTgt>
                                        </p:tgtEl>
                                        <p:attrNameLst>
                                          <p:attrName>ppt_x</p:attrName>
                                        </p:attrNameLst>
                                      </p:cBhvr>
                                      <p:tavLst>
                                        <p:tav tm="0">
                                          <p:val>
                                            <p:strVal val="ppt_x"/>
                                          </p:val>
                                        </p:tav>
                                        <p:tav tm="100000">
                                          <p:val>
                                            <p:strVal val="ppt_x"/>
                                          </p:val>
                                        </p:tav>
                                      </p:tavLst>
                                    </p:anim>
                                    <p:anim calcmode="lin" valueType="num">
                                      <p:cBhvr>
                                        <p:cTn id="32" dur="100" decel="100000"/>
                                        <p:tgtEl>
                                          <p:spTgt spid="19497">
                                            <p:txEl>
                                              <p:pRg st="0" end="0"/>
                                            </p:txEl>
                                          </p:spTgt>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9497">
                                            <p:txEl>
                                              <p:pRg st="0" end="0"/>
                                            </p:txEl>
                                          </p:spTgt>
                                        </p:tgtEl>
                                        <p:attrNameLst>
                                          <p:attrName>ppt_y</p:attrName>
                                        </p:attrNameLst>
                                      </p:cBhvr>
                                      <p:tavLst>
                                        <p:tav tm="0">
                                          <p:val>
                                            <p:strVal val="ppt_y"/>
                                          </p:val>
                                        </p:tav>
                                        <p:tav tm="100000">
                                          <p:val>
                                            <p:strVal val="ppt_y+1"/>
                                          </p:val>
                                        </p:tav>
                                      </p:tavLst>
                                    </p:anim>
                                    <p:set>
                                      <p:cBhvr>
                                        <p:cTn id="34" dur="1" fill="hold">
                                          <p:stCondLst>
                                            <p:cond delay="999"/>
                                          </p:stCondLst>
                                        </p:cTn>
                                        <p:tgtEl>
                                          <p:spTgt spid="19497">
                                            <p:txEl>
                                              <p:pRg st="0" end="0"/>
                                            </p:txEl>
                                          </p:spTgt>
                                        </p:tgtEl>
                                        <p:attrNameLst>
                                          <p:attrName>style.visibility</p:attrName>
                                        </p:attrNameLst>
                                      </p:cBhvr>
                                      <p:to>
                                        <p:strVal val="hidden"/>
                                      </p:to>
                                    </p:set>
                                  </p:childTnLst>
                                </p:cTn>
                              </p:par>
                              <p:par>
                                <p:cTn id="35" presetID="37" presetClass="exit" presetSubtype="0" fill="hold" grpId="0" nodeType="withEffect">
                                  <p:stCondLst>
                                    <p:cond delay="0"/>
                                  </p:stCondLst>
                                  <p:iterate type="lt">
                                    <p:tmPct val="0"/>
                                  </p:iterate>
                                  <p:childTnLst>
                                    <p:animEffect transition="out" filter="fade">
                                      <p:cBhvr>
                                        <p:cTn id="36" dur="1000"/>
                                        <p:tgtEl>
                                          <p:spTgt spid="19497">
                                            <p:txEl>
                                              <p:pRg st="1" end="1"/>
                                            </p:txEl>
                                          </p:spTgt>
                                        </p:tgtEl>
                                      </p:cBhvr>
                                    </p:animEffect>
                                    <p:anim calcmode="lin" valueType="num">
                                      <p:cBhvr>
                                        <p:cTn id="37" dur="1000"/>
                                        <p:tgtEl>
                                          <p:spTgt spid="19497">
                                            <p:txEl>
                                              <p:pRg st="1" end="1"/>
                                            </p:txEl>
                                          </p:spTgt>
                                        </p:tgtEl>
                                        <p:attrNameLst>
                                          <p:attrName>ppt_x</p:attrName>
                                        </p:attrNameLst>
                                      </p:cBhvr>
                                      <p:tavLst>
                                        <p:tav tm="0">
                                          <p:val>
                                            <p:strVal val="ppt_x"/>
                                          </p:val>
                                        </p:tav>
                                        <p:tav tm="100000">
                                          <p:val>
                                            <p:strVal val="ppt_x"/>
                                          </p:val>
                                        </p:tav>
                                      </p:tavLst>
                                    </p:anim>
                                    <p:anim calcmode="lin" valueType="num">
                                      <p:cBhvr>
                                        <p:cTn id="38" dur="100" decel="100000"/>
                                        <p:tgtEl>
                                          <p:spTgt spid="19497">
                                            <p:txEl>
                                              <p:pRg st="1" end="1"/>
                                            </p:txEl>
                                          </p:spTgt>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19497">
                                            <p:txEl>
                                              <p:pRg st="1" end="1"/>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19497">
                                            <p:txEl>
                                              <p:pRg st="1" end="1"/>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0" presetClass="entr" presetSubtype="0" fill="hold" nodeType="clickEffect">
                                  <p:stCondLst>
                                    <p:cond delay="0"/>
                                  </p:stCondLst>
                                  <p:childTnLst>
                                    <p:set>
                                      <p:cBhvr>
                                        <p:cTn id="44" dur="1" fill="hold">
                                          <p:stCondLst>
                                            <p:cond delay="0"/>
                                          </p:stCondLst>
                                        </p:cTn>
                                        <p:tgtEl>
                                          <p:spTgt spid="19496"/>
                                        </p:tgtEl>
                                        <p:attrNameLst>
                                          <p:attrName>style.visibility</p:attrName>
                                        </p:attrNameLst>
                                      </p:cBhvr>
                                      <p:to>
                                        <p:strVal val="visible"/>
                                      </p:to>
                                    </p:set>
                                    <p:animEffect transition="in" filter="fade">
                                      <p:cBhvr>
                                        <p:cTn id="45" dur="800" decel="100000"/>
                                        <p:tgtEl>
                                          <p:spTgt spid="19496"/>
                                        </p:tgtEl>
                                      </p:cBhvr>
                                    </p:animEffect>
                                    <p:anim calcmode="lin" valueType="num">
                                      <p:cBhvr>
                                        <p:cTn id="46" dur="800" decel="100000" fill="hold"/>
                                        <p:tgtEl>
                                          <p:spTgt spid="19496"/>
                                        </p:tgtEl>
                                        <p:attrNameLst>
                                          <p:attrName>style.rotation</p:attrName>
                                        </p:attrNameLst>
                                      </p:cBhvr>
                                      <p:tavLst>
                                        <p:tav tm="0">
                                          <p:val>
                                            <p:fltVal val="-90"/>
                                          </p:val>
                                        </p:tav>
                                        <p:tav tm="100000">
                                          <p:val>
                                            <p:fltVal val="0"/>
                                          </p:val>
                                        </p:tav>
                                      </p:tavLst>
                                    </p:anim>
                                    <p:anim calcmode="lin" valueType="num">
                                      <p:cBhvr>
                                        <p:cTn id="47" dur="800" decel="100000" fill="hold"/>
                                        <p:tgtEl>
                                          <p:spTgt spid="19496"/>
                                        </p:tgtEl>
                                        <p:attrNameLst>
                                          <p:attrName>ppt_x</p:attrName>
                                        </p:attrNameLst>
                                      </p:cBhvr>
                                      <p:tavLst>
                                        <p:tav tm="0">
                                          <p:val>
                                            <p:strVal val="#ppt_x+0.4"/>
                                          </p:val>
                                        </p:tav>
                                        <p:tav tm="100000">
                                          <p:val>
                                            <p:strVal val="#ppt_x-0.05"/>
                                          </p:val>
                                        </p:tav>
                                      </p:tavLst>
                                    </p:anim>
                                    <p:anim calcmode="lin" valueType="num">
                                      <p:cBhvr>
                                        <p:cTn id="48" dur="800" decel="100000" fill="hold"/>
                                        <p:tgtEl>
                                          <p:spTgt spid="1949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949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9496"/>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0"/>
                                  </p:stCondLst>
                                  <p:childTnLst>
                                    <p:set>
                                      <p:cBhvr>
                                        <p:cTn id="52" dur="1" fill="hold">
                                          <p:stCondLst>
                                            <p:cond delay="0"/>
                                          </p:stCondLst>
                                        </p:cTn>
                                        <p:tgtEl>
                                          <p:spTgt spid="19491"/>
                                        </p:tgtEl>
                                        <p:attrNameLst>
                                          <p:attrName>style.visibility</p:attrName>
                                        </p:attrNameLst>
                                      </p:cBhvr>
                                      <p:to>
                                        <p:strVal val="visible"/>
                                      </p:to>
                                    </p:set>
                                    <p:animEffect transition="in" filter="fade">
                                      <p:cBhvr>
                                        <p:cTn id="53" dur="800" decel="100000"/>
                                        <p:tgtEl>
                                          <p:spTgt spid="19491"/>
                                        </p:tgtEl>
                                      </p:cBhvr>
                                    </p:animEffect>
                                    <p:anim calcmode="lin" valueType="num">
                                      <p:cBhvr>
                                        <p:cTn id="54" dur="800" decel="100000" fill="hold"/>
                                        <p:tgtEl>
                                          <p:spTgt spid="19491"/>
                                        </p:tgtEl>
                                        <p:attrNameLst>
                                          <p:attrName>style.rotation</p:attrName>
                                        </p:attrNameLst>
                                      </p:cBhvr>
                                      <p:tavLst>
                                        <p:tav tm="0">
                                          <p:val>
                                            <p:fltVal val="-90"/>
                                          </p:val>
                                        </p:tav>
                                        <p:tav tm="100000">
                                          <p:val>
                                            <p:fltVal val="0"/>
                                          </p:val>
                                        </p:tav>
                                      </p:tavLst>
                                    </p:anim>
                                    <p:anim calcmode="lin" valueType="num">
                                      <p:cBhvr>
                                        <p:cTn id="55" dur="800" decel="100000" fill="hold"/>
                                        <p:tgtEl>
                                          <p:spTgt spid="19491"/>
                                        </p:tgtEl>
                                        <p:attrNameLst>
                                          <p:attrName>ppt_x</p:attrName>
                                        </p:attrNameLst>
                                      </p:cBhvr>
                                      <p:tavLst>
                                        <p:tav tm="0">
                                          <p:val>
                                            <p:strVal val="#ppt_x+0.4"/>
                                          </p:val>
                                        </p:tav>
                                        <p:tav tm="100000">
                                          <p:val>
                                            <p:strVal val="#ppt_x-0.05"/>
                                          </p:val>
                                        </p:tav>
                                      </p:tavLst>
                                    </p:anim>
                                    <p:anim calcmode="lin" valueType="num">
                                      <p:cBhvr>
                                        <p:cTn id="56" dur="800" decel="100000" fill="hold"/>
                                        <p:tgtEl>
                                          <p:spTgt spid="19491"/>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9491"/>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949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1" grpId="0"/>
      <p:bldP spid="19479" grpId="0"/>
      <p:bldP spid="19479" grpId="1"/>
      <p:bldP spid="19497"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0" y="1754515"/>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dirty="0">
                <a:latin typeface="Times New Roman" pitchFamily="18" charset="0"/>
              </a:rPr>
              <a:t> </a:t>
            </a:r>
            <a:r>
              <a:rPr lang="en-US" altLang="en-US" sz="3200" b="1" i="1" u="sng" dirty="0" err="1">
                <a:solidFill>
                  <a:srgbClr val="008000"/>
                </a:solidFill>
                <a:latin typeface="Times New Roman" pitchFamily="18" charset="0"/>
              </a:rPr>
              <a:t>Sự</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chuyển</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đổi</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giữa</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nồng</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độ</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phần</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trăm</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và</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nồng</a:t>
            </a:r>
            <a:endParaRPr lang="en-US" altLang="en-US" sz="3200" b="1" i="1" u="sng" dirty="0">
              <a:solidFill>
                <a:srgbClr val="008000"/>
              </a:solidFill>
              <a:latin typeface="Times New Roman" pitchFamily="18" charset="0"/>
            </a:endParaRPr>
          </a:p>
          <a:p>
            <a:pPr eaLnBrk="1" hangingPunct="1"/>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độ</a:t>
            </a:r>
            <a:r>
              <a:rPr lang="en-US" altLang="en-US" sz="3200" b="1" i="1" u="sng" dirty="0">
                <a:solidFill>
                  <a:srgbClr val="008000"/>
                </a:solidFill>
                <a:latin typeface="Times New Roman" pitchFamily="18" charset="0"/>
              </a:rPr>
              <a:t> </a:t>
            </a:r>
            <a:r>
              <a:rPr lang="en-US" altLang="en-US" sz="3200" b="1" i="1" u="sng" dirty="0" err="1">
                <a:solidFill>
                  <a:srgbClr val="008000"/>
                </a:solidFill>
                <a:latin typeface="Times New Roman" pitchFamily="18" charset="0"/>
              </a:rPr>
              <a:t>mol</a:t>
            </a:r>
            <a:r>
              <a:rPr lang="en-US" altLang="en-US" sz="3200" b="1" i="1" u="sng" dirty="0">
                <a:solidFill>
                  <a:srgbClr val="008000"/>
                </a:solidFill>
                <a:latin typeface="Times New Roman" pitchFamily="18" charset="0"/>
              </a:rPr>
              <a:t>:</a:t>
            </a:r>
          </a:p>
        </p:txBody>
      </p:sp>
      <p:sp>
        <p:nvSpPr>
          <p:cNvPr id="92165" name="Text Box 5"/>
          <p:cNvSpPr txBox="1">
            <a:spLocks noChangeArrowheads="1"/>
          </p:cNvSpPr>
          <p:nvPr/>
        </p:nvSpPr>
        <p:spPr bwMode="auto">
          <a:xfrm>
            <a:off x="0" y="2534444"/>
            <a:ext cx="4800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b="1" dirty="0">
                <a:solidFill>
                  <a:srgbClr val="0000CC"/>
                </a:solidFill>
                <a:latin typeface="Times New Roman" pitchFamily="18" charset="0"/>
                <a:sym typeface="Wingdings 2" pitchFamily="18" charset="2"/>
              </a:rPr>
              <a:t></a:t>
            </a:r>
            <a:r>
              <a:rPr lang="en-US" altLang="en-US" sz="2800" b="1" dirty="0" err="1">
                <a:solidFill>
                  <a:srgbClr val="0000CC"/>
                </a:solidFill>
                <a:latin typeface="Times New Roman" pitchFamily="18" charset="0"/>
              </a:rPr>
              <a:t>Công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thức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chuyển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từ</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nồng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độ</a:t>
            </a:r>
            <a:r>
              <a:rPr lang="en-US" altLang="en-US" sz="2800" b="1" dirty="0">
                <a:solidFill>
                  <a:srgbClr val="0000CC"/>
                </a:solidFill>
                <a:latin typeface="Times New Roman" pitchFamily="18" charset="0"/>
              </a:rPr>
              <a:t> % sang </a:t>
            </a:r>
            <a:r>
              <a:rPr lang="en-US" altLang="en-US" sz="2800" b="1" dirty="0" err="1">
                <a:solidFill>
                  <a:srgbClr val="0000CC"/>
                </a:solidFill>
                <a:latin typeface="Times New Roman" pitchFamily="18" charset="0"/>
              </a:rPr>
              <a:t>nồng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độ</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mol</a:t>
            </a:r>
            <a:r>
              <a:rPr lang="en-US" altLang="en-US" sz="2800" b="1" dirty="0">
                <a:solidFill>
                  <a:srgbClr val="0000CC"/>
                </a:solidFill>
                <a:latin typeface="Times New Roman" pitchFamily="18" charset="0"/>
              </a:rPr>
              <a:t>:</a:t>
            </a:r>
          </a:p>
        </p:txBody>
      </p:sp>
      <p:grpSp>
        <p:nvGrpSpPr>
          <p:cNvPr id="92166" name="Group 6"/>
          <p:cNvGrpSpPr>
            <a:grpSpLocks/>
          </p:cNvGrpSpPr>
          <p:nvPr/>
        </p:nvGrpSpPr>
        <p:grpSpPr bwMode="auto">
          <a:xfrm>
            <a:off x="381000" y="3657600"/>
            <a:ext cx="4191000" cy="1539875"/>
            <a:chOff x="-144" y="2256"/>
            <a:chExt cx="3024" cy="970"/>
          </a:xfrm>
        </p:grpSpPr>
        <p:sp>
          <p:nvSpPr>
            <p:cNvPr id="37900" name="AutoShape 7"/>
            <p:cNvSpPr>
              <a:spLocks noChangeArrowheads="1"/>
            </p:cNvSpPr>
            <p:nvPr/>
          </p:nvSpPr>
          <p:spPr bwMode="auto">
            <a:xfrm>
              <a:off x="-144" y="2256"/>
              <a:ext cx="3024" cy="912"/>
            </a:xfrm>
            <a:prstGeom prst="flowChartPunchedCard">
              <a:avLst/>
            </a:prstGeom>
            <a:gradFill rotWithShape="1">
              <a:gsLst>
                <a:gs pos="0">
                  <a:srgbClr val="FFCC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dirty="0">
                  <a:latin typeface="Times New Roman" pitchFamily="18" charset="0"/>
                </a:rPr>
                <a:t>       C</a:t>
              </a:r>
              <a:r>
                <a:rPr lang="en-US" altLang="en-US" sz="2400" baseline="-25000" dirty="0">
                  <a:latin typeface="Times New Roman" pitchFamily="18" charset="0"/>
                </a:rPr>
                <a:t>M</a:t>
              </a:r>
              <a:r>
                <a:rPr lang="en-US" altLang="en-US" sz="3200" dirty="0">
                  <a:latin typeface="Times New Roman" pitchFamily="18" charset="0"/>
                </a:rPr>
                <a:t> = C% </a:t>
              </a:r>
              <a:r>
                <a:rPr lang="en-US" altLang="en-US" sz="2800" dirty="0">
                  <a:latin typeface="Times New Roman" pitchFamily="18" charset="0"/>
                </a:rPr>
                <a:t>x</a:t>
              </a:r>
              <a:endParaRPr lang="en-US" altLang="en-US" sz="3200" dirty="0">
                <a:latin typeface="Times New Roman" pitchFamily="18" charset="0"/>
              </a:endParaRPr>
            </a:p>
          </p:txBody>
        </p:sp>
        <p:sp>
          <p:nvSpPr>
            <p:cNvPr id="37901" name="Text Box 8"/>
            <p:cNvSpPr txBox="1">
              <a:spLocks noChangeArrowheads="1"/>
            </p:cNvSpPr>
            <p:nvPr/>
          </p:nvSpPr>
          <p:spPr bwMode="auto">
            <a:xfrm>
              <a:off x="1584" y="2400"/>
              <a:ext cx="72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3200" dirty="0">
                  <a:latin typeface="Times New Roman" pitchFamily="18" charset="0"/>
                </a:rPr>
                <a:t>10D</a:t>
              </a:r>
            </a:p>
            <a:p>
              <a:pPr algn="ctr" eaLnBrk="1" hangingPunct="1">
                <a:spcBef>
                  <a:spcPct val="50000"/>
                </a:spcBef>
              </a:pPr>
              <a:r>
                <a:rPr lang="en-US" altLang="en-US" sz="3200" dirty="0">
                  <a:latin typeface="Times New Roman" pitchFamily="18" charset="0"/>
                </a:rPr>
                <a:t>M</a:t>
              </a:r>
            </a:p>
          </p:txBody>
        </p:sp>
        <p:sp>
          <p:nvSpPr>
            <p:cNvPr id="37902" name="Line 9"/>
            <p:cNvSpPr>
              <a:spLocks noChangeShapeType="1"/>
            </p:cNvSpPr>
            <p:nvPr/>
          </p:nvSpPr>
          <p:spPr bwMode="auto">
            <a:xfrm>
              <a:off x="1776" y="2832"/>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170" name="Text Box 10"/>
          <p:cNvSpPr txBox="1">
            <a:spLocks noChangeArrowheads="1"/>
          </p:cNvSpPr>
          <p:nvPr/>
        </p:nvSpPr>
        <p:spPr bwMode="auto">
          <a:xfrm>
            <a:off x="5048922" y="2406332"/>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dirty="0">
                <a:solidFill>
                  <a:srgbClr val="0000CC"/>
                </a:solidFill>
                <a:latin typeface="Times New Roman" pitchFamily="18" charset="0"/>
                <a:sym typeface="Wingdings 2" pitchFamily="18" charset="2"/>
              </a:rPr>
              <a:t></a:t>
            </a:r>
            <a:r>
              <a:rPr lang="en-US" altLang="en-US" dirty="0">
                <a:latin typeface="Times New Roman" pitchFamily="18" charset="0"/>
              </a:rPr>
              <a:t> </a:t>
            </a:r>
            <a:r>
              <a:rPr lang="en-US" altLang="en-US" sz="2800" b="1" dirty="0" err="1">
                <a:solidFill>
                  <a:srgbClr val="0000CC"/>
                </a:solidFill>
                <a:latin typeface="Times New Roman" pitchFamily="18" charset="0"/>
              </a:rPr>
              <a:t>Công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thức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chuyển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từ</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nồng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độ</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mol</a:t>
            </a:r>
            <a:r>
              <a:rPr lang="en-US" altLang="en-US" sz="2800" b="1" dirty="0">
                <a:solidFill>
                  <a:srgbClr val="0000CC"/>
                </a:solidFill>
                <a:latin typeface="Times New Roman" pitchFamily="18" charset="0"/>
              </a:rPr>
              <a:t> sang </a:t>
            </a:r>
            <a:r>
              <a:rPr lang="en-US" altLang="en-US" sz="2800" b="1" dirty="0" err="1">
                <a:solidFill>
                  <a:srgbClr val="0000CC"/>
                </a:solidFill>
                <a:latin typeface="Times New Roman" pitchFamily="18" charset="0"/>
              </a:rPr>
              <a:t>nồng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độ</a:t>
            </a:r>
            <a:r>
              <a:rPr lang="en-US" altLang="en-US" sz="2800" b="1" dirty="0">
                <a:solidFill>
                  <a:srgbClr val="0000CC"/>
                </a:solidFill>
                <a:latin typeface="Times New Roman" pitchFamily="18" charset="0"/>
              </a:rPr>
              <a:t> %:</a:t>
            </a:r>
          </a:p>
        </p:txBody>
      </p:sp>
      <p:sp>
        <p:nvSpPr>
          <p:cNvPr id="37894" name="Line 11"/>
          <p:cNvSpPr>
            <a:spLocks noChangeShapeType="1"/>
          </p:cNvSpPr>
          <p:nvPr/>
        </p:nvSpPr>
        <p:spPr bwMode="auto">
          <a:xfrm>
            <a:off x="4876800" y="2667000"/>
            <a:ext cx="0" cy="297180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172" name="Group 12"/>
          <p:cNvGrpSpPr>
            <a:grpSpLocks/>
          </p:cNvGrpSpPr>
          <p:nvPr/>
        </p:nvGrpSpPr>
        <p:grpSpPr bwMode="auto">
          <a:xfrm>
            <a:off x="5029200" y="3581400"/>
            <a:ext cx="4114800" cy="1539875"/>
            <a:chOff x="3168" y="2256"/>
            <a:chExt cx="2592" cy="970"/>
          </a:xfrm>
        </p:grpSpPr>
        <p:sp>
          <p:nvSpPr>
            <p:cNvPr id="37898" name="AutoShape 13"/>
            <p:cNvSpPr>
              <a:spLocks noChangeArrowheads="1"/>
            </p:cNvSpPr>
            <p:nvPr/>
          </p:nvSpPr>
          <p:spPr bwMode="auto">
            <a:xfrm>
              <a:off x="3168" y="2256"/>
              <a:ext cx="2592" cy="912"/>
            </a:xfrm>
            <a:prstGeom prst="flowChartPunchedCard">
              <a:avLst/>
            </a:prstGeom>
            <a:gradFill rotWithShape="1">
              <a:gsLst>
                <a:gs pos="0">
                  <a:srgbClr val="FFCC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sz="3200">
                  <a:latin typeface="Times New Roman" pitchFamily="18" charset="0"/>
                </a:rPr>
                <a:t>    C% = </a:t>
              </a:r>
            </a:p>
          </p:txBody>
        </p:sp>
        <p:sp>
          <p:nvSpPr>
            <p:cNvPr id="37899" name="Text Box 14"/>
            <p:cNvSpPr txBox="1">
              <a:spLocks noChangeArrowheads="1"/>
            </p:cNvSpPr>
            <p:nvPr/>
          </p:nvSpPr>
          <p:spPr bwMode="auto">
            <a:xfrm>
              <a:off x="3888" y="2400"/>
              <a:ext cx="1392"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r>
                <a:rPr lang="en-US" altLang="en-US" sz="3200">
                  <a:latin typeface="Times New Roman" pitchFamily="18" charset="0"/>
                </a:rPr>
                <a:t>  M </a:t>
              </a:r>
              <a:r>
                <a:rPr lang="en-US" altLang="en-US" sz="2800">
                  <a:latin typeface="Times New Roman" pitchFamily="18" charset="0"/>
                </a:rPr>
                <a:t>x</a:t>
              </a:r>
              <a:r>
                <a:rPr lang="en-US" altLang="en-US" sz="3200">
                  <a:latin typeface="Times New Roman" pitchFamily="18" charset="0"/>
                </a:rPr>
                <a:t> C</a:t>
              </a:r>
              <a:r>
                <a:rPr lang="en-US" altLang="en-US" sz="2400" baseline="-25000">
                  <a:latin typeface="Times New Roman" pitchFamily="18" charset="0"/>
                </a:rPr>
                <a:t>M</a:t>
              </a:r>
            </a:p>
            <a:p>
              <a:pPr algn="ctr" eaLnBrk="1" hangingPunct="1">
                <a:spcBef>
                  <a:spcPct val="50000"/>
                </a:spcBef>
              </a:pPr>
              <a:r>
                <a:rPr lang="en-US" altLang="en-US" sz="3200">
                  <a:latin typeface="Times New Roman" pitchFamily="18" charset="0"/>
                </a:rPr>
                <a:t>10D</a:t>
              </a:r>
            </a:p>
          </p:txBody>
        </p:sp>
      </p:grpSp>
      <p:sp>
        <p:nvSpPr>
          <p:cNvPr id="92175" name="Line 15"/>
          <p:cNvSpPr>
            <a:spLocks noChangeShapeType="1"/>
          </p:cNvSpPr>
          <p:nvPr/>
        </p:nvSpPr>
        <p:spPr bwMode="auto">
          <a:xfrm>
            <a:off x="6629400" y="44196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76" name="Text Box 16"/>
          <p:cNvSpPr txBox="1">
            <a:spLocks noChangeArrowheads="1"/>
          </p:cNvSpPr>
          <p:nvPr/>
        </p:nvSpPr>
        <p:spPr bwMode="auto">
          <a:xfrm>
            <a:off x="1295400" y="5697538"/>
            <a:ext cx="7162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400">
                <a:latin typeface="Times New Roman" pitchFamily="18" charset="0"/>
                <a:sym typeface="Wingdings" pitchFamily="2" charset="2"/>
              </a:rPr>
              <a:t></a:t>
            </a:r>
            <a:r>
              <a:rPr lang="en-US" altLang="en-US" sz="2800" b="1">
                <a:latin typeface="Times New Roman" pitchFamily="18" charset="0"/>
              </a:rPr>
              <a:t>Trong đó : - D : khối lượng riêng (g/ml)</a:t>
            </a:r>
          </a:p>
          <a:p>
            <a:pPr eaLnBrk="1" hangingPunct="1">
              <a:spcBef>
                <a:spcPct val="50000"/>
              </a:spcBef>
            </a:pPr>
            <a:r>
              <a:rPr lang="en-US" altLang="en-US" sz="2800" b="1">
                <a:latin typeface="Times New Roman" pitchFamily="18" charset="0"/>
              </a:rPr>
              <a:t>                      - M : khối lượng mol (g)</a:t>
            </a:r>
          </a:p>
        </p:txBody>
      </p:sp>
      <p:sp>
        <p:nvSpPr>
          <p:cNvPr id="15" name="TextBox 14"/>
          <p:cNvSpPr txBox="1"/>
          <p:nvPr/>
        </p:nvSpPr>
        <p:spPr>
          <a:xfrm>
            <a:off x="1411045" y="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6" name="TextBox 15"/>
          <p:cNvSpPr txBox="1"/>
          <p:nvPr/>
        </p:nvSpPr>
        <p:spPr>
          <a:xfrm>
            <a:off x="232186" y="4572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17" name="Text Box 7"/>
          <p:cNvSpPr txBox="1">
            <a:spLocks noChangeArrowheads="1"/>
          </p:cNvSpPr>
          <p:nvPr/>
        </p:nvSpPr>
        <p:spPr bwMode="auto">
          <a:xfrm>
            <a:off x="184673" y="914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 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Tree>
    <p:extLst>
      <p:ext uri="{BB962C8B-B14F-4D97-AF65-F5344CB8AC3E}">
        <p14:creationId xmlns:p14="http://schemas.microsoft.com/office/powerpoint/2010/main" val="12968690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92164">
                                            <p:txEl>
                                              <p:pRg st="0" end="0"/>
                                            </p:txEl>
                                          </p:spTgt>
                                        </p:tgtEl>
                                        <p:attrNameLst>
                                          <p:attrName>ppt_x</p:attrName>
                                        </p:attrNameLst>
                                      </p:cBhvr>
                                    </p:anim>
                                    <p:anim from="0" to="-1.0" calcmode="lin" valueType="num">
                                      <p:cBhvr>
                                        <p:cTn id="8" dur="200" decel="50000" autoRev="1" fill="hold">
                                          <p:stCondLst>
                                            <p:cond delay="600"/>
                                          </p:stCondLst>
                                        </p:cTn>
                                        <p:tgtEl>
                                          <p:spTgt spid="92164">
                                            <p:txEl>
                                              <p:pRg st="0" end="0"/>
                                            </p:txEl>
                                          </p:spTgt>
                                        </p:tgtEl>
                                        <p:attrNameLst>
                                          <p:attrName>xshear</p:attrName>
                                        </p:attrNameLst>
                                      </p:cBhvr>
                                    </p:anim>
                                    <p:animScale>
                                      <p:cBhvr>
                                        <p:cTn id="9" dur="200" decel="100000" autoRev="1" fill="hold">
                                          <p:stCondLst>
                                            <p:cond delay="600"/>
                                          </p:stCondLst>
                                        </p:cTn>
                                        <p:tgtEl>
                                          <p:spTgt spid="92164">
                                            <p:txEl>
                                              <p:pRg st="0" end="0"/>
                                            </p:txEl>
                                          </p:spTgt>
                                        </p:tgtEl>
                                      </p:cBhvr>
                                      <p:from x="100000" y="100000"/>
                                      <p:to x="80000" y="100000"/>
                                    </p:animScale>
                                    <p:anim by="(#ppt_h/3+#ppt_w*0.1)" calcmode="lin" valueType="num">
                                      <p:cBhvr additive="sum">
                                        <p:cTn id="10" dur="200" decel="100000" autoRev="1" fill="hold">
                                          <p:stCondLst>
                                            <p:cond delay="600"/>
                                          </p:stCondLst>
                                        </p:cTn>
                                        <p:tgtEl>
                                          <p:spTgt spid="92164">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9216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92164">
                                            <p:txEl>
                                              <p:pRg st="1" end="1"/>
                                            </p:txEl>
                                          </p:spTgt>
                                        </p:tgtEl>
                                        <p:attrNameLst>
                                          <p:attrName>ppt_x</p:attrName>
                                        </p:attrNameLst>
                                      </p:cBhvr>
                                    </p:anim>
                                    <p:anim from="0" to="-1.0" calcmode="lin" valueType="num">
                                      <p:cBhvr>
                                        <p:cTn id="16" dur="200" decel="50000" autoRev="1" fill="hold">
                                          <p:stCondLst>
                                            <p:cond delay="600"/>
                                          </p:stCondLst>
                                        </p:cTn>
                                        <p:tgtEl>
                                          <p:spTgt spid="92164">
                                            <p:txEl>
                                              <p:pRg st="1" end="1"/>
                                            </p:txEl>
                                          </p:spTgt>
                                        </p:tgtEl>
                                        <p:attrNameLst>
                                          <p:attrName>xshear</p:attrName>
                                        </p:attrNameLst>
                                      </p:cBhvr>
                                    </p:anim>
                                    <p:animScale>
                                      <p:cBhvr>
                                        <p:cTn id="17" dur="200" decel="100000" autoRev="1" fill="hold">
                                          <p:stCondLst>
                                            <p:cond delay="600"/>
                                          </p:stCondLst>
                                        </p:cTn>
                                        <p:tgtEl>
                                          <p:spTgt spid="92164">
                                            <p:txEl>
                                              <p:pRg st="1" end="1"/>
                                            </p:txEl>
                                          </p:spTgt>
                                        </p:tgtEl>
                                      </p:cBhvr>
                                      <p:from x="100000" y="100000"/>
                                      <p:to x="80000" y="100000"/>
                                    </p:animScale>
                                    <p:anim by="(#ppt_h/3+#ppt_w*0.1)" calcmode="lin" valueType="num">
                                      <p:cBhvr additive="sum">
                                        <p:cTn id="18" dur="200" decel="100000" autoRev="1" fill="hold">
                                          <p:stCondLst>
                                            <p:cond delay="600"/>
                                          </p:stCondLst>
                                        </p:cTn>
                                        <p:tgtEl>
                                          <p:spTgt spid="92164">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92165"/>
                                        </p:tgtEl>
                                        <p:attrNameLst>
                                          <p:attrName>style.visibility</p:attrName>
                                        </p:attrNameLst>
                                      </p:cBhvr>
                                      <p:to>
                                        <p:strVal val="visible"/>
                                      </p:to>
                                    </p:set>
                                    <p:anim calcmode="lin" valueType="num">
                                      <p:cBhvr>
                                        <p:cTn id="23" dur="1000" fill="hold"/>
                                        <p:tgtEl>
                                          <p:spTgt spid="921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92165"/>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92165"/>
                                        </p:tgtEl>
                                        <p:attrNameLst>
                                          <p:attrName>ppt_y</p:attrName>
                                        </p:attrNameLst>
                                      </p:cBhvr>
                                      <p:tavLst>
                                        <p:tav tm="0">
                                          <p:val>
                                            <p:strVal val="#ppt_y"/>
                                          </p:val>
                                        </p:tav>
                                        <p:tav tm="100000">
                                          <p:val>
                                            <p:strVal val="#ppt_y"/>
                                          </p:val>
                                        </p:tav>
                                      </p:tavLst>
                                    </p:anim>
                                    <p:animEffect transition="in" filter="fade">
                                      <p:cBhvr>
                                        <p:cTn id="26" dur="1000"/>
                                        <p:tgtEl>
                                          <p:spTgt spid="92165"/>
                                        </p:tgtEl>
                                      </p:cBhvr>
                                    </p:animEffect>
                                  </p:childTnLst>
                                </p:cTn>
                              </p:par>
                              <p:par>
                                <p:cTn id="27" presetID="48" presetClass="entr" presetSubtype="0" accel="50000" fill="hold" nodeType="withEffect">
                                  <p:stCondLst>
                                    <p:cond delay="0"/>
                                  </p:stCondLst>
                                  <p:childTnLst>
                                    <p:set>
                                      <p:cBhvr>
                                        <p:cTn id="28" dur="1" fill="hold">
                                          <p:stCondLst>
                                            <p:cond delay="0"/>
                                          </p:stCondLst>
                                        </p:cTn>
                                        <p:tgtEl>
                                          <p:spTgt spid="92166"/>
                                        </p:tgtEl>
                                        <p:attrNameLst>
                                          <p:attrName>style.visibility</p:attrName>
                                        </p:attrNameLst>
                                      </p:cBhvr>
                                      <p:to>
                                        <p:strVal val="visible"/>
                                      </p:to>
                                    </p:set>
                                    <p:anim calcmode="lin" valueType="num">
                                      <p:cBhvr>
                                        <p:cTn id="29" dur="1000" fill="hold"/>
                                        <p:tgtEl>
                                          <p:spTgt spid="9216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92166"/>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92166"/>
                                        </p:tgtEl>
                                        <p:attrNameLst>
                                          <p:attrName>ppt_y</p:attrName>
                                        </p:attrNameLst>
                                      </p:cBhvr>
                                      <p:tavLst>
                                        <p:tav tm="0">
                                          <p:val>
                                            <p:strVal val="#ppt_y"/>
                                          </p:val>
                                        </p:tav>
                                        <p:tav tm="100000">
                                          <p:val>
                                            <p:strVal val="#ppt_y"/>
                                          </p:val>
                                        </p:tav>
                                      </p:tavLst>
                                    </p:anim>
                                    <p:animEffect transition="in" filter="fade">
                                      <p:cBhvr>
                                        <p:cTn id="32" dur="1000"/>
                                        <p:tgtEl>
                                          <p:spTgt spid="921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8" presetClass="entr" presetSubtype="0" accel="50000" fill="hold" grpId="0" nodeType="clickEffect">
                                  <p:stCondLst>
                                    <p:cond delay="0"/>
                                  </p:stCondLst>
                                  <p:childTnLst>
                                    <p:set>
                                      <p:cBhvr>
                                        <p:cTn id="36" dur="1" fill="hold">
                                          <p:stCondLst>
                                            <p:cond delay="0"/>
                                          </p:stCondLst>
                                        </p:cTn>
                                        <p:tgtEl>
                                          <p:spTgt spid="92170"/>
                                        </p:tgtEl>
                                        <p:attrNameLst>
                                          <p:attrName>style.visibility</p:attrName>
                                        </p:attrNameLst>
                                      </p:cBhvr>
                                      <p:to>
                                        <p:strVal val="visible"/>
                                      </p:to>
                                    </p:set>
                                    <p:anim calcmode="lin" valueType="num">
                                      <p:cBhvr>
                                        <p:cTn id="37" dur="1000" fill="hold"/>
                                        <p:tgtEl>
                                          <p:spTgt spid="92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92170"/>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92170"/>
                                        </p:tgtEl>
                                        <p:attrNameLst>
                                          <p:attrName>ppt_y</p:attrName>
                                        </p:attrNameLst>
                                      </p:cBhvr>
                                      <p:tavLst>
                                        <p:tav tm="0">
                                          <p:val>
                                            <p:strVal val="#ppt_y"/>
                                          </p:val>
                                        </p:tav>
                                        <p:tav tm="100000">
                                          <p:val>
                                            <p:strVal val="#ppt_y"/>
                                          </p:val>
                                        </p:tav>
                                      </p:tavLst>
                                    </p:anim>
                                    <p:animEffect transition="in" filter="fade">
                                      <p:cBhvr>
                                        <p:cTn id="40" dur="1000"/>
                                        <p:tgtEl>
                                          <p:spTgt spid="92170"/>
                                        </p:tgtEl>
                                      </p:cBhvr>
                                    </p:animEffect>
                                  </p:childTnLst>
                                </p:cTn>
                              </p:par>
                              <p:par>
                                <p:cTn id="41" presetID="48" presetClass="entr" presetSubtype="0" accel="50000" fill="hold" nodeType="withEffect">
                                  <p:stCondLst>
                                    <p:cond delay="0"/>
                                  </p:stCondLst>
                                  <p:childTnLst>
                                    <p:set>
                                      <p:cBhvr>
                                        <p:cTn id="42" dur="1" fill="hold">
                                          <p:stCondLst>
                                            <p:cond delay="0"/>
                                          </p:stCondLst>
                                        </p:cTn>
                                        <p:tgtEl>
                                          <p:spTgt spid="92172"/>
                                        </p:tgtEl>
                                        <p:attrNameLst>
                                          <p:attrName>style.visibility</p:attrName>
                                        </p:attrNameLst>
                                      </p:cBhvr>
                                      <p:to>
                                        <p:strVal val="visible"/>
                                      </p:to>
                                    </p:set>
                                    <p:anim calcmode="lin" valueType="num">
                                      <p:cBhvr>
                                        <p:cTn id="43" dur="1000" fill="hold"/>
                                        <p:tgtEl>
                                          <p:spTgt spid="921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92172"/>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92172"/>
                                        </p:tgtEl>
                                        <p:attrNameLst>
                                          <p:attrName>ppt_y</p:attrName>
                                        </p:attrNameLst>
                                      </p:cBhvr>
                                      <p:tavLst>
                                        <p:tav tm="0">
                                          <p:val>
                                            <p:strVal val="#ppt_y"/>
                                          </p:val>
                                        </p:tav>
                                        <p:tav tm="100000">
                                          <p:val>
                                            <p:strVal val="#ppt_y"/>
                                          </p:val>
                                        </p:tav>
                                      </p:tavLst>
                                    </p:anim>
                                    <p:animEffect transition="in" filter="fade">
                                      <p:cBhvr>
                                        <p:cTn id="46" dur="1000"/>
                                        <p:tgtEl>
                                          <p:spTgt spid="92172"/>
                                        </p:tgtEl>
                                      </p:cBhvr>
                                    </p:animEffect>
                                  </p:childTnLst>
                                </p:cTn>
                              </p:par>
                              <p:par>
                                <p:cTn id="47" presetID="48" presetClass="entr" presetSubtype="0" accel="50000" fill="hold" grpId="0" nodeType="withEffect">
                                  <p:stCondLst>
                                    <p:cond delay="0"/>
                                  </p:stCondLst>
                                  <p:childTnLst>
                                    <p:set>
                                      <p:cBhvr>
                                        <p:cTn id="48" dur="1" fill="hold">
                                          <p:stCondLst>
                                            <p:cond delay="0"/>
                                          </p:stCondLst>
                                        </p:cTn>
                                        <p:tgtEl>
                                          <p:spTgt spid="92175"/>
                                        </p:tgtEl>
                                        <p:attrNameLst>
                                          <p:attrName>style.visibility</p:attrName>
                                        </p:attrNameLst>
                                      </p:cBhvr>
                                      <p:to>
                                        <p:strVal val="visible"/>
                                      </p:to>
                                    </p:set>
                                    <p:anim calcmode="lin" valueType="num">
                                      <p:cBhvr>
                                        <p:cTn id="49" dur="1000" fill="hold"/>
                                        <p:tgtEl>
                                          <p:spTgt spid="921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92175"/>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92175"/>
                                        </p:tgtEl>
                                        <p:attrNameLst>
                                          <p:attrName>ppt_y</p:attrName>
                                        </p:attrNameLst>
                                      </p:cBhvr>
                                      <p:tavLst>
                                        <p:tav tm="0">
                                          <p:val>
                                            <p:strVal val="#ppt_y"/>
                                          </p:val>
                                        </p:tav>
                                        <p:tav tm="100000">
                                          <p:val>
                                            <p:strVal val="#ppt_y"/>
                                          </p:val>
                                        </p:tav>
                                      </p:tavLst>
                                    </p:anim>
                                    <p:animEffect transition="in" filter="fade">
                                      <p:cBhvr>
                                        <p:cTn id="52" dur="1000"/>
                                        <p:tgtEl>
                                          <p:spTgt spid="921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92176"/>
                                        </p:tgtEl>
                                        <p:attrNameLst>
                                          <p:attrName>style.visibility</p:attrName>
                                        </p:attrNameLst>
                                      </p:cBhvr>
                                      <p:to>
                                        <p:strVal val="visible"/>
                                      </p:to>
                                    </p:set>
                                    <p:animEffect transition="in" filter="fade">
                                      <p:cBhvr>
                                        <p:cTn id="57" dur="1000"/>
                                        <p:tgtEl>
                                          <p:spTgt spid="92176"/>
                                        </p:tgtEl>
                                      </p:cBhvr>
                                    </p:animEffect>
                                    <p:anim calcmode="lin" valueType="num">
                                      <p:cBhvr>
                                        <p:cTn id="58" dur="1000" fill="hold"/>
                                        <p:tgtEl>
                                          <p:spTgt spid="92176"/>
                                        </p:tgtEl>
                                        <p:attrNameLst>
                                          <p:attrName>style.rotation</p:attrName>
                                        </p:attrNameLst>
                                      </p:cBhvr>
                                      <p:tavLst>
                                        <p:tav tm="0">
                                          <p:val>
                                            <p:fltVal val="720"/>
                                          </p:val>
                                        </p:tav>
                                        <p:tav tm="100000">
                                          <p:val>
                                            <p:fltVal val="0"/>
                                          </p:val>
                                        </p:tav>
                                      </p:tavLst>
                                    </p:anim>
                                    <p:anim calcmode="lin" valueType="num">
                                      <p:cBhvr>
                                        <p:cTn id="59" dur="1000" fill="hold"/>
                                        <p:tgtEl>
                                          <p:spTgt spid="92176"/>
                                        </p:tgtEl>
                                        <p:attrNameLst>
                                          <p:attrName>ppt_h</p:attrName>
                                        </p:attrNameLst>
                                      </p:cBhvr>
                                      <p:tavLst>
                                        <p:tav tm="0">
                                          <p:val>
                                            <p:fltVal val="0"/>
                                          </p:val>
                                        </p:tav>
                                        <p:tav tm="100000">
                                          <p:val>
                                            <p:strVal val="#ppt_h"/>
                                          </p:val>
                                        </p:tav>
                                      </p:tavLst>
                                    </p:anim>
                                    <p:anim calcmode="lin" valueType="num">
                                      <p:cBhvr>
                                        <p:cTn id="60" dur="1000" fill="hold"/>
                                        <p:tgtEl>
                                          <p:spTgt spid="921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70" grpId="0"/>
      <p:bldP spid="92175" grpId="0" animBg="1"/>
      <p:bldP spid="9217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Box 1"/>
          <p:cNvSpPr txBox="1">
            <a:spLocks noChangeArrowheads="1"/>
          </p:cNvSpPr>
          <p:nvPr/>
        </p:nvSpPr>
        <p:spPr bwMode="auto">
          <a:xfrm>
            <a:off x="152400" y="1405731"/>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r>
              <a:rPr lang="en-US" sz="2800" b="1" dirty="0" err="1">
                <a:solidFill>
                  <a:srgbClr val="FF0000"/>
                </a:solidFill>
                <a:latin typeface="Times New Roman" pitchFamily="18" charset="0"/>
                <a:cs typeface="Times New Roman" pitchFamily="18" charset="0"/>
              </a:rPr>
              <a:t>Ví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a:t>
            </a:r>
            <a:r>
              <a:rPr lang="en-US" sz="2800" b="1" dirty="0">
                <a:solidFill>
                  <a:srgbClr val="FF0000"/>
                </a:solidFill>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200ml dung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en-US" sz="2800" dirty="0">
                <a:latin typeface="Times New Roman" pitchFamily="18" charset="0"/>
                <a:cs typeface="Times New Roman" pitchFamily="18" charset="0"/>
              </a:rPr>
              <a:t> tan 171,35 g </a:t>
            </a:r>
            <a:r>
              <a:rPr lang="en-US" sz="2800" dirty="0" err="1">
                <a:latin typeface="Times New Roman" pitchFamily="18" charset="0"/>
                <a:cs typeface="Times New Roman" pitchFamily="18" charset="0"/>
              </a:rPr>
              <a:t>KCl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dịch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p>
        </p:txBody>
      </p:sp>
      <p:sp>
        <p:nvSpPr>
          <p:cNvPr id="3" name="Text Box 5"/>
          <p:cNvSpPr txBox="1">
            <a:spLocks noChangeArrowheads="1"/>
          </p:cNvSpPr>
          <p:nvPr/>
        </p:nvSpPr>
        <p:spPr bwMode="auto">
          <a:xfrm>
            <a:off x="0" y="2286000"/>
            <a:ext cx="9144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ctr" eaLnBrk="1" hangingPunct="1">
              <a:spcBef>
                <a:spcPct val="50000"/>
              </a:spcBef>
            </a:pPr>
            <a:endParaRPr lang="en-US" altLang="en-US" sz="3000" i="1" dirty="0">
              <a:latin typeface="Times New Roman" pitchFamily="18" charset="0"/>
            </a:endParaRPr>
          </a:p>
          <a:p>
            <a:pPr algn="ctr" eaLnBrk="1" hangingPunct="1">
              <a:spcBef>
                <a:spcPct val="50000"/>
              </a:spcBef>
            </a:pP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mol</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171,35g </a:t>
            </a:r>
            <a:r>
              <a:rPr lang="en-US" altLang="en-US" sz="3200" dirty="0" err="1">
                <a:latin typeface="Times New Roman" pitchFamily="18" charset="0"/>
              </a:rPr>
              <a:t>KCl</a:t>
            </a:r>
            <a:r>
              <a:rPr lang="en-US" altLang="en-US" sz="3200" dirty="0">
                <a:solidFill>
                  <a:srgbClr val="003300"/>
                </a:solidFill>
                <a:latin typeface="Times New Roman" pitchFamily="18" charset="0"/>
              </a:rPr>
              <a:t> :</a:t>
            </a:r>
          </a:p>
          <a:p>
            <a:pPr algn="ctr" eaLnBrk="1" hangingPunct="1">
              <a:spcBef>
                <a:spcPct val="50000"/>
              </a:spcBef>
            </a:pPr>
            <a:r>
              <a:rPr lang="en-US" altLang="en-US" sz="3200" dirty="0" err="1">
                <a:latin typeface="Times New Roman" pitchFamily="18" charset="0"/>
              </a:rPr>
              <a:t>nKCl</a:t>
            </a:r>
            <a:r>
              <a:rPr lang="en-US" altLang="en-US" sz="3200" dirty="0">
                <a:latin typeface="Times New Roman" pitchFamily="18" charset="0"/>
              </a:rPr>
              <a:t> =      =</a:t>
            </a:r>
            <a:r>
              <a:rPr lang="en-US" altLang="en-US" sz="3200" dirty="0">
                <a:solidFill>
                  <a:srgbClr val="003300"/>
                </a:solidFill>
                <a:latin typeface="Times New Roman" pitchFamily="18" charset="0"/>
              </a:rPr>
              <a:t>             </a:t>
            </a:r>
            <a:r>
              <a:rPr lang="en-US" altLang="en-US" sz="3200" dirty="0">
                <a:latin typeface="Times New Roman" pitchFamily="18" charset="0"/>
              </a:rPr>
              <a:t>= 2,3 (</a:t>
            </a:r>
            <a:r>
              <a:rPr lang="en-US" altLang="en-US" sz="3200" dirty="0" err="1">
                <a:latin typeface="Times New Roman" pitchFamily="18" charset="0"/>
              </a:rPr>
              <a:t>mol</a:t>
            </a:r>
            <a:r>
              <a:rPr lang="en-US" altLang="en-US" sz="3200" dirty="0">
                <a:latin typeface="Times New Roman" pitchFamily="18" charset="0"/>
              </a:rPr>
              <a:t>)</a:t>
            </a:r>
          </a:p>
          <a:p>
            <a:pPr algn="ctr" eaLnBrk="1" hangingPunct="1">
              <a:spcBef>
                <a:spcPct val="50000"/>
              </a:spcBef>
            </a:pPr>
            <a:r>
              <a:rPr lang="en-US" altLang="en-US" sz="3200" dirty="0" err="1">
                <a:latin typeface="Times New Roman" pitchFamily="18" charset="0"/>
              </a:rPr>
              <a:t>Nồng</a:t>
            </a:r>
            <a:r>
              <a:rPr lang="en-US" altLang="en-US" sz="3200" dirty="0">
                <a:latin typeface="Times New Roman" pitchFamily="18" charset="0"/>
              </a:rPr>
              <a:t> </a:t>
            </a:r>
            <a:r>
              <a:rPr lang="en-US" altLang="en-US" sz="3200" dirty="0" err="1">
                <a:latin typeface="Times New Roman" pitchFamily="18" charset="0"/>
              </a:rPr>
              <a:t>độ</a:t>
            </a:r>
            <a:r>
              <a:rPr lang="en-US" altLang="en-US" sz="3200" dirty="0">
                <a:latin typeface="Times New Roman" pitchFamily="18" charset="0"/>
              </a:rPr>
              <a:t> </a:t>
            </a:r>
            <a:r>
              <a:rPr lang="en-US" altLang="en-US" sz="3200" dirty="0" err="1">
                <a:latin typeface="Times New Roman" pitchFamily="18" charset="0"/>
              </a:rPr>
              <a:t>mol</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a:t>
            </a:r>
          </a:p>
          <a:p>
            <a:pPr algn="ctr" eaLnBrk="1" hangingPunct="1">
              <a:spcBef>
                <a:spcPct val="50000"/>
              </a:spcBef>
            </a:pPr>
            <a:r>
              <a:rPr lang="en-US" altLang="en-US" sz="3200" dirty="0">
                <a:latin typeface="Times New Roman" pitchFamily="18" charset="0"/>
              </a:rPr>
              <a:t>C</a:t>
            </a:r>
            <a:r>
              <a:rPr lang="en-US" altLang="en-US" sz="3200" baseline="-25000" dirty="0">
                <a:latin typeface="Times New Roman" pitchFamily="18" charset="0"/>
              </a:rPr>
              <a:t>M</a:t>
            </a:r>
            <a:r>
              <a:rPr lang="en-US" altLang="en-US" sz="3200" dirty="0">
                <a:latin typeface="Times New Roman" pitchFamily="18" charset="0"/>
              </a:rPr>
              <a:t> =        =                         = 11,5 (</a:t>
            </a:r>
            <a:r>
              <a:rPr lang="en-US" altLang="en-US" sz="3200" dirty="0" err="1">
                <a:latin typeface="Times New Roman" pitchFamily="18" charset="0"/>
              </a:rPr>
              <a:t>mol</a:t>
            </a:r>
            <a:r>
              <a:rPr lang="en-US" altLang="en-US" sz="3200" dirty="0">
                <a:latin typeface="Times New Roman" pitchFamily="18" charset="0"/>
              </a:rPr>
              <a:t>/</a:t>
            </a:r>
            <a:r>
              <a:rPr lang="en-US" altLang="en-US" sz="3200" i="1" dirty="0">
                <a:latin typeface="Times New Roman" pitchFamily="18" charset="0"/>
              </a:rPr>
              <a:t>l</a:t>
            </a:r>
            <a:r>
              <a:rPr lang="en-US" altLang="en-US" sz="3200" dirty="0">
                <a:latin typeface="Times New Roman" pitchFamily="18" charset="0"/>
              </a:rPr>
              <a:t>)</a:t>
            </a:r>
          </a:p>
          <a:p>
            <a:pPr algn="ctr" eaLnBrk="1" hangingPunct="1">
              <a:spcBef>
                <a:spcPct val="50000"/>
              </a:spcBef>
            </a:pPr>
            <a:r>
              <a:rPr lang="en-US" altLang="en-US" sz="3200" b="1" dirty="0" err="1">
                <a:solidFill>
                  <a:schemeClr val="tx2"/>
                </a:solidFill>
                <a:latin typeface="Times New Roman" pitchFamily="18" charset="0"/>
              </a:rPr>
              <a:t>Vậy</a:t>
            </a:r>
            <a:r>
              <a:rPr lang="en-US" altLang="en-US" sz="3200" b="1" dirty="0">
                <a:solidFill>
                  <a:schemeClr val="tx2"/>
                </a:solidFill>
                <a:latin typeface="Times New Roman" pitchFamily="18" charset="0"/>
              </a:rPr>
              <a:t> </a:t>
            </a:r>
            <a:r>
              <a:rPr lang="en-US" altLang="en-US" sz="3200" b="1" dirty="0" err="1">
                <a:solidFill>
                  <a:schemeClr val="tx2"/>
                </a:solidFill>
                <a:latin typeface="Times New Roman" pitchFamily="18" charset="0"/>
              </a:rPr>
              <a:t>nồng</a:t>
            </a:r>
            <a:r>
              <a:rPr lang="en-US" altLang="en-US" sz="3200" b="1" dirty="0">
                <a:solidFill>
                  <a:schemeClr val="tx2"/>
                </a:solidFill>
                <a:latin typeface="Times New Roman" pitchFamily="18" charset="0"/>
              </a:rPr>
              <a:t> </a:t>
            </a:r>
            <a:r>
              <a:rPr lang="en-US" altLang="en-US" sz="3200" b="1" dirty="0" err="1">
                <a:solidFill>
                  <a:schemeClr val="tx2"/>
                </a:solidFill>
                <a:latin typeface="Times New Roman" pitchFamily="18" charset="0"/>
              </a:rPr>
              <a:t>độ</a:t>
            </a:r>
            <a:r>
              <a:rPr lang="en-US" altLang="en-US" sz="3200" b="1" dirty="0">
                <a:solidFill>
                  <a:schemeClr val="tx2"/>
                </a:solidFill>
                <a:latin typeface="Times New Roman" pitchFamily="18" charset="0"/>
              </a:rPr>
              <a:t> </a:t>
            </a:r>
            <a:r>
              <a:rPr lang="en-US" altLang="en-US" sz="3200" b="1" dirty="0" err="1">
                <a:solidFill>
                  <a:schemeClr val="tx2"/>
                </a:solidFill>
                <a:latin typeface="Times New Roman" pitchFamily="18" charset="0"/>
              </a:rPr>
              <a:t>mol</a:t>
            </a:r>
            <a:r>
              <a:rPr lang="en-US" altLang="en-US" sz="3200" b="1" dirty="0">
                <a:solidFill>
                  <a:schemeClr val="tx2"/>
                </a:solidFill>
                <a:latin typeface="Times New Roman" pitchFamily="18" charset="0"/>
              </a:rPr>
              <a:t> </a:t>
            </a:r>
            <a:r>
              <a:rPr lang="en-US" altLang="en-US" sz="3200" b="1" dirty="0" err="1">
                <a:solidFill>
                  <a:schemeClr val="tx2"/>
                </a:solidFill>
                <a:latin typeface="Times New Roman" pitchFamily="18" charset="0"/>
              </a:rPr>
              <a:t>của</a:t>
            </a:r>
            <a:r>
              <a:rPr lang="en-US" altLang="en-US" sz="3200" b="1" dirty="0">
                <a:solidFill>
                  <a:schemeClr val="tx2"/>
                </a:solidFill>
                <a:latin typeface="Times New Roman" pitchFamily="18" charset="0"/>
              </a:rPr>
              <a:t> dung </a:t>
            </a:r>
            <a:r>
              <a:rPr lang="en-US" altLang="en-US" sz="3200" b="1" dirty="0" err="1">
                <a:solidFill>
                  <a:schemeClr val="tx2"/>
                </a:solidFill>
                <a:latin typeface="Times New Roman" pitchFamily="18" charset="0"/>
              </a:rPr>
              <a:t>dịch</a:t>
            </a:r>
            <a:r>
              <a:rPr lang="en-US" altLang="en-US" sz="3200" b="1" dirty="0">
                <a:solidFill>
                  <a:schemeClr val="tx2"/>
                </a:solidFill>
                <a:latin typeface="Times New Roman" pitchFamily="18" charset="0"/>
              </a:rPr>
              <a:t> </a:t>
            </a:r>
            <a:r>
              <a:rPr lang="en-US" altLang="en-US" sz="3200" b="1" dirty="0" err="1">
                <a:solidFill>
                  <a:schemeClr val="tx2"/>
                </a:solidFill>
                <a:latin typeface="Times New Roman" pitchFamily="18" charset="0"/>
              </a:rPr>
              <a:t>là</a:t>
            </a:r>
            <a:r>
              <a:rPr lang="en-US" altLang="en-US" sz="3200" b="1" dirty="0">
                <a:solidFill>
                  <a:schemeClr val="tx2"/>
                </a:solidFill>
                <a:latin typeface="Times New Roman" pitchFamily="18" charset="0"/>
              </a:rPr>
              <a:t> 11,5 </a:t>
            </a:r>
            <a:r>
              <a:rPr lang="en-US" altLang="en-US" sz="3200" b="1" dirty="0" err="1">
                <a:solidFill>
                  <a:schemeClr val="tx2"/>
                </a:solidFill>
                <a:latin typeface="Times New Roman" pitchFamily="18" charset="0"/>
              </a:rPr>
              <a:t>mol</a:t>
            </a:r>
            <a:r>
              <a:rPr lang="en-US" altLang="en-US" sz="3200" b="1" dirty="0">
                <a:solidFill>
                  <a:schemeClr val="tx2"/>
                </a:solidFill>
                <a:latin typeface="Times New Roman" pitchFamily="18" charset="0"/>
              </a:rPr>
              <a:t>/</a:t>
            </a:r>
            <a:r>
              <a:rPr lang="en-US" altLang="en-US" sz="3200" b="1" i="1" dirty="0">
                <a:solidFill>
                  <a:schemeClr val="tx2"/>
                </a:solidFill>
                <a:latin typeface="Times New Roman" pitchFamily="18" charset="0"/>
              </a:rPr>
              <a:t>l</a:t>
            </a:r>
          </a:p>
        </p:txBody>
      </p:sp>
      <p:graphicFrame>
        <p:nvGraphicFramePr>
          <p:cNvPr id="4" name="Object 7"/>
          <p:cNvGraphicFramePr>
            <a:graphicFrameLocks noChangeAspect="1"/>
          </p:cNvGraphicFramePr>
          <p:nvPr/>
        </p:nvGraphicFramePr>
        <p:xfrm>
          <a:off x="3200400" y="3581400"/>
          <a:ext cx="579438" cy="990600"/>
        </p:xfrm>
        <a:graphic>
          <a:graphicData uri="http://schemas.openxmlformats.org/presentationml/2006/ole">
            <mc:AlternateContent xmlns:mc="http://schemas.openxmlformats.org/markup-compatibility/2006">
              <mc:Choice xmlns:v="urn:schemas-microsoft-com:vml" Requires="v">
                <p:oleObj name="Equation" r:id="rId2" imgW="228501" imgH="393529" progId="Equation.3">
                  <p:embed/>
                </p:oleObj>
              </mc:Choice>
              <mc:Fallback>
                <p:oleObj name="Equation" r:id="rId2" imgW="228501"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81400"/>
                        <a:ext cx="579438" cy="990600"/>
                      </a:xfrm>
                      <a:prstGeom prst="rect">
                        <a:avLst/>
                      </a:prstGeom>
                      <a:noFill/>
                      <a:ln>
                        <a:noFill/>
                      </a:ln>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 name="Object 8"/>
          <p:cNvGraphicFramePr>
            <a:graphicFrameLocks noChangeAspect="1"/>
          </p:cNvGraphicFramePr>
          <p:nvPr/>
        </p:nvGraphicFramePr>
        <p:xfrm>
          <a:off x="4038600" y="3581400"/>
          <a:ext cx="1069975" cy="973138"/>
        </p:xfrm>
        <a:graphic>
          <a:graphicData uri="http://schemas.openxmlformats.org/presentationml/2006/ole">
            <mc:AlternateContent xmlns:mc="http://schemas.openxmlformats.org/markup-compatibility/2006">
              <mc:Choice xmlns:v="urn:schemas-microsoft-com:vml" Requires="v">
                <p:oleObj name="Equation" r:id="rId4" imgW="457200" imgH="419100" progId="Equation.3">
                  <p:embed/>
                </p:oleObj>
              </mc:Choice>
              <mc:Fallback>
                <p:oleObj name="Equation" r:id="rId4" imgW="4572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10699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9"/>
          <p:cNvGraphicFramePr>
            <a:graphicFrameLocks noChangeAspect="1"/>
          </p:cNvGraphicFramePr>
          <p:nvPr/>
        </p:nvGraphicFramePr>
        <p:xfrm>
          <a:off x="2362200" y="4876800"/>
          <a:ext cx="517525" cy="1143000"/>
        </p:xfrm>
        <a:graphic>
          <a:graphicData uri="http://schemas.openxmlformats.org/presentationml/2006/ole">
            <mc:AlternateContent xmlns:mc="http://schemas.openxmlformats.org/markup-compatibility/2006">
              <mc:Choice xmlns:v="urn:schemas-microsoft-com:vml" Requires="v">
                <p:oleObj name="Equation" r:id="rId6" imgW="177646" imgH="393359" progId="Equation.3">
                  <p:embed/>
                </p:oleObj>
              </mc:Choice>
              <mc:Fallback>
                <p:oleObj name="Equation" r:id="rId6" imgW="177646" imgH="39335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876800"/>
                        <a:ext cx="51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5"/>
          <p:cNvGraphicFramePr>
            <a:graphicFrameLocks noChangeAspect="1"/>
          </p:cNvGraphicFramePr>
          <p:nvPr/>
        </p:nvGraphicFramePr>
        <p:xfrm>
          <a:off x="3657600" y="4953000"/>
          <a:ext cx="1447800" cy="914400"/>
        </p:xfrm>
        <a:graphic>
          <a:graphicData uri="http://schemas.openxmlformats.org/presentationml/2006/ole">
            <mc:AlternateContent xmlns:mc="http://schemas.openxmlformats.org/markup-compatibility/2006">
              <mc:Choice xmlns:v="urn:schemas-microsoft-com:vml" Requires="v">
                <p:oleObj name="Equation" r:id="rId8" imgW="672808" imgH="393529" progId="Equation.3">
                  <p:embed/>
                </p:oleObj>
              </mc:Choice>
              <mc:Fallback>
                <p:oleObj name="Equation" r:id="rId8" imgW="672808"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9530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505200" y="2366114"/>
            <a:ext cx="22860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Giải</a:t>
            </a:r>
            <a:endParaRPr lang="en-US" sz="3200" b="1" dirty="0">
              <a:solidFill>
                <a:srgbClr val="FF0000"/>
              </a:solidFill>
              <a:latin typeface="Times New Roman" pitchFamily="18" charset="0"/>
              <a:cs typeface="Times New Roman" pitchFamily="18" charset="0"/>
            </a:endParaRPr>
          </a:p>
        </p:txBody>
      </p:sp>
      <p:sp>
        <p:nvSpPr>
          <p:cNvPr id="10" name="TextBox 9"/>
          <p:cNvSpPr txBox="1"/>
          <p:nvPr/>
        </p:nvSpPr>
        <p:spPr>
          <a:xfrm>
            <a:off x="1411045" y="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11" name="TextBox 10"/>
          <p:cNvSpPr txBox="1"/>
          <p:nvPr/>
        </p:nvSpPr>
        <p:spPr>
          <a:xfrm>
            <a:off x="232186" y="4572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12" name="Text Box 7"/>
          <p:cNvSpPr txBox="1">
            <a:spLocks noChangeArrowheads="1"/>
          </p:cNvSpPr>
          <p:nvPr/>
        </p:nvSpPr>
        <p:spPr bwMode="auto">
          <a:xfrm>
            <a:off x="102198" y="826293"/>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 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Tree>
    <p:extLst>
      <p:ext uri="{BB962C8B-B14F-4D97-AF65-F5344CB8AC3E}">
        <p14:creationId xmlns:p14="http://schemas.microsoft.com/office/powerpoint/2010/main" val="1634056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childTnLst>
                                </p:cTn>
                              </p:par>
                              <p:par>
                                <p:cTn id="31" presetID="18" presetClass="entr" presetSubtype="1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285" y="1614241"/>
            <a:ext cx="8610600" cy="1569660"/>
          </a:xfrm>
          <a:prstGeom prst="rect">
            <a:avLst/>
          </a:prstGeom>
        </p:spPr>
        <p:txBody>
          <a:bodyPr wrap="square">
            <a:spAutoFit/>
          </a:bodyPr>
          <a:lstStyle/>
          <a:p>
            <a:pPr algn="just">
              <a:spcBef>
                <a:spcPct val="50000"/>
              </a:spcBef>
            </a:pPr>
            <a:r>
              <a:rPr lang="en-US" altLang="en-US" sz="3200" b="1" i="1" u="sng" dirty="0" err="1">
                <a:solidFill>
                  <a:schemeClr val="tx2"/>
                </a:solidFill>
                <a:latin typeface="Times New Roman" pitchFamily="18" charset="0"/>
              </a:rPr>
              <a:t>Ví</a:t>
            </a:r>
            <a:r>
              <a:rPr lang="en-US" altLang="en-US" sz="3200" b="1" i="1" u="sng" dirty="0">
                <a:solidFill>
                  <a:schemeClr val="tx2"/>
                </a:solidFill>
                <a:latin typeface="Times New Roman" pitchFamily="18" charset="0"/>
              </a:rPr>
              <a:t> </a:t>
            </a:r>
            <a:r>
              <a:rPr lang="en-US" altLang="en-US" sz="3200" b="1" i="1" u="sng" dirty="0" err="1">
                <a:solidFill>
                  <a:schemeClr val="tx2"/>
                </a:solidFill>
                <a:latin typeface="Times New Roman" pitchFamily="18" charset="0"/>
              </a:rPr>
              <a:t>dụ</a:t>
            </a:r>
            <a:r>
              <a:rPr lang="en-US" altLang="en-US" sz="3200" b="1" i="1" u="sng" dirty="0">
                <a:solidFill>
                  <a:schemeClr val="tx2"/>
                </a:solidFill>
                <a:latin typeface="Times New Roman" pitchFamily="18" charset="0"/>
              </a:rPr>
              <a:t> 2</a:t>
            </a:r>
            <a:r>
              <a:rPr lang="en-US" altLang="en-US" sz="3200" b="1" i="1" u="sng" dirty="0">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 2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2,3M </a:t>
            </a:r>
            <a:r>
              <a:rPr lang="en-US" altLang="en-US" sz="3200" b="1" dirty="0" err="1">
                <a:solidFill>
                  <a:srgbClr val="6600CC"/>
                </a:solidFill>
                <a:latin typeface="Times New Roman" pitchFamily="18" charset="0"/>
              </a:rPr>
              <a:t>với</a:t>
            </a:r>
            <a:r>
              <a:rPr lang="en-US" altLang="en-US" sz="3200" b="1" dirty="0">
                <a:solidFill>
                  <a:srgbClr val="6600CC"/>
                </a:solidFill>
                <a:latin typeface="Times New Roman" pitchFamily="18" charset="0"/>
              </a:rPr>
              <a:t> 4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2M. </a:t>
            </a:r>
            <a:r>
              <a:rPr lang="en-US" altLang="en-US" sz="3200" b="1" dirty="0" err="1">
                <a:solidFill>
                  <a:srgbClr val="6600CC"/>
                </a:solidFill>
                <a:latin typeface="Times New Roman" pitchFamily="18" charset="0"/>
              </a:rPr>
              <a:t>Tính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nồng</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độ</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mol</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của</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sau</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khi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a:t>
            </a:r>
          </a:p>
        </p:txBody>
      </p:sp>
      <p:sp>
        <p:nvSpPr>
          <p:cNvPr id="4" name="TextBox 3"/>
          <p:cNvSpPr txBox="1"/>
          <p:nvPr/>
        </p:nvSpPr>
        <p:spPr>
          <a:xfrm>
            <a:off x="1411045" y="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5" name="TextBox 4"/>
          <p:cNvSpPr txBox="1"/>
          <p:nvPr/>
        </p:nvSpPr>
        <p:spPr>
          <a:xfrm>
            <a:off x="232186" y="5334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sp>
        <p:nvSpPr>
          <p:cNvPr id="6" name="Text Box 7"/>
          <p:cNvSpPr txBox="1">
            <a:spLocks noChangeArrowheads="1"/>
          </p:cNvSpPr>
          <p:nvPr/>
        </p:nvSpPr>
        <p:spPr bwMode="auto">
          <a:xfrm>
            <a:off x="102198" y="1041975"/>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algn="just" eaLnBrk="1" hangingPunct="1">
              <a:spcBef>
                <a:spcPct val="50000"/>
              </a:spcBef>
            </a:pPr>
            <a:r>
              <a:rPr lang="en-US" altLang="en-US" sz="3200" b="1" u="sng" dirty="0">
                <a:solidFill>
                  <a:srgbClr val="0000CC"/>
                </a:solidFill>
                <a:latin typeface="Times New Roman" pitchFamily="18" charset="0"/>
              </a:rPr>
              <a:t> 2. </a:t>
            </a:r>
            <a:r>
              <a:rPr lang="en-US" altLang="en-US" sz="3200" b="1" u="sng" dirty="0" err="1">
                <a:solidFill>
                  <a:srgbClr val="0000CC"/>
                </a:solidFill>
                <a:latin typeface="Times New Roman" pitchFamily="18" charset="0"/>
              </a:rPr>
              <a:t>Nồng</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độ</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mol</a:t>
            </a:r>
            <a:r>
              <a:rPr lang="en-US" altLang="en-US" sz="3200" b="1" u="sng" dirty="0">
                <a:solidFill>
                  <a:srgbClr val="0000CC"/>
                </a:solidFill>
                <a:latin typeface="Times New Roman" pitchFamily="18" charset="0"/>
              </a:rPr>
              <a:t> </a:t>
            </a:r>
            <a:r>
              <a:rPr lang="en-US" altLang="en-US" sz="3200" b="1" u="sng" dirty="0" err="1">
                <a:solidFill>
                  <a:srgbClr val="0000CC"/>
                </a:solidFill>
                <a:latin typeface="Times New Roman" pitchFamily="18" charset="0"/>
              </a:rPr>
              <a:t>của</a:t>
            </a:r>
            <a:r>
              <a:rPr lang="en-US" altLang="en-US" sz="3200" b="1" u="sng" dirty="0">
                <a:solidFill>
                  <a:srgbClr val="0000CC"/>
                </a:solidFill>
                <a:latin typeface="Times New Roman" pitchFamily="18" charset="0"/>
              </a:rPr>
              <a:t> dung </a:t>
            </a:r>
            <a:r>
              <a:rPr lang="en-US" altLang="en-US" sz="3200" b="1" u="sng" dirty="0" err="1">
                <a:solidFill>
                  <a:srgbClr val="0000CC"/>
                </a:solidFill>
                <a:latin typeface="Times New Roman" pitchFamily="18" charset="0"/>
              </a:rPr>
              <a:t>dịch</a:t>
            </a:r>
            <a:endParaRPr lang="en-US" altLang="en-US" sz="3200" b="1" u="sng" dirty="0">
              <a:solidFill>
                <a:srgbClr val="0000CC"/>
              </a:solidFill>
              <a:latin typeface="Times New Roman" pitchFamily="18" charset="0"/>
            </a:endParaRPr>
          </a:p>
        </p:txBody>
      </p:sp>
      <p:sp>
        <p:nvSpPr>
          <p:cNvPr id="7" name="TextBox 6"/>
          <p:cNvSpPr txBox="1"/>
          <p:nvPr/>
        </p:nvSpPr>
        <p:spPr>
          <a:xfrm>
            <a:off x="2769198" y="3048000"/>
            <a:ext cx="3200400" cy="584775"/>
          </a:xfrm>
          <a:prstGeom prst="rect">
            <a:avLst/>
          </a:prstGeom>
          <a:noFill/>
        </p:spPr>
        <p:txBody>
          <a:bodyPr wrap="square" rtlCol="0">
            <a:spAutoFit/>
          </a:bodyPr>
          <a:lstStyle/>
          <a:p>
            <a:r>
              <a:rPr lang="en-US" sz="3200" b="1" dirty="0" err="1">
                <a:solidFill>
                  <a:schemeClr val="tx2"/>
                </a:solidFill>
                <a:latin typeface="Times New Roman" pitchFamily="18" charset="0"/>
                <a:cs typeface="Times New Roman" pitchFamily="18" charset="0"/>
              </a:rPr>
              <a:t>Giải</a:t>
            </a:r>
            <a:endParaRPr lang="en-US" sz="3200" b="1" dirty="0">
              <a:solidFill>
                <a:schemeClr val="tx2"/>
              </a:solidFill>
              <a:latin typeface="Times New Roman" pitchFamily="18" charset="0"/>
              <a:cs typeface="Times New Roman" pitchFamily="18" charset="0"/>
            </a:endParaRPr>
          </a:p>
        </p:txBody>
      </p:sp>
      <p:sp>
        <p:nvSpPr>
          <p:cNvPr id="8" name="Rectangle 7"/>
          <p:cNvSpPr/>
          <p:nvPr/>
        </p:nvSpPr>
        <p:spPr>
          <a:xfrm>
            <a:off x="863470" y="3505200"/>
            <a:ext cx="7011856" cy="584775"/>
          </a:xfrm>
          <a:prstGeom prst="rect">
            <a:avLst/>
          </a:prstGeom>
        </p:spPr>
        <p:txBody>
          <a:bodyPr wrap="none">
            <a:spAutoFit/>
          </a:bodyPr>
          <a:lstStyle/>
          <a:p>
            <a:pPr algn="ctr">
              <a:spcBef>
                <a:spcPct val="50000"/>
              </a:spcBef>
            </a:pP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mol</a:t>
            </a:r>
            <a:r>
              <a:rPr lang="en-US" altLang="en-US" sz="3200" dirty="0">
                <a:latin typeface="Times New Roman" pitchFamily="18" charset="0"/>
              </a:rPr>
              <a:t> </a:t>
            </a:r>
            <a:r>
              <a:rPr lang="en-US" altLang="en-US" sz="3200" dirty="0" err="1">
                <a:latin typeface="Times New Roman" pitchFamily="18" charset="0"/>
              </a:rPr>
              <a:t>muối</a:t>
            </a:r>
            <a:r>
              <a:rPr lang="en-US" altLang="en-US" sz="3200" dirty="0">
                <a:latin typeface="Times New Roman" pitchFamily="18" charset="0"/>
              </a:rPr>
              <a:t> </a:t>
            </a:r>
            <a:r>
              <a:rPr lang="en-US" altLang="en-US" sz="3200" dirty="0" err="1">
                <a:latin typeface="Times New Roman" pitchFamily="18" charset="0"/>
              </a:rPr>
              <a:t>ăn</a:t>
            </a:r>
            <a:r>
              <a:rPr lang="en-US" altLang="en-US" sz="3200" dirty="0">
                <a:latin typeface="Times New Roman" pitchFamily="18" charset="0"/>
              </a:rPr>
              <a:t> </a:t>
            </a:r>
            <a:r>
              <a:rPr lang="en-US" altLang="en-US" sz="3200" dirty="0" err="1">
                <a:latin typeface="Times New Roman" pitchFamily="18" charset="0"/>
              </a:rPr>
              <a:t>trong</a:t>
            </a:r>
            <a:r>
              <a:rPr lang="en-US" altLang="en-US" sz="3200" dirty="0">
                <a:latin typeface="Times New Roman" pitchFamily="18" charset="0"/>
              </a:rPr>
              <a:t> 2</a:t>
            </a:r>
            <a:r>
              <a:rPr lang="en-US" altLang="en-US" sz="3200" i="1" dirty="0">
                <a:latin typeface="Times New Roman" pitchFamily="18" charset="0"/>
              </a:rPr>
              <a:t>l</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 2,3M:</a:t>
            </a:r>
          </a:p>
        </p:txBody>
      </p:sp>
      <p:sp>
        <p:nvSpPr>
          <p:cNvPr id="9" name="Rectangle 8"/>
          <p:cNvSpPr/>
          <p:nvPr/>
        </p:nvSpPr>
        <p:spPr>
          <a:xfrm>
            <a:off x="1681795" y="4038600"/>
            <a:ext cx="4104009" cy="584775"/>
          </a:xfrm>
          <a:prstGeom prst="rect">
            <a:avLst/>
          </a:prstGeom>
        </p:spPr>
        <p:txBody>
          <a:bodyPr wrap="none">
            <a:spAutoFit/>
          </a:bodyPr>
          <a:lstStyle/>
          <a:p>
            <a:pPr algn="ctr">
              <a:spcBef>
                <a:spcPct val="50000"/>
              </a:spcBef>
            </a:pPr>
            <a:r>
              <a:rPr lang="en-US" altLang="en-US" sz="3200" b="1" dirty="0">
                <a:solidFill>
                  <a:schemeClr val="tx2"/>
                </a:solidFill>
                <a:latin typeface="Times New Roman" pitchFamily="18" charset="0"/>
              </a:rPr>
              <a:t>n</a:t>
            </a:r>
            <a:r>
              <a:rPr lang="en-US" altLang="en-US" sz="3200" b="1" baseline="-25000" dirty="0">
                <a:solidFill>
                  <a:schemeClr val="tx2"/>
                </a:solidFill>
                <a:latin typeface="Times New Roman" pitchFamily="18" charset="0"/>
              </a:rPr>
              <a:t>1</a:t>
            </a:r>
            <a:r>
              <a:rPr lang="en-US" altLang="en-US" sz="3200" b="1" dirty="0">
                <a:solidFill>
                  <a:schemeClr val="tx2"/>
                </a:solidFill>
                <a:latin typeface="Times New Roman" pitchFamily="18" charset="0"/>
              </a:rPr>
              <a:t> = 2 x 2,3 = 4,6 (</a:t>
            </a:r>
            <a:r>
              <a:rPr lang="en-US" altLang="en-US" sz="3200" b="1" dirty="0" err="1">
                <a:solidFill>
                  <a:schemeClr val="tx2"/>
                </a:solidFill>
                <a:latin typeface="Times New Roman" pitchFamily="18" charset="0"/>
              </a:rPr>
              <a:t>mol</a:t>
            </a:r>
            <a:r>
              <a:rPr lang="en-US" altLang="en-US" sz="3200" b="1" dirty="0">
                <a:solidFill>
                  <a:schemeClr val="tx2"/>
                </a:solidFill>
                <a:latin typeface="Times New Roman" pitchFamily="18" charset="0"/>
              </a:rPr>
              <a:t>)</a:t>
            </a:r>
          </a:p>
        </p:txBody>
      </p:sp>
      <p:sp>
        <p:nvSpPr>
          <p:cNvPr id="10" name="Rectangle 9"/>
          <p:cNvSpPr/>
          <p:nvPr/>
        </p:nvSpPr>
        <p:spPr>
          <a:xfrm>
            <a:off x="863470" y="4623375"/>
            <a:ext cx="6704079" cy="584775"/>
          </a:xfrm>
          <a:prstGeom prst="rect">
            <a:avLst/>
          </a:prstGeom>
        </p:spPr>
        <p:txBody>
          <a:bodyPr wrap="none">
            <a:spAutoFit/>
          </a:bodyPr>
          <a:lstStyle/>
          <a:p>
            <a:pPr algn="ctr">
              <a:spcBef>
                <a:spcPct val="50000"/>
              </a:spcBef>
            </a:pP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mol</a:t>
            </a:r>
            <a:r>
              <a:rPr lang="en-US" altLang="en-US" sz="3200" dirty="0">
                <a:latin typeface="Times New Roman" pitchFamily="18" charset="0"/>
              </a:rPr>
              <a:t> </a:t>
            </a:r>
            <a:r>
              <a:rPr lang="en-US" altLang="en-US" sz="3200" dirty="0" err="1">
                <a:latin typeface="Times New Roman" pitchFamily="18" charset="0"/>
              </a:rPr>
              <a:t>muối</a:t>
            </a:r>
            <a:r>
              <a:rPr lang="en-US" altLang="en-US" sz="3200" dirty="0">
                <a:latin typeface="Times New Roman" pitchFamily="18" charset="0"/>
              </a:rPr>
              <a:t> </a:t>
            </a:r>
            <a:r>
              <a:rPr lang="en-US" altLang="en-US" sz="3200" dirty="0" err="1">
                <a:latin typeface="Times New Roman" pitchFamily="18" charset="0"/>
              </a:rPr>
              <a:t>ăn</a:t>
            </a:r>
            <a:r>
              <a:rPr lang="en-US" altLang="en-US" sz="3200" dirty="0">
                <a:latin typeface="Times New Roman" pitchFamily="18" charset="0"/>
              </a:rPr>
              <a:t> </a:t>
            </a:r>
            <a:r>
              <a:rPr lang="en-US" altLang="en-US" sz="3200" dirty="0" err="1">
                <a:latin typeface="Times New Roman" pitchFamily="18" charset="0"/>
              </a:rPr>
              <a:t>trong</a:t>
            </a:r>
            <a:r>
              <a:rPr lang="en-US" altLang="en-US" sz="3200" dirty="0">
                <a:latin typeface="Times New Roman" pitchFamily="18" charset="0"/>
              </a:rPr>
              <a:t> 4</a:t>
            </a:r>
            <a:r>
              <a:rPr lang="en-US" altLang="en-US" sz="3200" i="1" dirty="0">
                <a:latin typeface="Times New Roman" pitchFamily="18" charset="0"/>
              </a:rPr>
              <a:t>l</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 2M:</a:t>
            </a:r>
          </a:p>
        </p:txBody>
      </p:sp>
      <p:sp>
        <p:nvSpPr>
          <p:cNvPr id="11" name="Rectangle 10"/>
          <p:cNvSpPr/>
          <p:nvPr/>
        </p:nvSpPr>
        <p:spPr>
          <a:xfrm>
            <a:off x="1691656" y="5200647"/>
            <a:ext cx="3488455" cy="584775"/>
          </a:xfrm>
          <a:prstGeom prst="rect">
            <a:avLst/>
          </a:prstGeom>
        </p:spPr>
        <p:txBody>
          <a:bodyPr wrap="none">
            <a:spAutoFit/>
          </a:bodyPr>
          <a:lstStyle/>
          <a:p>
            <a:pPr algn="ctr">
              <a:spcBef>
                <a:spcPct val="50000"/>
              </a:spcBef>
            </a:pPr>
            <a:r>
              <a:rPr lang="en-US" altLang="en-US" sz="3200" b="1" dirty="0">
                <a:solidFill>
                  <a:schemeClr val="tx2"/>
                </a:solidFill>
                <a:latin typeface="Times New Roman" pitchFamily="18" charset="0"/>
              </a:rPr>
              <a:t>n</a:t>
            </a:r>
            <a:r>
              <a:rPr lang="en-US" altLang="en-US" sz="3200" b="1" i="1" baseline="-25000" dirty="0">
                <a:solidFill>
                  <a:schemeClr val="tx2"/>
                </a:solidFill>
                <a:latin typeface="Times New Roman" pitchFamily="18" charset="0"/>
              </a:rPr>
              <a:t>2</a:t>
            </a:r>
            <a:r>
              <a:rPr lang="en-US" altLang="en-US" sz="3200" b="1" dirty="0">
                <a:solidFill>
                  <a:schemeClr val="tx2"/>
                </a:solidFill>
                <a:latin typeface="Times New Roman" pitchFamily="18" charset="0"/>
              </a:rPr>
              <a:t> = 4 x 2 = 8 (</a:t>
            </a:r>
            <a:r>
              <a:rPr lang="en-US" altLang="en-US" sz="3200" b="1" dirty="0" err="1">
                <a:solidFill>
                  <a:schemeClr val="tx2"/>
                </a:solidFill>
                <a:latin typeface="Times New Roman" pitchFamily="18" charset="0"/>
              </a:rPr>
              <a:t>mol</a:t>
            </a:r>
            <a:r>
              <a:rPr lang="en-US" altLang="en-US" sz="3200" b="1" dirty="0">
                <a:solidFill>
                  <a:schemeClr val="tx2"/>
                </a:solidFill>
                <a:latin typeface="Times New Roman" pitchFamily="18" charset="0"/>
              </a:rPr>
              <a:t>)</a:t>
            </a:r>
          </a:p>
        </p:txBody>
      </p:sp>
    </p:spTree>
    <p:extLst>
      <p:ext uri="{BB962C8B-B14F-4D97-AF65-F5344CB8AC3E}">
        <p14:creationId xmlns:p14="http://schemas.microsoft.com/office/powerpoint/2010/main" val="40009619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646331"/>
            <a:ext cx="8610600" cy="1569660"/>
          </a:xfrm>
          <a:prstGeom prst="rect">
            <a:avLst/>
          </a:prstGeom>
        </p:spPr>
        <p:txBody>
          <a:bodyPr wrap="square">
            <a:spAutoFit/>
          </a:bodyPr>
          <a:lstStyle/>
          <a:p>
            <a:pPr algn="just">
              <a:spcBef>
                <a:spcPct val="50000"/>
              </a:spcBef>
            </a:pPr>
            <a:r>
              <a:rPr lang="en-US" altLang="en-US" sz="3200" b="1" i="1" u="sng" dirty="0" err="1">
                <a:solidFill>
                  <a:schemeClr val="tx2"/>
                </a:solidFill>
                <a:latin typeface="Times New Roman" pitchFamily="18" charset="0"/>
              </a:rPr>
              <a:t>Ví</a:t>
            </a:r>
            <a:r>
              <a:rPr lang="en-US" altLang="en-US" sz="3200" b="1" i="1" u="sng" dirty="0">
                <a:solidFill>
                  <a:schemeClr val="tx2"/>
                </a:solidFill>
                <a:latin typeface="Times New Roman" pitchFamily="18" charset="0"/>
              </a:rPr>
              <a:t> </a:t>
            </a:r>
            <a:r>
              <a:rPr lang="en-US" altLang="en-US" sz="3200" b="1" i="1" u="sng" dirty="0" err="1">
                <a:solidFill>
                  <a:schemeClr val="tx2"/>
                </a:solidFill>
                <a:latin typeface="Times New Roman" pitchFamily="18" charset="0"/>
              </a:rPr>
              <a:t>dụ</a:t>
            </a:r>
            <a:r>
              <a:rPr lang="en-US" altLang="en-US" sz="3200" b="1" i="1" u="sng" dirty="0">
                <a:solidFill>
                  <a:schemeClr val="tx2"/>
                </a:solidFill>
                <a:latin typeface="Times New Roman" pitchFamily="18" charset="0"/>
              </a:rPr>
              <a:t> 2</a:t>
            </a:r>
            <a:r>
              <a:rPr lang="en-US" altLang="en-US" sz="3200" b="1" i="1" u="sng" dirty="0">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 2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2,3M </a:t>
            </a:r>
            <a:r>
              <a:rPr lang="en-US" altLang="en-US" sz="3200" b="1" dirty="0" err="1">
                <a:solidFill>
                  <a:srgbClr val="6600CC"/>
                </a:solidFill>
                <a:latin typeface="Times New Roman" pitchFamily="18" charset="0"/>
              </a:rPr>
              <a:t>với</a:t>
            </a:r>
            <a:r>
              <a:rPr lang="en-US" altLang="en-US" sz="3200" b="1" dirty="0">
                <a:solidFill>
                  <a:srgbClr val="6600CC"/>
                </a:solidFill>
                <a:latin typeface="Times New Roman" pitchFamily="18" charset="0"/>
              </a:rPr>
              <a:t> 4 </a:t>
            </a:r>
            <a:r>
              <a:rPr lang="en-US" altLang="en-US" sz="3200" b="1" dirty="0" err="1">
                <a:solidFill>
                  <a:srgbClr val="6600CC"/>
                </a:solidFill>
                <a:latin typeface="Times New Roman" pitchFamily="18" charset="0"/>
              </a:rPr>
              <a:t>lít</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2M. </a:t>
            </a:r>
            <a:r>
              <a:rPr lang="en-US" altLang="en-US" sz="3200" b="1" dirty="0" err="1">
                <a:solidFill>
                  <a:srgbClr val="6600CC"/>
                </a:solidFill>
                <a:latin typeface="Times New Roman" pitchFamily="18" charset="0"/>
              </a:rPr>
              <a:t>Tính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nồng</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độ</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mol</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của</a:t>
            </a:r>
            <a:r>
              <a:rPr lang="en-US" altLang="en-US" sz="3200" b="1" dirty="0">
                <a:solidFill>
                  <a:srgbClr val="6600CC"/>
                </a:solidFill>
                <a:latin typeface="Times New Roman" pitchFamily="18" charset="0"/>
              </a:rPr>
              <a:t> dung </a:t>
            </a:r>
            <a:r>
              <a:rPr lang="en-US" altLang="en-US" sz="3200" b="1" dirty="0" err="1">
                <a:solidFill>
                  <a:srgbClr val="6600CC"/>
                </a:solidFill>
                <a:latin typeface="Times New Roman" pitchFamily="18" charset="0"/>
              </a:rPr>
              <a:t>dịch</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muối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ăn</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sau</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khi</a:t>
            </a:r>
            <a:r>
              <a:rPr lang="en-US" altLang="en-US" sz="3200" b="1" dirty="0">
                <a:solidFill>
                  <a:srgbClr val="6600CC"/>
                </a:solidFill>
                <a:latin typeface="Times New Roman" pitchFamily="18" charset="0"/>
              </a:rPr>
              <a:t> </a:t>
            </a:r>
            <a:r>
              <a:rPr lang="en-US" altLang="en-US" sz="3200" b="1" dirty="0" err="1">
                <a:solidFill>
                  <a:srgbClr val="6600CC"/>
                </a:solidFill>
                <a:latin typeface="Times New Roman" pitchFamily="18" charset="0"/>
              </a:rPr>
              <a:t>trộn</a:t>
            </a:r>
            <a:r>
              <a:rPr lang="en-US" altLang="en-US" sz="3200" b="1" dirty="0">
                <a:solidFill>
                  <a:srgbClr val="6600CC"/>
                </a:solidFill>
                <a:latin typeface="Times New Roman" pitchFamily="18" charset="0"/>
              </a:rPr>
              <a:t>?</a:t>
            </a:r>
          </a:p>
        </p:txBody>
      </p:sp>
      <p:sp>
        <p:nvSpPr>
          <p:cNvPr id="4" name="TextBox 3"/>
          <p:cNvSpPr txBox="1"/>
          <p:nvPr/>
        </p:nvSpPr>
        <p:spPr>
          <a:xfrm>
            <a:off x="1411045" y="0"/>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mc:AlternateContent xmlns:mc="http://schemas.openxmlformats.org/markup-compatibility/2006" xmlns:a14="http://schemas.microsoft.com/office/drawing/2010/main">
        <mc:Choice Requires="a14">
          <p:sp>
            <p:nvSpPr>
              <p:cNvPr id="3" name="Rectangle 2"/>
              <p:cNvSpPr/>
              <p:nvPr/>
            </p:nvSpPr>
            <p:spPr>
              <a:xfrm>
                <a:off x="457199" y="5036871"/>
                <a:ext cx="8305799" cy="892552"/>
              </a:xfrm>
              <a:prstGeom prst="rect">
                <a:avLst/>
              </a:prstGeom>
            </p:spPr>
            <p:txBody>
              <a:bodyPr wrap="square">
                <a:spAutoFit/>
              </a:bodyPr>
              <a:lstStyle/>
              <a:p>
                <a:pPr algn="ctr">
                  <a:spcBef>
                    <a:spcPct val="50000"/>
                  </a:spcBef>
                </a:pPr>
                <a:r>
                  <a:rPr lang="en-US" altLang="en-US" sz="3600" b="1" dirty="0">
                    <a:solidFill>
                      <a:srgbClr val="FF0000"/>
                    </a:solidFill>
                    <a:latin typeface="Times New Roman" pitchFamily="18" charset="0"/>
                    <a:cs typeface="Times New Roman" pitchFamily="18" charset="0"/>
                  </a:rPr>
                  <a:t>C</a:t>
                </a:r>
                <a:r>
                  <a:rPr lang="en-US" altLang="en-US" sz="3600" b="1" baseline="-25000" dirty="0">
                    <a:solidFill>
                      <a:srgbClr val="FF0000"/>
                    </a:solidFill>
                    <a:latin typeface="Times New Roman" pitchFamily="18" charset="0"/>
                    <a:cs typeface="Times New Roman" pitchFamily="18" charset="0"/>
                  </a:rPr>
                  <a:t>M</a:t>
                </a:r>
                <a:r>
                  <a:rPr lang="en-US" altLang="en-US" sz="3600" b="1" dirty="0">
                    <a:solidFill>
                      <a:srgbClr val="FF0000"/>
                    </a:solidFill>
                    <a:latin typeface="Times New Roman" pitchFamily="18" charset="0"/>
                    <a:cs typeface="Times New Roman" pitchFamily="18" charset="0"/>
                  </a:rPr>
                  <a:t> = </a:t>
                </a:r>
                <a14:m>
                  <m:oMath xmlns:m="http://schemas.openxmlformats.org/officeDocument/2006/math">
                    <m:f>
                      <m:fPr>
                        <m:ctrlPr>
                          <a:rPr lang="en-US" altLang="en-US" sz="3600" b="1" i="1" smtClean="0">
                            <a:solidFill>
                              <a:srgbClr val="FF0000"/>
                            </a:solidFill>
                            <a:latin typeface="Cambria Math" panose="02040503050406030204" pitchFamily="18" charset="0"/>
                          </a:rPr>
                        </m:ctrlPr>
                      </m:fPr>
                      <m:num>
                        <m:r>
                          <a:rPr lang="en-US" altLang="en-US" sz="3600" b="1" i="1" smtClean="0">
                            <a:solidFill>
                              <a:srgbClr val="FF0000"/>
                            </a:solidFill>
                            <a:latin typeface="Cambria Math"/>
                          </a:rPr>
                          <m:t>𝒏</m:t>
                        </m:r>
                      </m:num>
                      <m:den>
                        <m:r>
                          <a:rPr lang="en-US" altLang="en-US" sz="3600" b="1" i="1" smtClean="0">
                            <a:solidFill>
                              <a:srgbClr val="FF0000"/>
                            </a:solidFill>
                            <a:latin typeface="Cambria Math"/>
                          </a:rPr>
                          <m:t>𝑽</m:t>
                        </m:r>
                      </m:den>
                    </m:f>
                  </m:oMath>
                </a14:m>
                <a:r>
                  <a:rPr lang="en-US" altLang="en-US" sz="3600" b="1" dirty="0">
                    <a:solidFill>
                      <a:srgbClr val="FF0000"/>
                    </a:solidFill>
                    <a:latin typeface="Times New Roman" pitchFamily="18" charset="0"/>
                    <a:cs typeface="Times New Roman" pitchFamily="18" charset="0"/>
                  </a:rPr>
                  <a:t>  =  </a:t>
                </a:r>
                <a14:m>
                  <m:oMath xmlns:m="http://schemas.openxmlformats.org/officeDocument/2006/math">
                    <m:f>
                      <m:fPr>
                        <m:ctrlPr>
                          <a:rPr lang="en-US" altLang="en-US" sz="3600" b="1" i="1" smtClean="0">
                            <a:solidFill>
                              <a:srgbClr val="FF0000"/>
                            </a:solidFill>
                            <a:latin typeface="Cambria Math" panose="02040503050406030204" pitchFamily="18" charset="0"/>
                          </a:rPr>
                        </m:ctrlPr>
                      </m:fPr>
                      <m:num>
                        <m:r>
                          <a:rPr lang="en-US" altLang="en-US" sz="3600" b="1" i="1" smtClean="0">
                            <a:solidFill>
                              <a:srgbClr val="FF0000"/>
                            </a:solidFill>
                            <a:latin typeface="Cambria Math"/>
                          </a:rPr>
                          <m:t>𝟏𝟐</m:t>
                        </m:r>
                        <m:r>
                          <a:rPr lang="en-US" altLang="en-US" sz="3600" b="1" i="1" smtClean="0">
                            <a:solidFill>
                              <a:srgbClr val="FF0000"/>
                            </a:solidFill>
                            <a:latin typeface="Cambria Math"/>
                          </a:rPr>
                          <m:t>,</m:t>
                        </m:r>
                        <m:r>
                          <a:rPr lang="en-US" altLang="en-US" sz="3600" b="1" i="1" smtClean="0">
                            <a:solidFill>
                              <a:srgbClr val="FF0000"/>
                            </a:solidFill>
                            <a:latin typeface="Cambria Math"/>
                          </a:rPr>
                          <m:t>𝟔</m:t>
                        </m:r>
                      </m:num>
                      <m:den>
                        <m:r>
                          <a:rPr lang="en-US" altLang="en-US" sz="3600" b="1" i="1" smtClean="0">
                            <a:solidFill>
                              <a:srgbClr val="FF0000"/>
                            </a:solidFill>
                            <a:latin typeface="Cambria Math"/>
                          </a:rPr>
                          <m:t>𝟔</m:t>
                        </m:r>
                      </m:den>
                    </m:f>
                  </m:oMath>
                </a14:m>
                <a:r>
                  <a:rPr lang="en-US" altLang="en-US" sz="3600" b="1" dirty="0">
                    <a:solidFill>
                      <a:srgbClr val="FF0000"/>
                    </a:solidFill>
                    <a:latin typeface="Times New Roman" pitchFamily="18" charset="0"/>
                    <a:cs typeface="Times New Roman" pitchFamily="18" charset="0"/>
                  </a:rPr>
                  <a:t>  = 2,1 (</a:t>
                </a:r>
                <a:r>
                  <a:rPr lang="en-US" altLang="en-US" sz="3600" b="1" dirty="0" err="1">
                    <a:solidFill>
                      <a:srgbClr val="FF0000"/>
                    </a:solidFill>
                    <a:latin typeface="Times New Roman" pitchFamily="18" charset="0"/>
                    <a:cs typeface="Times New Roman" pitchFamily="18" charset="0"/>
                  </a:rPr>
                  <a:t>mol</a:t>
                </a:r>
                <a:r>
                  <a:rPr lang="en-US" altLang="en-US" sz="3600" b="1" dirty="0">
                    <a:solidFill>
                      <a:srgbClr val="FF0000"/>
                    </a:solidFill>
                    <a:latin typeface="Times New Roman" pitchFamily="18" charset="0"/>
                    <a:cs typeface="Times New Roman" pitchFamily="18" charset="0"/>
                  </a:rPr>
                  <a:t>/</a:t>
                </a:r>
                <a:r>
                  <a:rPr lang="en-US" altLang="en-US" sz="3600" b="1" i="1" dirty="0">
                    <a:solidFill>
                      <a:srgbClr val="FF0000"/>
                    </a:solidFill>
                    <a:latin typeface="Times New Roman" pitchFamily="18" charset="0"/>
                    <a:cs typeface="Times New Roman" pitchFamily="18" charset="0"/>
                  </a:rPr>
                  <a:t>l</a:t>
                </a:r>
                <a:r>
                  <a:rPr lang="en-US" altLang="en-US" sz="3600" b="1" dirty="0">
                    <a:solidFill>
                      <a:srgbClr val="FF0000"/>
                    </a:solidFill>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457199" y="5036871"/>
                <a:ext cx="8305799" cy="892552"/>
              </a:xfrm>
              <a:prstGeom prst="rect">
                <a:avLst/>
              </a:prstGeom>
              <a:blipFill rotWithShape="1">
                <a:blip r:embed="rId2"/>
                <a:stretch>
                  <a:fillRect b="-10204"/>
                </a:stretch>
              </a:blipFill>
            </p:spPr>
            <p:txBody>
              <a:bodyPr/>
              <a:lstStyle/>
              <a:p>
                <a:r>
                  <a:rPr lang="en-US">
                    <a:noFill/>
                  </a:rPr>
                  <a:t> </a:t>
                </a:r>
              </a:p>
            </p:txBody>
          </p:sp>
        </mc:Fallback>
      </mc:AlternateContent>
      <p:sp>
        <p:nvSpPr>
          <p:cNvPr id="7" name="Rectangle 6"/>
          <p:cNvSpPr/>
          <p:nvPr/>
        </p:nvSpPr>
        <p:spPr>
          <a:xfrm>
            <a:off x="1009209" y="2205149"/>
            <a:ext cx="6021200" cy="584775"/>
          </a:xfrm>
          <a:prstGeom prst="rect">
            <a:avLst/>
          </a:prstGeom>
        </p:spPr>
        <p:txBody>
          <a:bodyPr wrap="none">
            <a:spAutoFit/>
          </a:bodyPr>
          <a:lstStyle/>
          <a:p>
            <a:pPr algn="ctr">
              <a:spcBef>
                <a:spcPct val="50000"/>
              </a:spcBef>
            </a:pPr>
            <a:r>
              <a:rPr lang="en-US" altLang="en-US" sz="3200" dirty="0" err="1">
                <a:latin typeface="Times New Roman" pitchFamily="18" charset="0"/>
              </a:rPr>
              <a:t>Số</a:t>
            </a:r>
            <a:r>
              <a:rPr lang="en-US" altLang="en-US" sz="3200" dirty="0">
                <a:latin typeface="Times New Roman" pitchFamily="18" charset="0"/>
              </a:rPr>
              <a:t> </a:t>
            </a:r>
            <a:r>
              <a:rPr lang="en-US" altLang="en-US" sz="3200" dirty="0" err="1">
                <a:latin typeface="Times New Roman" pitchFamily="18" charset="0"/>
              </a:rPr>
              <a:t>mol</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 </a:t>
            </a:r>
            <a:r>
              <a:rPr lang="en-US" altLang="en-US" sz="3200" dirty="0" err="1">
                <a:latin typeface="Times New Roman" pitchFamily="18" charset="0"/>
              </a:rPr>
              <a:t>sau</a:t>
            </a:r>
            <a:r>
              <a:rPr lang="en-US" altLang="en-US" sz="3200" dirty="0">
                <a:latin typeface="Times New Roman" pitchFamily="18" charset="0"/>
              </a:rPr>
              <a:t> </a:t>
            </a:r>
            <a:r>
              <a:rPr lang="en-US" altLang="en-US" sz="3200" dirty="0" err="1">
                <a:latin typeface="Times New Roman" pitchFamily="18" charset="0"/>
              </a:rPr>
              <a:t>khi</a:t>
            </a:r>
            <a:r>
              <a:rPr lang="en-US" altLang="en-US" sz="3200" dirty="0">
                <a:latin typeface="Times New Roman" pitchFamily="18" charset="0"/>
              </a:rPr>
              <a:t> </a:t>
            </a:r>
            <a:r>
              <a:rPr lang="en-US" altLang="en-US" sz="3200" dirty="0" err="1">
                <a:latin typeface="Times New Roman" pitchFamily="18" charset="0"/>
              </a:rPr>
              <a:t>trộn</a:t>
            </a:r>
            <a:r>
              <a:rPr lang="en-US" altLang="en-US" sz="3200" dirty="0">
                <a:latin typeface="Times New Roman" pitchFamily="18" charset="0"/>
              </a:rPr>
              <a:t> :</a:t>
            </a:r>
          </a:p>
        </p:txBody>
      </p:sp>
      <p:sp>
        <p:nvSpPr>
          <p:cNvPr id="8" name="Rectangle 7"/>
          <p:cNvSpPr/>
          <p:nvPr/>
        </p:nvSpPr>
        <p:spPr>
          <a:xfrm>
            <a:off x="1328207" y="2789924"/>
            <a:ext cx="5702202" cy="584775"/>
          </a:xfrm>
          <a:prstGeom prst="rect">
            <a:avLst/>
          </a:prstGeom>
        </p:spPr>
        <p:txBody>
          <a:bodyPr wrap="none">
            <a:spAutoFit/>
          </a:bodyPr>
          <a:lstStyle/>
          <a:p>
            <a:pPr algn="ctr">
              <a:spcBef>
                <a:spcPct val="50000"/>
              </a:spcBef>
            </a:pPr>
            <a:r>
              <a:rPr lang="en-US" altLang="en-US" sz="3200" dirty="0">
                <a:latin typeface="Times New Roman" pitchFamily="18" charset="0"/>
              </a:rPr>
              <a:t>n = n</a:t>
            </a:r>
            <a:r>
              <a:rPr lang="en-US" altLang="en-US" sz="3200" i="1" baseline="-25000" dirty="0">
                <a:latin typeface="Times New Roman" pitchFamily="18" charset="0"/>
              </a:rPr>
              <a:t>1</a:t>
            </a:r>
            <a:r>
              <a:rPr lang="en-US" altLang="en-US" sz="3200" dirty="0">
                <a:latin typeface="Times New Roman" pitchFamily="18" charset="0"/>
              </a:rPr>
              <a:t> + n</a:t>
            </a:r>
            <a:r>
              <a:rPr lang="en-US" altLang="en-US" sz="3200" i="1" baseline="-25000" dirty="0">
                <a:latin typeface="Times New Roman" pitchFamily="18" charset="0"/>
              </a:rPr>
              <a:t>2</a:t>
            </a:r>
            <a:r>
              <a:rPr lang="en-US" altLang="en-US" sz="3200" dirty="0">
                <a:latin typeface="Times New Roman" pitchFamily="18" charset="0"/>
              </a:rPr>
              <a:t> = 4,6 + 8 = 12,6 (</a:t>
            </a:r>
            <a:r>
              <a:rPr lang="en-US" altLang="en-US" sz="3200" dirty="0" err="1">
                <a:latin typeface="Times New Roman" pitchFamily="18" charset="0"/>
              </a:rPr>
              <a:t>mol</a:t>
            </a:r>
            <a:r>
              <a:rPr lang="en-US" altLang="en-US" sz="3200" dirty="0">
                <a:latin typeface="Times New Roman" pitchFamily="18" charset="0"/>
              </a:rPr>
              <a:t>)</a:t>
            </a:r>
          </a:p>
        </p:txBody>
      </p:sp>
      <p:sp>
        <p:nvSpPr>
          <p:cNvPr id="9" name="Rectangle 8"/>
          <p:cNvSpPr/>
          <p:nvPr/>
        </p:nvSpPr>
        <p:spPr>
          <a:xfrm>
            <a:off x="1011898" y="3353239"/>
            <a:ext cx="6101350" cy="584775"/>
          </a:xfrm>
          <a:prstGeom prst="rect">
            <a:avLst/>
          </a:prstGeom>
        </p:spPr>
        <p:txBody>
          <a:bodyPr wrap="none">
            <a:spAutoFit/>
          </a:bodyPr>
          <a:lstStyle/>
          <a:p>
            <a:pPr algn="ctr">
              <a:spcBef>
                <a:spcPct val="50000"/>
              </a:spcBef>
            </a:pPr>
            <a:r>
              <a:rPr lang="en-US" altLang="en-US" sz="3200" dirty="0" err="1">
                <a:latin typeface="Times New Roman" pitchFamily="18" charset="0"/>
              </a:rPr>
              <a:t>Thể</a:t>
            </a:r>
            <a:r>
              <a:rPr lang="en-US" altLang="en-US" sz="3200" dirty="0">
                <a:latin typeface="Times New Roman" pitchFamily="18" charset="0"/>
              </a:rPr>
              <a:t> </a:t>
            </a:r>
            <a:r>
              <a:rPr lang="en-US" altLang="en-US" sz="3200" dirty="0" err="1">
                <a:latin typeface="Times New Roman" pitchFamily="18" charset="0"/>
              </a:rPr>
              <a:t>tích</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 </a:t>
            </a:r>
            <a:r>
              <a:rPr lang="en-US" altLang="en-US" sz="3200" dirty="0" err="1">
                <a:latin typeface="Times New Roman" pitchFamily="18" charset="0"/>
              </a:rPr>
              <a:t>sau</a:t>
            </a:r>
            <a:r>
              <a:rPr lang="en-US" altLang="en-US" sz="3200" dirty="0">
                <a:latin typeface="Times New Roman" pitchFamily="18" charset="0"/>
              </a:rPr>
              <a:t> </a:t>
            </a:r>
            <a:r>
              <a:rPr lang="en-US" altLang="en-US" sz="3200" dirty="0" err="1">
                <a:latin typeface="Times New Roman" pitchFamily="18" charset="0"/>
              </a:rPr>
              <a:t>khi</a:t>
            </a:r>
            <a:r>
              <a:rPr lang="en-US" altLang="en-US" sz="3200" dirty="0">
                <a:latin typeface="Times New Roman" pitchFamily="18" charset="0"/>
              </a:rPr>
              <a:t> </a:t>
            </a:r>
            <a:r>
              <a:rPr lang="en-US" altLang="en-US" sz="3200" dirty="0" err="1">
                <a:latin typeface="Times New Roman" pitchFamily="18" charset="0"/>
              </a:rPr>
              <a:t>trộn</a:t>
            </a:r>
            <a:r>
              <a:rPr lang="en-US" altLang="en-US" sz="3200" dirty="0">
                <a:latin typeface="Times New Roman" pitchFamily="18" charset="0"/>
              </a:rPr>
              <a:t>:</a:t>
            </a:r>
          </a:p>
        </p:txBody>
      </p:sp>
      <p:sp>
        <p:nvSpPr>
          <p:cNvPr id="10" name="Rectangle 9"/>
          <p:cNvSpPr/>
          <p:nvPr/>
        </p:nvSpPr>
        <p:spPr>
          <a:xfrm>
            <a:off x="1411045" y="3867321"/>
            <a:ext cx="4609082" cy="584775"/>
          </a:xfrm>
          <a:prstGeom prst="rect">
            <a:avLst/>
          </a:prstGeom>
        </p:spPr>
        <p:txBody>
          <a:bodyPr wrap="none">
            <a:spAutoFit/>
          </a:bodyPr>
          <a:lstStyle/>
          <a:p>
            <a:pPr algn="ctr">
              <a:spcBef>
                <a:spcPct val="50000"/>
              </a:spcBef>
            </a:pPr>
            <a:r>
              <a:rPr lang="en-US" altLang="en-US" sz="3200" dirty="0">
                <a:solidFill>
                  <a:schemeClr val="tx2"/>
                </a:solidFill>
                <a:latin typeface="Times New Roman" pitchFamily="18" charset="0"/>
              </a:rPr>
              <a:t>V = V</a:t>
            </a:r>
            <a:r>
              <a:rPr lang="en-US" altLang="en-US" sz="3200" i="1" baseline="-25000" dirty="0">
                <a:solidFill>
                  <a:schemeClr val="tx2"/>
                </a:solidFill>
                <a:latin typeface="Times New Roman" pitchFamily="18" charset="0"/>
              </a:rPr>
              <a:t>1</a:t>
            </a:r>
            <a:r>
              <a:rPr lang="en-US" altLang="en-US" sz="3200" dirty="0">
                <a:solidFill>
                  <a:schemeClr val="tx2"/>
                </a:solidFill>
                <a:latin typeface="Times New Roman" pitchFamily="18" charset="0"/>
              </a:rPr>
              <a:t> + V</a:t>
            </a:r>
            <a:r>
              <a:rPr lang="en-US" altLang="en-US" sz="3200" i="1" baseline="-25000" dirty="0">
                <a:solidFill>
                  <a:schemeClr val="tx2"/>
                </a:solidFill>
                <a:latin typeface="Times New Roman" pitchFamily="18" charset="0"/>
              </a:rPr>
              <a:t>2</a:t>
            </a:r>
            <a:r>
              <a:rPr lang="en-US" altLang="en-US" sz="3200" dirty="0">
                <a:solidFill>
                  <a:schemeClr val="tx2"/>
                </a:solidFill>
                <a:latin typeface="Times New Roman" pitchFamily="18" charset="0"/>
              </a:rPr>
              <a:t> = 2 + 4 = 6 (</a:t>
            </a:r>
            <a:r>
              <a:rPr lang="en-US" altLang="en-US" sz="3200" i="1" dirty="0">
                <a:solidFill>
                  <a:schemeClr val="tx2"/>
                </a:solidFill>
                <a:latin typeface="Times New Roman" pitchFamily="18" charset="0"/>
              </a:rPr>
              <a:t>l</a:t>
            </a:r>
            <a:r>
              <a:rPr lang="en-US" altLang="en-US" sz="3200" dirty="0">
                <a:solidFill>
                  <a:schemeClr val="tx2"/>
                </a:solidFill>
                <a:latin typeface="Times New Roman" pitchFamily="18" charset="0"/>
              </a:rPr>
              <a:t>)</a:t>
            </a:r>
          </a:p>
        </p:txBody>
      </p:sp>
      <p:sp>
        <p:nvSpPr>
          <p:cNvPr id="11" name="Rectangle 10"/>
          <p:cNvSpPr/>
          <p:nvPr/>
        </p:nvSpPr>
        <p:spPr>
          <a:xfrm>
            <a:off x="1094168" y="4452096"/>
            <a:ext cx="6170279" cy="584775"/>
          </a:xfrm>
          <a:prstGeom prst="rect">
            <a:avLst/>
          </a:prstGeom>
        </p:spPr>
        <p:txBody>
          <a:bodyPr wrap="none">
            <a:spAutoFit/>
          </a:bodyPr>
          <a:lstStyle/>
          <a:p>
            <a:pPr algn="ctr">
              <a:spcBef>
                <a:spcPct val="50000"/>
              </a:spcBef>
            </a:pPr>
            <a:r>
              <a:rPr lang="en-US" altLang="en-US" sz="3200" dirty="0" err="1">
                <a:latin typeface="Times New Roman" pitchFamily="18" charset="0"/>
              </a:rPr>
              <a:t>Nồng</a:t>
            </a:r>
            <a:r>
              <a:rPr lang="en-US" altLang="en-US" sz="3200" dirty="0">
                <a:latin typeface="Times New Roman" pitchFamily="18" charset="0"/>
              </a:rPr>
              <a:t> </a:t>
            </a:r>
            <a:r>
              <a:rPr lang="en-US" altLang="en-US" sz="3200" dirty="0" err="1">
                <a:latin typeface="Times New Roman" pitchFamily="18" charset="0"/>
              </a:rPr>
              <a:t>độ</a:t>
            </a:r>
            <a:r>
              <a:rPr lang="en-US" altLang="en-US" sz="3200" dirty="0">
                <a:latin typeface="Times New Roman" pitchFamily="18" charset="0"/>
              </a:rPr>
              <a:t> </a:t>
            </a:r>
            <a:r>
              <a:rPr lang="en-US" altLang="en-US" sz="3200" dirty="0" err="1">
                <a:latin typeface="Times New Roman" pitchFamily="18" charset="0"/>
              </a:rPr>
              <a:t>của</a:t>
            </a:r>
            <a:r>
              <a:rPr lang="en-US" altLang="en-US" sz="3200" dirty="0">
                <a:latin typeface="Times New Roman" pitchFamily="18" charset="0"/>
              </a:rPr>
              <a:t> dung </a:t>
            </a:r>
            <a:r>
              <a:rPr lang="en-US" altLang="en-US" sz="3200" dirty="0" err="1">
                <a:latin typeface="Times New Roman" pitchFamily="18" charset="0"/>
              </a:rPr>
              <a:t>dịch</a:t>
            </a:r>
            <a:r>
              <a:rPr lang="en-US" altLang="en-US" sz="3200" dirty="0">
                <a:latin typeface="Times New Roman" pitchFamily="18" charset="0"/>
              </a:rPr>
              <a:t> </a:t>
            </a:r>
            <a:r>
              <a:rPr lang="en-US" altLang="en-US" sz="3200" dirty="0" err="1">
                <a:latin typeface="Times New Roman" pitchFamily="18" charset="0"/>
              </a:rPr>
              <a:t>sau</a:t>
            </a:r>
            <a:r>
              <a:rPr lang="en-US" altLang="en-US" sz="3200" dirty="0">
                <a:latin typeface="Times New Roman" pitchFamily="18" charset="0"/>
              </a:rPr>
              <a:t> </a:t>
            </a:r>
            <a:r>
              <a:rPr lang="en-US" altLang="en-US" sz="3200" dirty="0" err="1">
                <a:latin typeface="Times New Roman" pitchFamily="18" charset="0"/>
              </a:rPr>
              <a:t>khi</a:t>
            </a:r>
            <a:r>
              <a:rPr lang="en-US" altLang="en-US" sz="3200" dirty="0">
                <a:latin typeface="Times New Roman" pitchFamily="18" charset="0"/>
              </a:rPr>
              <a:t> </a:t>
            </a:r>
            <a:r>
              <a:rPr lang="en-US" altLang="en-US" sz="3200" dirty="0" err="1">
                <a:latin typeface="Times New Roman" pitchFamily="18" charset="0"/>
              </a:rPr>
              <a:t>trộn</a:t>
            </a:r>
            <a:r>
              <a:rPr lang="en-US" altLang="en-US" sz="3200" dirty="0">
                <a:latin typeface="Times New Roman" pitchFamily="18" charset="0"/>
              </a:rPr>
              <a:t>:</a:t>
            </a:r>
          </a:p>
        </p:txBody>
      </p:sp>
    </p:spTree>
    <p:extLst>
      <p:ext uri="{BB962C8B-B14F-4D97-AF65-F5344CB8AC3E}">
        <p14:creationId xmlns:p14="http://schemas.microsoft.com/office/powerpoint/2010/main" val="1203277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152400" y="124430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marL="0" indent="0" eaLnBrk="1" hangingPunct="1"/>
            <a:r>
              <a:rPr lang="en-US" altLang="en-US" sz="3600" b="1" dirty="0">
                <a:solidFill>
                  <a:srgbClr val="0000FF"/>
                </a:solidFill>
                <a:latin typeface="Times New Roman" pitchFamily="18" charset="0"/>
              </a:rPr>
              <a:t>  2. </a:t>
            </a:r>
            <a:r>
              <a:rPr lang="en-US" altLang="en-US" sz="3600" b="1" dirty="0" err="1">
                <a:solidFill>
                  <a:srgbClr val="0000FF"/>
                </a:solidFill>
                <a:latin typeface="Times New Roman" pitchFamily="18" charset="0"/>
              </a:rPr>
              <a:t>Nồng</a:t>
            </a:r>
            <a:r>
              <a:rPr lang="en-US" altLang="en-US" sz="3600" b="1" dirty="0">
                <a:solidFill>
                  <a:srgbClr val="0000FF"/>
                </a:solidFill>
                <a:latin typeface="Times New Roman" pitchFamily="18" charset="0"/>
              </a:rPr>
              <a:t> </a:t>
            </a:r>
            <a:r>
              <a:rPr lang="vi-VN" altLang="en-US" sz="3600" b="1" dirty="0">
                <a:solidFill>
                  <a:srgbClr val="0000FF"/>
                </a:solidFill>
                <a:latin typeface="Times New Roman" pitchFamily="18" charset="0"/>
              </a:rPr>
              <a:t>đ</a:t>
            </a:r>
            <a:r>
              <a:rPr lang="en-US" altLang="en-US" sz="3600" b="1" dirty="0">
                <a:solidFill>
                  <a:srgbClr val="0000FF"/>
                </a:solidFill>
                <a:latin typeface="Times New Roman" pitchFamily="18" charset="0"/>
              </a:rPr>
              <a:t>ộ </a:t>
            </a:r>
            <a:r>
              <a:rPr lang="en-US" altLang="en-US" sz="3600" b="1" dirty="0" err="1">
                <a:solidFill>
                  <a:srgbClr val="0000FF"/>
                </a:solidFill>
                <a:latin typeface="Times New Roman" pitchFamily="18" charset="0"/>
              </a:rPr>
              <a:t>mol</a:t>
            </a:r>
            <a:r>
              <a:rPr lang="en-US" altLang="en-US" sz="3600" b="1" dirty="0">
                <a:solidFill>
                  <a:srgbClr val="0000FF"/>
                </a:solidFill>
                <a:latin typeface="Times New Roman" pitchFamily="18" charset="0"/>
              </a:rPr>
              <a:t> </a:t>
            </a:r>
            <a:r>
              <a:rPr lang="en-US" altLang="en-US" sz="3600" b="1" dirty="0" err="1">
                <a:solidFill>
                  <a:srgbClr val="0000FF"/>
                </a:solidFill>
                <a:latin typeface="Times New Roman" pitchFamily="18" charset="0"/>
              </a:rPr>
              <a:t>của</a:t>
            </a:r>
            <a:r>
              <a:rPr lang="en-US" altLang="en-US" sz="3600" b="1" dirty="0">
                <a:solidFill>
                  <a:srgbClr val="0000FF"/>
                </a:solidFill>
                <a:latin typeface="Times New Roman" pitchFamily="18" charset="0"/>
              </a:rPr>
              <a:t> dung </a:t>
            </a:r>
            <a:r>
              <a:rPr lang="en-US" altLang="en-US" sz="3600" b="1" dirty="0" err="1">
                <a:solidFill>
                  <a:srgbClr val="0000FF"/>
                </a:solidFill>
                <a:latin typeface="Times New Roman" pitchFamily="18" charset="0"/>
              </a:rPr>
              <a:t>dịch</a:t>
            </a:r>
            <a:r>
              <a:rPr lang="en-US" altLang="en-US" sz="3600" dirty="0">
                <a:solidFill>
                  <a:srgbClr val="0000FF"/>
                </a:solidFill>
                <a:latin typeface="Times New Roman" pitchFamily="18" charset="0"/>
              </a:rPr>
              <a:t>    </a:t>
            </a:r>
            <a:endParaRPr lang="en-US" altLang="en-US" sz="3600" u="sng" dirty="0">
              <a:solidFill>
                <a:srgbClr val="0000FF"/>
              </a:solidFill>
              <a:latin typeface="Times New Roman" pitchFamily="18" charset="0"/>
            </a:endParaRPr>
          </a:p>
        </p:txBody>
      </p:sp>
      <p:sp>
        <p:nvSpPr>
          <p:cNvPr id="5" name="TextBox 4"/>
          <p:cNvSpPr txBox="1"/>
          <p:nvPr/>
        </p:nvSpPr>
        <p:spPr>
          <a:xfrm>
            <a:off x="1066800" y="143435"/>
            <a:ext cx="7467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BÀI 6: NỒNG ĐỘ DUNG DỊCH</a:t>
            </a:r>
          </a:p>
        </p:txBody>
      </p:sp>
      <p:sp>
        <p:nvSpPr>
          <p:cNvPr id="6" name="TextBox 5"/>
          <p:cNvSpPr txBox="1"/>
          <p:nvPr/>
        </p:nvSpPr>
        <p:spPr>
          <a:xfrm>
            <a:off x="228600" y="685800"/>
            <a:ext cx="73152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II. NỒNG DỘ DUNG DỊCH</a:t>
            </a:r>
          </a:p>
        </p:txBody>
      </p:sp>
      <p:pic>
        <p:nvPicPr>
          <p:cNvPr id="8" name="Picture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44630"/>
            <a:ext cx="875188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ự hình thành liên kết cộng hoá trị của Cl2">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746" y="2591454"/>
            <a:ext cx="812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 y="1828800"/>
            <a:ext cx="8229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chế</a:t>
            </a:r>
            <a:r>
              <a:rPr lang="en-US" sz="3200" b="1" dirty="0">
                <a:solidFill>
                  <a:srgbClr val="FF0000"/>
                </a:solidFill>
                <a:latin typeface="Times New Roman" pitchFamily="18" charset="0"/>
                <a:cs typeface="Times New Roman" pitchFamily="18" charset="0"/>
              </a:rPr>
              <a:t> dung </a:t>
            </a:r>
            <a:r>
              <a:rPr lang="en-US" sz="3200" b="1" dirty="0" err="1">
                <a:solidFill>
                  <a:srgbClr val="FF0000"/>
                </a:solidFill>
                <a:latin typeface="Times New Roman" pitchFamily="18" charset="0"/>
                <a:cs typeface="Times New Roman" pitchFamily="18" charset="0"/>
              </a:rPr>
              <a:t>dịch</a:t>
            </a:r>
            <a:r>
              <a:rPr lang="en-US" sz="3200" b="1" dirty="0">
                <a:solidFill>
                  <a:srgbClr val="FF0000"/>
                </a:solidFill>
                <a:latin typeface="Times New Roman" pitchFamily="18" charset="0"/>
                <a:cs typeface="Times New Roman" pitchFamily="18" charset="0"/>
              </a:rPr>
              <a:t> sodium bicarbonate 0,2M </a:t>
            </a:r>
          </a:p>
        </p:txBody>
      </p:sp>
    </p:spTree>
    <p:extLst>
      <p:ext uri="{BB962C8B-B14F-4D97-AF65-F5344CB8AC3E}">
        <p14:creationId xmlns:p14="http://schemas.microsoft.com/office/powerpoint/2010/main" val="40008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8" descr="intuitivefreedombyzenshgm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p:cNvSpPr txBox="1">
            <a:spLocks noChangeArrowheads="1"/>
          </p:cNvSpPr>
          <p:nvPr/>
        </p:nvSpPr>
        <p:spPr bwMode="auto">
          <a:xfrm>
            <a:off x="315686" y="1905000"/>
            <a:ext cx="6172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2800" dirty="0">
                <a:latin typeface="Times New Roman" pitchFamily="18" charset="0"/>
                <a:sym typeface="Wingdings 2" pitchFamily="18" charset="2"/>
              </a:rPr>
              <a:t>	</a:t>
            </a:r>
            <a:r>
              <a:rPr lang="en-US" altLang="en-US" sz="4000" b="1" dirty="0">
                <a:latin typeface="Times New Roman" pitchFamily="18" charset="0"/>
              </a:rPr>
              <a:t> - </a:t>
            </a:r>
            <a:r>
              <a:rPr lang="en-US" altLang="en-US" sz="6000" b="1" dirty="0" err="1">
                <a:latin typeface="Times New Roman" pitchFamily="18" charset="0"/>
              </a:rPr>
              <a:t>Học</a:t>
            </a:r>
            <a:r>
              <a:rPr lang="en-US" altLang="en-US" sz="6000" b="1" dirty="0">
                <a:latin typeface="Times New Roman" pitchFamily="18" charset="0"/>
              </a:rPr>
              <a:t> </a:t>
            </a:r>
            <a:r>
              <a:rPr lang="en-US" altLang="en-US" sz="6000" b="1" dirty="0" err="1">
                <a:latin typeface="Times New Roman" pitchFamily="18" charset="0"/>
              </a:rPr>
              <a:t>bài</a:t>
            </a:r>
            <a:endParaRPr lang="en-US" altLang="en-US" sz="6000" b="1" dirty="0">
              <a:latin typeface="Times New Roman" pitchFamily="18" charset="0"/>
              <a:sym typeface="Wingdings" pitchFamily="2" charset="2"/>
            </a:endParaRPr>
          </a:p>
        </p:txBody>
      </p:sp>
      <p:sp>
        <p:nvSpPr>
          <p:cNvPr id="32776" name="Text Box 8"/>
          <p:cNvSpPr txBox="1">
            <a:spLocks noChangeArrowheads="1"/>
          </p:cNvSpPr>
          <p:nvPr/>
        </p:nvSpPr>
        <p:spPr bwMode="auto">
          <a:xfrm>
            <a:off x="1295400" y="2743200"/>
            <a:ext cx="952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defRPr>
            </a:lvl9pPr>
          </a:lstStyle>
          <a:p>
            <a:pPr eaLnBrk="1" hangingPunct="1">
              <a:spcBef>
                <a:spcPct val="50000"/>
              </a:spcBef>
            </a:pPr>
            <a:r>
              <a:rPr lang="en-US" altLang="en-US" sz="3600" b="1" dirty="0">
                <a:latin typeface="Times New Roman" pitchFamily="18" charset="0"/>
              </a:rPr>
              <a:t> - ĐỌC TRƯỚC BÀI 7:</a:t>
            </a:r>
          </a:p>
        </p:txBody>
      </p:sp>
      <p:sp>
        <p:nvSpPr>
          <p:cNvPr id="32779" name="Text Box 11"/>
          <p:cNvSpPr txBox="1">
            <a:spLocks noChangeArrowheads="1"/>
          </p:cNvSpPr>
          <p:nvPr/>
        </p:nvSpPr>
        <p:spPr bwMode="auto">
          <a:xfrm>
            <a:off x="2362200" y="685800"/>
            <a:ext cx="7772400" cy="1006475"/>
          </a:xfrm>
          <a:prstGeom prst="rect">
            <a:avLst/>
          </a:prstGeom>
          <a:noFill/>
          <a:ln>
            <a:noFill/>
          </a:ln>
          <a:effectLst>
            <a:outerShdw dist="206741" dir="18750627" algn="ctr" rotWithShape="0">
              <a:srgbClr val="CCFF33">
                <a:alpha val="50000"/>
              </a:srgbClr>
            </a:outerShdw>
          </a:effectLst>
        </p:spPr>
        <p:txBody>
          <a:bodyPr>
            <a:spAutoFit/>
          </a:bodyPr>
          <a:lstStyle/>
          <a:p>
            <a:pPr eaLnBrk="1" fontAlgn="auto" hangingPunct="1">
              <a:spcBef>
                <a:spcPct val="50000"/>
              </a:spcBef>
              <a:spcAft>
                <a:spcPts val="0"/>
              </a:spcAft>
              <a:defRPr/>
            </a:pPr>
            <a:r>
              <a:rPr lang="en-US" sz="6000" b="1" dirty="0">
                <a:solidFill>
                  <a:srgbClr val="FF0000"/>
                </a:solidFill>
                <a:effectLst>
                  <a:outerShdw blurRad="38100" dist="38100" dir="2700000" algn="tl">
                    <a:srgbClr val="C0C0C0"/>
                  </a:outerShdw>
                </a:effectLst>
                <a:latin typeface="Times New Roman" pitchFamily="18" charset="0"/>
              </a:rPr>
              <a:t>DẶN DÒ</a:t>
            </a:r>
            <a:r>
              <a:rPr lang="en-US" sz="4000" dirty="0">
                <a:solidFill>
                  <a:srgbClr val="FF0000"/>
                </a:solidFill>
                <a:latin typeface="Times New Roman" pitchFamily="18" charset="0"/>
              </a:rPr>
              <a:t> </a:t>
            </a:r>
          </a:p>
        </p:txBody>
      </p:sp>
      <p:sp>
        <p:nvSpPr>
          <p:cNvPr id="2" name="Rectangle 1"/>
          <p:cNvSpPr/>
          <p:nvPr/>
        </p:nvSpPr>
        <p:spPr>
          <a:xfrm>
            <a:off x="914400" y="3400808"/>
            <a:ext cx="8026685" cy="584775"/>
          </a:xfrm>
          <a:prstGeom prst="rect">
            <a:avLst/>
          </a:prstGeom>
        </p:spPr>
        <p:txBody>
          <a:bodyPr wrap="none">
            <a:spAutoFit/>
          </a:bodyPr>
          <a:lstStyle/>
          <a:p>
            <a:pPr>
              <a:spcBef>
                <a:spcPct val="50000"/>
              </a:spcBef>
            </a:pPr>
            <a:r>
              <a:rPr lang="en-US" altLang="en-US" sz="3200" b="1" dirty="0">
                <a:solidFill>
                  <a:srgbClr val="FF0000"/>
                </a:solidFill>
                <a:latin typeface="Times New Roman" pitchFamily="18" charset="0"/>
              </a:rPr>
              <a:t>TỐC ĐỘ PHẢN ỨNG VÀ CHẤT XÚC TÁC</a:t>
            </a:r>
          </a:p>
        </p:txBody>
      </p:sp>
    </p:spTree>
    <p:extLst>
      <p:ext uri="{BB962C8B-B14F-4D97-AF65-F5344CB8AC3E}">
        <p14:creationId xmlns:p14="http://schemas.microsoft.com/office/powerpoint/2010/main" val="2297132767"/>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wheel(8)">
                                      <p:cBhvr>
                                        <p:cTn id="7" dur="500"/>
                                        <p:tgtEl>
                                          <p:spTgt spid="3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strips(downLeft)">
                                      <p:cBhvr>
                                        <p:cTn id="12" dur="500"/>
                                        <p:tgtEl>
                                          <p:spTgt spid="3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strips(upLeft)">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6" grpId="0"/>
      <p:bldP spid="3277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9809" name="Group 113"/>
          <p:cNvGraphicFramePr>
            <a:graphicFrameLocks noGrp="1"/>
          </p:cNvGraphicFramePr>
          <p:nvPr>
            <p:ph idx="1"/>
            <p:extLst>
              <p:ext uri="{D42A27DB-BD31-4B8C-83A1-F6EECF244321}">
                <p14:modId xmlns:p14="http://schemas.microsoft.com/office/powerpoint/2010/main" val="2642872175"/>
              </p:ext>
            </p:extLst>
          </p:nvPr>
        </p:nvGraphicFramePr>
        <p:xfrm>
          <a:off x="685800" y="1600210"/>
          <a:ext cx="7924800" cy="2362200"/>
        </p:xfrm>
        <a:graphic>
          <a:graphicData uri="http://schemas.openxmlformats.org/drawingml/2006/table">
            <a:tbl>
              <a:tblPr/>
              <a:tblGrid>
                <a:gridCol w="1490133">
                  <a:extLst>
                    <a:ext uri="{9D8B030D-6E8A-4147-A177-3AD203B41FA5}">
                      <a16:colId xmlns:a16="http://schemas.microsoft.com/office/drawing/2014/main" val="20000"/>
                    </a:ext>
                  </a:extLst>
                </a:gridCol>
                <a:gridCol w="1679222">
                  <a:extLst>
                    <a:ext uri="{9D8B030D-6E8A-4147-A177-3AD203B41FA5}">
                      <a16:colId xmlns:a16="http://schemas.microsoft.com/office/drawing/2014/main" val="20001"/>
                    </a:ext>
                  </a:extLst>
                </a:gridCol>
                <a:gridCol w="1586089">
                  <a:extLst>
                    <a:ext uri="{9D8B030D-6E8A-4147-A177-3AD203B41FA5}">
                      <a16:colId xmlns:a16="http://schemas.microsoft.com/office/drawing/2014/main" val="20002"/>
                    </a:ext>
                  </a:extLst>
                </a:gridCol>
                <a:gridCol w="1584678">
                  <a:extLst>
                    <a:ext uri="{9D8B030D-6E8A-4147-A177-3AD203B41FA5}">
                      <a16:colId xmlns:a16="http://schemas.microsoft.com/office/drawing/2014/main" val="20003"/>
                    </a:ext>
                  </a:extLst>
                </a:gridCol>
                <a:gridCol w="1584678">
                  <a:extLst>
                    <a:ext uri="{9D8B030D-6E8A-4147-A177-3AD203B41FA5}">
                      <a16:colId xmlns:a16="http://schemas.microsoft.com/office/drawing/2014/main" val="20004"/>
                    </a:ext>
                  </a:extLst>
                </a:gridCol>
              </a:tblGrid>
              <a:tr h="835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ja-JP" sz="3200" b="1" i="0" u="none" strike="noStrike" cap="none" normalizeH="0" baseline="0" dirty="0">
                          <a:ln>
                            <a:noFill/>
                          </a:ln>
                          <a:solidFill>
                            <a:schemeClr val="tx1"/>
                          </a:solidFill>
                          <a:effectLst/>
                          <a:latin typeface="Times New Roman" pitchFamily="18" charset="0"/>
                          <a:ea typeface="ＭＳ Ｐゴシック" charset="-128"/>
                          <a:cs typeface="Times New Roman" pitchFamily="18" charset="0"/>
                        </a:rPr>
                        <a:t>CHẤT</a:t>
                      </a:r>
                    </a:p>
                  </a:txBody>
                  <a:tcPr marL="68580" marR="68580" horzOverflow="overflow">
                    <a:lnL w="38100" cap="flat" cmpd="sng" algn="ctr">
                      <a:solidFill>
                        <a:srgbClr val="0000FF"/>
                      </a:solidFill>
                      <a:prstDash val="solid"/>
                      <a:round/>
                      <a:headEnd type="none" w="med" len="med"/>
                      <a:tailEnd type="none" w="med" len="med"/>
                    </a:lnL>
                    <a:lnR w="3175" cap="flat" cmpd="sng" algn="ctr">
                      <a:solidFill>
                        <a:srgbClr val="FF0000"/>
                      </a:solidFill>
                      <a:prstDash val="solid"/>
                      <a:round/>
                      <a:headEnd type="none" w="med" len="med"/>
                      <a:tailEnd type="none" w="med" len="med"/>
                    </a:lnR>
                    <a:lnT w="38100" cap="flat" cmpd="sng" algn="ctr">
                      <a:solidFill>
                        <a:srgbClr val="0000FF"/>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tx2"/>
                        </a:solidFill>
                        <a:effectLst/>
                        <a:latin typeface="Times New Roman" pitchFamily="18" charset="0"/>
                        <a:cs typeface="Times New Roman" pitchFamily="18"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8100" cap="flat" cmpd="sng" algn="ctr">
                      <a:solidFill>
                        <a:srgbClr val="0000FF"/>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tx2"/>
                        </a:solidFill>
                        <a:effectLst/>
                        <a:latin typeface="Times New Roman" pitchFamily="18" charset="0"/>
                        <a:cs typeface="Times New Roman" pitchFamily="18"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8100" cap="flat" cmpd="sng" algn="ctr">
                      <a:solidFill>
                        <a:srgbClr val="0000FF"/>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tx2"/>
                        </a:solidFill>
                        <a:effectLst/>
                        <a:latin typeface="Times New Roman" pitchFamily="18" charset="0"/>
                        <a:cs typeface="Times New Roman" pitchFamily="18"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8100" cap="flat" cmpd="sng" algn="ctr">
                      <a:solidFill>
                        <a:srgbClr val="0000FF"/>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tx2"/>
                        </a:solidFill>
                        <a:effectLst/>
                        <a:latin typeface="Times New Roman" pitchFamily="18" charset="0"/>
                        <a:cs typeface="Times New Roman" pitchFamily="18" charset="0"/>
                      </a:endParaRPr>
                    </a:p>
                  </a:txBody>
                  <a:tcPr marL="68580" marR="68580" horzOverflow="overflow">
                    <a:lnL w="3175" cap="flat" cmpd="sng" algn="ctr">
                      <a:solidFill>
                        <a:srgbClr val="FF0000"/>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175"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271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ja-JP" sz="3200" b="1" i="0" u="none" strike="noStrike" cap="none" normalizeH="0" baseline="0">
                          <a:ln>
                            <a:noFill/>
                          </a:ln>
                          <a:solidFill>
                            <a:schemeClr val="tx1"/>
                          </a:solidFill>
                          <a:effectLst/>
                          <a:latin typeface="Times New Roman" pitchFamily="18" charset="0"/>
                          <a:ea typeface="ＭＳ Ｐゴシック" charset="-128"/>
                          <a:cs typeface="Times New Roman" pitchFamily="18" charset="0"/>
                        </a:rPr>
                        <a:t>TÍNH</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ja-JP" sz="3200" b="1" i="0" u="none" strike="noStrike" cap="none" normalizeH="0" baseline="0">
                          <a:ln>
                            <a:noFill/>
                          </a:ln>
                          <a:solidFill>
                            <a:schemeClr val="tx1"/>
                          </a:solidFill>
                          <a:effectLst/>
                          <a:latin typeface="Times New Roman" pitchFamily="18" charset="0"/>
                          <a:ea typeface="ＭＳ Ｐゴシック" charset="-128"/>
                          <a:cs typeface="Times New Roman" pitchFamily="18" charset="0"/>
                        </a:rPr>
                        <a:t>TAN</a:t>
                      </a:r>
                    </a:p>
                  </a:txBody>
                  <a:tcPr marL="68580" marR="68580" horzOverflow="overflow">
                    <a:lnL w="38100" cap="flat" cmpd="sng" algn="ctr">
                      <a:solidFill>
                        <a:srgbClr val="0000FF"/>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1" i="0" u="none" strike="noStrike" cap="none" normalizeH="0" baseline="0" dirty="0">
                        <a:ln>
                          <a:noFill/>
                        </a:ln>
                        <a:solidFill>
                          <a:srgbClr val="00FF00"/>
                        </a:solidFill>
                        <a:effectLst/>
                        <a:latin typeface="Tahoma" pitchFamily="34" charset="0"/>
                        <a:cs typeface="Arial"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1" i="0" u="none" strike="noStrike" cap="none" normalizeH="0" baseline="0" dirty="0">
                        <a:ln>
                          <a:noFill/>
                        </a:ln>
                        <a:solidFill>
                          <a:srgbClr val="00FF00"/>
                        </a:solidFill>
                        <a:effectLst/>
                        <a:latin typeface="Tahoma" pitchFamily="34" charset="0"/>
                        <a:cs typeface="Arial"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tx1"/>
                        </a:solidFill>
                        <a:effectLst/>
                        <a:latin typeface="Tahoma" pitchFamily="34" charset="0"/>
                        <a:cs typeface="Arial" charset="0"/>
                      </a:endParaRPr>
                    </a:p>
                  </a:txBody>
                  <a:tcPr marL="68580" marR="68580" horzOverflow="overflow">
                    <a:lnL w="3175" cap="flat" cmpd="sng" algn="ctr">
                      <a:solidFill>
                        <a:srgbClr val="FF0000"/>
                      </a:solidFill>
                      <a:prstDash val="solid"/>
                      <a:round/>
                      <a:headEnd type="none" w="med" len="med"/>
                      <a:tailEnd type="none" w="med" len="med"/>
                    </a:lnL>
                    <a:lnR w="3175" cap="flat" cmpd="sng" algn="ctr">
                      <a:solidFill>
                        <a:srgbClr val="FF0000"/>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ja-JP" altLang="ja-JP" sz="3200" b="0" i="0" u="none" strike="noStrike" cap="none" normalizeH="0" baseline="0" dirty="0">
                        <a:ln>
                          <a:noFill/>
                        </a:ln>
                        <a:solidFill>
                          <a:schemeClr val="accent2"/>
                        </a:solidFill>
                        <a:effectLst/>
                        <a:latin typeface="Tahoma" pitchFamily="34" charset="0"/>
                        <a:cs typeface="Arial" charset="0"/>
                      </a:endParaRPr>
                    </a:p>
                  </a:txBody>
                  <a:tcPr marL="68580" marR="68580" horzOverflow="overflow">
                    <a:lnL w="3175" cap="flat" cmpd="sng" algn="ctr">
                      <a:solidFill>
                        <a:srgbClr val="FF0000"/>
                      </a:solidFill>
                      <a:prstDash val="solid"/>
                      <a:round/>
                      <a:headEnd type="none" w="med" len="med"/>
                      <a:tailEnd type="none" w="med" len="med"/>
                    </a:lnL>
                    <a:lnR w="38100" cap="flat" cmpd="sng" algn="ctr">
                      <a:solidFill>
                        <a:srgbClr val="0000FF"/>
                      </a:solidFill>
                      <a:prstDash val="solid"/>
                      <a:round/>
                      <a:headEnd type="none" w="med" len="med"/>
                      <a:tailEnd type="none" w="med" len="med"/>
                    </a:lnR>
                    <a:lnT w="3175" cap="flat" cmpd="sng" algn="ctr">
                      <a:solidFill>
                        <a:srgbClr val="FF0000"/>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67" name="Rectangle 71"/>
          <p:cNvSpPr>
            <a:spLocks noChangeArrowheads="1"/>
          </p:cNvSpPr>
          <p:nvPr/>
        </p:nvSpPr>
        <p:spPr bwMode="auto">
          <a:xfrm>
            <a:off x="2428875" y="1447800"/>
            <a:ext cx="13144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2800" b="1" dirty="0">
                <a:latin typeface="Times New Roman" panose="02020603050405020304" pitchFamily="18" charset="0"/>
                <a:ea typeface="ＭＳ Ｐゴシック" charset="-128"/>
                <a:cs typeface="Times New Roman" panose="02020603050405020304" pitchFamily="18" charset="0"/>
              </a:rPr>
              <a:t>H</a:t>
            </a:r>
            <a:r>
              <a:rPr lang="en-US" altLang="ja-JP" sz="2800" b="1" baseline="-25000" dirty="0">
                <a:latin typeface="Times New Roman" panose="02020603050405020304" pitchFamily="18" charset="0"/>
                <a:ea typeface="ＭＳ Ｐゴシック" charset="-128"/>
                <a:cs typeface="Times New Roman" panose="02020603050405020304" pitchFamily="18" charset="0"/>
              </a:rPr>
              <a:t>2</a:t>
            </a:r>
            <a:r>
              <a:rPr lang="en-US" altLang="ja-JP" sz="2800" b="1" dirty="0">
                <a:latin typeface="Times New Roman" panose="02020603050405020304" pitchFamily="18" charset="0"/>
                <a:ea typeface="ＭＳ Ｐゴシック" charset="-128"/>
                <a:cs typeface="Times New Roman" panose="02020603050405020304" pitchFamily="18" charset="0"/>
              </a:rPr>
              <a:t>SiO</a:t>
            </a:r>
            <a:r>
              <a:rPr lang="en-US" altLang="ja-JP" sz="2800" b="1" baseline="-25000" dirty="0">
                <a:latin typeface="Times New Roman" panose="02020603050405020304" pitchFamily="18" charset="0"/>
                <a:ea typeface="ＭＳ Ｐゴシック" charset="-128"/>
                <a:cs typeface="Times New Roman" panose="02020603050405020304" pitchFamily="18" charset="0"/>
              </a:rPr>
              <a:t>3</a:t>
            </a:r>
            <a:r>
              <a:rPr lang="en-US" altLang="ja-JP" sz="2800" b="1" dirty="0">
                <a:latin typeface="Times New Roman" panose="02020603050405020304" pitchFamily="18" charset="0"/>
                <a:ea typeface="ＭＳ Ｐゴシック" charset="-128"/>
                <a:cs typeface="Times New Roman" panose="02020603050405020304" pitchFamily="18" charset="0"/>
              </a:rPr>
              <a:t> </a:t>
            </a:r>
          </a:p>
        </p:txBody>
      </p:sp>
      <p:sp>
        <p:nvSpPr>
          <p:cNvPr id="29770" name="Rectangle 74"/>
          <p:cNvSpPr>
            <a:spLocks noChangeArrowheads="1"/>
          </p:cNvSpPr>
          <p:nvPr/>
        </p:nvSpPr>
        <p:spPr bwMode="auto">
          <a:xfrm>
            <a:off x="4038600" y="1551016"/>
            <a:ext cx="1314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2800" b="1" dirty="0">
                <a:latin typeface="Times New Roman" panose="02020603050405020304" pitchFamily="18" charset="0"/>
                <a:ea typeface="ＭＳ Ｐゴシック" charset="-128"/>
                <a:cs typeface="Times New Roman" panose="02020603050405020304" pitchFamily="18" charset="0"/>
              </a:rPr>
              <a:t>Al(OH)</a:t>
            </a:r>
            <a:r>
              <a:rPr lang="en-US" altLang="ja-JP" sz="2800" b="1" baseline="-25000" dirty="0">
                <a:latin typeface="Times New Roman" panose="02020603050405020304" pitchFamily="18" charset="0"/>
                <a:ea typeface="ＭＳ Ｐゴシック" charset="-128"/>
                <a:cs typeface="Times New Roman" panose="02020603050405020304" pitchFamily="18" charset="0"/>
              </a:rPr>
              <a:t>3</a:t>
            </a:r>
            <a:r>
              <a:rPr lang="en-US" altLang="ja-JP" sz="2800" b="1" dirty="0">
                <a:latin typeface="Times New Roman" panose="02020603050405020304" pitchFamily="18" charset="0"/>
                <a:ea typeface="ＭＳ Ｐゴシック" charset="-128"/>
                <a:cs typeface="Times New Roman" panose="02020603050405020304" pitchFamily="18" charset="0"/>
              </a:rPr>
              <a:t> </a:t>
            </a:r>
          </a:p>
        </p:txBody>
      </p:sp>
      <p:sp>
        <p:nvSpPr>
          <p:cNvPr id="29774" name="Rectangle 78"/>
          <p:cNvSpPr>
            <a:spLocks noChangeArrowheads="1"/>
          </p:cNvSpPr>
          <p:nvPr/>
        </p:nvSpPr>
        <p:spPr bwMode="auto">
          <a:xfrm>
            <a:off x="5486400" y="1600210"/>
            <a:ext cx="13144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2800" b="1" dirty="0" err="1">
                <a:latin typeface="Times New Roman" panose="02020603050405020304" pitchFamily="18" charset="0"/>
                <a:ea typeface="ＭＳ Ｐゴシック" charset="-128"/>
                <a:cs typeface="Times New Roman" panose="02020603050405020304" pitchFamily="18" charset="0"/>
              </a:rPr>
              <a:t>AgCl</a:t>
            </a:r>
            <a:r>
              <a:rPr lang="en-US" altLang="ja-JP" sz="2800" b="1" dirty="0">
                <a:latin typeface="Times New Roman" panose="02020603050405020304" pitchFamily="18" charset="0"/>
                <a:ea typeface="ＭＳ Ｐゴシック" charset="-128"/>
                <a:cs typeface="Times New Roman" panose="02020603050405020304" pitchFamily="18" charset="0"/>
              </a:rPr>
              <a:t> </a:t>
            </a:r>
          </a:p>
        </p:txBody>
      </p:sp>
      <p:sp>
        <p:nvSpPr>
          <p:cNvPr id="29777" name="Rectangle 81"/>
          <p:cNvSpPr>
            <a:spLocks noChangeArrowheads="1"/>
          </p:cNvSpPr>
          <p:nvPr/>
        </p:nvSpPr>
        <p:spPr bwMode="auto">
          <a:xfrm>
            <a:off x="7172325" y="1571635"/>
            <a:ext cx="1314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2800" b="1" dirty="0">
                <a:latin typeface="Times New Roman" panose="02020603050405020304" pitchFamily="18" charset="0"/>
                <a:ea typeface="ＭＳ Ｐゴシック" charset="-128"/>
                <a:cs typeface="Times New Roman" panose="02020603050405020304" pitchFamily="18" charset="0"/>
              </a:rPr>
              <a:t>ZnSO</a:t>
            </a:r>
            <a:r>
              <a:rPr lang="en-US" altLang="ja-JP" sz="2800" b="1" baseline="-25000" dirty="0">
                <a:latin typeface="Times New Roman" panose="02020603050405020304" pitchFamily="18" charset="0"/>
                <a:ea typeface="ＭＳ Ｐゴシック" charset="-128"/>
                <a:cs typeface="Times New Roman" panose="02020603050405020304" pitchFamily="18" charset="0"/>
              </a:rPr>
              <a:t>4</a:t>
            </a:r>
          </a:p>
        </p:txBody>
      </p:sp>
      <p:sp>
        <p:nvSpPr>
          <p:cNvPr id="13338" name="Rectangle 84"/>
          <p:cNvSpPr>
            <a:spLocks noChangeArrowheads="1"/>
          </p:cNvSpPr>
          <p:nvPr/>
        </p:nvSpPr>
        <p:spPr bwMode="auto">
          <a:xfrm>
            <a:off x="2514600" y="4419600"/>
            <a:ext cx="114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pPr>
            <a:endParaRPr lang="vi-VN" sz="4000" b="1">
              <a:solidFill>
                <a:srgbClr val="FFFF00"/>
              </a:solidFill>
              <a:latin typeface="Tahoma" pitchFamily="34" charset="0"/>
            </a:endParaRPr>
          </a:p>
        </p:txBody>
      </p:sp>
      <p:sp>
        <p:nvSpPr>
          <p:cNvPr id="29781" name="Rectangle 85"/>
          <p:cNvSpPr>
            <a:spLocks noChangeArrowheads="1"/>
          </p:cNvSpPr>
          <p:nvPr/>
        </p:nvSpPr>
        <p:spPr bwMode="auto">
          <a:xfrm>
            <a:off x="2286000" y="2696705"/>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folHlink"/>
              </a:buClr>
              <a:buSzPct val="60000"/>
            </a:pPr>
            <a:r>
              <a:rPr lang="en-US" altLang="ja-JP" sz="3200" dirty="0" err="1">
                <a:solidFill>
                  <a:srgbClr val="00B0F0"/>
                </a:solidFill>
                <a:latin typeface="Times New Roman" panose="02020603050405020304" pitchFamily="18" charset="0"/>
                <a:ea typeface="ＭＳ Ｐゴシック" charset="-128"/>
                <a:cs typeface="Times New Roman" panose="02020603050405020304" pitchFamily="18" charset="0"/>
              </a:rPr>
              <a:t>Không</a:t>
            </a:r>
            <a:r>
              <a:rPr lang="en-US" altLang="ja-JP" sz="3200" dirty="0">
                <a:solidFill>
                  <a:srgbClr val="00B0F0"/>
                </a:solidFill>
                <a:latin typeface="Times New Roman" panose="02020603050405020304" pitchFamily="18" charset="0"/>
                <a:ea typeface="ＭＳ Ｐゴシック" charset="-128"/>
                <a:cs typeface="Times New Roman" panose="02020603050405020304" pitchFamily="18" charset="0"/>
              </a:rPr>
              <a:t> tan</a:t>
            </a:r>
          </a:p>
        </p:txBody>
      </p:sp>
      <p:sp>
        <p:nvSpPr>
          <p:cNvPr id="29810" name="Text Box 114"/>
          <p:cNvSpPr txBox="1">
            <a:spLocks noChangeArrowheads="1"/>
          </p:cNvSpPr>
          <p:nvPr/>
        </p:nvSpPr>
        <p:spPr bwMode="auto">
          <a:xfrm>
            <a:off x="1314450" y="152400"/>
            <a:ext cx="6115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spcBef>
                <a:spcPct val="50000"/>
              </a:spcBef>
            </a:pP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Dựa</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vào</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bảng</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tính</a:t>
            </a:r>
            <a:r>
              <a:rPr lang="en-US" altLang="ja-JP" sz="3200" b="1" dirty="0">
                <a:solidFill>
                  <a:srgbClr val="FF0000"/>
                </a:solidFill>
                <a:ea typeface="ＭＳ Ｐゴシック" charset="-128"/>
              </a:rPr>
              <a:t> tan </a:t>
            </a:r>
            <a:r>
              <a:rPr lang="en-US" altLang="ja-JP" sz="3200" b="1" dirty="0" err="1">
                <a:solidFill>
                  <a:srgbClr val="FF0000"/>
                </a:solidFill>
                <a:ea typeface="ＭＳ Ｐゴシック" charset="-128"/>
              </a:rPr>
              <a:t>cho</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biết</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tính</a:t>
            </a:r>
            <a:r>
              <a:rPr lang="en-US" altLang="ja-JP" sz="3200" b="1" dirty="0">
                <a:solidFill>
                  <a:srgbClr val="FF0000"/>
                </a:solidFill>
                <a:ea typeface="ＭＳ Ｐゴシック" charset="-128"/>
              </a:rPr>
              <a:t> tan </a:t>
            </a:r>
            <a:r>
              <a:rPr lang="en-US" altLang="ja-JP" sz="3200" b="1" dirty="0" err="1">
                <a:solidFill>
                  <a:srgbClr val="FF0000"/>
                </a:solidFill>
                <a:ea typeface="ＭＳ Ｐゴシック" charset="-128"/>
              </a:rPr>
              <a:t>của</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một</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số</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chất</a:t>
            </a:r>
            <a:r>
              <a:rPr lang="en-US" altLang="ja-JP" sz="3200" b="1" dirty="0">
                <a:solidFill>
                  <a:srgbClr val="FF0000"/>
                </a:solidFill>
                <a:ea typeface="ＭＳ Ｐゴシック" charset="-128"/>
              </a:rPr>
              <a:t> </a:t>
            </a:r>
            <a:r>
              <a:rPr lang="en-US" altLang="ja-JP" sz="3200" b="1" dirty="0" err="1">
                <a:solidFill>
                  <a:srgbClr val="FF0000"/>
                </a:solidFill>
                <a:ea typeface="ＭＳ Ｐゴシック" charset="-128"/>
              </a:rPr>
              <a:t>sau</a:t>
            </a:r>
            <a:r>
              <a:rPr lang="en-US" altLang="ja-JP" sz="3200" b="1" dirty="0">
                <a:solidFill>
                  <a:srgbClr val="FF0000"/>
                </a:solidFill>
                <a:ea typeface="ＭＳ Ｐゴシック" charset="-128"/>
              </a:rPr>
              <a:t>:</a:t>
            </a:r>
          </a:p>
        </p:txBody>
      </p:sp>
      <p:sp>
        <p:nvSpPr>
          <p:cNvPr id="17" name="Rectangle 85"/>
          <p:cNvSpPr>
            <a:spLocks noChangeArrowheads="1"/>
          </p:cNvSpPr>
          <p:nvPr/>
        </p:nvSpPr>
        <p:spPr bwMode="auto">
          <a:xfrm>
            <a:off x="3829050" y="2770216"/>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folHlink"/>
              </a:buClr>
              <a:buSzPct val="60000"/>
            </a:pPr>
            <a:r>
              <a:rPr lang="en-US" altLang="ja-JP" sz="3200" dirty="0" err="1">
                <a:solidFill>
                  <a:srgbClr val="00B0F0"/>
                </a:solidFill>
                <a:latin typeface="Times New Roman" panose="02020603050405020304" pitchFamily="18" charset="0"/>
                <a:ea typeface="ＭＳ Ｐゴシック" charset="-128"/>
                <a:cs typeface="Times New Roman" panose="02020603050405020304" pitchFamily="18" charset="0"/>
              </a:rPr>
              <a:t>Không</a:t>
            </a:r>
            <a:r>
              <a:rPr lang="en-US" altLang="ja-JP" sz="3200" dirty="0">
                <a:solidFill>
                  <a:srgbClr val="00B0F0"/>
                </a:solidFill>
                <a:latin typeface="Times New Roman" panose="02020603050405020304" pitchFamily="18" charset="0"/>
                <a:ea typeface="ＭＳ Ｐゴシック" charset="-128"/>
                <a:cs typeface="Times New Roman" panose="02020603050405020304" pitchFamily="18" charset="0"/>
              </a:rPr>
              <a:t> tan</a:t>
            </a:r>
          </a:p>
        </p:txBody>
      </p:sp>
      <p:sp>
        <p:nvSpPr>
          <p:cNvPr id="18" name="Rectangle 85"/>
          <p:cNvSpPr>
            <a:spLocks noChangeArrowheads="1"/>
          </p:cNvSpPr>
          <p:nvPr/>
        </p:nvSpPr>
        <p:spPr bwMode="auto">
          <a:xfrm>
            <a:off x="7135570" y="2694016"/>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folHlink"/>
              </a:buClr>
              <a:buSzPct val="60000"/>
            </a:pPr>
            <a:r>
              <a:rPr lang="en-US" altLang="ja-JP" sz="3200" dirty="0">
                <a:solidFill>
                  <a:srgbClr val="FF0000"/>
                </a:solidFill>
                <a:latin typeface="Times New Roman" panose="02020603050405020304" pitchFamily="18" charset="0"/>
                <a:ea typeface="ＭＳ Ｐゴシック" charset="-128"/>
                <a:cs typeface="Times New Roman" panose="02020603050405020304" pitchFamily="18" charset="0"/>
              </a:rPr>
              <a:t>tan</a:t>
            </a:r>
          </a:p>
        </p:txBody>
      </p:sp>
      <p:sp>
        <p:nvSpPr>
          <p:cNvPr id="19" name="Rectangle 85"/>
          <p:cNvSpPr>
            <a:spLocks noChangeArrowheads="1"/>
          </p:cNvSpPr>
          <p:nvPr/>
        </p:nvSpPr>
        <p:spPr bwMode="auto">
          <a:xfrm>
            <a:off x="5356636" y="2694016"/>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folHlink"/>
              </a:buClr>
              <a:buSzPct val="60000"/>
            </a:pPr>
            <a:r>
              <a:rPr lang="en-US" altLang="ja-JP" sz="3200" dirty="0" err="1">
                <a:solidFill>
                  <a:srgbClr val="00B0F0"/>
                </a:solidFill>
                <a:latin typeface="Times New Roman" panose="02020603050405020304" pitchFamily="18" charset="0"/>
                <a:ea typeface="ＭＳ Ｐゴシック" charset="-128"/>
                <a:cs typeface="Times New Roman" panose="02020603050405020304" pitchFamily="18" charset="0"/>
              </a:rPr>
              <a:t>Không</a:t>
            </a:r>
            <a:r>
              <a:rPr lang="en-US" altLang="ja-JP" sz="3200" dirty="0">
                <a:solidFill>
                  <a:srgbClr val="00B0F0"/>
                </a:solidFill>
                <a:latin typeface="Times New Roman" panose="02020603050405020304" pitchFamily="18" charset="0"/>
                <a:ea typeface="ＭＳ Ｐゴシック" charset="-128"/>
                <a:cs typeface="Times New Roman" panose="02020603050405020304" pitchFamily="18" charset="0"/>
              </a:rPr>
              <a:t> tan</a:t>
            </a:r>
          </a:p>
        </p:txBody>
      </p:sp>
    </p:spTree>
    <p:extLst>
      <p:ext uri="{BB962C8B-B14F-4D97-AF65-F5344CB8AC3E}">
        <p14:creationId xmlns:p14="http://schemas.microsoft.com/office/powerpoint/2010/main" val="2193177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810"/>
                                        </p:tgtEl>
                                        <p:attrNameLst>
                                          <p:attrName>style.visibility</p:attrName>
                                        </p:attrNameLst>
                                      </p:cBhvr>
                                      <p:to>
                                        <p:strVal val="visible"/>
                                      </p:to>
                                    </p:set>
                                    <p:anim calcmode="lin" valueType="num">
                                      <p:cBhvr>
                                        <p:cTn id="7" dur="500" decel="50000" fill="hold">
                                          <p:stCondLst>
                                            <p:cond delay="0"/>
                                          </p:stCondLst>
                                        </p:cTn>
                                        <p:tgtEl>
                                          <p:spTgt spid="298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8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810"/>
                                        </p:tgtEl>
                                        <p:attrNameLst>
                                          <p:attrName>ppt_w</p:attrName>
                                        </p:attrNameLst>
                                      </p:cBhvr>
                                      <p:tavLst>
                                        <p:tav tm="0">
                                          <p:val>
                                            <p:strVal val="#ppt_w*.05"/>
                                          </p:val>
                                        </p:tav>
                                        <p:tav tm="100000">
                                          <p:val>
                                            <p:strVal val="#ppt_w"/>
                                          </p:val>
                                        </p:tav>
                                      </p:tavLst>
                                    </p:anim>
                                    <p:anim calcmode="lin" valueType="num">
                                      <p:cBhvr>
                                        <p:cTn id="10" dur="1000" fill="hold"/>
                                        <p:tgtEl>
                                          <p:spTgt spid="298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8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8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8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8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29809"/>
                                        </p:tgtEl>
                                        <p:attrNameLst>
                                          <p:attrName>style.visibility</p:attrName>
                                        </p:attrNameLst>
                                      </p:cBhvr>
                                      <p:to>
                                        <p:strVal val="visible"/>
                                      </p:to>
                                    </p:set>
                                    <p:animEffect transition="in" filter="fade">
                                      <p:cBhvr>
                                        <p:cTn id="19" dur="2000"/>
                                        <p:tgtEl>
                                          <p:spTgt spid="29809"/>
                                        </p:tgtEl>
                                      </p:cBhvr>
                                    </p:animEffect>
                                    <p:anim calcmode="lin" valueType="num">
                                      <p:cBhvr>
                                        <p:cTn id="20" dur="2000" fill="hold"/>
                                        <p:tgtEl>
                                          <p:spTgt spid="29809"/>
                                        </p:tgtEl>
                                        <p:attrNameLst>
                                          <p:attrName>style.rotation</p:attrName>
                                        </p:attrNameLst>
                                      </p:cBhvr>
                                      <p:tavLst>
                                        <p:tav tm="0">
                                          <p:val>
                                            <p:fltVal val="720"/>
                                          </p:val>
                                        </p:tav>
                                        <p:tav tm="100000">
                                          <p:val>
                                            <p:fltVal val="0"/>
                                          </p:val>
                                        </p:tav>
                                      </p:tavLst>
                                    </p:anim>
                                    <p:anim calcmode="lin" valueType="num">
                                      <p:cBhvr>
                                        <p:cTn id="21" dur="2000" fill="hold"/>
                                        <p:tgtEl>
                                          <p:spTgt spid="29809"/>
                                        </p:tgtEl>
                                        <p:attrNameLst>
                                          <p:attrName>ppt_h</p:attrName>
                                        </p:attrNameLst>
                                      </p:cBhvr>
                                      <p:tavLst>
                                        <p:tav tm="0">
                                          <p:val>
                                            <p:fltVal val="0"/>
                                          </p:val>
                                        </p:tav>
                                        <p:tav tm="100000">
                                          <p:val>
                                            <p:strVal val="#ppt_h"/>
                                          </p:val>
                                        </p:tav>
                                      </p:tavLst>
                                    </p:anim>
                                    <p:anim calcmode="lin" valueType="num">
                                      <p:cBhvr>
                                        <p:cTn id="22" dur="2000" fill="hold"/>
                                        <p:tgtEl>
                                          <p:spTgt spid="29809"/>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9767"/>
                                        </p:tgtEl>
                                        <p:attrNameLst>
                                          <p:attrName>style.visibility</p:attrName>
                                        </p:attrNameLst>
                                      </p:cBhvr>
                                      <p:to>
                                        <p:strVal val="visible"/>
                                      </p:to>
                                    </p:set>
                                    <p:anim calcmode="lin" valueType="num">
                                      <p:cBhvr>
                                        <p:cTn id="27" dur="500" fill="hold"/>
                                        <p:tgtEl>
                                          <p:spTgt spid="29767"/>
                                        </p:tgtEl>
                                        <p:attrNameLst>
                                          <p:attrName>ppt_w</p:attrName>
                                        </p:attrNameLst>
                                      </p:cBhvr>
                                      <p:tavLst>
                                        <p:tav tm="0">
                                          <p:val>
                                            <p:fltVal val="0"/>
                                          </p:val>
                                        </p:tav>
                                        <p:tav tm="100000">
                                          <p:val>
                                            <p:strVal val="#ppt_w"/>
                                          </p:val>
                                        </p:tav>
                                      </p:tavLst>
                                    </p:anim>
                                    <p:anim calcmode="lin" valueType="num">
                                      <p:cBhvr>
                                        <p:cTn id="28" dur="500" fill="hold"/>
                                        <p:tgtEl>
                                          <p:spTgt spid="2976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9770"/>
                                        </p:tgtEl>
                                        <p:attrNameLst>
                                          <p:attrName>style.visibility</p:attrName>
                                        </p:attrNameLst>
                                      </p:cBhvr>
                                      <p:to>
                                        <p:strVal val="visible"/>
                                      </p:to>
                                    </p:set>
                                    <p:anim calcmode="lin" valueType="num">
                                      <p:cBhvr>
                                        <p:cTn id="31" dur="500" fill="hold"/>
                                        <p:tgtEl>
                                          <p:spTgt spid="29770"/>
                                        </p:tgtEl>
                                        <p:attrNameLst>
                                          <p:attrName>ppt_w</p:attrName>
                                        </p:attrNameLst>
                                      </p:cBhvr>
                                      <p:tavLst>
                                        <p:tav tm="0">
                                          <p:val>
                                            <p:fltVal val="0"/>
                                          </p:val>
                                        </p:tav>
                                        <p:tav tm="100000">
                                          <p:val>
                                            <p:strVal val="#ppt_w"/>
                                          </p:val>
                                        </p:tav>
                                      </p:tavLst>
                                    </p:anim>
                                    <p:anim calcmode="lin" valueType="num">
                                      <p:cBhvr>
                                        <p:cTn id="32" dur="500" fill="hold"/>
                                        <p:tgtEl>
                                          <p:spTgt spid="2977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9774"/>
                                        </p:tgtEl>
                                        <p:attrNameLst>
                                          <p:attrName>style.visibility</p:attrName>
                                        </p:attrNameLst>
                                      </p:cBhvr>
                                      <p:to>
                                        <p:strVal val="visible"/>
                                      </p:to>
                                    </p:set>
                                    <p:anim calcmode="lin" valueType="num">
                                      <p:cBhvr>
                                        <p:cTn id="35" dur="500" fill="hold"/>
                                        <p:tgtEl>
                                          <p:spTgt spid="29774"/>
                                        </p:tgtEl>
                                        <p:attrNameLst>
                                          <p:attrName>ppt_w</p:attrName>
                                        </p:attrNameLst>
                                      </p:cBhvr>
                                      <p:tavLst>
                                        <p:tav tm="0">
                                          <p:val>
                                            <p:fltVal val="0"/>
                                          </p:val>
                                        </p:tav>
                                        <p:tav tm="100000">
                                          <p:val>
                                            <p:strVal val="#ppt_w"/>
                                          </p:val>
                                        </p:tav>
                                      </p:tavLst>
                                    </p:anim>
                                    <p:anim calcmode="lin" valueType="num">
                                      <p:cBhvr>
                                        <p:cTn id="36" dur="500" fill="hold"/>
                                        <p:tgtEl>
                                          <p:spTgt spid="2977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9777"/>
                                        </p:tgtEl>
                                        <p:attrNameLst>
                                          <p:attrName>style.visibility</p:attrName>
                                        </p:attrNameLst>
                                      </p:cBhvr>
                                      <p:to>
                                        <p:strVal val="visible"/>
                                      </p:to>
                                    </p:set>
                                    <p:anim calcmode="lin" valueType="num">
                                      <p:cBhvr>
                                        <p:cTn id="39" dur="500" fill="hold"/>
                                        <p:tgtEl>
                                          <p:spTgt spid="29777"/>
                                        </p:tgtEl>
                                        <p:attrNameLst>
                                          <p:attrName>ppt_w</p:attrName>
                                        </p:attrNameLst>
                                      </p:cBhvr>
                                      <p:tavLst>
                                        <p:tav tm="0">
                                          <p:val>
                                            <p:fltVal val="0"/>
                                          </p:val>
                                        </p:tav>
                                        <p:tav tm="100000">
                                          <p:val>
                                            <p:strVal val="#ppt_w"/>
                                          </p:val>
                                        </p:tav>
                                      </p:tavLst>
                                    </p:anim>
                                    <p:anim calcmode="lin" valueType="num">
                                      <p:cBhvr>
                                        <p:cTn id="40" dur="500" fill="hold"/>
                                        <p:tgtEl>
                                          <p:spTgt spid="29777"/>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9781"/>
                                        </p:tgtEl>
                                        <p:attrNameLst>
                                          <p:attrName>style.visibility</p:attrName>
                                        </p:attrNameLst>
                                      </p:cBhvr>
                                      <p:to>
                                        <p:strVal val="visible"/>
                                      </p:to>
                                    </p:set>
                                    <p:animEffect transition="in" filter="box(in)">
                                      <p:cBhvr>
                                        <p:cTn id="45" dur="500"/>
                                        <p:tgtEl>
                                          <p:spTgt spid="2978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ox(in)">
                                      <p:cBhvr>
                                        <p:cTn id="55" dur="500"/>
                                        <p:tgtEl>
                                          <p:spTgt spid="1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ox(in)">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67" grpId="0"/>
      <p:bldP spid="29770" grpId="0"/>
      <p:bldP spid="29774" grpId="0"/>
      <p:bldP spid="29777" grpId="0"/>
      <p:bldP spid="29781" grpId="0"/>
      <p:bldP spid="29810"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522" y="22448"/>
            <a:ext cx="9409934" cy="7078960"/>
          </a:xfrm>
          <a:prstGeom prst="rect">
            <a:avLst/>
          </a:prstGeom>
        </p:spPr>
      </p:pic>
    </p:spTree>
    <p:extLst>
      <p:ext uri="{BB962C8B-B14F-4D97-AF65-F5344CB8AC3E}">
        <p14:creationId xmlns:p14="http://schemas.microsoft.com/office/powerpoint/2010/main" val="30259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90575" y="914400"/>
            <a:ext cx="723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0000FF"/>
                </a:solidFill>
              </a:rPr>
              <a:t>Điền</a:t>
            </a:r>
            <a:r>
              <a:rPr lang="en-US" altLang="en-US" sz="2800" b="1" dirty="0">
                <a:solidFill>
                  <a:srgbClr val="0000FF"/>
                </a:solidFill>
              </a:rPr>
              <a:t> </a:t>
            </a:r>
            <a:r>
              <a:rPr lang="en-US" altLang="en-US" sz="2800" b="1" dirty="0" err="1">
                <a:solidFill>
                  <a:srgbClr val="0000FF"/>
                </a:solidFill>
              </a:rPr>
              <a:t>từ</a:t>
            </a:r>
            <a:r>
              <a:rPr lang="en-US" altLang="en-US" sz="2800" b="1" dirty="0">
                <a:solidFill>
                  <a:srgbClr val="0000FF"/>
                </a:solidFill>
              </a:rPr>
              <a:t> </a:t>
            </a:r>
            <a:r>
              <a:rPr lang="en-US" altLang="en-US" sz="2800" b="1" dirty="0" err="1">
                <a:solidFill>
                  <a:srgbClr val="0000FF"/>
                </a:solidFill>
              </a:rPr>
              <a:t>thích</a:t>
            </a:r>
            <a:r>
              <a:rPr lang="en-US" altLang="en-US" sz="2800" b="1" dirty="0">
                <a:solidFill>
                  <a:srgbClr val="0000FF"/>
                </a:solidFill>
              </a:rPr>
              <a:t> </a:t>
            </a:r>
            <a:r>
              <a:rPr lang="en-US" altLang="en-US" sz="2800" b="1" dirty="0" err="1">
                <a:solidFill>
                  <a:srgbClr val="0000FF"/>
                </a:solidFill>
              </a:rPr>
              <a:t>hợp</a:t>
            </a:r>
            <a:r>
              <a:rPr lang="en-US" altLang="en-US" sz="2800" b="1" dirty="0">
                <a:solidFill>
                  <a:srgbClr val="0000FF"/>
                </a:solidFill>
              </a:rPr>
              <a:t> </a:t>
            </a:r>
            <a:r>
              <a:rPr lang="en-US" altLang="en-US" sz="2800" b="1" dirty="0" err="1">
                <a:solidFill>
                  <a:srgbClr val="0000FF"/>
                </a:solidFill>
              </a:rPr>
              <a:t>vào</a:t>
            </a:r>
            <a:r>
              <a:rPr lang="en-US" altLang="en-US" sz="2800" b="1" dirty="0">
                <a:solidFill>
                  <a:srgbClr val="0000FF"/>
                </a:solidFill>
              </a:rPr>
              <a:t> </a:t>
            </a:r>
            <a:r>
              <a:rPr lang="en-US" altLang="en-US" sz="2800" b="1" dirty="0" err="1">
                <a:solidFill>
                  <a:srgbClr val="0000FF"/>
                </a:solidFill>
              </a:rPr>
              <a:t>chỗ</a:t>
            </a:r>
            <a:r>
              <a:rPr lang="en-US" altLang="en-US" sz="2800" b="1" dirty="0">
                <a:solidFill>
                  <a:srgbClr val="0000FF"/>
                </a:solidFill>
              </a:rPr>
              <a:t> </a:t>
            </a:r>
            <a:r>
              <a:rPr lang="en-US" altLang="en-US" sz="2800" b="1" dirty="0" err="1">
                <a:solidFill>
                  <a:srgbClr val="0000FF"/>
                </a:solidFill>
              </a:rPr>
              <a:t>trống</a:t>
            </a:r>
            <a:r>
              <a:rPr lang="en-US" altLang="en-US" sz="2000" b="1" dirty="0">
                <a:solidFill>
                  <a:srgbClr val="0000FF"/>
                </a:solidFill>
                <a:latin typeface="Arial" charset="0"/>
                <a:cs typeface="Arial" charset="0"/>
              </a:rPr>
              <a:t> </a:t>
            </a:r>
            <a:r>
              <a:rPr lang="en-US" altLang="en-US" sz="2000" b="1" dirty="0">
                <a:solidFill>
                  <a:srgbClr val="0000FF"/>
                </a:solidFill>
              </a:rPr>
              <a:t>:</a:t>
            </a:r>
            <a:r>
              <a:rPr lang="en-US" altLang="en-US" sz="1600" b="1" dirty="0">
                <a:solidFill>
                  <a:srgbClr val="0000FF"/>
                </a:solidFill>
                <a:latin typeface="Arial" charset="0"/>
                <a:cs typeface="Arial" charset="0"/>
              </a:rPr>
              <a:t> </a:t>
            </a:r>
          </a:p>
        </p:txBody>
      </p:sp>
      <p:sp>
        <p:nvSpPr>
          <p:cNvPr id="31747" name="Text Box 6"/>
          <p:cNvSpPr txBox="1">
            <a:spLocks noChangeArrowheads="1"/>
          </p:cNvSpPr>
          <p:nvPr/>
        </p:nvSpPr>
        <p:spPr bwMode="auto">
          <a:xfrm>
            <a:off x="238125" y="1600200"/>
            <a:ext cx="88392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dirty="0"/>
              <a:t>* </a:t>
            </a:r>
            <a:r>
              <a:rPr lang="en-US" altLang="en-US" sz="2800" dirty="0" err="1"/>
              <a:t>Axit</a:t>
            </a:r>
            <a:r>
              <a:rPr lang="en-US" altLang="en-US" sz="2800" dirty="0"/>
              <a:t>: </a:t>
            </a:r>
            <a:r>
              <a:rPr lang="en-US" altLang="en-US" sz="2800" dirty="0" err="1"/>
              <a:t>Hầu</a:t>
            </a:r>
            <a:r>
              <a:rPr lang="en-US" altLang="en-US" sz="2800" dirty="0"/>
              <a:t> </a:t>
            </a:r>
            <a:r>
              <a:rPr lang="en-US" altLang="en-US" sz="2800" dirty="0" err="1"/>
              <a:t>hết</a:t>
            </a:r>
            <a:r>
              <a:rPr lang="en-US" altLang="en-US" sz="2800" dirty="0"/>
              <a:t> </a:t>
            </a:r>
            <a:r>
              <a:rPr lang="en-US" altLang="en-US" sz="2800" dirty="0" err="1"/>
              <a:t>các</a:t>
            </a:r>
            <a:r>
              <a:rPr lang="en-US" altLang="en-US" sz="2800" dirty="0"/>
              <a:t> </a:t>
            </a:r>
            <a:r>
              <a:rPr lang="en-US" altLang="en-US" sz="2800" dirty="0" err="1"/>
              <a:t>axit</a:t>
            </a:r>
            <a:r>
              <a:rPr lang="en-US" altLang="en-US" sz="2800" dirty="0"/>
              <a:t>…………….., </a:t>
            </a:r>
            <a:r>
              <a:rPr lang="en-US" altLang="en-US" sz="2800" dirty="0" err="1"/>
              <a:t>trừ</a:t>
            </a:r>
            <a:r>
              <a:rPr lang="en-US" altLang="en-US" sz="2800" dirty="0"/>
              <a:t> H</a:t>
            </a:r>
            <a:r>
              <a:rPr lang="en-US" altLang="en-US" sz="2000" dirty="0"/>
              <a:t>2</a:t>
            </a:r>
            <a:r>
              <a:rPr lang="en-US" altLang="en-US" sz="2800" dirty="0"/>
              <a:t>SiO</a:t>
            </a:r>
            <a:r>
              <a:rPr lang="en-US" altLang="en-US" sz="2000" dirty="0"/>
              <a:t>3 </a:t>
            </a:r>
            <a:r>
              <a:rPr lang="en-US" altLang="en-US" sz="2800" dirty="0"/>
              <a:t>…………</a:t>
            </a:r>
            <a:br>
              <a:rPr lang="en-US" altLang="en-US" sz="2800" dirty="0"/>
            </a:br>
            <a:r>
              <a:rPr lang="en-US" altLang="en-US" sz="2800" dirty="0"/>
              <a:t>* </a:t>
            </a:r>
            <a:r>
              <a:rPr lang="en-US" altLang="en-US" sz="2800" dirty="0" err="1"/>
              <a:t>Bazơ</a:t>
            </a:r>
            <a:r>
              <a:rPr lang="en-US" altLang="en-US" sz="2800" dirty="0"/>
              <a:t> :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các</a:t>
            </a:r>
            <a:r>
              <a:rPr lang="en-US" altLang="en-US" sz="2800" dirty="0"/>
              <a:t> </a:t>
            </a:r>
            <a:r>
              <a:rPr lang="en-US" altLang="en-US" sz="2800" dirty="0" err="1"/>
              <a:t>bazơ</a:t>
            </a:r>
            <a:r>
              <a:rPr lang="en-US" altLang="en-US" sz="2800" dirty="0"/>
              <a:t> </a:t>
            </a:r>
            <a:r>
              <a:rPr lang="en-US" altLang="en-US" sz="2800" dirty="0" err="1"/>
              <a:t>đều</a:t>
            </a:r>
            <a:r>
              <a:rPr lang="en-US" altLang="en-US" sz="2800" dirty="0"/>
              <a:t>  ………….… </a:t>
            </a:r>
            <a:r>
              <a:rPr lang="en-US" altLang="en-US" sz="2800" dirty="0" err="1"/>
              <a:t>trong</a:t>
            </a:r>
            <a:r>
              <a:rPr lang="en-US" altLang="en-US" sz="2800" dirty="0"/>
              <a:t> </a:t>
            </a:r>
            <a:r>
              <a:rPr lang="en-US" altLang="en-US" sz="2800" dirty="0" err="1"/>
              <a:t>nước</a:t>
            </a:r>
            <a:r>
              <a:rPr lang="en-US" altLang="en-US" sz="2800" dirty="0"/>
              <a:t>, </a:t>
            </a:r>
            <a:r>
              <a:rPr lang="en-US" altLang="en-US" sz="2800" dirty="0" err="1"/>
              <a:t>trừ</a:t>
            </a:r>
            <a:r>
              <a:rPr lang="en-US" altLang="en-US" sz="2800" dirty="0"/>
              <a:t> </a:t>
            </a:r>
            <a:r>
              <a:rPr lang="en-US" altLang="en-US" sz="2800" dirty="0" err="1"/>
              <a:t>một</a:t>
            </a:r>
            <a:r>
              <a:rPr lang="en-US" altLang="en-US" sz="2800" dirty="0"/>
              <a:t> </a:t>
            </a:r>
            <a:r>
              <a:rPr lang="en-US" altLang="en-US" sz="2800" dirty="0" err="1"/>
              <a:t>số</a:t>
            </a:r>
            <a:r>
              <a:rPr lang="en-US" altLang="en-US" sz="2800" dirty="0"/>
              <a:t> </a:t>
            </a:r>
            <a:r>
              <a:rPr lang="en-US" altLang="en-US" sz="2800" dirty="0" err="1"/>
              <a:t>như</a:t>
            </a:r>
            <a:r>
              <a:rPr lang="en-US" altLang="en-US" sz="2800" dirty="0"/>
              <a:t> :   ……………………………. </a:t>
            </a:r>
          </a:p>
          <a:p>
            <a:pPr eaLnBrk="1" hangingPunct="1">
              <a:spcBef>
                <a:spcPct val="50000"/>
              </a:spcBef>
            </a:pPr>
            <a:r>
              <a:rPr lang="en-US" altLang="en-US" sz="2800" dirty="0"/>
              <a:t>* </a:t>
            </a:r>
            <a:r>
              <a:rPr lang="en-US" altLang="en-US" sz="2800" dirty="0" err="1"/>
              <a:t>Muối</a:t>
            </a:r>
            <a:r>
              <a:rPr lang="en-US" altLang="en-US" sz="2800" dirty="0"/>
              <a:t> : </a:t>
            </a:r>
          </a:p>
          <a:p>
            <a:pPr eaLnBrk="1" hangingPunct="1">
              <a:spcBef>
                <a:spcPct val="50000"/>
              </a:spcBef>
              <a:buFontTx/>
              <a:buChar char="-"/>
            </a:pPr>
            <a:r>
              <a:rPr lang="en-US" altLang="en-US" sz="2800" dirty="0"/>
              <a:t> </a:t>
            </a:r>
            <a:r>
              <a:rPr lang="en-US" altLang="en-US" sz="2800" dirty="0" err="1"/>
              <a:t>Những</a:t>
            </a:r>
            <a:r>
              <a:rPr lang="en-US" altLang="en-US" sz="2800" dirty="0"/>
              <a:t> </a:t>
            </a:r>
            <a:r>
              <a:rPr lang="en-US" altLang="en-US" sz="2800" dirty="0" err="1"/>
              <a:t>muối</a:t>
            </a:r>
            <a:r>
              <a:rPr lang="en-US" altLang="en-US" sz="2800" dirty="0"/>
              <a:t> </a:t>
            </a:r>
            <a:r>
              <a:rPr lang="en-US" altLang="en-US" sz="2800" dirty="0" err="1"/>
              <a:t>natri</a:t>
            </a:r>
            <a:r>
              <a:rPr lang="en-US" altLang="en-US" sz="2800" dirty="0"/>
              <a:t>, kali :  ……………..</a:t>
            </a:r>
          </a:p>
          <a:p>
            <a:pPr eaLnBrk="1" hangingPunct="1">
              <a:spcBef>
                <a:spcPct val="50000"/>
              </a:spcBef>
              <a:buFontTx/>
              <a:buChar char="-"/>
            </a:pPr>
            <a:r>
              <a:rPr lang="en-US" altLang="en-US" sz="2800" dirty="0"/>
              <a:t> </a:t>
            </a:r>
            <a:r>
              <a:rPr lang="en-US" altLang="en-US" sz="2800" dirty="0" err="1"/>
              <a:t>Những</a:t>
            </a:r>
            <a:r>
              <a:rPr lang="en-US" altLang="en-US" sz="2800" dirty="0"/>
              <a:t> </a:t>
            </a:r>
            <a:r>
              <a:rPr lang="en-US" altLang="en-US" sz="2800" dirty="0" err="1"/>
              <a:t>muối</a:t>
            </a:r>
            <a:r>
              <a:rPr lang="en-US" altLang="en-US" sz="2800" dirty="0"/>
              <a:t> </a:t>
            </a:r>
            <a:r>
              <a:rPr lang="en-US" altLang="en-US" sz="2800" dirty="0" err="1"/>
              <a:t>nitrat</a:t>
            </a:r>
            <a:r>
              <a:rPr lang="en-US" altLang="en-US" sz="2800" dirty="0"/>
              <a:t> (-NO</a:t>
            </a:r>
            <a:r>
              <a:rPr lang="en-US" altLang="en-US" sz="2800" baseline="-25000" dirty="0"/>
              <a:t>3</a:t>
            </a:r>
            <a:r>
              <a:rPr lang="en-US" altLang="en-US" sz="2800" dirty="0"/>
              <a:t>) : ………………</a:t>
            </a:r>
          </a:p>
          <a:p>
            <a:pPr eaLnBrk="1" hangingPunct="1">
              <a:spcBef>
                <a:spcPct val="50000"/>
              </a:spcBef>
              <a:buFontTx/>
              <a:buChar char="-"/>
            </a:pPr>
            <a:r>
              <a:rPr lang="en-US" altLang="en-US" sz="2800" dirty="0"/>
              <a:t>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muối</a:t>
            </a:r>
            <a:r>
              <a:rPr lang="en-US" altLang="en-US" sz="2800" dirty="0"/>
              <a:t> </a:t>
            </a:r>
            <a:r>
              <a:rPr lang="en-US" altLang="en-US" sz="2800" dirty="0" err="1"/>
              <a:t>clorua</a:t>
            </a:r>
            <a:r>
              <a:rPr lang="en-US" altLang="en-US" sz="2800" dirty="0"/>
              <a:t> (-Cl), </a:t>
            </a:r>
            <a:r>
              <a:rPr lang="en-US" altLang="en-US" sz="2800" dirty="0" err="1"/>
              <a:t>sunfat</a:t>
            </a:r>
            <a:r>
              <a:rPr lang="en-US" altLang="en-US" sz="2800" dirty="0"/>
              <a:t> (=SO</a:t>
            </a:r>
            <a:r>
              <a:rPr lang="en-US" altLang="en-US" sz="2800" baseline="-25000" dirty="0"/>
              <a:t>4</a:t>
            </a:r>
            <a:r>
              <a:rPr lang="en-US" altLang="en-US" sz="2800" dirty="0"/>
              <a:t>) : … …………. . </a:t>
            </a:r>
          </a:p>
          <a:p>
            <a:pPr eaLnBrk="1" hangingPunct="1">
              <a:spcBef>
                <a:spcPct val="50000"/>
              </a:spcBef>
              <a:buFontTx/>
              <a:buChar char="-"/>
            </a:pPr>
            <a:r>
              <a:rPr lang="en-US" altLang="en-US" sz="2800" dirty="0"/>
              <a:t>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muối</a:t>
            </a:r>
            <a:r>
              <a:rPr lang="en-US" altLang="en-US" sz="2800" dirty="0"/>
              <a:t> </a:t>
            </a:r>
            <a:r>
              <a:rPr lang="en-US" altLang="en-US" sz="2800" dirty="0" err="1"/>
              <a:t>cacbonat</a:t>
            </a:r>
            <a:r>
              <a:rPr lang="en-US" altLang="en-US" sz="2800" dirty="0"/>
              <a:t> (=CO</a:t>
            </a:r>
            <a:r>
              <a:rPr lang="en-US" altLang="en-US" sz="2800" baseline="-25000" dirty="0"/>
              <a:t>3</a:t>
            </a:r>
            <a:r>
              <a:rPr lang="en-US" altLang="en-US" sz="2800" dirty="0"/>
              <a:t>): ……….</a:t>
            </a:r>
          </a:p>
        </p:txBody>
      </p:sp>
      <p:sp>
        <p:nvSpPr>
          <p:cNvPr id="31754" name="Text Box 4"/>
          <p:cNvSpPr txBox="1">
            <a:spLocks noChangeArrowheads="1"/>
          </p:cNvSpPr>
          <p:nvPr/>
        </p:nvSpPr>
        <p:spPr bwMode="auto">
          <a:xfrm>
            <a:off x="1285875" y="246858"/>
            <a:ext cx="674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2800" b="1" u="sng" dirty="0">
                <a:solidFill>
                  <a:srgbClr val="FF0066"/>
                </a:solidFill>
              </a:rPr>
              <a:t>PHIẾU HỌC TẬP</a:t>
            </a:r>
          </a:p>
        </p:txBody>
      </p:sp>
      <p:pic>
        <p:nvPicPr>
          <p:cNvPr id="5" name="Picture 9" descr="Digit 15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5583"/>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0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53000"/>
                                  </p:stCondLst>
                                  <p:iterate type="lt">
                                    <p:tmPct val="5000"/>
                                  </p:iterate>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028700" y="801668"/>
            <a:ext cx="735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0000FF"/>
                </a:solidFill>
              </a:rPr>
              <a:t>Điền</a:t>
            </a:r>
            <a:r>
              <a:rPr lang="en-US" altLang="en-US" sz="2800" b="1" dirty="0">
                <a:solidFill>
                  <a:srgbClr val="0000FF"/>
                </a:solidFill>
              </a:rPr>
              <a:t> </a:t>
            </a:r>
            <a:r>
              <a:rPr lang="en-US" altLang="en-US" sz="2800" b="1" dirty="0" err="1">
                <a:solidFill>
                  <a:srgbClr val="0000FF"/>
                </a:solidFill>
              </a:rPr>
              <a:t>từ</a:t>
            </a:r>
            <a:r>
              <a:rPr lang="en-US" altLang="en-US" sz="2800" b="1" dirty="0">
                <a:solidFill>
                  <a:srgbClr val="0000FF"/>
                </a:solidFill>
              </a:rPr>
              <a:t> </a:t>
            </a:r>
            <a:r>
              <a:rPr lang="en-US" altLang="en-US" sz="2800" b="1" dirty="0" err="1">
                <a:solidFill>
                  <a:srgbClr val="0000FF"/>
                </a:solidFill>
              </a:rPr>
              <a:t>thích</a:t>
            </a:r>
            <a:r>
              <a:rPr lang="en-US" altLang="en-US" sz="2800" b="1" dirty="0">
                <a:solidFill>
                  <a:srgbClr val="0000FF"/>
                </a:solidFill>
              </a:rPr>
              <a:t> </a:t>
            </a:r>
            <a:r>
              <a:rPr lang="en-US" altLang="en-US" sz="2800" b="1" dirty="0" err="1">
                <a:solidFill>
                  <a:srgbClr val="0000FF"/>
                </a:solidFill>
              </a:rPr>
              <a:t>hợp</a:t>
            </a:r>
            <a:r>
              <a:rPr lang="en-US" altLang="en-US" sz="2800" b="1" dirty="0">
                <a:solidFill>
                  <a:srgbClr val="0000FF"/>
                </a:solidFill>
              </a:rPr>
              <a:t> </a:t>
            </a:r>
            <a:r>
              <a:rPr lang="en-US" altLang="en-US" sz="2800" b="1" dirty="0" err="1">
                <a:solidFill>
                  <a:srgbClr val="0000FF"/>
                </a:solidFill>
              </a:rPr>
              <a:t>vào</a:t>
            </a:r>
            <a:r>
              <a:rPr lang="en-US" altLang="en-US" sz="2800" b="1" dirty="0">
                <a:solidFill>
                  <a:srgbClr val="0000FF"/>
                </a:solidFill>
              </a:rPr>
              <a:t> </a:t>
            </a:r>
            <a:r>
              <a:rPr lang="en-US" altLang="en-US" sz="2800" b="1" dirty="0" err="1">
                <a:solidFill>
                  <a:srgbClr val="0000FF"/>
                </a:solidFill>
              </a:rPr>
              <a:t>chỗ</a:t>
            </a:r>
            <a:r>
              <a:rPr lang="en-US" altLang="en-US" sz="2800" b="1" dirty="0">
                <a:solidFill>
                  <a:srgbClr val="0000FF"/>
                </a:solidFill>
              </a:rPr>
              <a:t> </a:t>
            </a:r>
            <a:r>
              <a:rPr lang="en-US" altLang="en-US" sz="2800" b="1" dirty="0" err="1">
                <a:solidFill>
                  <a:srgbClr val="0000FF"/>
                </a:solidFill>
              </a:rPr>
              <a:t>trống</a:t>
            </a:r>
            <a:r>
              <a:rPr lang="en-US" altLang="en-US" sz="2000" b="1" dirty="0">
                <a:solidFill>
                  <a:srgbClr val="0000FF"/>
                </a:solidFill>
                <a:latin typeface="Arial" charset="0"/>
                <a:cs typeface="Arial" charset="0"/>
              </a:rPr>
              <a:t> </a:t>
            </a:r>
            <a:r>
              <a:rPr lang="en-US" altLang="en-US" sz="2000" b="1" dirty="0">
                <a:solidFill>
                  <a:srgbClr val="0000FF"/>
                </a:solidFill>
              </a:rPr>
              <a:t>:</a:t>
            </a:r>
            <a:r>
              <a:rPr lang="en-US" altLang="en-US" sz="1600" b="1" dirty="0">
                <a:solidFill>
                  <a:srgbClr val="0000FF"/>
                </a:solidFill>
                <a:latin typeface="Arial" charset="0"/>
                <a:cs typeface="Arial" charset="0"/>
              </a:rPr>
              <a:t> </a:t>
            </a:r>
          </a:p>
        </p:txBody>
      </p:sp>
      <p:sp>
        <p:nvSpPr>
          <p:cNvPr id="31747" name="Text Box 6"/>
          <p:cNvSpPr txBox="1">
            <a:spLocks noChangeArrowheads="1"/>
          </p:cNvSpPr>
          <p:nvPr/>
        </p:nvSpPr>
        <p:spPr bwMode="auto">
          <a:xfrm>
            <a:off x="269928" y="1430318"/>
            <a:ext cx="917887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dirty="0"/>
              <a:t>* </a:t>
            </a:r>
            <a:r>
              <a:rPr lang="en-US" altLang="en-US" sz="2800" dirty="0" err="1"/>
              <a:t>Axit</a:t>
            </a:r>
            <a:r>
              <a:rPr lang="en-US" altLang="en-US" sz="2800" dirty="0"/>
              <a:t>: </a:t>
            </a:r>
            <a:r>
              <a:rPr lang="en-US" altLang="en-US" sz="2800" dirty="0" err="1"/>
              <a:t>Hầu</a:t>
            </a:r>
            <a:r>
              <a:rPr lang="en-US" altLang="en-US" sz="2800" dirty="0"/>
              <a:t> </a:t>
            </a:r>
            <a:r>
              <a:rPr lang="en-US" altLang="en-US" sz="2800" dirty="0" err="1"/>
              <a:t>hết</a:t>
            </a:r>
            <a:r>
              <a:rPr lang="en-US" altLang="en-US" sz="2800" dirty="0"/>
              <a:t> </a:t>
            </a:r>
            <a:r>
              <a:rPr lang="en-US" altLang="en-US" sz="2800" dirty="0" err="1"/>
              <a:t>các</a:t>
            </a:r>
            <a:r>
              <a:rPr lang="en-US" altLang="en-US" sz="2800" dirty="0"/>
              <a:t> </a:t>
            </a:r>
            <a:r>
              <a:rPr lang="en-US" altLang="en-US" sz="2800" dirty="0" err="1"/>
              <a:t>axit</a:t>
            </a:r>
            <a:r>
              <a:rPr lang="en-US" altLang="en-US" sz="2800" dirty="0"/>
              <a:t>…………….., </a:t>
            </a:r>
            <a:r>
              <a:rPr lang="en-US" altLang="en-US" sz="2800" dirty="0" err="1"/>
              <a:t>trừ</a:t>
            </a:r>
            <a:r>
              <a:rPr lang="en-US" altLang="en-US" sz="2800" dirty="0"/>
              <a:t> H</a:t>
            </a:r>
            <a:r>
              <a:rPr lang="en-US" altLang="en-US" sz="2000" dirty="0"/>
              <a:t>2</a:t>
            </a:r>
            <a:r>
              <a:rPr lang="en-US" altLang="en-US" sz="2800" dirty="0"/>
              <a:t>SiO</a:t>
            </a:r>
            <a:r>
              <a:rPr lang="en-US" altLang="en-US" sz="2000" dirty="0"/>
              <a:t>3 </a:t>
            </a:r>
            <a:r>
              <a:rPr lang="en-US" altLang="en-US" sz="2800" dirty="0"/>
              <a:t>…………</a:t>
            </a:r>
            <a:br>
              <a:rPr lang="en-US" altLang="en-US" sz="2800" dirty="0"/>
            </a:br>
            <a:r>
              <a:rPr lang="en-US" altLang="en-US" sz="2800" dirty="0"/>
              <a:t>* </a:t>
            </a:r>
            <a:r>
              <a:rPr lang="en-US" altLang="en-US" sz="2800" dirty="0" err="1"/>
              <a:t>Bazơ</a:t>
            </a:r>
            <a:r>
              <a:rPr lang="en-US" altLang="en-US" sz="2800" dirty="0"/>
              <a:t> :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các</a:t>
            </a:r>
            <a:r>
              <a:rPr lang="en-US" altLang="en-US" sz="2800" dirty="0"/>
              <a:t> </a:t>
            </a:r>
            <a:r>
              <a:rPr lang="en-US" altLang="en-US" sz="2800" dirty="0" err="1"/>
              <a:t>bazơ</a:t>
            </a:r>
            <a:r>
              <a:rPr lang="en-US" altLang="en-US" sz="2800" dirty="0"/>
              <a:t> </a:t>
            </a:r>
            <a:r>
              <a:rPr lang="en-US" altLang="en-US" sz="2800" dirty="0" err="1"/>
              <a:t>đều</a:t>
            </a:r>
            <a:r>
              <a:rPr lang="en-US" altLang="en-US" sz="2800" dirty="0"/>
              <a:t>  ………….… </a:t>
            </a:r>
            <a:r>
              <a:rPr lang="en-US" altLang="en-US" sz="2800" dirty="0" err="1"/>
              <a:t>trong</a:t>
            </a:r>
            <a:r>
              <a:rPr lang="en-US" altLang="en-US" sz="2800" dirty="0"/>
              <a:t> </a:t>
            </a:r>
            <a:r>
              <a:rPr lang="en-US" altLang="en-US" sz="2800" dirty="0" err="1"/>
              <a:t>nước</a:t>
            </a:r>
            <a:r>
              <a:rPr lang="en-US" altLang="en-US" sz="2800" dirty="0"/>
              <a:t>, </a:t>
            </a:r>
            <a:r>
              <a:rPr lang="en-US" altLang="en-US" sz="2800" dirty="0" err="1"/>
              <a:t>trừ</a:t>
            </a:r>
            <a:r>
              <a:rPr lang="en-US" altLang="en-US" sz="2800" dirty="0"/>
              <a:t> </a:t>
            </a:r>
            <a:r>
              <a:rPr lang="en-US" altLang="en-US" sz="2800" dirty="0" err="1"/>
              <a:t>một</a:t>
            </a:r>
            <a:r>
              <a:rPr lang="en-US" altLang="en-US" sz="2800" dirty="0"/>
              <a:t> </a:t>
            </a:r>
            <a:r>
              <a:rPr lang="en-US" altLang="en-US" sz="2800" dirty="0" err="1"/>
              <a:t>số</a:t>
            </a:r>
            <a:r>
              <a:rPr lang="en-US" altLang="en-US" sz="2800" dirty="0"/>
              <a:t> </a:t>
            </a:r>
            <a:r>
              <a:rPr lang="en-US" altLang="en-US" sz="2800" dirty="0" err="1"/>
              <a:t>như</a:t>
            </a:r>
            <a:r>
              <a:rPr lang="en-US" altLang="en-US" sz="2800" dirty="0"/>
              <a:t> :   ……………………………. </a:t>
            </a:r>
          </a:p>
          <a:p>
            <a:pPr eaLnBrk="1" hangingPunct="1">
              <a:spcBef>
                <a:spcPct val="50000"/>
              </a:spcBef>
            </a:pPr>
            <a:r>
              <a:rPr lang="en-US" altLang="en-US" sz="2800" dirty="0"/>
              <a:t>* </a:t>
            </a:r>
            <a:r>
              <a:rPr lang="en-US" altLang="en-US" sz="2800" dirty="0" err="1"/>
              <a:t>Muối</a:t>
            </a:r>
            <a:r>
              <a:rPr lang="en-US" altLang="en-US" sz="2800" dirty="0"/>
              <a:t> : </a:t>
            </a:r>
          </a:p>
          <a:p>
            <a:pPr eaLnBrk="1" hangingPunct="1">
              <a:spcBef>
                <a:spcPct val="50000"/>
              </a:spcBef>
              <a:buFontTx/>
              <a:buChar char="-"/>
            </a:pPr>
            <a:r>
              <a:rPr lang="en-US" altLang="en-US" sz="2800" dirty="0"/>
              <a:t> </a:t>
            </a:r>
            <a:r>
              <a:rPr lang="en-US" altLang="en-US" sz="2800" dirty="0" err="1"/>
              <a:t>Những</a:t>
            </a:r>
            <a:r>
              <a:rPr lang="en-US" altLang="en-US" sz="2800" dirty="0"/>
              <a:t> </a:t>
            </a:r>
            <a:r>
              <a:rPr lang="en-US" altLang="en-US" sz="2800" dirty="0" err="1"/>
              <a:t>muối</a:t>
            </a:r>
            <a:r>
              <a:rPr lang="en-US" altLang="en-US" sz="2800" dirty="0"/>
              <a:t> </a:t>
            </a:r>
            <a:r>
              <a:rPr lang="en-US" altLang="en-US" sz="2800" dirty="0" err="1"/>
              <a:t>natri</a:t>
            </a:r>
            <a:r>
              <a:rPr lang="en-US" altLang="en-US" sz="2800" dirty="0"/>
              <a:t>, kali :  ……………..</a:t>
            </a:r>
          </a:p>
          <a:p>
            <a:pPr eaLnBrk="1" hangingPunct="1">
              <a:spcBef>
                <a:spcPct val="50000"/>
              </a:spcBef>
              <a:buFontTx/>
              <a:buChar char="-"/>
            </a:pPr>
            <a:r>
              <a:rPr lang="en-US" altLang="en-US" sz="2800" dirty="0"/>
              <a:t> </a:t>
            </a:r>
            <a:r>
              <a:rPr lang="en-US" altLang="en-US" sz="2800" dirty="0" err="1"/>
              <a:t>Những</a:t>
            </a:r>
            <a:r>
              <a:rPr lang="en-US" altLang="en-US" sz="2800" dirty="0"/>
              <a:t> </a:t>
            </a:r>
            <a:r>
              <a:rPr lang="en-US" altLang="en-US" sz="2800" dirty="0" err="1"/>
              <a:t>muối</a:t>
            </a:r>
            <a:r>
              <a:rPr lang="en-US" altLang="en-US" sz="2800" dirty="0"/>
              <a:t> </a:t>
            </a:r>
            <a:r>
              <a:rPr lang="en-US" altLang="en-US" sz="2800" dirty="0" err="1"/>
              <a:t>nitrat</a:t>
            </a:r>
            <a:r>
              <a:rPr lang="en-US" altLang="en-US" sz="2800" dirty="0"/>
              <a:t> (-NO</a:t>
            </a:r>
            <a:r>
              <a:rPr lang="en-US" altLang="en-US" sz="2800" baseline="-25000" dirty="0"/>
              <a:t>3</a:t>
            </a:r>
            <a:r>
              <a:rPr lang="en-US" altLang="en-US" sz="2800" dirty="0"/>
              <a:t>) : ………………</a:t>
            </a:r>
          </a:p>
          <a:p>
            <a:pPr eaLnBrk="1" hangingPunct="1">
              <a:spcBef>
                <a:spcPct val="50000"/>
              </a:spcBef>
              <a:buFontTx/>
              <a:buChar char="-"/>
            </a:pPr>
            <a:r>
              <a:rPr lang="en-US" altLang="en-US" sz="2800" dirty="0"/>
              <a:t>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muối</a:t>
            </a:r>
            <a:r>
              <a:rPr lang="en-US" altLang="en-US" sz="2800" dirty="0"/>
              <a:t> </a:t>
            </a:r>
            <a:r>
              <a:rPr lang="en-US" altLang="en-US" sz="2800" dirty="0" err="1"/>
              <a:t>clorua</a:t>
            </a:r>
            <a:r>
              <a:rPr lang="en-US" altLang="en-US" sz="2800" dirty="0"/>
              <a:t> (-Cl), </a:t>
            </a:r>
            <a:r>
              <a:rPr lang="en-US" altLang="en-US" sz="2800" dirty="0" err="1"/>
              <a:t>sunfat</a:t>
            </a:r>
            <a:r>
              <a:rPr lang="en-US" altLang="en-US" sz="2800" dirty="0"/>
              <a:t> (=SO</a:t>
            </a:r>
            <a:r>
              <a:rPr lang="en-US" altLang="en-US" sz="2800" baseline="-25000" dirty="0"/>
              <a:t>4</a:t>
            </a:r>
            <a:r>
              <a:rPr lang="en-US" altLang="en-US" sz="2800" dirty="0"/>
              <a:t>) : … …………. . </a:t>
            </a:r>
          </a:p>
          <a:p>
            <a:pPr eaLnBrk="1" hangingPunct="1">
              <a:spcBef>
                <a:spcPct val="50000"/>
              </a:spcBef>
              <a:buFontTx/>
              <a:buChar char="-"/>
            </a:pPr>
            <a:r>
              <a:rPr lang="en-US" altLang="en-US" sz="2800" dirty="0"/>
              <a:t> </a:t>
            </a:r>
            <a:r>
              <a:rPr lang="en-US" altLang="en-US" sz="2800" dirty="0" err="1"/>
              <a:t>Phần</a:t>
            </a:r>
            <a:r>
              <a:rPr lang="en-US" altLang="en-US" sz="2800" dirty="0"/>
              <a:t> </a:t>
            </a:r>
            <a:r>
              <a:rPr lang="en-US" altLang="en-US" sz="2800" dirty="0" err="1"/>
              <a:t>lớn</a:t>
            </a:r>
            <a:r>
              <a:rPr lang="en-US" altLang="en-US" sz="2800" dirty="0"/>
              <a:t> </a:t>
            </a:r>
            <a:r>
              <a:rPr lang="en-US" altLang="en-US" sz="2800" dirty="0" err="1"/>
              <a:t>muối</a:t>
            </a:r>
            <a:r>
              <a:rPr lang="en-US" altLang="en-US" sz="2800" dirty="0"/>
              <a:t> </a:t>
            </a:r>
            <a:r>
              <a:rPr lang="en-US" altLang="en-US" sz="2800" dirty="0" err="1"/>
              <a:t>cacbonat</a:t>
            </a:r>
            <a:r>
              <a:rPr lang="en-US" altLang="en-US" sz="2800" dirty="0"/>
              <a:t> (=CO</a:t>
            </a:r>
            <a:r>
              <a:rPr lang="en-US" altLang="en-US" sz="2800" baseline="-25000" dirty="0"/>
              <a:t>3</a:t>
            </a:r>
            <a:r>
              <a:rPr lang="en-US" altLang="en-US" sz="2800" dirty="0"/>
              <a:t>): ……….</a:t>
            </a:r>
          </a:p>
        </p:txBody>
      </p:sp>
      <p:sp>
        <p:nvSpPr>
          <p:cNvPr id="51210" name="Text Box 10"/>
          <p:cNvSpPr txBox="1">
            <a:spLocks noChangeArrowheads="1"/>
          </p:cNvSpPr>
          <p:nvPr/>
        </p:nvSpPr>
        <p:spPr bwMode="auto">
          <a:xfrm>
            <a:off x="6814712" y="4876800"/>
            <a:ext cx="2329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a:solidFill>
                  <a:srgbClr val="FF0000"/>
                </a:solidFill>
              </a:rPr>
              <a:t> tan </a:t>
            </a:r>
            <a:r>
              <a:rPr lang="en-US" altLang="en-US" sz="2800" b="1" dirty="0" err="1">
                <a:solidFill>
                  <a:srgbClr val="FF0000"/>
                </a:solidFill>
              </a:rPr>
              <a:t>được</a:t>
            </a:r>
            <a:endParaRPr lang="en-US" altLang="en-US" sz="2800" b="1" dirty="0">
              <a:solidFill>
                <a:srgbClr val="FF0000"/>
              </a:solidFill>
            </a:endParaRPr>
          </a:p>
        </p:txBody>
      </p:sp>
      <p:sp>
        <p:nvSpPr>
          <p:cNvPr id="51211" name="Text Box 11"/>
          <p:cNvSpPr txBox="1">
            <a:spLocks noChangeArrowheads="1"/>
          </p:cNvSpPr>
          <p:nvPr/>
        </p:nvSpPr>
        <p:spPr bwMode="auto">
          <a:xfrm>
            <a:off x="5233068" y="5429376"/>
            <a:ext cx="2899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FF0000"/>
                </a:solidFill>
              </a:rPr>
              <a:t>Không</a:t>
            </a:r>
            <a:r>
              <a:rPr lang="en-US" altLang="en-US" sz="2800" b="1" dirty="0">
                <a:solidFill>
                  <a:srgbClr val="FF0000"/>
                </a:solidFill>
              </a:rPr>
              <a:t>  tan</a:t>
            </a:r>
          </a:p>
        </p:txBody>
      </p:sp>
      <p:sp>
        <p:nvSpPr>
          <p:cNvPr id="31754" name="Text Box 4"/>
          <p:cNvSpPr txBox="1">
            <a:spLocks noChangeArrowheads="1"/>
          </p:cNvSpPr>
          <p:nvPr/>
        </p:nvSpPr>
        <p:spPr bwMode="auto">
          <a:xfrm>
            <a:off x="1285875" y="246852"/>
            <a:ext cx="674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spcBef>
                <a:spcPct val="50000"/>
              </a:spcBef>
            </a:pPr>
            <a:r>
              <a:rPr lang="en-US" altLang="en-US" sz="2800" b="1" u="sng" dirty="0">
                <a:solidFill>
                  <a:srgbClr val="FF0066"/>
                </a:solidFill>
              </a:rPr>
              <a:t>PHIẾU HỌC TẬP</a:t>
            </a:r>
          </a:p>
        </p:txBody>
      </p:sp>
      <p:sp>
        <p:nvSpPr>
          <p:cNvPr id="13" name="Text Box 7"/>
          <p:cNvSpPr txBox="1">
            <a:spLocks noChangeArrowheads="1"/>
          </p:cNvSpPr>
          <p:nvPr/>
        </p:nvSpPr>
        <p:spPr bwMode="auto">
          <a:xfrm>
            <a:off x="4859363" y="1834757"/>
            <a:ext cx="27526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FF0000"/>
                </a:solidFill>
              </a:rPr>
              <a:t>không</a:t>
            </a:r>
            <a:r>
              <a:rPr lang="en-US" altLang="en-US" sz="2800" b="1" dirty="0">
                <a:solidFill>
                  <a:srgbClr val="FF0000"/>
                </a:solidFill>
              </a:rPr>
              <a:t> tan</a:t>
            </a:r>
          </a:p>
        </p:txBody>
      </p:sp>
      <p:sp>
        <p:nvSpPr>
          <p:cNvPr id="14" name="Text Box 8"/>
          <p:cNvSpPr txBox="1">
            <a:spLocks noChangeArrowheads="1"/>
          </p:cNvSpPr>
          <p:nvPr/>
        </p:nvSpPr>
        <p:spPr bwMode="auto">
          <a:xfrm>
            <a:off x="4038600" y="3519072"/>
            <a:ext cx="26441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FF0000"/>
                </a:solidFill>
              </a:rPr>
              <a:t>Đều</a:t>
            </a:r>
            <a:r>
              <a:rPr lang="en-US" altLang="en-US" sz="2800" b="1" dirty="0">
                <a:solidFill>
                  <a:srgbClr val="FF0000"/>
                </a:solidFill>
              </a:rPr>
              <a:t> tan</a:t>
            </a:r>
          </a:p>
        </p:txBody>
      </p:sp>
      <p:sp>
        <p:nvSpPr>
          <p:cNvPr id="15" name="Text Box 9"/>
          <p:cNvSpPr txBox="1">
            <a:spLocks noChangeArrowheads="1"/>
          </p:cNvSpPr>
          <p:nvPr/>
        </p:nvSpPr>
        <p:spPr bwMode="auto">
          <a:xfrm>
            <a:off x="4413376" y="4098139"/>
            <a:ext cx="2597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FF0000"/>
                </a:solidFill>
              </a:rPr>
              <a:t>Đều</a:t>
            </a:r>
            <a:r>
              <a:rPr lang="en-US" altLang="en-US" sz="2800" b="1" dirty="0">
                <a:solidFill>
                  <a:srgbClr val="FF0000"/>
                </a:solidFill>
              </a:rPr>
              <a:t> tan</a:t>
            </a:r>
          </a:p>
        </p:txBody>
      </p:sp>
      <p:sp>
        <p:nvSpPr>
          <p:cNvPr id="16" name="Text Box 12"/>
          <p:cNvSpPr txBox="1">
            <a:spLocks noChangeArrowheads="1"/>
          </p:cNvSpPr>
          <p:nvPr/>
        </p:nvSpPr>
        <p:spPr bwMode="auto">
          <a:xfrm>
            <a:off x="2256244" y="2320891"/>
            <a:ext cx="7497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a:solidFill>
                  <a:srgbClr val="FF0000"/>
                </a:solidFill>
              </a:rPr>
              <a:t>KOH, </a:t>
            </a:r>
            <a:r>
              <a:rPr lang="en-US" altLang="en-US" sz="2800" b="1" dirty="0" err="1">
                <a:solidFill>
                  <a:srgbClr val="FF0000"/>
                </a:solidFill>
              </a:rPr>
              <a:t>NaOH</a:t>
            </a:r>
            <a:r>
              <a:rPr lang="en-US" altLang="en-US" sz="2800" b="1" dirty="0">
                <a:solidFill>
                  <a:srgbClr val="FF0000"/>
                </a:solidFill>
              </a:rPr>
              <a:t>, Ba(OH)</a:t>
            </a:r>
            <a:r>
              <a:rPr lang="en-US" altLang="en-US" sz="2800" b="1" baseline="-25000" dirty="0">
                <a:solidFill>
                  <a:srgbClr val="FF0000"/>
                </a:solidFill>
              </a:rPr>
              <a:t>2</a:t>
            </a:r>
            <a:r>
              <a:rPr lang="en-US" altLang="en-US" sz="2800" b="1" dirty="0">
                <a:solidFill>
                  <a:srgbClr val="FF0000"/>
                </a:solidFill>
              </a:rPr>
              <a:t>, </a:t>
            </a:r>
            <a:r>
              <a:rPr lang="en-US" altLang="en-US" sz="2800" b="1" dirty="0" err="1">
                <a:solidFill>
                  <a:srgbClr val="FF0000"/>
                </a:solidFill>
              </a:rPr>
              <a:t>còn</a:t>
            </a:r>
            <a:r>
              <a:rPr lang="en-US" altLang="en-US" sz="2800" b="1" dirty="0">
                <a:solidFill>
                  <a:srgbClr val="FF0000"/>
                </a:solidFill>
              </a:rPr>
              <a:t> Ca(OH)</a:t>
            </a:r>
            <a:r>
              <a:rPr lang="en-US" altLang="en-US" sz="2800" b="1" baseline="-25000" dirty="0">
                <a:solidFill>
                  <a:srgbClr val="FF0000"/>
                </a:solidFill>
              </a:rPr>
              <a:t>2</a:t>
            </a:r>
            <a:r>
              <a:rPr lang="en-US" altLang="en-US" sz="2800" b="1" dirty="0">
                <a:solidFill>
                  <a:srgbClr val="FF0000"/>
                </a:solidFill>
              </a:rPr>
              <a:t> </a:t>
            </a:r>
            <a:r>
              <a:rPr lang="en-US" altLang="en-US" sz="2800" b="1" dirty="0" err="1">
                <a:solidFill>
                  <a:srgbClr val="FF0000"/>
                </a:solidFill>
              </a:rPr>
              <a:t>ít</a:t>
            </a:r>
            <a:r>
              <a:rPr lang="en-US" altLang="en-US" sz="2800" b="1" dirty="0">
                <a:solidFill>
                  <a:srgbClr val="FF0000"/>
                </a:solidFill>
              </a:rPr>
              <a:t> tan</a:t>
            </a:r>
          </a:p>
        </p:txBody>
      </p:sp>
      <p:sp>
        <p:nvSpPr>
          <p:cNvPr id="17" name="Text Box 10"/>
          <p:cNvSpPr txBox="1">
            <a:spLocks noChangeArrowheads="1"/>
          </p:cNvSpPr>
          <p:nvPr/>
        </p:nvSpPr>
        <p:spPr bwMode="auto">
          <a:xfrm>
            <a:off x="3836434" y="1430318"/>
            <a:ext cx="17071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a:solidFill>
                  <a:srgbClr val="FF0000"/>
                </a:solidFill>
              </a:rPr>
              <a:t> tan </a:t>
            </a:r>
            <a:r>
              <a:rPr lang="en-US" altLang="en-US" sz="2800" b="1" dirty="0" err="1">
                <a:solidFill>
                  <a:srgbClr val="FF0000"/>
                </a:solidFill>
              </a:rPr>
              <a:t>được</a:t>
            </a:r>
            <a:endParaRPr lang="en-US" altLang="en-US" sz="2800" b="1" dirty="0">
              <a:solidFill>
                <a:srgbClr val="FF0000"/>
              </a:solidFill>
            </a:endParaRPr>
          </a:p>
        </p:txBody>
      </p:sp>
      <p:sp>
        <p:nvSpPr>
          <p:cNvPr id="18" name="Text Box 7"/>
          <p:cNvSpPr txBox="1">
            <a:spLocks noChangeArrowheads="1"/>
          </p:cNvSpPr>
          <p:nvPr/>
        </p:nvSpPr>
        <p:spPr bwMode="auto">
          <a:xfrm>
            <a:off x="7286761" y="1301458"/>
            <a:ext cx="18908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spcBef>
                <a:spcPct val="50000"/>
              </a:spcBef>
            </a:pPr>
            <a:r>
              <a:rPr lang="en-US" altLang="en-US" sz="2800" b="1" dirty="0" err="1">
                <a:solidFill>
                  <a:srgbClr val="FF0000"/>
                </a:solidFill>
              </a:rPr>
              <a:t>không</a:t>
            </a:r>
            <a:r>
              <a:rPr lang="en-US" altLang="en-US" sz="2800" b="1" dirty="0">
                <a:solidFill>
                  <a:srgbClr val="FF0000"/>
                </a:solidFill>
              </a:rPr>
              <a:t> tan</a:t>
            </a:r>
          </a:p>
        </p:txBody>
      </p:sp>
    </p:spTree>
    <p:extLst>
      <p:ext uri="{BB962C8B-B14F-4D97-AF65-F5344CB8AC3E}">
        <p14:creationId xmlns:p14="http://schemas.microsoft.com/office/powerpoint/2010/main" val="41194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3760</Words>
  <Application>Microsoft Office PowerPoint</Application>
  <PresentationFormat>On-screen Show (4:3)</PresentationFormat>
  <Paragraphs>649</Paragraphs>
  <Slides>58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9" baseType="lpstr">
      <vt:lpstr>ＭＳ Ｐゴシック</vt:lpstr>
      <vt:lpstr>.VnTime</vt:lpstr>
      <vt:lpstr>.VnTimeH</vt:lpstr>
      <vt:lpstr>Arial</vt:lpstr>
      <vt:lpstr>Calibri</vt:lpstr>
      <vt:lpstr>Cambria Math</vt:lpstr>
      <vt:lpstr>Tahoma</vt:lpstr>
      <vt:lpstr>Times New Roman</vt:lpstr>
      <vt:lpstr>Wingdings</vt:lpstr>
      <vt:lpstr>Office Theme</vt:lpstr>
      <vt:lpstr>Equation</vt:lpstr>
      <vt:lpstr>PowerPoint Presentation</vt:lpstr>
      <vt:lpstr>PowerPoint Presentation</vt:lpstr>
      <vt:lpstr>PowerPoint Presentation</vt:lpstr>
      <vt:lpstr>PowerPoint Presentation</vt:lpstr>
      <vt:lpstr>BẢNG TÍNH TAN TRONG NƯỚC CỦA CÁC AXIT – BAZƠ – MUỐI</vt:lpstr>
      <vt:lpstr>PowerPoint Presentation</vt:lpstr>
      <vt:lpstr>PowerPoint Presentation</vt:lpstr>
      <vt:lpstr>PowerPoint Presentation</vt:lpstr>
      <vt:lpstr>PowerPoint Presentation</vt:lpstr>
      <vt:lpstr>PowerPoint Presentation</vt:lpstr>
      <vt:lpstr>PowerPoint Presentation</vt:lpstr>
      <vt:lpstr>Ví dụ: Biết rằng ở nhiệt độ phòng thí nghiệm (200C) 10g nước có thể hòa tan tối đa 20g đường; 3,6g muối ăn. </vt:lpstr>
      <vt:lpstr>PowerPoint Presentation</vt:lpstr>
      <vt:lpstr>PowerPoint Presentation</vt:lpstr>
      <vt:lpstr>Ví dụ 1: Xác định độ tan của muối NaCl trong nước ở 200C. Biết rằng ở 200C khi hòa tan hết 72g NaCl trong 200g nước thì thu được dung dịch bão hòa.</vt:lpstr>
      <vt:lpstr>Ví dụ 2: Xác định độ tan của muối KCl trong nước ở 200C. Biết 50 gam nước hòa tan tối đa 17 gam muối.</vt:lpstr>
      <vt:lpstr>PowerPoint Presentation</vt:lpstr>
      <vt:lpstr>PowerPoint Presentation</vt:lpstr>
      <vt:lpstr>PowerPoint Presentation</vt:lpstr>
      <vt:lpstr>PowerPoint Presentation</vt:lpstr>
      <vt:lpstr>PowerPoint Presentation</vt:lpstr>
      <vt:lpstr>PowerPoint Presentation</vt:lpstr>
      <vt:lpstr>Muốn bảo quản tốt các loại nước có ga ta phải làm gì?</vt:lpstr>
      <vt:lpstr>PowerPoint Presentation</vt:lpstr>
      <vt:lpstr>Đáp 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dc:creator>
  <cp:lastModifiedBy>huong tran</cp:lastModifiedBy>
  <cp:revision>92</cp:revision>
  <dcterms:created xsi:type="dcterms:W3CDTF">2023-06-01T00:37:57Z</dcterms:created>
  <dcterms:modified xsi:type="dcterms:W3CDTF">2026-01-19T06:10:42Z</dcterms:modified>
</cp:coreProperties>
</file>