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98" r:id="rId4"/>
  </p:sldMasterIdLst>
  <p:notesMasterIdLst>
    <p:notesMasterId r:id="rId35"/>
  </p:notesMasterIdLst>
  <p:sldIdLst>
    <p:sldId id="256" r:id="rId5"/>
    <p:sldId id="309" r:id="rId6"/>
    <p:sldId id="275" r:id="rId7"/>
    <p:sldId id="310" r:id="rId8"/>
    <p:sldId id="307" r:id="rId9"/>
    <p:sldId id="276" r:id="rId10"/>
    <p:sldId id="282" r:id="rId11"/>
    <p:sldId id="308" r:id="rId12"/>
    <p:sldId id="278" r:id="rId13"/>
    <p:sldId id="279" r:id="rId14"/>
    <p:sldId id="280" r:id="rId15"/>
    <p:sldId id="285" r:id="rId16"/>
    <p:sldId id="312" r:id="rId17"/>
    <p:sldId id="287" r:id="rId18"/>
    <p:sldId id="288" r:id="rId19"/>
    <p:sldId id="289" r:id="rId20"/>
    <p:sldId id="286" r:id="rId21"/>
    <p:sldId id="290" r:id="rId22"/>
    <p:sldId id="291" r:id="rId23"/>
    <p:sldId id="281" r:id="rId24"/>
    <p:sldId id="273" r:id="rId25"/>
    <p:sldId id="292" r:id="rId26"/>
    <p:sldId id="293" r:id="rId27"/>
    <p:sldId id="271" r:id="rId28"/>
    <p:sldId id="305" r:id="rId29"/>
    <p:sldId id="272" r:id="rId30"/>
    <p:sldId id="295" r:id="rId31"/>
    <p:sldId id="274" r:id="rId32"/>
    <p:sldId id="296" r:id="rId33"/>
    <p:sldId id="301" r:id="rId34"/>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99"/>
    <a:srgbClr val="FFFFFF"/>
    <a:srgbClr val="B40C98"/>
    <a:srgbClr val="8B7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47" d="100"/>
          <a:sy n="147" d="100"/>
        </p:scale>
        <p:origin x="56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DBF78-4613-4307-97D3-B2BF46616485}" type="datetimeFigureOut">
              <a:rPr lang="zh-CN" altLang="en-US" smtClean="0"/>
              <a:t>2026/2/1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4E2A28-3253-45AB-89C7-0BB36BAD9277}" type="slidenum">
              <a:rPr lang="zh-CN" altLang="en-US" smtClean="0"/>
              <a:t>‹#›</a:t>
            </a:fld>
            <a:endParaRPr lang="zh-CN" altLang="en-US"/>
          </a:p>
        </p:txBody>
      </p:sp>
    </p:spTree>
    <p:extLst>
      <p:ext uri="{BB962C8B-B14F-4D97-AF65-F5344CB8AC3E}">
        <p14:creationId xmlns:p14="http://schemas.microsoft.com/office/powerpoint/2010/main" val="93825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4E2A28-3253-45AB-89C7-0BB36BAD9277}" type="slidenum">
              <a:rPr lang="zh-CN" altLang="en-US" smtClean="0"/>
              <a:t>5</a:t>
            </a:fld>
            <a:endParaRPr lang="zh-CN" altLang="en-US"/>
          </a:p>
        </p:txBody>
      </p:sp>
    </p:spTree>
    <p:extLst>
      <p:ext uri="{BB962C8B-B14F-4D97-AF65-F5344CB8AC3E}">
        <p14:creationId xmlns:p14="http://schemas.microsoft.com/office/powerpoint/2010/main" val="357234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03685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23506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1444" y="1245054"/>
            <a:ext cx="4549698" cy="859106"/>
          </a:xfrm>
        </p:spPr>
        <p:txBody>
          <a:bodyPr/>
          <a:lstStyle/>
          <a:p>
            <a:r>
              <a:rPr lang="en-US"/>
              <a:t>Click to edit Master title style</a:t>
            </a:r>
          </a:p>
        </p:txBody>
      </p:sp>
      <p:sp>
        <p:nvSpPr>
          <p:cNvPr id="3" name="Subtitle 2"/>
          <p:cNvSpPr>
            <a:spLocks noGrp="1"/>
          </p:cNvSpPr>
          <p:nvPr>
            <p:ph type="subTitle" idx="1"/>
          </p:nvPr>
        </p:nvSpPr>
        <p:spPr>
          <a:xfrm>
            <a:off x="802888" y="2271156"/>
            <a:ext cx="3746810" cy="1024247"/>
          </a:xfrm>
        </p:spPr>
        <p:txBody>
          <a:bodyPr/>
          <a:lstStyle>
            <a:lvl1pPr marL="0" indent="0" algn="ctr">
              <a:buNone/>
              <a:defRPr>
                <a:solidFill>
                  <a:schemeClr val="tx1">
                    <a:tint val="75000"/>
                  </a:schemeClr>
                </a:solidFill>
              </a:defRPr>
            </a:lvl1pPr>
            <a:lvl2pPr marL="267188" indent="0" algn="ctr">
              <a:buNone/>
              <a:defRPr>
                <a:solidFill>
                  <a:schemeClr val="tx1">
                    <a:tint val="75000"/>
                  </a:schemeClr>
                </a:solidFill>
              </a:defRPr>
            </a:lvl2pPr>
            <a:lvl3pPr marL="534375" indent="0" algn="ctr">
              <a:buNone/>
              <a:defRPr>
                <a:solidFill>
                  <a:schemeClr val="tx1">
                    <a:tint val="75000"/>
                  </a:schemeClr>
                </a:solidFill>
              </a:defRPr>
            </a:lvl3pPr>
            <a:lvl4pPr marL="801563" indent="0" algn="ctr">
              <a:buNone/>
              <a:defRPr>
                <a:solidFill>
                  <a:schemeClr val="tx1">
                    <a:tint val="75000"/>
                  </a:schemeClr>
                </a:solidFill>
              </a:defRPr>
            </a:lvl4pPr>
            <a:lvl5pPr marL="1068751" indent="0" algn="ctr">
              <a:buNone/>
              <a:defRPr>
                <a:solidFill>
                  <a:schemeClr val="tx1">
                    <a:tint val="75000"/>
                  </a:schemeClr>
                </a:solidFill>
              </a:defRPr>
            </a:lvl5pPr>
            <a:lvl6pPr marL="1335938" indent="0" algn="ctr">
              <a:buNone/>
              <a:defRPr>
                <a:solidFill>
                  <a:schemeClr val="tx1">
                    <a:tint val="75000"/>
                  </a:schemeClr>
                </a:solidFill>
              </a:defRPr>
            </a:lvl6pPr>
            <a:lvl7pPr marL="1603126" indent="0" algn="ctr">
              <a:buNone/>
              <a:defRPr>
                <a:solidFill>
                  <a:schemeClr val="tx1">
                    <a:tint val="75000"/>
                  </a:schemeClr>
                </a:solidFill>
              </a:defRPr>
            </a:lvl7pPr>
            <a:lvl8pPr marL="1870314" indent="0" algn="ctr">
              <a:buNone/>
              <a:defRPr>
                <a:solidFill>
                  <a:schemeClr val="tx1">
                    <a:tint val="75000"/>
                  </a:schemeClr>
                </a:solidFill>
              </a:defRPr>
            </a:lvl8pPr>
            <a:lvl9pPr marL="21375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62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78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2817" y="2575461"/>
            <a:ext cx="4549698" cy="796018"/>
          </a:xfrm>
        </p:spPr>
        <p:txBody>
          <a:bodyPr anchor="t"/>
          <a:lstStyle>
            <a:lvl1pPr algn="l">
              <a:defRPr sz="2338" b="1" cap="all"/>
            </a:lvl1pPr>
          </a:lstStyle>
          <a:p>
            <a:r>
              <a:rPr lang="en-US"/>
              <a:t>Click to edit Master title style</a:t>
            </a:r>
          </a:p>
        </p:txBody>
      </p:sp>
      <p:sp>
        <p:nvSpPr>
          <p:cNvPr id="3" name="Text Placeholder 2"/>
          <p:cNvSpPr>
            <a:spLocks noGrp="1"/>
          </p:cNvSpPr>
          <p:nvPr>
            <p:ph type="body" idx="1"/>
          </p:nvPr>
        </p:nvSpPr>
        <p:spPr>
          <a:xfrm>
            <a:off x="422817" y="1698729"/>
            <a:ext cx="4549698" cy="876733"/>
          </a:xfrm>
        </p:spPr>
        <p:txBody>
          <a:bodyPr anchor="b"/>
          <a:lstStyle>
            <a:lvl1pPr marL="0" indent="0">
              <a:buNone/>
              <a:defRPr sz="1169">
                <a:solidFill>
                  <a:schemeClr val="tx1">
                    <a:tint val="75000"/>
                  </a:schemeClr>
                </a:solidFill>
              </a:defRPr>
            </a:lvl1pPr>
            <a:lvl2pPr marL="267188" indent="0">
              <a:buNone/>
              <a:defRPr sz="1052">
                <a:solidFill>
                  <a:schemeClr val="tx1">
                    <a:tint val="75000"/>
                  </a:schemeClr>
                </a:solidFill>
              </a:defRPr>
            </a:lvl2pPr>
            <a:lvl3pPr marL="534375" indent="0">
              <a:buNone/>
              <a:defRPr sz="935">
                <a:solidFill>
                  <a:schemeClr val="tx1">
                    <a:tint val="75000"/>
                  </a:schemeClr>
                </a:solidFill>
              </a:defRPr>
            </a:lvl3pPr>
            <a:lvl4pPr marL="801563" indent="0">
              <a:buNone/>
              <a:defRPr sz="818">
                <a:solidFill>
                  <a:schemeClr val="tx1">
                    <a:tint val="75000"/>
                  </a:schemeClr>
                </a:solidFill>
              </a:defRPr>
            </a:lvl4pPr>
            <a:lvl5pPr marL="1068751" indent="0">
              <a:buNone/>
              <a:defRPr sz="818">
                <a:solidFill>
                  <a:schemeClr val="tx1">
                    <a:tint val="75000"/>
                  </a:schemeClr>
                </a:solidFill>
              </a:defRPr>
            </a:lvl5pPr>
            <a:lvl6pPr marL="1335938" indent="0">
              <a:buNone/>
              <a:defRPr sz="818">
                <a:solidFill>
                  <a:schemeClr val="tx1">
                    <a:tint val="75000"/>
                  </a:schemeClr>
                </a:solidFill>
              </a:defRPr>
            </a:lvl6pPr>
            <a:lvl7pPr marL="1603126" indent="0">
              <a:buNone/>
              <a:defRPr sz="818">
                <a:solidFill>
                  <a:schemeClr val="tx1">
                    <a:tint val="75000"/>
                  </a:schemeClr>
                </a:solidFill>
              </a:defRPr>
            </a:lvl7pPr>
            <a:lvl8pPr marL="1870314" indent="0">
              <a:buNone/>
              <a:defRPr sz="818">
                <a:solidFill>
                  <a:schemeClr val="tx1">
                    <a:tint val="75000"/>
                  </a:schemeClr>
                </a:solidFill>
              </a:defRPr>
            </a:lvl8pPr>
            <a:lvl9pPr marL="2137501" indent="0">
              <a:buNone/>
              <a:defRPr sz="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459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7629"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20897"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6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7629" y="897144"/>
            <a:ext cx="2364988"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a:t>Click to edit Master text styles</a:t>
            </a:r>
          </a:p>
        </p:txBody>
      </p:sp>
      <p:sp>
        <p:nvSpPr>
          <p:cNvPr id="4" name="Content Placeholder 3"/>
          <p:cNvSpPr>
            <a:spLocks noGrp="1"/>
          </p:cNvSpPr>
          <p:nvPr>
            <p:ph sz="half" idx="2"/>
          </p:nvPr>
        </p:nvSpPr>
        <p:spPr>
          <a:xfrm>
            <a:off x="267629" y="1271031"/>
            <a:ext cx="2364988"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19039" y="897144"/>
            <a:ext cx="2365917"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a:t>Click to edit Master text styles</a:t>
            </a:r>
          </a:p>
        </p:txBody>
      </p:sp>
      <p:sp>
        <p:nvSpPr>
          <p:cNvPr id="6" name="Content Placeholder 5"/>
          <p:cNvSpPr>
            <a:spLocks noGrp="1"/>
          </p:cNvSpPr>
          <p:nvPr>
            <p:ph sz="quarter" idx="4"/>
          </p:nvPr>
        </p:nvSpPr>
        <p:spPr>
          <a:xfrm>
            <a:off x="2719039" y="1271031"/>
            <a:ext cx="2365917"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22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38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68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29" y="159575"/>
            <a:ext cx="1760964" cy="679120"/>
          </a:xfrm>
        </p:spPr>
        <p:txBody>
          <a:bodyPr anchor="b"/>
          <a:lstStyle>
            <a:lvl1pPr algn="l">
              <a:defRPr sz="1169" b="1"/>
            </a:lvl1pPr>
          </a:lstStyle>
          <a:p>
            <a:r>
              <a:rPr lang="en-US"/>
              <a:t>Click to edit Master title style</a:t>
            </a:r>
          </a:p>
        </p:txBody>
      </p:sp>
      <p:sp>
        <p:nvSpPr>
          <p:cNvPr id="3" name="Content Placeholder 2"/>
          <p:cNvSpPr>
            <a:spLocks noGrp="1"/>
          </p:cNvSpPr>
          <p:nvPr>
            <p:ph idx="1"/>
          </p:nvPr>
        </p:nvSpPr>
        <p:spPr>
          <a:xfrm>
            <a:off x="2092712" y="159575"/>
            <a:ext cx="2992244" cy="3420650"/>
          </a:xfrm>
        </p:spPr>
        <p:txBody>
          <a:bodyPr/>
          <a:lstStyle>
            <a:lvl1pPr>
              <a:defRPr sz="1870"/>
            </a:lvl1pPr>
            <a:lvl2pPr>
              <a:defRPr sz="1636"/>
            </a:lvl2pPr>
            <a:lvl3pPr>
              <a:defRPr sz="1403"/>
            </a:lvl3pPr>
            <a:lvl4pPr>
              <a:defRPr sz="1169"/>
            </a:lvl4pPr>
            <a:lvl5pPr>
              <a:defRPr sz="1169"/>
            </a:lvl5pPr>
            <a:lvl6pPr>
              <a:defRPr sz="1169"/>
            </a:lvl6pPr>
            <a:lvl7pPr>
              <a:defRPr sz="1169"/>
            </a:lvl7pPr>
            <a:lvl8pPr>
              <a:defRPr sz="1169"/>
            </a:lvl8pPr>
            <a:lvl9pPr>
              <a:defRPr sz="11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7629" y="838695"/>
            <a:ext cx="1760964" cy="2741530"/>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94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144" y="2805545"/>
            <a:ext cx="3211551" cy="331211"/>
          </a:xfrm>
        </p:spPr>
        <p:txBody>
          <a:bodyPr anchor="b"/>
          <a:lstStyle>
            <a:lvl1pPr algn="l">
              <a:defRPr sz="1169" b="1"/>
            </a:lvl1pPr>
          </a:lstStyle>
          <a:p>
            <a:r>
              <a:rPr lang="en-US"/>
              <a:t>Click to edit Master title style</a:t>
            </a:r>
          </a:p>
        </p:txBody>
      </p:sp>
      <p:sp>
        <p:nvSpPr>
          <p:cNvPr id="3" name="Picture Placeholder 2"/>
          <p:cNvSpPr>
            <a:spLocks noGrp="1"/>
          </p:cNvSpPr>
          <p:nvPr>
            <p:ph type="pic" idx="1"/>
          </p:nvPr>
        </p:nvSpPr>
        <p:spPr>
          <a:xfrm>
            <a:off x="1049144" y="358115"/>
            <a:ext cx="3211551" cy="2404753"/>
          </a:xfrm>
        </p:spPr>
        <p:txBody>
          <a:bodyPr/>
          <a:lstStyle>
            <a:lvl1pPr marL="0" indent="0">
              <a:buNone/>
              <a:defRPr sz="1870"/>
            </a:lvl1pPr>
            <a:lvl2pPr marL="267188" indent="0">
              <a:buNone/>
              <a:defRPr sz="1636"/>
            </a:lvl2pPr>
            <a:lvl3pPr marL="534375" indent="0">
              <a:buNone/>
              <a:defRPr sz="1403"/>
            </a:lvl3pPr>
            <a:lvl4pPr marL="801563" indent="0">
              <a:buNone/>
              <a:defRPr sz="1169"/>
            </a:lvl4pPr>
            <a:lvl5pPr marL="1068751" indent="0">
              <a:buNone/>
              <a:defRPr sz="1169"/>
            </a:lvl5pPr>
            <a:lvl6pPr marL="1335938" indent="0">
              <a:buNone/>
              <a:defRPr sz="1169"/>
            </a:lvl6pPr>
            <a:lvl7pPr marL="1603126" indent="0">
              <a:buNone/>
              <a:defRPr sz="1169"/>
            </a:lvl7pPr>
            <a:lvl8pPr marL="1870314" indent="0">
              <a:buNone/>
              <a:defRPr sz="1169"/>
            </a:lvl8pPr>
            <a:lvl9pPr marL="2137501" indent="0">
              <a:buNone/>
              <a:defRPr sz="1169"/>
            </a:lvl9pPr>
          </a:lstStyle>
          <a:p>
            <a:endParaRPr lang="en-US"/>
          </a:p>
        </p:txBody>
      </p:sp>
      <p:sp>
        <p:nvSpPr>
          <p:cNvPr id="4" name="Text Placeholder 3"/>
          <p:cNvSpPr>
            <a:spLocks noGrp="1"/>
          </p:cNvSpPr>
          <p:nvPr>
            <p:ph type="body" sz="half" idx="2"/>
          </p:nvPr>
        </p:nvSpPr>
        <p:spPr>
          <a:xfrm>
            <a:off x="1049144" y="3136756"/>
            <a:ext cx="3211551" cy="470374"/>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598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863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80624" y="160503"/>
            <a:ext cx="1204332" cy="34197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7629" y="160503"/>
            <a:ext cx="3523785" cy="3419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75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771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54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30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7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013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906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1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567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299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174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0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089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t>2026/2/1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92ADF7-6E32-4FDA-833F-503A21C0F041}" type="datetimeFigureOut">
              <a:rPr lang="zh-CN" altLang="en-US" smtClean="0"/>
              <a:t>2026/2/1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FBA4AE-0454-4141-B7B1-4D948A7D047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629" y="160503"/>
            <a:ext cx="4817327" cy="6679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67629" y="935182"/>
            <a:ext cx="4817327" cy="26450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7629" y="3714750"/>
            <a:ext cx="1248937" cy="213385"/>
          </a:xfrm>
          <a:prstGeom prst="rect">
            <a:avLst/>
          </a:prstGeom>
        </p:spPr>
        <p:txBody>
          <a:bodyPr vert="horz" lIns="91440" tIns="45720" rIns="91440" bIns="45720" rtlCol="0" anchor="ctr"/>
          <a:lstStyle>
            <a:lvl1pPr algn="l">
              <a:defRPr sz="701">
                <a:solidFill>
                  <a:schemeClr val="tx1">
                    <a:tint val="75000"/>
                  </a:schemeClr>
                </a:solidFill>
              </a:defRPr>
            </a:lvl1p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3"/>
          </p:nvPr>
        </p:nvSpPr>
        <p:spPr>
          <a:xfrm>
            <a:off x="1828800" y="3714750"/>
            <a:ext cx="1694985" cy="213385"/>
          </a:xfrm>
          <a:prstGeom prst="rect">
            <a:avLst/>
          </a:prstGeom>
        </p:spPr>
        <p:txBody>
          <a:bodyPr vert="horz" lIns="91440" tIns="45720" rIns="91440" bIns="45720" rtlCol="0" anchor="ctr"/>
          <a:lstStyle>
            <a:lvl1pPr algn="ctr">
              <a:defRPr sz="70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836019" y="3714750"/>
            <a:ext cx="1248937" cy="213385"/>
          </a:xfrm>
          <a:prstGeom prst="rect">
            <a:avLst/>
          </a:prstGeom>
        </p:spPr>
        <p:txBody>
          <a:bodyPr vert="horz" lIns="91440" tIns="45720" rIns="91440" bIns="45720" rtlCol="0" anchor="ctr"/>
          <a:lstStyle>
            <a:lvl1pPr algn="r">
              <a:defRPr sz="701">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758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34375" rtl="0" eaLnBrk="1" latinLnBrk="0" hangingPunct="1">
        <a:spcBef>
          <a:spcPct val="0"/>
        </a:spcBef>
        <a:buNone/>
        <a:defRPr sz="2571" kern="1200">
          <a:solidFill>
            <a:schemeClr val="tx1"/>
          </a:solidFill>
          <a:latin typeface="+mj-lt"/>
          <a:ea typeface="+mj-ea"/>
          <a:cs typeface="+mj-cs"/>
        </a:defRPr>
      </a:lvl1pPr>
    </p:titleStyle>
    <p:bodyStyle>
      <a:lvl1pPr marL="200391" indent="-200391" algn="l" defTabSz="534375" rtl="0" eaLnBrk="1" latinLnBrk="0" hangingPunct="1">
        <a:spcBef>
          <a:spcPct val="20000"/>
        </a:spcBef>
        <a:buFont typeface="Arial" pitchFamily="34" charset="0"/>
        <a:buChar char="•"/>
        <a:defRPr sz="1870" kern="1200">
          <a:solidFill>
            <a:schemeClr val="tx1"/>
          </a:solidFill>
          <a:latin typeface="+mn-lt"/>
          <a:ea typeface="+mn-ea"/>
          <a:cs typeface="+mn-cs"/>
        </a:defRPr>
      </a:lvl1pPr>
      <a:lvl2pPr marL="434180" indent="-166992" algn="l" defTabSz="534375" rtl="0" eaLnBrk="1" latinLnBrk="0" hangingPunct="1">
        <a:spcBef>
          <a:spcPct val="20000"/>
        </a:spcBef>
        <a:buFont typeface="Arial" pitchFamily="34" charset="0"/>
        <a:buChar char="–"/>
        <a:defRPr sz="1636" kern="1200">
          <a:solidFill>
            <a:schemeClr val="tx1"/>
          </a:solidFill>
          <a:latin typeface="+mn-lt"/>
          <a:ea typeface="+mn-ea"/>
          <a:cs typeface="+mn-cs"/>
        </a:defRPr>
      </a:lvl2pPr>
      <a:lvl3pPr marL="667969" indent="-133594" algn="l" defTabSz="534375" rtl="0" eaLnBrk="1" latinLnBrk="0" hangingPunct="1">
        <a:spcBef>
          <a:spcPct val="20000"/>
        </a:spcBef>
        <a:buFont typeface="Arial" pitchFamily="34" charset="0"/>
        <a:buChar char="•"/>
        <a:defRPr sz="1403" kern="1200">
          <a:solidFill>
            <a:schemeClr val="tx1"/>
          </a:solidFill>
          <a:latin typeface="+mn-lt"/>
          <a:ea typeface="+mn-ea"/>
          <a:cs typeface="+mn-cs"/>
        </a:defRPr>
      </a:lvl3pPr>
      <a:lvl4pPr marL="935157"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4pPr>
      <a:lvl5pPr marL="120234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5pPr>
      <a:lvl6pPr marL="1469532"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6720"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3908"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09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9pPr>
    </p:bodyStyle>
    <p:otherStyle>
      <a:defPPr>
        <a:defRPr lang="en-US"/>
      </a:defPPr>
      <a:lvl1pPr marL="0" algn="l" defTabSz="534375" rtl="0" eaLnBrk="1" latinLnBrk="0" hangingPunct="1">
        <a:defRPr sz="1052" kern="1200">
          <a:solidFill>
            <a:schemeClr val="tx1"/>
          </a:solidFill>
          <a:latin typeface="+mn-lt"/>
          <a:ea typeface="+mn-ea"/>
          <a:cs typeface="+mn-cs"/>
        </a:defRPr>
      </a:lvl1pPr>
      <a:lvl2pPr marL="267188" algn="l" defTabSz="534375" rtl="0" eaLnBrk="1" latinLnBrk="0" hangingPunct="1">
        <a:defRPr sz="1052" kern="1200">
          <a:solidFill>
            <a:schemeClr val="tx1"/>
          </a:solidFill>
          <a:latin typeface="+mn-lt"/>
          <a:ea typeface="+mn-ea"/>
          <a:cs typeface="+mn-cs"/>
        </a:defRPr>
      </a:lvl2pPr>
      <a:lvl3pPr marL="534375" algn="l" defTabSz="534375" rtl="0" eaLnBrk="1" latinLnBrk="0" hangingPunct="1">
        <a:defRPr sz="1052" kern="1200">
          <a:solidFill>
            <a:schemeClr val="tx1"/>
          </a:solidFill>
          <a:latin typeface="+mn-lt"/>
          <a:ea typeface="+mn-ea"/>
          <a:cs typeface="+mn-cs"/>
        </a:defRPr>
      </a:lvl3pPr>
      <a:lvl4pPr marL="801563" algn="l" defTabSz="534375" rtl="0" eaLnBrk="1" latinLnBrk="0" hangingPunct="1">
        <a:defRPr sz="1052" kern="1200">
          <a:solidFill>
            <a:schemeClr val="tx1"/>
          </a:solidFill>
          <a:latin typeface="+mn-lt"/>
          <a:ea typeface="+mn-ea"/>
          <a:cs typeface="+mn-cs"/>
        </a:defRPr>
      </a:lvl4pPr>
      <a:lvl5pPr marL="1068751" algn="l" defTabSz="534375" rtl="0" eaLnBrk="1" latinLnBrk="0" hangingPunct="1">
        <a:defRPr sz="1052" kern="1200">
          <a:solidFill>
            <a:schemeClr val="tx1"/>
          </a:solidFill>
          <a:latin typeface="+mn-lt"/>
          <a:ea typeface="+mn-ea"/>
          <a:cs typeface="+mn-cs"/>
        </a:defRPr>
      </a:lvl5pPr>
      <a:lvl6pPr marL="1335938" algn="l" defTabSz="534375" rtl="0" eaLnBrk="1" latinLnBrk="0" hangingPunct="1">
        <a:defRPr sz="1052" kern="1200">
          <a:solidFill>
            <a:schemeClr val="tx1"/>
          </a:solidFill>
          <a:latin typeface="+mn-lt"/>
          <a:ea typeface="+mn-ea"/>
          <a:cs typeface="+mn-cs"/>
        </a:defRPr>
      </a:lvl6pPr>
      <a:lvl7pPr marL="1603126" algn="l" defTabSz="534375" rtl="0" eaLnBrk="1" latinLnBrk="0" hangingPunct="1">
        <a:defRPr sz="1052" kern="1200">
          <a:solidFill>
            <a:schemeClr val="tx1"/>
          </a:solidFill>
          <a:latin typeface="+mn-lt"/>
          <a:ea typeface="+mn-ea"/>
          <a:cs typeface="+mn-cs"/>
        </a:defRPr>
      </a:lvl7pPr>
      <a:lvl8pPr marL="1870314" algn="l" defTabSz="534375" rtl="0" eaLnBrk="1" latinLnBrk="0" hangingPunct="1">
        <a:defRPr sz="1052" kern="1200">
          <a:solidFill>
            <a:schemeClr val="tx1"/>
          </a:solidFill>
          <a:latin typeface="+mn-lt"/>
          <a:ea typeface="+mn-ea"/>
          <a:cs typeface="+mn-cs"/>
        </a:defRPr>
      </a:lvl8pPr>
      <a:lvl9pPr marL="2137501" algn="l" defTabSz="534375" rtl="0" eaLnBrk="1" latinLnBrk="0" hangingPunct="1">
        <a:defRPr sz="10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2/1/2026</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989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01943"/>
        </a:solidFill>
        <a:effectLst/>
      </p:bgPr>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pPr defTabSz="342900"/>
            <a:r>
              <a:rPr lang="zh-CN" altLang="en-US" sz="225" dirty="0">
                <a:solidFill>
                  <a:srgbClr val="201943"/>
                </a:solidFill>
                <a:sym typeface="+mn-ea"/>
              </a:rPr>
              <a:t>感谢您下载包图网平台上提供的</a:t>
            </a:r>
            <a:r>
              <a:rPr lang="en-US" altLang="zh-CN" sz="225" dirty="0">
                <a:solidFill>
                  <a:srgbClr val="201943"/>
                </a:solidFill>
                <a:sym typeface="+mn-ea"/>
              </a:rPr>
              <a:t>PPT</a:t>
            </a:r>
            <a:r>
              <a:rPr lang="zh-CN" altLang="en-US" sz="225" dirty="0">
                <a:solidFill>
                  <a:srgbClr val="201943"/>
                </a:solidFill>
                <a:sym typeface="+mn-ea"/>
              </a:rPr>
              <a:t>作品，为了您和包图网以及原创作者的利益，请勿复制、传播、销售，否则将承担法律责任！包图网将对作品进行维权，按照传播下载次数进行十倍的索取赔偿！</a:t>
            </a:r>
          </a:p>
          <a:p>
            <a:pPr defTabSz="342900"/>
            <a:r>
              <a:rPr lang="en-US" altLang="zh-CN" sz="450" dirty="0">
                <a:solidFill>
                  <a:srgbClr val="201943"/>
                </a:solidFill>
                <a:sym typeface="+mn-ea"/>
              </a:rPr>
              <a:t>ibaotu.com</a:t>
            </a:r>
          </a:p>
        </p:txBody>
      </p:sp>
    </p:spTree>
    <p:extLst>
      <p:ext uri="{BB962C8B-B14F-4D97-AF65-F5344CB8AC3E}">
        <p14:creationId xmlns:p14="http://schemas.microsoft.com/office/powerpoint/2010/main" val="1837076794"/>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emf"/><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emf"/><Relationship Id="rId9"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1.jpg"/><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ch  dong 2">
            <a:extLst>
              <a:ext uri="{FF2B5EF4-FFF2-40B4-BE49-F238E27FC236}">
                <a16:creationId xmlns:a16="http://schemas.microsoft.com/office/drawing/2014/main" id="{04B1D0F6-2272-8318-83E0-0B95563D7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699542"/>
            <a:ext cx="5135137" cy="329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a:extLst>
              <a:ext uri="{FF2B5EF4-FFF2-40B4-BE49-F238E27FC236}">
                <a16:creationId xmlns:a16="http://schemas.microsoft.com/office/drawing/2014/main" id="{30A4B6D8-2DC8-ACB2-20EC-5AC86BDB2B15}"/>
              </a:ext>
            </a:extLst>
          </p:cNvPr>
          <p:cNvGraphicFramePr>
            <a:graphicFrameLocks noChangeAspect="1"/>
          </p:cNvGraphicFramePr>
          <p:nvPr>
            <p:extLst>
              <p:ext uri="{D42A27DB-BD31-4B8C-83A1-F6EECF244321}">
                <p14:modId xmlns:p14="http://schemas.microsoft.com/office/powerpoint/2010/main" val="3500234483"/>
              </p:ext>
            </p:extLst>
          </p:nvPr>
        </p:nvGraphicFramePr>
        <p:xfrm>
          <a:off x="395536" y="923702"/>
          <a:ext cx="1655896" cy="3296096"/>
        </p:xfrm>
        <a:graphic>
          <a:graphicData uri="http://schemas.openxmlformats.org/presentationml/2006/ole">
            <mc:AlternateContent xmlns:mc="http://schemas.openxmlformats.org/markup-compatibility/2006">
              <mc:Choice xmlns:v="urn:schemas-microsoft-com:vml" Requires="v">
                <p:oleObj name="Clip" r:id="rId3" imgW="1060704" imgH="1335024" progId="MS_ClipArt_Gallery.2">
                  <p:embed/>
                </p:oleObj>
              </mc:Choice>
              <mc:Fallback>
                <p:oleObj name="Clip" r:id="rId3" imgW="1060704" imgH="1335024" progId="MS_ClipArt_Gallery.2">
                  <p:embed/>
                  <p:pic>
                    <p:nvPicPr>
                      <p:cNvPr id="7" name="Object 2">
                        <a:extLst>
                          <a:ext uri="{FF2B5EF4-FFF2-40B4-BE49-F238E27FC236}">
                            <a16:creationId xmlns:a16="http://schemas.microsoft.com/office/drawing/2014/main" id="{30A4B6D8-2DC8-ACB2-20EC-5AC86BDB2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23702"/>
                        <a:ext cx="1655896" cy="329609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3012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6" name="Freeform 6"/>
          <p:cNvSpPr/>
          <p:nvPr/>
        </p:nvSpPr>
        <p:spPr>
          <a:xfrm>
            <a:off x="-1088299" y="75225"/>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7" name="Freeform 7"/>
          <p:cNvSpPr/>
          <p:nvPr/>
        </p:nvSpPr>
        <p:spPr>
          <a:xfrm>
            <a:off x="2569302" y="867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8" name="Freeform 8"/>
          <p:cNvSpPr/>
          <p:nvPr/>
        </p:nvSpPr>
        <p:spPr>
          <a:xfrm>
            <a:off x="6222843" y="86793"/>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144048" y="-412799"/>
            <a:ext cx="1581150" cy="1943100"/>
            <a:chOff x="3668724" y="1507724"/>
            <a:chExt cx="4868459" cy="5272906"/>
          </a:xfrm>
        </p:grpSpPr>
        <p:pic>
          <p:nvPicPr>
            <p:cNvPr id="14"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5"/>
          <p:cNvSpPr/>
          <p:nvPr/>
        </p:nvSpPr>
        <p:spPr>
          <a:xfrm>
            <a:off x="-364693" y="1969184"/>
            <a:ext cx="2614004" cy="2982475"/>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7"/>
            <a:stretch>
              <a:fillRect/>
            </a:stretch>
          </a:blipFill>
        </p:spPr>
        <p:txBody>
          <a:bodyPr/>
          <a:lstStyle/>
          <a:p>
            <a:endParaRPr lang="en-US"/>
          </a:p>
        </p:txBody>
      </p:sp>
      <p:sp>
        <p:nvSpPr>
          <p:cNvPr id="19" name="Freeform 11"/>
          <p:cNvSpPr/>
          <p:nvPr/>
        </p:nvSpPr>
        <p:spPr>
          <a:xfrm>
            <a:off x="257654" y="1619694"/>
            <a:ext cx="850430" cy="757946"/>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8"/>
            <a:stretch>
              <a:fillRect/>
            </a:stretch>
          </a:blipFill>
        </p:spPr>
        <p:txBody>
          <a:bodyPr/>
          <a:lstStyle/>
          <a:p>
            <a:endParaRPr lang="en-US"/>
          </a:p>
        </p:txBody>
      </p:sp>
      <p:sp>
        <p:nvSpPr>
          <p:cNvPr id="20" name="Freeform 12"/>
          <p:cNvSpPr/>
          <p:nvPr/>
        </p:nvSpPr>
        <p:spPr>
          <a:xfrm>
            <a:off x="961329" y="856249"/>
            <a:ext cx="1013893" cy="999952"/>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9"/>
            <a:stretch>
              <a:fillRect/>
            </a:stretch>
          </a:blipFill>
        </p:spPr>
        <p:txBody>
          <a:bodyPr/>
          <a:lstStyle/>
          <a:p>
            <a:endParaRPr lang="en-US"/>
          </a:p>
        </p:txBody>
      </p:sp>
      <p:sp>
        <p:nvSpPr>
          <p:cNvPr id="9" name="Rectangle 8"/>
          <p:cNvSpPr/>
          <p:nvPr/>
        </p:nvSpPr>
        <p:spPr>
          <a:xfrm>
            <a:off x="3864930" y="326479"/>
            <a:ext cx="5179487" cy="523220"/>
          </a:xfrm>
          <a:prstGeom prst="rect">
            <a:avLst/>
          </a:prstGeom>
        </p:spPr>
        <p:txBody>
          <a:bodyPr wrap="square">
            <a:spAutoFit/>
          </a:bodyPr>
          <a:lstStyle/>
          <a:p>
            <a:r>
              <a:rPr lang="de-DE" sz="2800" b="1">
                <a:latin typeface="Times New Roman" panose="02020603050405020304" pitchFamily="18" charset="0"/>
                <a:cs typeface="Times New Roman" panose="02020603050405020304" pitchFamily="18" charset="0"/>
              </a:rPr>
              <a:t>b. Cốt truyện</a:t>
            </a:r>
            <a:endParaRPr lang="en-GB" sz="2800">
              <a:latin typeface="Times New Roman" panose="02020603050405020304" pitchFamily="18" charset="0"/>
              <a:cs typeface="Times New Roman" panose="02020603050405020304" pitchFamily="18" charset="0"/>
            </a:endParaRPr>
          </a:p>
        </p:txBody>
      </p:sp>
      <p:sp>
        <p:nvSpPr>
          <p:cNvPr id="2" name="Rectangle 1"/>
          <p:cNvSpPr/>
          <p:nvPr/>
        </p:nvSpPr>
        <p:spPr>
          <a:xfrm>
            <a:off x="1730430" y="856249"/>
            <a:ext cx="7413569" cy="3970318"/>
          </a:xfrm>
          <a:prstGeom prst="rect">
            <a:avLst/>
          </a:prstGeom>
        </p:spPr>
        <p:txBody>
          <a:bodyPr wrap="square">
            <a:spAutoFit/>
          </a:bodyPr>
          <a:lstStyle/>
          <a:p>
            <a:pPr algn="just">
              <a:spcAft>
                <a:spcPts val="0"/>
              </a:spcAft>
            </a:pPr>
            <a:r>
              <a:rPr lang="de-DE"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Đời Tuyên Đức nhà Minh</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vua rất mê trò chọi dế, dân chúng bị sách nhiễu dâng nộp dế chọi.</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 </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 ép </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 </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nhiệm vụ chính là thúc dân kiếm dế để nộp; do không đáp ứng được yêu cầu nên đã bị đánh đập tàn tệ.</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Theo sự chỉ dẫn của bà đồng gù lưng, Thành đã bắt được một con dế quý. Nhưng con trai của Thành </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 </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 dế nhảy mất; sợ bị cha đánh, nó bỏ trốn, rơi xuống giếng; nhưng không chết, trở nên ngây ngốc, cứ ngủ mê mệt.</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Thành</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lại</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bắt được một con dế nhỏ. </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on dế đã đánh thắng </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 cả mọi con dế khác</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Thành đưa dế lên nộp quan để dâng vua</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 vua rất vừa lòng.</a:t>
            </a:r>
            <a:endParaRPr lang="en-GB"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Thành</a:t>
            </a:r>
            <a:r>
              <a:rPr lang="vi-VN"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được nâng đỡ</a:t>
            </a:r>
            <a:r>
              <a:rPr lang="de-DE"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đỗ được tú tài. Hơn một năm sau, con trai Thành bình phục, kể rằng chính mình đã hoá thành con dế giúp cha; từ đó nhà Thành ngày càng trở nên giàu sang.</a:t>
            </a:r>
            <a:endParaRPr lang="en-GB"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81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 calcmode="lin" valueType="num">
                                      <p:cBhvr additive="base">
                                        <p:cTn id="2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 calcmode="lin" valueType="num">
                                      <p:cBhvr additive="base">
                                        <p:cTn id="3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 calcmode="lin" valueType="num">
                                      <p:cBhvr additive="base">
                                        <p:cTn id="4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 calcmode="lin" valueType="num">
                                      <p:cBhvr additive="base">
                                        <p:cTn id="4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additive="base">
                                        <p:cTn id="5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
                                            <p:txEl>
                                              <p:pRg st="5" end="5"/>
                                            </p:txEl>
                                          </p:spTgt>
                                        </p:tgtEl>
                                        <p:attrNameLst>
                                          <p:attrName>style.visibility</p:attrName>
                                        </p:attrNameLst>
                                      </p:cBhvr>
                                      <p:to>
                                        <p:strVal val="visible"/>
                                      </p:to>
                                    </p:set>
                                    <p:anim calcmode="lin" valueType="num">
                                      <p:cBhvr additive="base">
                                        <p:cTn id="5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6" name="Freeform 6"/>
          <p:cNvSpPr/>
          <p:nvPr/>
        </p:nvSpPr>
        <p:spPr>
          <a:xfrm>
            <a:off x="-1088299" y="-1212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7" name="Freeform 7"/>
          <p:cNvSpPr/>
          <p:nvPr/>
        </p:nvSpPr>
        <p:spPr>
          <a:xfrm>
            <a:off x="2569301" y="-543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8" name="Freeform 8"/>
          <p:cNvSpPr/>
          <p:nvPr/>
        </p:nvSpPr>
        <p:spPr>
          <a:xfrm>
            <a:off x="6226901" y="-543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2623" y="3651870"/>
            <a:ext cx="3010668" cy="3374143"/>
          </a:xfrm>
          <a:prstGeom prst="rect">
            <a:avLst/>
          </a:prstGeom>
        </p:spPr>
      </p:pic>
      <p:sp>
        <p:nvSpPr>
          <p:cNvPr id="20" name="Round Same Side Corner Rectangle 19"/>
          <p:cNvSpPr/>
          <p:nvPr/>
        </p:nvSpPr>
        <p:spPr>
          <a:xfrm>
            <a:off x="3846129" y="1255687"/>
            <a:ext cx="348138" cy="3259163"/>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21" name="Group 20"/>
          <p:cNvGrpSpPr/>
          <p:nvPr/>
        </p:nvGrpSpPr>
        <p:grpSpPr>
          <a:xfrm>
            <a:off x="554048" y="715444"/>
            <a:ext cx="8453629" cy="960770"/>
            <a:chOff x="5128064" y="2256183"/>
            <a:chExt cx="3715055" cy="515155"/>
          </a:xfrm>
          <a:scene3d>
            <a:camera prst="orthographicFront">
              <a:rot lat="0" lon="0" rev="0"/>
            </a:camera>
            <a:lightRig rig="contrasting" dir="t">
              <a:rot lat="0" lon="0" rev="1500000"/>
            </a:lightRig>
          </a:scene3d>
        </p:grpSpPr>
        <p:sp>
          <p:nvSpPr>
            <p:cNvPr id="22" name="Pentagon 21"/>
            <p:cNvSpPr/>
            <p:nvPr/>
          </p:nvSpPr>
          <p:spPr>
            <a:xfrm>
              <a:off x="5128064" y="2256184"/>
              <a:ext cx="3715055" cy="515154"/>
            </a:xfrm>
            <a:prstGeom prst="homePlate">
              <a:avLst/>
            </a:prstGeom>
            <a:solidFill>
              <a:srgbClr val="C2AE4B"/>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23" name="Rectangle 22"/>
            <p:cNvSpPr/>
            <p:nvPr/>
          </p:nvSpPr>
          <p:spPr>
            <a:xfrm>
              <a:off x="5128064" y="2256183"/>
              <a:ext cx="609930" cy="515155"/>
            </a:xfrm>
            <a:prstGeom prst="rect">
              <a:avLst/>
            </a:prstGeom>
            <a:solidFill>
              <a:srgbClr val="A39137"/>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27" name="Group 26"/>
          <p:cNvGrpSpPr/>
          <p:nvPr/>
        </p:nvGrpSpPr>
        <p:grpSpPr>
          <a:xfrm>
            <a:off x="554048" y="1715029"/>
            <a:ext cx="8453628" cy="1087941"/>
            <a:chOff x="5128064" y="3934054"/>
            <a:chExt cx="3273083" cy="515155"/>
          </a:xfrm>
          <a:scene3d>
            <a:camera prst="orthographicFront">
              <a:rot lat="0" lon="0" rev="0"/>
            </a:camera>
            <a:lightRig rig="contrasting" dir="t">
              <a:rot lat="0" lon="0" rev="1500000"/>
            </a:lightRig>
          </a:scene3d>
        </p:grpSpPr>
        <p:sp>
          <p:nvSpPr>
            <p:cNvPr id="28" name="Pentagon 27"/>
            <p:cNvSpPr/>
            <p:nvPr/>
          </p:nvSpPr>
          <p:spPr>
            <a:xfrm>
              <a:off x="5128064" y="3934054"/>
              <a:ext cx="3273083" cy="515154"/>
            </a:xfrm>
            <a:prstGeom prst="homePlate">
              <a:avLst/>
            </a:prstGeom>
            <a:solidFill>
              <a:schemeClr val="accent3"/>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128064" y="3934054"/>
              <a:ext cx="537368" cy="515155"/>
            </a:xfrm>
            <a:prstGeom prst="rect">
              <a:avLst/>
            </a:prstGeom>
            <a:solidFill>
              <a:schemeClr val="accent3">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52" name="组合 38"/>
          <p:cNvGrpSpPr/>
          <p:nvPr/>
        </p:nvGrpSpPr>
        <p:grpSpPr>
          <a:xfrm>
            <a:off x="630278" y="421111"/>
            <a:ext cx="7883447" cy="0"/>
            <a:chOff x="1028775" y="591989"/>
            <a:chExt cx="11086097" cy="0"/>
          </a:xfrm>
        </p:grpSpPr>
        <p:cxnSp>
          <p:nvCxnSpPr>
            <p:cNvPr id="53"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1" name="图片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91" y="3795886"/>
            <a:ext cx="1385319" cy="1728220"/>
          </a:xfrm>
          <a:prstGeom prst="rect">
            <a:avLst/>
          </a:prstGeom>
        </p:spPr>
      </p:pic>
      <p:grpSp>
        <p:nvGrpSpPr>
          <p:cNvPr id="32" name="组合 1"/>
          <p:cNvGrpSpPr>
            <a:grpSpLocks/>
          </p:cNvGrpSpPr>
          <p:nvPr/>
        </p:nvGrpSpPr>
        <p:grpSpPr bwMode="auto">
          <a:xfrm rot="5239797">
            <a:off x="144048" y="-412799"/>
            <a:ext cx="1581150" cy="1943100"/>
            <a:chOff x="3668724" y="1507724"/>
            <a:chExt cx="4868459" cy="5272906"/>
          </a:xfrm>
        </p:grpSpPr>
        <p:pic>
          <p:nvPicPr>
            <p:cNvPr id="33" name="图片 14"/>
            <p:cNvPicPr>
              <a:picLocks noChangeAspect="1"/>
            </p:cNvPicPr>
            <p:nvPr/>
          </p:nvPicPr>
          <p:blipFill>
            <a:blip r:embed="rId7"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3521036" y="168799"/>
            <a:ext cx="1747594" cy="584775"/>
          </a:xfrm>
          <a:prstGeom prst="rect">
            <a:avLst/>
          </a:prstGeom>
        </p:spPr>
        <p:txBody>
          <a:bodyPr wrap="none">
            <a:spAutoFit/>
          </a:bodyPr>
          <a:lstStyle/>
          <a:p>
            <a:r>
              <a:rPr lang="de-DE" sz="3200" b="1">
                <a:solidFill>
                  <a:srgbClr val="0D0D0D"/>
                </a:solidFill>
                <a:latin typeface="Times New Roman" panose="02020603050405020304" pitchFamily="18" charset="0"/>
                <a:ea typeface="Calibri" panose="020F0502020204030204" pitchFamily="34" charset="0"/>
              </a:rPr>
              <a:t>c. Bố cục</a:t>
            </a:r>
            <a:endParaRPr lang="en-GB" sz="3200"/>
          </a:p>
        </p:txBody>
      </p:sp>
      <p:grpSp>
        <p:nvGrpSpPr>
          <p:cNvPr id="30" name="Group 29"/>
          <p:cNvGrpSpPr/>
          <p:nvPr/>
        </p:nvGrpSpPr>
        <p:grpSpPr>
          <a:xfrm>
            <a:off x="533606" y="2824976"/>
            <a:ext cx="8453629" cy="960770"/>
            <a:chOff x="5128064" y="2256183"/>
            <a:chExt cx="3715055" cy="515155"/>
          </a:xfrm>
          <a:scene3d>
            <a:camera prst="orthographicFront">
              <a:rot lat="0" lon="0" rev="0"/>
            </a:camera>
            <a:lightRig rig="contrasting" dir="t">
              <a:rot lat="0" lon="0" rev="1500000"/>
            </a:lightRig>
          </a:scene3d>
        </p:grpSpPr>
        <p:sp>
          <p:nvSpPr>
            <p:cNvPr id="36" name="Pentagon 35"/>
            <p:cNvSpPr/>
            <p:nvPr/>
          </p:nvSpPr>
          <p:spPr>
            <a:xfrm>
              <a:off x="5128064" y="2256184"/>
              <a:ext cx="3715055" cy="515154"/>
            </a:xfrm>
            <a:prstGeom prst="homePlate">
              <a:avLst/>
            </a:prstGeom>
            <a:solidFill>
              <a:srgbClr val="C2AE4B"/>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37" name="Rectangle 36"/>
            <p:cNvSpPr/>
            <p:nvPr/>
          </p:nvSpPr>
          <p:spPr>
            <a:xfrm>
              <a:off x="5128064" y="2256183"/>
              <a:ext cx="618913" cy="515155"/>
            </a:xfrm>
            <a:prstGeom prst="rect">
              <a:avLst/>
            </a:prstGeom>
            <a:solidFill>
              <a:srgbClr val="A39137"/>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38" name="Group 37"/>
          <p:cNvGrpSpPr/>
          <p:nvPr/>
        </p:nvGrpSpPr>
        <p:grpSpPr>
          <a:xfrm>
            <a:off x="527161" y="3826236"/>
            <a:ext cx="8453628" cy="1087941"/>
            <a:chOff x="5128064" y="3934054"/>
            <a:chExt cx="3273083" cy="515155"/>
          </a:xfrm>
          <a:scene3d>
            <a:camera prst="orthographicFront">
              <a:rot lat="0" lon="0" rev="0"/>
            </a:camera>
            <a:lightRig rig="contrasting" dir="t">
              <a:rot lat="0" lon="0" rev="1500000"/>
            </a:lightRig>
          </a:scene3d>
        </p:grpSpPr>
        <p:sp>
          <p:nvSpPr>
            <p:cNvPr id="39" name="Pentagon 38"/>
            <p:cNvSpPr/>
            <p:nvPr/>
          </p:nvSpPr>
          <p:spPr>
            <a:xfrm>
              <a:off x="5128064" y="3934054"/>
              <a:ext cx="3273083" cy="515154"/>
            </a:xfrm>
            <a:prstGeom prst="homePlate">
              <a:avLst/>
            </a:prstGeom>
            <a:solidFill>
              <a:schemeClr val="accent3"/>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128064" y="3934054"/>
              <a:ext cx="547778" cy="515155"/>
            </a:xfrm>
            <a:prstGeom prst="rect">
              <a:avLst/>
            </a:prstGeom>
            <a:solidFill>
              <a:schemeClr val="accent3">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sp>
        <p:nvSpPr>
          <p:cNvPr id="11" name="Rectangle 10"/>
          <p:cNvSpPr/>
          <p:nvPr/>
        </p:nvSpPr>
        <p:spPr>
          <a:xfrm>
            <a:off x="687168" y="1022531"/>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1</a:t>
            </a:r>
            <a:r>
              <a:rPr lang="nb-NO" sz="2400">
                <a:latin typeface="Times New Roman" panose="02020603050405020304" pitchFamily="18" charset="0"/>
                <a:ea typeface="Calibri" panose="020F0502020204030204" pitchFamily="34" charset="0"/>
              </a:rPr>
              <a:t> </a:t>
            </a:r>
            <a:endParaRPr lang="en-GB" sz="2400"/>
          </a:p>
        </p:txBody>
      </p:sp>
      <p:sp>
        <p:nvSpPr>
          <p:cNvPr id="13" name="Rectangle 12"/>
          <p:cNvSpPr/>
          <p:nvPr/>
        </p:nvSpPr>
        <p:spPr>
          <a:xfrm>
            <a:off x="670659" y="1958699"/>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2 </a:t>
            </a:r>
            <a:endParaRPr lang="en-GB" sz="2400"/>
          </a:p>
        </p:txBody>
      </p:sp>
      <p:sp>
        <p:nvSpPr>
          <p:cNvPr id="14" name="Rectangle 13"/>
          <p:cNvSpPr/>
          <p:nvPr/>
        </p:nvSpPr>
        <p:spPr>
          <a:xfrm>
            <a:off x="687167" y="3043050"/>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3 </a:t>
            </a:r>
            <a:endParaRPr lang="en-GB" sz="2400"/>
          </a:p>
        </p:txBody>
      </p:sp>
      <p:sp>
        <p:nvSpPr>
          <p:cNvPr id="15" name="Rectangle 14"/>
          <p:cNvSpPr/>
          <p:nvPr/>
        </p:nvSpPr>
        <p:spPr>
          <a:xfrm>
            <a:off x="730814" y="4151258"/>
            <a:ext cx="1099981"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4</a:t>
            </a:r>
            <a:endParaRPr lang="en-GB" sz="2400"/>
          </a:p>
        </p:txBody>
      </p:sp>
      <p:sp>
        <p:nvSpPr>
          <p:cNvPr id="16" name="Rectangle 15"/>
          <p:cNvSpPr/>
          <p:nvPr/>
        </p:nvSpPr>
        <p:spPr>
          <a:xfrm>
            <a:off x="1907847" y="774467"/>
            <a:ext cx="6580430" cy="830997"/>
          </a:xfrm>
          <a:prstGeom prst="rect">
            <a:avLst/>
          </a:prstGeom>
        </p:spPr>
        <p:txBody>
          <a:bodyPr wrap="square">
            <a:spAutoFit/>
          </a:bodyPr>
          <a:lstStyle/>
          <a:p>
            <a:pPr algn="just">
              <a:spcAft>
                <a:spcPts val="0"/>
              </a:spcAft>
            </a:pPr>
            <a:r>
              <a:rPr lang="nb-NO" sz="2400">
                <a:latin typeface="Times New Roman" panose="02020603050405020304" pitchFamily="18" charset="0"/>
                <a:ea typeface="Calibri" panose="020F0502020204030204" pitchFamily="34" charset="0"/>
                <a:cs typeface="Times New Roman" panose="02020603050405020304" pitchFamily="18" charset="0"/>
              </a:rPr>
              <a:t>(Từ đầu</a:t>
            </a:r>
            <a:r>
              <a:rPr lang="nb-NO" sz="2400" i="1">
                <a:latin typeface="Times New Roman" panose="02020603050405020304" pitchFamily="18" charset="0"/>
                <a:ea typeface="Calibri" panose="020F0502020204030204" pitchFamily="34" charset="0"/>
                <a:cs typeface="Times New Roman" panose="02020603050405020304" pitchFamily="18" charset="0"/>
              </a:rPr>
              <a:t>...đủ làm mấy nhà khuynh gia bại sản)</a:t>
            </a:r>
            <a:r>
              <a:rPr lang="nb-NO" sz="2400">
                <a:latin typeface="Times New Roman" panose="02020603050405020304" pitchFamily="18" charset="0"/>
                <a:ea typeface="Calibri" panose="020F0502020204030204" pitchFamily="34" charset="0"/>
                <a:cs typeface="Times New Roman" panose="02020603050405020304" pitchFamily="18" charset="0"/>
              </a:rPr>
              <a:t>: Nguồn cơn của tai họa nộp dế chọi.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876214" y="1803135"/>
            <a:ext cx="6777267" cy="830997"/>
          </a:xfrm>
          <a:prstGeom prst="rect">
            <a:avLst/>
          </a:prstGeom>
        </p:spPr>
        <p:txBody>
          <a:bodyPr wrap="square">
            <a:spAutoFit/>
          </a:bodyPr>
          <a:lstStyle/>
          <a:p>
            <a:r>
              <a:rPr lang="nb-NO" sz="2400" b="1">
                <a:latin typeface="Times New Roman" panose="02020603050405020304" pitchFamily="18" charset="0"/>
                <a:ea typeface="Calibri" panose="020F0502020204030204" pitchFamily="34" charset="0"/>
              </a:rPr>
              <a:t>(</a:t>
            </a:r>
            <a:r>
              <a:rPr lang="nb-NO" sz="2400">
                <a:latin typeface="Times New Roman" panose="02020603050405020304" pitchFamily="18" charset="0"/>
                <a:ea typeface="Calibri" panose="020F0502020204030204" pitchFamily="34" charset="0"/>
              </a:rPr>
              <a:t>Tiếp theo… </a:t>
            </a:r>
            <a:r>
              <a:rPr lang="nb-NO" sz="2400" i="1">
                <a:latin typeface="Times New Roman" panose="02020603050405020304" pitchFamily="18" charset="0"/>
                <a:ea typeface="Calibri" panose="020F0502020204030204" pitchFamily="34" charset="0"/>
              </a:rPr>
              <a:t>trời đã sáng rõ vẫn nằm đờ buồn bã</a:t>
            </a:r>
            <a:r>
              <a:rPr lang="nb-NO" sz="2400">
                <a:latin typeface="Times New Roman" panose="02020603050405020304" pitchFamily="18" charset="0"/>
                <a:ea typeface="Calibri" panose="020F0502020204030204" pitchFamily="34" charset="0"/>
              </a:rPr>
              <a:t>): Dế chọi khiến gia đình Thành lâm vào cảnh ngộ éo le.</a:t>
            </a:r>
            <a:endParaRPr lang="en-GB" sz="2400"/>
          </a:p>
        </p:txBody>
      </p:sp>
      <p:sp>
        <p:nvSpPr>
          <p:cNvPr id="24" name="Rectangle 23"/>
          <p:cNvSpPr/>
          <p:nvPr/>
        </p:nvSpPr>
        <p:spPr>
          <a:xfrm>
            <a:off x="1908067" y="2866763"/>
            <a:ext cx="6745414" cy="830997"/>
          </a:xfrm>
          <a:prstGeom prst="rect">
            <a:avLst/>
          </a:prstGeom>
        </p:spPr>
        <p:txBody>
          <a:bodyPr wrap="square">
            <a:spAutoFit/>
          </a:bodyPr>
          <a:lstStyle/>
          <a:p>
            <a:r>
              <a:rPr lang="nb-NO" sz="2400">
                <a:latin typeface="Times New Roman" panose="02020603050405020304" pitchFamily="18" charset="0"/>
                <a:ea typeface="Calibri" panose="020F0502020204030204" pitchFamily="34" charset="0"/>
              </a:rPr>
              <a:t>Tiếp theo...</a:t>
            </a:r>
            <a:r>
              <a:rPr lang="nb-NO" sz="2400" i="1">
                <a:latin typeface="Times New Roman" panose="02020603050405020304" pitchFamily="18" charset="0"/>
                <a:ea typeface="Calibri" panose="020F0502020204030204" pitchFamily="34" charset="0"/>
              </a:rPr>
              <a:t>giàu sang hơn cả các nhà thế gia</a:t>
            </a:r>
            <a:r>
              <a:rPr lang="nb-NO" sz="2400">
                <a:latin typeface="Times New Roman" panose="02020603050405020304" pitchFamily="18" charset="0"/>
                <a:ea typeface="Calibri" panose="020F0502020204030204" pitchFamily="34" charset="0"/>
              </a:rPr>
              <a:t>): Dế chọi giúp gia đình Thành hưởng  phúc giàu sang.</a:t>
            </a:r>
            <a:endParaRPr lang="en-GB" sz="2400"/>
          </a:p>
        </p:txBody>
      </p:sp>
      <p:sp>
        <p:nvSpPr>
          <p:cNvPr id="25" name="Rectangle 24"/>
          <p:cNvSpPr/>
          <p:nvPr/>
        </p:nvSpPr>
        <p:spPr>
          <a:xfrm>
            <a:off x="2045590" y="4097178"/>
            <a:ext cx="2710999" cy="461665"/>
          </a:xfrm>
          <a:prstGeom prst="rect">
            <a:avLst/>
          </a:prstGeom>
        </p:spPr>
        <p:txBody>
          <a:bodyPr wrap="none">
            <a:spAutoFit/>
          </a:bodyPr>
          <a:lstStyle/>
          <a:p>
            <a:r>
              <a:rPr lang="nb-NO" sz="2400" dirty="0">
                <a:latin typeface="Times New Roman" panose="02020603050405020304" pitchFamily="18" charset="0"/>
                <a:ea typeface="Calibri" panose="020F0502020204030204" pitchFamily="34" charset="0"/>
              </a:rPr>
              <a:t>Lời bình của tác giả.</a:t>
            </a:r>
            <a:endParaRPr lang="en-GB" sz="2400" dirty="0"/>
          </a:p>
        </p:txBody>
      </p:sp>
    </p:spTree>
    <p:extLst>
      <p:ext uri="{BB962C8B-B14F-4D97-AF65-F5344CB8AC3E}">
        <p14:creationId xmlns:p14="http://schemas.microsoft.com/office/powerpoint/2010/main" val="1016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3" grpId="0"/>
      <p:bldP spid="14" grpId="0"/>
      <p:bldP spid="15" grpId="0"/>
      <p:bldP spid="16" grpId="0"/>
      <p:bldP spid="18"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pic>
        <p:nvPicPr>
          <p:cNvPr id="5" name="图片 4">
            <a:extLst>
              <a:ext uri="{FF2B5EF4-FFF2-40B4-BE49-F238E27FC236}">
                <a16:creationId xmlns:a16="http://schemas.microsoft.com/office/drawing/2014/main"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688588"/>
            <a:ext cx="5760640" cy="2814638"/>
          </a:xfrm>
          <a:prstGeom prst="rect">
            <a:avLst/>
          </a:prstGeom>
        </p:spPr>
      </p:pic>
      <p:sp>
        <p:nvSpPr>
          <p:cNvPr id="6" name="文本框 5">
            <a:extLst>
              <a:ext uri="{FF2B5EF4-FFF2-40B4-BE49-F238E27FC236}">
                <a16:creationId xmlns:a16="http://schemas.microsoft.com/office/drawing/2014/main" id="{A91C0827-33A3-4C8E-B2EC-69B715B0AF1A}"/>
              </a:ext>
            </a:extLst>
          </p:cNvPr>
          <p:cNvSpPr txBox="1"/>
          <p:nvPr/>
        </p:nvSpPr>
        <p:spPr>
          <a:xfrm rot="16200000">
            <a:off x="6316452" y="-1476958"/>
            <a:ext cx="615553" cy="4248474"/>
          </a:xfrm>
          <a:prstGeom prst="rect">
            <a:avLst/>
          </a:prstGeom>
          <a:noFill/>
        </p:spPr>
        <p:txBody>
          <a:bodyPr vert="eaVert" wrap="square" rtlCol="0">
            <a:spAutoFit/>
          </a:bodyPr>
          <a:lstStyle/>
          <a:p>
            <a:r>
              <a:rPr lang="nb-NO" sz="2800" b="1">
                <a:solidFill>
                  <a:schemeClr val="bg1"/>
                </a:solidFill>
                <a:latin typeface="Times New Roman" panose="02020603050405020304" pitchFamily="18" charset="0"/>
                <a:cs typeface="Times New Roman" panose="02020603050405020304" pitchFamily="18" charset="0"/>
              </a:rPr>
              <a:t>d. Không gian, thời gian</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06304" y="1370243"/>
            <a:ext cx="4099969" cy="400110"/>
          </a:xfrm>
          <a:prstGeom prst="rect">
            <a:avLst/>
          </a:prstGeom>
        </p:spPr>
        <p:txBody>
          <a:bodyPr wrap="none">
            <a:spAutoFit/>
          </a:bodyPr>
          <a:lstStyle/>
          <a:p>
            <a:r>
              <a:rPr lang="nb-NO" sz="2000" b="1" i="1">
                <a:solidFill>
                  <a:schemeClr val="bg1"/>
                </a:solidFill>
                <a:latin typeface="Times New Roman" panose="02020603050405020304" pitchFamily="18" charset="0"/>
                <a:ea typeface="Calibri" panose="020F0502020204030204" pitchFamily="34" charset="0"/>
              </a:rPr>
              <a:t>Thời gian</a:t>
            </a:r>
            <a:r>
              <a:rPr lang="nb-NO" sz="2000">
                <a:solidFill>
                  <a:schemeClr val="bg1"/>
                </a:solidFill>
                <a:latin typeface="Times New Roman" panose="02020603050405020304" pitchFamily="18" charset="0"/>
                <a:ea typeface="Calibri" panose="020F0502020204030204" pitchFamily="34" charset="0"/>
              </a:rPr>
              <a:t>: Đời Tuyên Đức nhà Minh.</a:t>
            </a:r>
            <a:endParaRPr lang="en-GB" sz="3200">
              <a:solidFill>
                <a:schemeClr val="bg1"/>
              </a:solidFill>
            </a:endParaRPr>
          </a:p>
        </p:txBody>
      </p:sp>
      <p:sp>
        <p:nvSpPr>
          <p:cNvPr id="4" name="Rectangle 3"/>
          <p:cNvSpPr/>
          <p:nvPr/>
        </p:nvSpPr>
        <p:spPr>
          <a:xfrm>
            <a:off x="4606304" y="1798975"/>
            <a:ext cx="4358184" cy="1015663"/>
          </a:xfrm>
          <a:prstGeom prst="rect">
            <a:avLst/>
          </a:prstGeom>
        </p:spPr>
        <p:txBody>
          <a:bodyPr wrap="square">
            <a:spAutoFit/>
          </a:bodyPr>
          <a:lstStyle/>
          <a:p>
            <a:pPr algn="just">
              <a:spcAft>
                <a:spcPts val="0"/>
              </a:spcAft>
            </a:pPr>
            <a:r>
              <a:rPr lang="en-US" sz="20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 gian</a:t>
            </a:r>
            <a:r>
              <a:rPr lang="en-US" sz="2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cung, dân gian. Còn xuất hiện địa danh xác thực (Hoa Âm – Thiểm Tây)</a:t>
            </a:r>
            <a:endPar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1904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0" y="3201256"/>
            <a:ext cx="1385319" cy="1728220"/>
          </a:xfrm>
          <a:prstGeom prst="rect">
            <a:avLst/>
          </a:prstGeom>
        </p:spPr>
      </p:pic>
      <p:pic>
        <p:nvPicPr>
          <p:cNvPr id="15" name="图片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6917" y="3562350"/>
            <a:ext cx="3010668" cy="3374143"/>
          </a:xfrm>
          <a:prstGeom prst="rect">
            <a:avLst/>
          </a:prstGeom>
        </p:spPr>
      </p:pic>
      <p:pic>
        <p:nvPicPr>
          <p:cNvPr id="16"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19495" y="921110"/>
            <a:ext cx="2352299" cy="3312421"/>
          </a:xfrm>
          <a:prstGeom prst="rect">
            <a:avLst/>
          </a:prstGeom>
        </p:spPr>
      </p:pic>
      <p:sp>
        <p:nvSpPr>
          <p:cNvPr id="19" name="MH_Entry_1"/>
          <p:cNvSpPr/>
          <p:nvPr>
            <p:custDataLst>
              <p:tags r:id="rId1"/>
            </p:custDataLst>
          </p:nvPr>
        </p:nvSpPr>
        <p:spPr>
          <a:xfrm>
            <a:off x="1115616" y="771550"/>
            <a:ext cx="6264125"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de-DE" sz="3200" b="1" dirty="0">
                <a:solidFill>
                  <a:schemeClr val="tx1"/>
                </a:solidFill>
                <a:latin typeface="Times New Roman" panose="02020603050405020304" pitchFamily="18" charset="0"/>
                <a:cs typeface="Times New Roman" panose="02020603050405020304" pitchFamily="18" charset="0"/>
              </a:rPr>
              <a:t>II. ĐỌC – HIỂU VĂN BẢN</a:t>
            </a:r>
            <a:endParaRPr lang="en-GB"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1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57328" y="53427"/>
            <a:ext cx="9165831" cy="5104814"/>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3"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3"/>
          <p:cNvSpPr/>
          <p:nvPr/>
        </p:nvSpPr>
        <p:spPr>
          <a:xfrm>
            <a:off x="3388018" y="1106201"/>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stretch>
              <a:fillRect/>
            </a:stretch>
          </a:blipFill>
        </p:spPr>
        <p:txBody>
          <a:bodyPr/>
          <a:lstStyle/>
          <a:p>
            <a:endParaRPr lang="en-US"/>
          </a:p>
        </p:txBody>
      </p:sp>
      <p:sp>
        <p:nvSpPr>
          <p:cNvPr id="15" name="Freeform 3"/>
          <p:cNvSpPr/>
          <p:nvPr/>
        </p:nvSpPr>
        <p:spPr>
          <a:xfrm>
            <a:off x="3373188" y="196782"/>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stretch>
              <a:fillRect/>
            </a:stretch>
          </a:blipFill>
        </p:spPr>
        <p:txBody>
          <a:bodyPr/>
          <a:lstStyle/>
          <a:p>
            <a:endParaRPr lang="en-US"/>
          </a:p>
        </p:txBody>
      </p:sp>
      <p:sp>
        <p:nvSpPr>
          <p:cNvPr id="6" name="Rectangle 5"/>
          <p:cNvSpPr/>
          <p:nvPr/>
        </p:nvSpPr>
        <p:spPr>
          <a:xfrm>
            <a:off x="2113054" y="305121"/>
            <a:ext cx="4943869" cy="830997"/>
          </a:xfrm>
          <a:prstGeom prst="rect">
            <a:avLst/>
          </a:prstGeom>
        </p:spPr>
        <p:txBody>
          <a:bodyPr wrap="square">
            <a:spAutoFit/>
          </a:bodyPr>
          <a:lstStyle/>
          <a:p>
            <a:pPr algn="ctr">
              <a:spcAft>
                <a:spcPts val="0"/>
              </a:spcAft>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1.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Thành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chọi</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574130557"/>
              </p:ext>
            </p:extLst>
          </p:nvPr>
        </p:nvGraphicFramePr>
        <p:xfrm>
          <a:off x="35495" y="1420959"/>
          <a:ext cx="4943226" cy="3518321"/>
        </p:xfrm>
        <a:graphic>
          <a:graphicData uri="http://schemas.openxmlformats.org/drawingml/2006/table">
            <a:tbl>
              <a:tblPr firstRow="1" firstCol="1" bandRow="1"/>
              <a:tblGrid>
                <a:gridCol w="4943226">
                  <a:extLst>
                    <a:ext uri="{9D8B030D-6E8A-4147-A177-3AD203B41FA5}">
                      <a16:colId xmlns:a16="http://schemas.microsoft.com/office/drawing/2014/main" val="20000"/>
                    </a:ext>
                  </a:extLst>
                </a:gridCol>
              </a:tblGrid>
              <a:tr h="1057569">
                <a:tc>
                  <a:txBody>
                    <a:bodyPr/>
                    <a:lstStyle/>
                    <a:p>
                      <a:pPr algn="ctr">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Nhóm 1, 2</a:t>
                      </a:r>
                      <a:endParaRPr lang="vi-VN" sz="1800" b="1" dirty="0">
                        <a:solidFill>
                          <a:srgbClr val="0D0D0D"/>
                        </a:solidFill>
                        <a:effectLst/>
                        <a:latin typeface="Times New Roman" panose="02020603050405020304" pitchFamily="18" charset="0"/>
                        <a:ea typeface="MS Mincho"/>
                        <a:cs typeface="Times New Roman" panose="02020603050405020304" pitchFamily="18" charset="0"/>
                      </a:endParaRPr>
                    </a:p>
                    <a:p>
                      <a:pPr algn="ctr">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Tìm hiểu </a:t>
                      </a: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số phận của gia đình Thành trước khi tìm được dế quý dâng quan.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98" marR="54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1646381">
                <a:tc>
                  <a:txBody>
                    <a:bodyPr/>
                    <a:lstStyle/>
                    <a:p>
                      <a:pPr algn="just">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Yêu cầu: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1. Vì sao dân chúng ở huyện Hoa Âm, tỉnh Thiểm Tây phải đi nộp dế chọi?</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2. Nêu hoàn cảnh của nhân vật Thành.</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3. Khi không tìm được dế quý nộp lên quan trên, gia đình Thành lâm vào cảnh ngộ như thế nào? Những tai họa, bi kịch nào xảy đến với gia đình Thành?</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798" marR="54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747894023"/>
              </p:ext>
            </p:extLst>
          </p:nvPr>
        </p:nvGraphicFramePr>
        <p:xfrm>
          <a:off x="5080930" y="1420959"/>
          <a:ext cx="3951985" cy="3495040"/>
        </p:xfrm>
        <a:graphic>
          <a:graphicData uri="http://schemas.openxmlformats.org/drawingml/2006/table">
            <a:tbl>
              <a:tblPr firstRow="1" firstCol="1" bandRow="1"/>
              <a:tblGrid>
                <a:gridCol w="3951985">
                  <a:extLst>
                    <a:ext uri="{9D8B030D-6E8A-4147-A177-3AD203B41FA5}">
                      <a16:colId xmlns:a16="http://schemas.microsoft.com/office/drawing/2014/main" val="20000"/>
                    </a:ext>
                  </a:extLst>
                </a:gridCol>
              </a:tblGrid>
              <a:tr h="1013715">
                <a:tc>
                  <a:txBody>
                    <a:bodyPr/>
                    <a:lstStyle/>
                    <a:p>
                      <a:pPr algn="ctr">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Nhóm 3,4</a:t>
                      </a:r>
                      <a:endParaRPr lang="vi-VN" sz="1800" b="1" dirty="0">
                        <a:solidFill>
                          <a:srgbClr val="0D0D0D"/>
                        </a:solidFill>
                        <a:effectLst/>
                        <a:latin typeface="Times New Roman" panose="02020603050405020304" pitchFamily="18" charset="0"/>
                        <a:ea typeface="MS Mincho"/>
                        <a:cs typeface="Times New Roman" panose="02020603050405020304" pitchFamily="18" charset="0"/>
                      </a:endParaRPr>
                    </a:p>
                    <a:p>
                      <a:pPr algn="ctr">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 </a:t>
                      </a: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Tìm hiểu số phận của gia đình Thành sau khi khi tìm được dế quý dâng quan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0"/>
                  </a:ext>
                </a:extLst>
              </a:tr>
              <a:tr h="1501239">
                <a:tc>
                  <a:txBody>
                    <a:bodyPr/>
                    <a:lstStyle/>
                    <a:p>
                      <a:pPr algn="just">
                        <a:lnSpc>
                          <a:spcPct val="130000"/>
                        </a:lnSpc>
                        <a:spcAft>
                          <a:spcPts val="0"/>
                        </a:spcAft>
                        <a:tabLst>
                          <a:tab pos="1386840" algn="l"/>
                        </a:tabLst>
                      </a:pPr>
                      <a:r>
                        <a:rPr lang="de-DE" sz="1800" b="1" dirty="0">
                          <a:solidFill>
                            <a:srgbClr val="0D0D0D"/>
                          </a:solidFill>
                          <a:effectLst/>
                          <a:latin typeface="Times New Roman" panose="02020603050405020304" pitchFamily="18" charset="0"/>
                          <a:ea typeface="MS Mincho"/>
                          <a:cs typeface="Times New Roman" panose="02020603050405020304" pitchFamily="18" charset="0"/>
                        </a:rPr>
                        <a:t>Yêu cầu: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1. Nêu hoàn cảnh Thành bắt được dế quý.</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2. Con dế mà Thành bắt được có gì kì lạ?</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dirty="0">
                          <a:solidFill>
                            <a:srgbClr val="0D0D0D"/>
                          </a:solidFill>
                          <a:effectLst/>
                          <a:latin typeface="Times New Roman" panose="02020603050405020304" pitchFamily="18" charset="0"/>
                          <a:ea typeface="MS Mincho"/>
                          <a:cs typeface="Times New Roman" panose="02020603050405020304" pitchFamily="18" charset="0"/>
                        </a:rPr>
                        <a:t>3. Nhờ có dế quý nộp lên quan trên, gia đình Thành được hưởng những gì?</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264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6" y="-12958"/>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txBody>
          <a:bodyPr/>
          <a:lstStyle/>
          <a:p>
            <a:endParaRPr lang="en-US"/>
          </a:p>
        </p:txBody>
      </p:sp>
      <p:sp>
        <p:nvSpPr>
          <p:cNvPr id="10" name="Freeform 3"/>
          <p:cNvSpPr/>
          <p:nvPr/>
        </p:nvSpPr>
        <p:spPr>
          <a:xfrm>
            <a:off x="3348363" y="1243816"/>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stretch>
              <a:fillRect/>
            </a:stretch>
          </a:blipFill>
        </p:spPr>
        <p:txBody>
          <a:bodyPr/>
          <a:lstStyle/>
          <a:p>
            <a:endParaRPr lang="en-US"/>
          </a:p>
        </p:txBody>
      </p:sp>
      <p:sp>
        <p:nvSpPr>
          <p:cNvPr id="11" name="Freeform 3"/>
          <p:cNvSpPr/>
          <p:nvPr/>
        </p:nvSpPr>
        <p:spPr>
          <a:xfrm>
            <a:off x="3442476" y="228993"/>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stretch>
              <a:fillRect/>
            </a:stretch>
          </a:blipFill>
        </p:spPr>
        <p:txBody>
          <a:bodyPr/>
          <a:lstStyle/>
          <a:p>
            <a:endParaRPr lang="en-US"/>
          </a:p>
        </p:txBody>
      </p:sp>
      <p:sp>
        <p:nvSpPr>
          <p:cNvPr id="5" name="Rectangle 4"/>
          <p:cNvSpPr/>
          <p:nvPr/>
        </p:nvSpPr>
        <p:spPr>
          <a:xfrm>
            <a:off x="1630192" y="372496"/>
            <a:ext cx="5490221" cy="461665"/>
          </a:xfrm>
          <a:prstGeom prst="rect">
            <a:avLst/>
          </a:prstGeom>
        </p:spPr>
        <p:txBody>
          <a:bodyPr wrap="none">
            <a:spAutoFit/>
          </a:bodyPr>
          <a:lstStyle/>
          <a:p>
            <a:pPr algn="ctr">
              <a:spcAft>
                <a:spcPts val="0"/>
              </a:spcAft>
            </a:pP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a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latin typeface="Times New Roman" panose="02020603050405020304" pitchFamily="18" charset="0"/>
                <a:ea typeface="Calibri" panose="020F0502020204030204" pitchFamily="34" charset="0"/>
                <a:cs typeface="Times New Roman" panose="02020603050405020304" pitchFamily="18" charset="0"/>
              </a:rPr>
              <a:t>quan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34093" y="1870741"/>
            <a:ext cx="1996779" cy="1446550"/>
          </a:xfrm>
          <a:prstGeom prst="rect">
            <a:avLst/>
          </a:prstGeom>
        </p:spPr>
        <p:txBody>
          <a:bodyPr wrap="square">
            <a:spAutoFit/>
          </a:bodyPr>
          <a:lstStyle/>
          <a:p>
            <a:pPr algn="ctr"/>
            <a:r>
              <a:rPr lang="en-US" sz="4400" b="1" kern="10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rPr>
              <a:t>Hoàn cảnh</a:t>
            </a:r>
            <a:endParaRPr lang="en-GB" sz="4400" b="1">
              <a:ln w="22225">
                <a:solidFill>
                  <a:schemeClr val="accent2"/>
                </a:solidFill>
                <a:prstDash val="solid"/>
              </a:ln>
              <a:solidFill>
                <a:schemeClr val="accent2">
                  <a:lumMod val="40000"/>
                  <a:lumOff val="60000"/>
                </a:schemeClr>
              </a:solidFill>
            </a:endParaRPr>
          </a:p>
        </p:txBody>
      </p:sp>
      <p:sp>
        <p:nvSpPr>
          <p:cNvPr id="7" name="Vertical Scroll 6"/>
          <p:cNvSpPr/>
          <p:nvPr/>
        </p:nvSpPr>
        <p:spPr>
          <a:xfrm>
            <a:off x="2621319" y="1635645"/>
            <a:ext cx="5695097" cy="851737"/>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19" name="Vertical Scroll 18"/>
          <p:cNvSpPr/>
          <p:nvPr/>
        </p:nvSpPr>
        <p:spPr>
          <a:xfrm>
            <a:off x="2585952" y="2618084"/>
            <a:ext cx="5747470" cy="902754"/>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20" name="Vertical Scroll 19"/>
          <p:cNvSpPr/>
          <p:nvPr/>
        </p:nvSpPr>
        <p:spPr>
          <a:xfrm>
            <a:off x="2621319" y="3677659"/>
            <a:ext cx="5747470" cy="1257770"/>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8" name="Rectangle 7"/>
          <p:cNvSpPr/>
          <p:nvPr/>
        </p:nvSpPr>
        <p:spPr>
          <a:xfrm>
            <a:off x="2834326" y="1727795"/>
            <a:ext cx="5482090" cy="830997"/>
          </a:xfrm>
          <a:prstGeom prst="rect">
            <a:avLst/>
          </a:prstGeom>
        </p:spPr>
        <p:txBody>
          <a:bodyPr wrap="square">
            <a:spAutoFit/>
          </a:bodyPr>
          <a:lstStyle/>
          <a:p>
            <a:r>
              <a:rPr lang="en-US" sz="2400" kern="100">
                <a:solidFill>
                  <a:srgbClr val="0D0D0D"/>
                </a:solidFill>
                <a:latin typeface="Times New Roman" panose="02020603050405020304" pitchFamily="18" charset="0"/>
                <a:ea typeface="Calibri" panose="020F0502020204030204" pitchFamily="34" charset="0"/>
              </a:rPr>
              <a:t>Đời Tuyên Đức nhà Minh, trong cung chuộng trò chọi dế</a:t>
            </a:r>
            <a:endParaRPr lang="en-GB" sz="3600"/>
          </a:p>
        </p:txBody>
      </p:sp>
      <p:sp>
        <p:nvSpPr>
          <p:cNvPr id="9" name="Rectangle 8"/>
          <p:cNvSpPr/>
          <p:nvPr/>
        </p:nvSpPr>
        <p:spPr>
          <a:xfrm>
            <a:off x="2759363" y="2689841"/>
            <a:ext cx="5296214" cy="830997"/>
          </a:xfrm>
          <a:prstGeom prst="rect">
            <a:avLst/>
          </a:prstGeom>
        </p:spPr>
        <p:txBody>
          <a:bodyPr wrap="square">
            <a:spAutoFit/>
          </a:bodyPr>
          <a:lstStyle/>
          <a:p>
            <a:pPr algn="just"/>
            <a:r>
              <a:rPr lang="en-US" sz="2400" kern="100">
                <a:solidFill>
                  <a:srgbClr val="0D0D0D"/>
                </a:solidFill>
                <a:latin typeface="Times New Roman" panose="02020603050405020304" pitchFamily="18" charset="0"/>
                <a:ea typeface="Calibri" panose="020F0502020204030204" pitchFamily="34" charset="0"/>
              </a:rPr>
              <a:t>Tri huyện muốn lấy lòng quan trên </a:t>
            </a:r>
            <a:r>
              <a:rPr lang="vi-VN" sz="2400" kern="100">
                <a:solidFill>
                  <a:srgbClr val="0D0D0D"/>
                </a:solidFill>
                <a:latin typeface="Times New Roman" panose="02020603050405020304" pitchFamily="18" charset="0"/>
                <a:ea typeface="Calibri" panose="020F0502020204030204" pitchFamily="34" charset="0"/>
              </a:rPr>
              <a:t>nên </a:t>
            </a:r>
            <a:r>
              <a:rPr lang="en-US" sz="2400" kern="100">
                <a:solidFill>
                  <a:srgbClr val="0D0D0D"/>
                </a:solidFill>
                <a:latin typeface="Times New Roman" panose="02020603050405020304" pitchFamily="18" charset="0"/>
                <a:ea typeface="Calibri" panose="020F0502020204030204" pitchFamily="34" charset="0"/>
              </a:rPr>
              <a:t>sách nhiễu dân chúng đem nộp </a:t>
            </a:r>
            <a:r>
              <a:rPr lang="vi-VN" sz="2400" kern="100">
                <a:solidFill>
                  <a:srgbClr val="0D0D0D"/>
                </a:solidFill>
                <a:latin typeface="Times New Roman" panose="02020603050405020304" pitchFamily="18" charset="0"/>
                <a:ea typeface="Calibri" panose="020F0502020204030204" pitchFamily="34" charset="0"/>
              </a:rPr>
              <a:t>dế.</a:t>
            </a:r>
            <a:endParaRPr lang="en-GB" sz="3600"/>
          </a:p>
        </p:txBody>
      </p:sp>
      <p:sp>
        <p:nvSpPr>
          <p:cNvPr id="21" name="Rectangle 20"/>
          <p:cNvSpPr/>
          <p:nvPr/>
        </p:nvSpPr>
        <p:spPr>
          <a:xfrm>
            <a:off x="2773113" y="3735100"/>
            <a:ext cx="5282464" cy="1200329"/>
          </a:xfrm>
          <a:prstGeom prst="rect">
            <a:avLst/>
          </a:prstGeom>
        </p:spPr>
        <p:txBody>
          <a:bodyPr wrap="square">
            <a:spAutoFit/>
          </a:bodyPr>
          <a:lstStyle/>
          <a:p>
            <a:pPr algn="just">
              <a:spcAft>
                <a:spcPts val="0"/>
              </a:spcAft>
            </a:pPr>
            <a:r>
              <a:rPr lang="en-US" sz="2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 là người có học, tính chất phác nên bị ép làm chức lí chính phải thúc ép dân chúng nộp dế.</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5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9" grpId="0" animBg="1"/>
      <p:bldP spid="20" grpId="0" animBg="1"/>
      <p:bldP spid="8" grpId="0"/>
      <p:bldP spid="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6" y="-12958"/>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txBody>
          <a:bodyPr/>
          <a:lstStyle/>
          <a:p>
            <a:endParaRPr lang="en-US"/>
          </a:p>
        </p:txBody>
      </p:sp>
      <p:sp>
        <p:nvSpPr>
          <p:cNvPr id="6" name="Rectangle 5"/>
          <p:cNvSpPr/>
          <p:nvPr/>
        </p:nvSpPr>
        <p:spPr>
          <a:xfrm>
            <a:off x="383612" y="1589939"/>
            <a:ext cx="2568797" cy="2246769"/>
          </a:xfrm>
          <a:prstGeom prst="rect">
            <a:avLst/>
          </a:prstGeom>
        </p:spPr>
        <p:txBody>
          <a:bodyPr wrap="square">
            <a:spAutoFit/>
          </a:bodyPr>
          <a:lstStyle/>
          <a:p>
            <a:pPr algn="ctr"/>
            <a:r>
              <a:rPr lang="en-US" sz="2800" b="1">
                <a:latin typeface="Times New Roman" panose="02020603050405020304" pitchFamily="18" charset="0"/>
                <a:cs typeface="Times New Roman" panose="02020603050405020304" pitchFamily="18" charset="0"/>
              </a:rPr>
              <a:t>Cảnh ngộ éo le, bi đát của gia đình Thành vì tai họa nộp dế chọi</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7" name="Vertical Scroll 6"/>
          <p:cNvSpPr/>
          <p:nvPr/>
        </p:nvSpPr>
        <p:spPr>
          <a:xfrm>
            <a:off x="3248642" y="1226899"/>
            <a:ext cx="5328592" cy="1701868"/>
          </a:xfrm>
          <a:prstGeom prst="verticalScroll">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Vertical Scroll 18"/>
          <p:cNvSpPr/>
          <p:nvPr/>
        </p:nvSpPr>
        <p:spPr>
          <a:xfrm>
            <a:off x="3166579" y="3131996"/>
            <a:ext cx="5328592" cy="1068331"/>
          </a:xfrm>
          <a:prstGeom prst="verticalScroll">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3392845" y="1359107"/>
            <a:ext cx="4849104" cy="1569660"/>
          </a:xfrm>
          <a:prstGeom prst="rect">
            <a:avLst/>
          </a:prstGeom>
        </p:spPr>
        <p:txBody>
          <a:bodyPr wrap="square">
            <a:spAutoFit/>
          </a:bodyPr>
          <a:lstStyle/>
          <a:p>
            <a:pPr algn="ctr"/>
            <a:r>
              <a:rPr lang="en-US" sz="2400" b="1">
                <a:latin typeface="Times New Roman" panose="02020603050405020304" pitchFamily="18" charset="0"/>
                <a:cs typeface="Times New Roman" panose="02020603050405020304" pitchFamily="18" charset="0"/>
              </a:rPr>
              <a:t>Nỗi đau thể xác</a:t>
            </a:r>
            <a:endParaRPr lang="vi-VN" sz="2400" b="1">
              <a:latin typeface="Times New Roman" panose="02020603050405020304" pitchFamily="18" charset="0"/>
              <a:cs typeface="Times New Roman" panose="02020603050405020304" pitchFamily="18" charset="0"/>
            </a:endParaRPr>
          </a:p>
          <a:p>
            <a:pPr algn="just"/>
            <a:r>
              <a:rPr lang="en-US" sz="2400" b="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không có dế nộp lên </a:t>
            </a:r>
            <a:r>
              <a:rPr lang="en-US"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rPr>
              <a:t> bị đánh trăm trượng, máu me bê bết, chỉ nghĩ đến việc tự tử.</a:t>
            </a:r>
            <a:endParaRPr lang="en-GB" sz="2400">
              <a:latin typeface="Times New Roman" panose="02020603050405020304" pitchFamily="18" charset="0"/>
              <a:cs typeface="Times New Roman" panose="02020603050405020304" pitchFamily="18" charset="0"/>
            </a:endParaRPr>
          </a:p>
        </p:txBody>
      </p:sp>
      <p:sp>
        <p:nvSpPr>
          <p:cNvPr id="9" name="Rectangle 8"/>
          <p:cNvSpPr/>
          <p:nvPr/>
        </p:nvSpPr>
        <p:spPr>
          <a:xfrm>
            <a:off x="3626938" y="3291830"/>
            <a:ext cx="4572000" cy="830997"/>
          </a:xfrm>
          <a:prstGeom prst="rect">
            <a:avLst/>
          </a:prstGeom>
        </p:spPr>
        <p:txBody>
          <a:bodyPr>
            <a:spAutoFit/>
          </a:bodyPr>
          <a:lstStyle/>
          <a:p>
            <a:pPr algn="ctr"/>
            <a:r>
              <a:rPr lang="en-US" sz="2400" b="1">
                <a:latin typeface="Times New Roman" panose="02020603050405020304" pitchFamily="18" charset="0"/>
                <a:cs typeface="Times New Roman" panose="02020603050405020304" pitchFamily="18" charset="0"/>
              </a:rPr>
              <a:t>Nỗi đau </a:t>
            </a:r>
            <a:r>
              <a:rPr lang="vi-VN" sz="2400" b="1">
                <a:latin typeface="Times New Roman" panose="02020603050405020304" pitchFamily="18" charset="0"/>
                <a:cs typeface="Times New Roman" panose="02020603050405020304" pitchFamily="18" charset="0"/>
              </a:rPr>
              <a:t>ti</a:t>
            </a:r>
            <a:r>
              <a:rPr lang="en-US" sz="2400" b="1">
                <a:latin typeface="Times New Roman" panose="02020603050405020304" pitchFamily="18" charset="0"/>
                <a:cs typeface="Times New Roman" panose="02020603050405020304" pitchFamily="18" charset="0"/>
              </a:rPr>
              <a:t>nh thần</a:t>
            </a:r>
            <a:endParaRPr lang="vi-VN" sz="2400" b="1">
              <a:latin typeface="Times New Roman" panose="02020603050405020304" pitchFamily="18" charset="0"/>
              <a:cs typeface="Times New Roman" panose="02020603050405020304" pitchFamily="18" charset="0"/>
            </a:endParaRPr>
          </a:p>
          <a:p>
            <a:pPr algn="ctr"/>
            <a:r>
              <a:rPr lang="en-US" sz="2400" b="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Đứa con trai suýt chết</a:t>
            </a:r>
            <a:endParaRPr lang="en-GB" sz="2400">
              <a:solidFill>
                <a:prstClr val="black"/>
              </a:solidFill>
              <a:latin typeface="Times New Roman" panose="02020603050405020304" pitchFamily="18" charset="0"/>
              <a:cs typeface="Times New Roman" panose="02020603050405020304" pitchFamily="18" charset="0"/>
            </a:endParaRPr>
          </a:p>
        </p:txBody>
      </p:sp>
      <p:pic>
        <p:nvPicPr>
          <p:cNvPr id="22"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9"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txBody>
          <a:bodyPr/>
          <a:lstStyle/>
          <a:p>
            <a:endParaRPr lang="en-US"/>
          </a:p>
        </p:txBody>
      </p:sp>
      <p:sp>
        <p:nvSpPr>
          <p:cNvPr id="10" name="Freeform 3"/>
          <p:cNvSpPr/>
          <p:nvPr/>
        </p:nvSpPr>
        <p:spPr>
          <a:xfrm>
            <a:off x="3380209" y="1259322"/>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stretch>
              <a:fillRect/>
            </a:stretch>
          </a:blipFill>
        </p:spPr>
        <p:txBody>
          <a:bodyPr/>
          <a:lstStyle/>
          <a:p>
            <a:endParaRPr lang="en-US"/>
          </a:p>
        </p:txBody>
      </p:sp>
      <p:sp>
        <p:nvSpPr>
          <p:cNvPr id="11" name="Freeform 3"/>
          <p:cNvSpPr/>
          <p:nvPr/>
        </p:nvSpPr>
        <p:spPr>
          <a:xfrm>
            <a:off x="3348363" y="250454"/>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stretch>
              <a:fillRect/>
            </a:stretch>
          </a:blipFill>
        </p:spPr>
        <p:txBody>
          <a:bodyPr/>
          <a:lstStyle/>
          <a:p>
            <a:endParaRPr lang="en-US"/>
          </a:p>
        </p:txBody>
      </p:sp>
      <p:sp>
        <p:nvSpPr>
          <p:cNvPr id="5" name="Rectangle 4"/>
          <p:cNvSpPr/>
          <p:nvPr/>
        </p:nvSpPr>
        <p:spPr>
          <a:xfrm>
            <a:off x="1470308" y="369551"/>
            <a:ext cx="6045245" cy="523220"/>
          </a:xfrm>
          <a:prstGeom prst="rect">
            <a:avLst/>
          </a:prstGeom>
        </p:spPr>
        <p:txBody>
          <a:bodyPr wrap="none">
            <a:spAutoFit/>
          </a:bodyPr>
          <a:lstStyle/>
          <a:p>
            <a:pPr algn="ctr">
              <a:spcAft>
                <a:spcPts val="0"/>
              </a:spcAft>
            </a:pP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b. Sau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dế</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dâng</a:t>
            </a: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latin typeface="Times New Roman" panose="02020603050405020304" pitchFamily="18" charset="0"/>
                <a:ea typeface="Calibri" panose="020F0502020204030204" pitchFamily="34" charset="0"/>
                <a:cs typeface="Times New Roman" panose="02020603050405020304" pitchFamily="18" charset="0"/>
              </a:rPr>
              <a:t>quan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483768" y="1864797"/>
            <a:ext cx="5256584" cy="91440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497602" y="3219822"/>
            <a:ext cx="5256584" cy="91440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1263" y="1490923"/>
            <a:ext cx="1359897" cy="2862322"/>
          </a:xfrm>
          <a:prstGeom prst="rect">
            <a:avLst/>
          </a:prstGeom>
        </p:spPr>
        <p:txBody>
          <a:bodyPr wrap="square">
            <a:spAutoFit/>
          </a:bodyPr>
          <a:lstStyle/>
          <a:p>
            <a:pPr algn="ctr"/>
            <a:r>
              <a:rPr lang="en-US" sz="3600" b="1" kern="100">
                <a:solidFill>
                  <a:srgbClr val="0D0D0D"/>
                </a:solidFill>
                <a:latin typeface="Times New Roman" panose="02020603050405020304" pitchFamily="18" charset="0"/>
                <a:ea typeface="Calibri" panose="020F0502020204030204" pitchFamily="34" charset="0"/>
              </a:rPr>
              <a:t>Hoàn cảnh bắt được dế</a:t>
            </a:r>
            <a:endParaRPr lang="en-GB" sz="3600"/>
          </a:p>
        </p:txBody>
      </p:sp>
      <p:sp>
        <p:nvSpPr>
          <p:cNvPr id="8" name="Rectangle 7"/>
          <p:cNvSpPr/>
          <p:nvPr/>
        </p:nvSpPr>
        <p:spPr>
          <a:xfrm>
            <a:off x="3173094" y="1870761"/>
            <a:ext cx="3905600" cy="954107"/>
          </a:xfrm>
          <a:prstGeom prst="rect">
            <a:avLst/>
          </a:prstGeom>
        </p:spPr>
        <p:txBody>
          <a:bodyPr wrap="square">
            <a:spAutoFit/>
          </a:bodyPr>
          <a:lstStyle/>
          <a:p>
            <a:pPr algn="ctr"/>
            <a:r>
              <a:rPr lang="vi-VN" sz="2800">
                <a:solidFill>
                  <a:srgbClr val="333333"/>
                </a:solidFill>
                <a:latin typeface="Times New Roman" panose="02020603050405020304" pitchFamily="18" charset="0"/>
                <a:ea typeface="Times New Roman" panose="02020603050405020304" pitchFamily="18" charset="0"/>
              </a:rPr>
              <a:t>N</a:t>
            </a:r>
            <a:r>
              <a:rPr lang="en-US" sz="2800">
                <a:solidFill>
                  <a:srgbClr val="333333"/>
                </a:solidFill>
                <a:latin typeface="Times New Roman" panose="02020603050405020304" pitchFamily="18" charset="0"/>
                <a:ea typeface="Times New Roman" panose="02020603050405020304" pitchFamily="18" charset="0"/>
              </a:rPr>
              <a:t>ghe tiếng dế gáy ngoài cửa, Thành đuổi theo</a:t>
            </a:r>
            <a:endParaRPr lang="en-GB" sz="2800"/>
          </a:p>
        </p:txBody>
      </p:sp>
      <p:sp>
        <p:nvSpPr>
          <p:cNvPr id="15" name="Rectangle 14"/>
          <p:cNvSpPr/>
          <p:nvPr/>
        </p:nvSpPr>
        <p:spPr>
          <a:xfrm>
            <a:off x="2783092" y="3180115"/>
            <a:ext cx="4608512" cy="954107"/>
          </a:xfrm>
          <a:prstGeom prst="rect">
            <a:avLst/>
          </a:prstGeom>
        </p:spPr>
        <p:txBody>
          <a:bodyPr wrap="square">
            <a:spAutoFit/>
          </a:bodyPr>
          <a:lstStyle/>
          <a:p>
            <a:pPr algn="ctr"/>
            <a:r>
              <a:rPr lang="en-US" sz="2800">
                <a:solidFill>
                  <a:srgbClr val="333333"/>
                </a:solidFill>
                <a:latin typeface="Times New Roman" panose="02020603050405020304" pitchFamily="18" charset="0"/>
                <a:ea typeface="Times New Roman" panose="02020603050405020304" pitchFamily="18" charset="0"/>
              </a:rPr>
              <a:t>Con dế thoắt ẩn, thoắt hiện, tự nhảy xuống tay áo Thành. </a:t>
            </a:r>
            <a:endParaRPr lang="en-GB" sz="2800"/>
          </a:p>
        </p:txBody>
      </p:sp>
    </p:spTree>
    <p:extLst>
      <p:ext uri="{BB962C8B-B14F-4D97-AF65-F5344CB8AC3E}">
        <p14:creationId xmlns:p14="http://schemas.microsoft.com/office/powerpoint/2010/main" val="28272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7" grpId="0"/>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6"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4"/>
            <a:stretch>
              <a:fillRect/>
            </a:stretch>
          </a:blipFill>
        </p:spPr>
        <p:txBody>
          <a:bodyPr/>
          <a:lstStyle/>
          <a:p>
            <a:endParaRPr lang="en-US"/>
          </a:p>
        </p:txBody>
      </p:sp>
      <p:sp>
        <p:nvSpPr>
          <p:cNvPr id="6" name="Rounded Rectangle 5"/>
          <p:cNvSpPr/>
          <p:nvPr/>
        </p:nvSpPr>
        <p:spPr>
          <a:xfrm>
            <a:off x="2449488" y="473542"/>
            <a:ext cx="5256584" cy="164760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2480958" y="2538543"/>
            <a:ext cx="5256584" cy="183340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68647" y="1779708"/>
            <a:ext cx="1792878" cy="2246769"/>
          </a:xfrm>
          <a:prstGeom prst="rect">
            <a:avLst/>
          </a:prstGeom>
        </p:spPr>
        <p:txBody>
          <a:bodyPr wrap="square">
            <a:spAutoFit/>
          </a:bodyPr>
          <a:lstStyle/>
          <a:p>
            <a:pPr algn="ctr"/>
            <a:r>
              <a:rPr lang="en-US" sz="2800" b="1">
                <a:latin typeface="Times New Roman" panose="02020603050405020304" pitchFamily="18" charset="0"/>
                <a:cs typeface="Times New Roman" panose="02020603050405020304" pitchFamily="18" charset="0"/>
              </a:rPr>
              <a:t>Đặc điểm của con dế quý dâng lên quan trên</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63199" y="485894"/>
            <a:ext cx="5142873" cy="1569660"/>
          </a:xfrm>
          <a:prstGeom prst="rect">
            <a:avLst/>
          </a:prstGeom>
        </p:spPr>
        <p:txBody>
          <a:bodyPr wrap="square">
            <a:spAutoFit/>
          </a:bodyP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dáng</a:t>
            </a:r>
            <a:endParaRPr lang="vi-VN"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V</a:t>
            </a:r>
            <a:r>
              <a:rPr lang="en-US" sz="2400">
                <a:latin typeface="Times New Roman" panose="02020603050405020304" pitchFamily="18" charset="0"/>
                <a:cs typeface="Times New Roman" panose="02020603050405020304" pitchFamily="18" charset="0"/>
              </a:rPr>
              <a:t>ừa nhỏ, vừa ngắn, màu tía nhưng nhìn kĩ hình dáng như con chó, cánh hoa mai, đầu xuông chân dài, có vẻ dế hay.</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662451" y="2689871"/>
            <a:ext cx="4954718" cy="1569660"/>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 </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dế chọi không có đối thủ</a:t>
            </a:r>
            <a:endParaRPr lang="vi-VN"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Đánh thắng</a:t>
            </a:r>
            <a:r>
              <a:rPr lang="vi-VN" sz="2400">
                <a:latin typeface="Times New Roman" panose="02020603050405020304" pitchFamily="18" charset="0"/>
                <a:cs typeface="Times New Roman" panose="02020603050405020304" pitchFamily="18" charset="0"/>
              </a:rPr>
              <a:t> các</a:t>
            </a:r>
            <a:r>
              <a:rPr lang="en-US" sz="2400">
                <a:latin typeface="Times New Roman" panose="02020603050405020304" pitchFamily="18" charset="0"/>
                <a:cs typeface="Times New Roman" panose="02020603050405020304" pitchFamily="18" charset="0"/>
              </a:rPr>
              <a:t> con dế</a:t>
            </a:r>
            <a:r>
              <a:rPr lang="vi-VN" sz="2400">
                <a:latin typeface="Times New Roman" panose="02020603050405020304" pitchFamily="18" charset="0"/>
                <a:cs typeface="Times New Roman" panose="02020603050405020304" pitchFamily="18" charset="0"/>
              </a:rPr>
              <a:t> khác</a:t>
            </a:r>
            <a:r>
              <a:rPr lang="en-US" sz="2400">
                <a:latin typeface="Times New Roman" panose="02020603050405020304" pitchFamily="18" charset="0"/>
                <a:cs typeface="Times New Roman" panose="02020603050405020304" pitchFamily="18" charset="0"/>
              </a:rPr>
              <a:t>, thắng cả con gà lao vào mổ </a:t>
            </a:r>
            <a:r>
              <a:rPr lang="vi-VN" sz="2400">
                <a:latin typeface="Times New Roman" panose="02020603050405020304" pitchFamily="18" charset="0"/>
                <a:cs typeface="Times New Roman" panose="02020603050405020304" pitchFamily="18" charset="0"/>
              </a:rPr>
              <a:t>nó, </a:t>
            </a:r>
            <a:r>
              <a:rPr lang="en-US" sz="2400">
                <a:latin typeface="Times New Roman" panose="02020603050405020304" pitchFamily="18" charset="0"/>
                <a:cs typeface="Times New Roman" panose="02020603050405020304" pitchFamily="18" charset="0"/>
              </a:rPr>
              <a:t>biết nhảy mỗi khi có nhạc nổi lên. </a:t>
            </a:r>
            <a:endParaRPr lang="en-GB" sz="2400">
              <a:latin typeface="Times New Roman" panose="02020603050405020304" pitchFamily="18" charset="0"/>
              <a:cs typeface="Times New Roman" panose="02020603050405020304" pitchFamily="18" charset="0"/>
            </a:endParaRPr>
          </a:p>
        </p:txBody>
      </p:sp>
      <p:pic>
        <p:nvPicPr>
          <p:cNvPr id="1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3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7" grpId="0"/>
      <p:bldP spid="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sp>
        <p:nvSpPr>
          <p:cNvPr id="4" name="Freeform 4"/>
          <p:cNvSpPr/>
          <p:nvPr/>
        </p:nvSpPr>
        <p:spPr>
          <a:xfrm>
            <a:off x="589250" y="2087766"/>
            <a:ext cx="3455284" cy="2483133"/>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4335922" y="2087766"/>
            <a:ext cx="3692462" cy="242820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sp>
        <p:nvSpPr>
          <p:cNvPr id="7" name="Rectangle 6"/>
          <p:cNvSpPr/>
          <p:nvPr/>
        </p:nvSpPr>
        <p:spPr>
          <a:xfrm>
            <a:off x="920717" y="2414857"/>
            <a:ext cx="2792349" cy="1938992"/>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Được Tri huyện miễn sai dịch, được tạo điều kiện đỗ Tú tài; được quan tỉnh trọng thưởng.</a:t>
            </a:r>
            <a:endParaRPr lang="en-GB" sz="2400">
              <a:latin typeface="Times New Roman" panose="02020603050405020304" pitchFamily="18" charset="0"/>
              <a:cs typeface="Times New Roman" panose="02020603050405020304" pitchFamily="18" charset="0"/>
            </a:endParaRPr>
          </a:p>
        </p:txBody>
      </p:sp>
      <p:sp>
        <p:nvSpPr>
          <p:cNvPr id="18" name="Rectangle 17"/>
          <p:cNvSpPr/>
          <p:nvPr/>
        </p:nvSpPr>
        <p:spPr>
          <a:xfrm>
            <a:off x="4607848" y="2482412"/>
            <a:ext cx="3148609" cy="156966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Con trai bình phục bệnh; không quá vài năm mà gia đình trở nên giàu sang </a:t>
            </a:r>
            <a:endParaRPr lang="en-GB"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270774" y="270187"/>
            <a:ext cx="4572000" cy="1569660"/>
          </a:xfrm>
          <a:prstGeom prst="rect">
            <a:avLst/>
          </a:prstGeom>
        </p:spPr>
        <p:txBody>
          <a:bodyPr>
            <a:spAutoFit/>
          </a:bodyPr>
          <a:lstStyle/>
          <a:p>
            <a:pPr algn="ctr"/>
            <a:r>
              <a:rPr lang="en-US" sz="3200" b="1" kern="100">
                <a:solidFill>
                  <a:srgbClr val="0D0D0D"/>
                </a:solidFill>
                <a:latin typeface="Times New Roman" panose="02020603050405020304" pitchFamily="18" charset="0"/>
                <a:ea typeface="Calibri" panose="020F0502020204030204" pitchFamily="34" charset="0"/>
              </a:rPr>
              <a:t>Vận may của gia đình Thành từ khi tìm được dế quý dâng quan</a:t>
            </a:r>
            <a:endParaRPr lang="en-GB" sz="3200"/>
          </a:p>
        </p:txBody>
      </p:sp>
    </p:spTree>
    <p:extLst>
      <p:ext uri="{BB962C8B-B14F-4D97-AF65-F5344CB8AC3E}">
        <p14:creationId xmlns:p14="http://schemas.microsoft.com/office/powerpoint/2010/main" val="17436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6" y="2571751"/>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395536" y="36771"/>
            <a:ext cx="5184576" cy="2062103"/>
          </a:xfrm>
          <a:prstGeom prst="rect">
            <a:avLst/>
          </a:prstGeom>
        </p:spPr>
        <p:txBody>
          <a:bodyPr wrap="square">
            <a:spAutoFit/>
          </a:bodyPr>
          <a:lstStyle/>
          <a:p>
            <a:pPr algn="just"/>
            <a:r>
              <a:rPr lang="pt-BR" sz="32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Đoạn Video sau khiến em nghĩ đến trò chơi dân gian nào? Em có hiểu biết gì về trò chơi này?</a:t>
            </a:r>
            <a:endParaRPr lang="en-GB" sz="3200" b="1" dirty="0">
              <a:effectLst>
                <a:outerShdw blurRad="38100" dist="38100" dir="2700000" algn="tl">
                  <a:srgbClr val="000000">
                    <a:alpha val="43137"/>
                  </a:srgbClr>
                </a:outerShdw>
              </a:effectLst>
            </a:endParaRPr>
          </a:p>
        </p:txBody>
      </p:sp>
      <p:sp>
        <p:nvSpPr>
          <p:cNvPr id="4" name="Explosion 1 3"/>
          <p:cNvSpPr/>
          <p:nvPr/>
        </p:nvSpPr>
        <p:spPr>
          <a:xfrm>
            <a:off x="79125" y="160058"/>
            <a:ext cx="360040" cy="376316"/>
          </a:xfrm>
          <a:prstGeom prst="irregularSeal1">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65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124376" y="217701"/>
            <a:ext cx="8912119"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3"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99727" y="616212"/>
            <a:ext cx="613020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huống</a:t>
            </a:r>
            <a:endParaRPr lang="en-GB" sz="2400" dirty="0">
              <a:latin typeface="Times New Roman" panose="02020603050405020304" pitchFamily="18" charset="0"/>
              <a:cs typeface="Times New Roman" panose="02020603050405020304" pitchFamily="18" charset="0"/>
            </a:endParaRPr>
          </a:p>
        </p:txBody>
      </p:sp>
      <p:sp>
        <p:nvSpPr>
          <p:cNvPr id="14" name="Freeform 3"/>
          <p:cNvSpPr/>
          <p:nvPr/>
        </p:nvSpPr>
        <p:spPr>
          <a:xfrm>
            <a:off x="5485459" y="1768145"/>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stretch>
              <a:fillRect/>
            </a:stretch>
          </a:blipFill>
        </p:spPr>
        <p:txBody>
          <a:bodyPr/>
          <a:lstStyle/>
          <a:p>
            <a:endParaRPr lang="en-US"/>
          </a:p>
        </p:txBody>
      </p:sp>
      <p:sp>
        <p:nvSpPr>
          <p:cNvPr id="15" name="Freeform 3"/>
          <p:cNvSpPr/>
          <p:nvPr/>
        </p:nvSpPr>
        <p:spPr>
          <a:xfrm>
            <a:off x="942309" y="1762516"/>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stretch>
              <a:fillRect/>
            </a:stretch>
          </a:blipFill>
        </p:spPr>
        <p:txBody>
          <a:bodyPr/>
          <a:lstStyle/>
          <a:p>
            <a:endParaRPr lang="en-US"/>
          </a:p>
        </p:txBody>
      </p:sp>
      <p:sp>
        <p:nvSpPr>
          <p:cNvPr id="35" name="Right Arrow 34"/>
          <p:cNvSpPr/>
          <p:nvPr/>
        </p:nvSpPr>
        <p:spPr>
          <a:xfrm rot="5400000">
            <a:off x="1956187" y="2795965"/>
            <a:ext cx="352361" cy="367017"/>
          </a:xfrm>
          <a:prstGeom prst="rightArrow">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algn="ctr">
              <a:lnSpc>
                <a:spcPct val="120000"/>
              </a:lnSpc>
              <a:defRPr/>
            </a:pPr>
            <a:endParaRPr lang="en-US" sz="2000"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 name="Rectangle 5"/>
          <p:cNvSpPr/>
          <p:nvPr/>
        </p:nvSpPr>
        <p:spPr>
          <a:xfrm>
            <a:off x="3117396" y="1167274"/>
            <a:ext cx="2646878" cy="400110"/>
          </a:xfrm>
          <a:prstGeom prst="rect">
            <a:avLst/>
          </a:prstGeom>
        </p:spPr>
        <p:txBody>
          <a:bodyPr wrap="none">
            <a:spAutoFit/>
          </a:bodyPr>
          <a:lstStyle/>
          <a:p>
            <a:r>
              <a:rPr lang="en-US" sz="2000" b="1">
                <a:latin typeface="Times New Roman" panose="02020603050405020304" pitchFamily="18" charset="0"/>
                <a:ea typeface="Calibri" panose="020F0502020204030204" pitchFamily="34" charset="0"/>
                <a:cs typeface="Times New Roman" panose="02020603050405020304" pitchFamily="18" charset="0"/>
              </a:rPr>
              <a:t>Hai tình huống đối lập</a:t>
            </a:r>
            <a:endParaRPr lang="en-GB" sz="2000">
              <a:latin typeface="Times New Roman" panose="02020603050405020304" pitchFamily="18" charset="0"/>
              <a:cs typeface="Times New Roman" panose="02020603050405020304" pitchFamily="18" charset="0"/>
            </a:endParaRPr>
          </a:p>
        </p:txBody>
      </p:sp>
      <p:sp>
        <p:nvSpPr>
          <p:cNvPr id="19" name="Rectangle 18"/>
          <p:cNvSpPr/>
          <p:nvPr/>
        </p:nvSpPr>
        <p:spPr>
          <a:xfrm>
            <a:off x="840569" y="1935496"/>
            <a:ext cx="2526550" cy="830997"/>
          </a:xfrm>
          <a:prstGeom prst="rect">
            <a:avLst/>
          </a:prstGeom>
        </p:spPr>
        <p:txBody>
          <a:bodyPr wrap="square">
            <a:spAutoFit/>
          </a:bodyPr>
          <a:lstStyle/>
          <a:p>
            <a:pPr algn="ctr"/>
            <a:r>
              <a:rPr lang="en-US" sz="2400" b="1" i="1">
                <a:latin typeface="Times New Roman" panose="02020603050405020304" pitchFamily="18" charset="0"/>
                <a:ea typeface="Calibri" panose="020F0502020204030204" pitchFamily="34" charset="0"/>
              </a:rPr>
              <a:t>Không có dế chọi nộp quan </a:t>
            </a:r>
            <a:r>
              <a:rPr lang="vi-VN" sz="2400" b="1" i="1">
                <a:latin typeface="Times New Roman" panose="02020603050405020304" pitchFamily="18" charset="0"/>
                <a:ea typeface="Calibri" panose="020F0502020204030204" pitchFamily="34" charset="0"/>
              </a:rPr>
              <a:t>trên</a:t>
            </a:r>
            <a:endParaRPr lang="en-GB" sz="2400" b="1" i="1"/>
          </a:p>
        </p:txBody>
      </p:sp>
      <p:sp>
        <p:nvSpPr>
          <p:cNvPr id="20" name="Rectangle 19"/>
          <p:cNvSpPr/>
          <p:nvPr/>
        </p:nvSpPr>
        <p:spPr>
          <a:xfrm>
            <a:off x="987613" y="3129689"/>
            <a:ext cx="4572000" cy="1421928"/>
          </a:xfrm>
          <a:prstGeom prst="rect">
            <a:avLst/>
          </a:prstGeom>
        </p:spPr>
        <p:txBody>
          <a:bodyPr>
            <a:spAutoFit/>
          </a:bodyPr>
          <a:lstStyle/>
          <a:p>
            <a:pPr lvl="0" algn="just">
              <a:lnSpc>
                <a:spcPct val="130000"/>
              </a:lnSpc>
              <a:spcAft>
                <a:spcPts val="0"/>
              </a:spcAft>
              <a:buSzPts val="1400"/>
            </a:pPr>
            <a:r>
              <a:rPr lang="en-US" sz="2400">
                <a:latin typeface="Times New Roman" panose="02020603050405020304" pitchFamily="18" charset="0"/>
                <a:ea typeface="Times New Roman" panose="02020603050405020304" pitchFamily="18" charset="0"/>
                <a:cs typeface="Times New Roman" panose="02020603050405020304" pitchFamily="18" charset="0"/>
              </a:rPr>
              <a:t>Gia sản khánh kiệt</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2400">
                <a:latin typeface="Times New Roman" panose="02020603050405020304" pitchFamily="18" charset="0"/>
                <a:ea typeface="Times New Roman" panose="02020603050405020304" pitchFamily="18" charset="0"/>
                <a:cs typeface="Times New Roman" panose="02020603050405020304" pitchFamily="18" charset="0"/>
              </a:rPr>
              <a:t>Bị đánh nhừ tử</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a:latin typeface="Times New Roman" panose="02020603050405020304" pitchFamily="18" charset="0"/>
                <a:ea typeface="Calibri" panose="020F0502020204030204" pitchFamily="34" charset="0"/>
                <a:cs typeface="Times New Roman" panose="02020603050405020304" pitchFamily="18" charset="0"/>
              </a:rPr>
              <a:t>Con trai suýt chết</a:t>
            </a:r>
            <a:endParaRPr lang="en-GB" sz="2400">
              <a:latin typeface="Times New Roman" panose="02020603050405020304" pitchFamily="18" charset="0"/>
              <a:cs typeface="Times New Roman" panose="02020603050405020304" pitchFamily="18" charset="0"/>
            </a:endParaRPr>
          </a:p>
        </p:txBody>
      </p:sp>
      <p:sp>
        <p:nvSpPr>
          <p:cNvPr id="21" name="Rectangle 20"/>
          <p:cNvSpPr/>
          <p:nvPr/>
        </p:nvSpPr>
        <p:spPr>
          <a:xfrm>
            <a:off x="5311765" y="1884733"/>
            <a:ext cx="2532701" cy="830997"/>
          </a:xfrm>
          <a:prstGeom prst="rect">
            <a:avLst/>
          </a:prstGeom>
        </p:spPr>
        <p:txBody>
          <a:bodyPr wrap="square">
            <a:spAutoFit/>
          </a:bodyPr>
          <a:lstStyle/>
          <a:p>
            <a:pPr algn="ctr">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Có dế chọi quý để nộp quan trên</a:t>
            </a:r>
            <a:endParaRPr lang="en-GB" sz="24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5292080" y="3393140"/>
            <a:ext cx="4572000" cy="941796"/>
          </a:xfrm>
          <a:prstGeom prst="rect">
            <a:avLst/>
          </a:prstGeom>
        </p:spPr>
        <p:txBody>
          <a:bodyPr>
            <a:spAutoFit/>
          </a:bodyPr>
          <a:lstStyle/>
          <a:p>
            <a:pPr algn="just">
              <a:lnSpc>
                <a:spcPct val="130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Được trọng thưởng</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ea typeface="Calibri" panose="020F0502020204030204" pitchFamily="34" charset="0"/>
                <a:cs typeface="Times New Roman" panose="02020603050405020304" pitchFamily="18" charset="0"/>
              </a:rPr>
              <a:t>Trở nên phú quý, giàu sang</a:t>
            </a:r>
            <a:endParaRPr lang="en-GB" sz="2400">
              <a:latin typeface="Times New Roman" panose="02020603050405020304" pitchFamily="18" charset="0"/>
              <a:cs typeface="Times New Roman" panose="02020603050405020304" pitchFamily="18" charset="0"/>
            </a:endParaRPr>
          </a:p>
        </p:txBody>
      </p:sp>
      <p:sp>
        <p:nvSpPr>
          <p:cNvPr id="23" name="Left-Right Arrow 22"/>
          <p:cNvSpPr/>
          <p:nvPr/>
        </p:nvSpPr>
        <p:spPr>
          <a:xfrm>
            <a:off x="3651996" y="1587399"/>
            <a:ext cx="1216152" cy="484632"/>
          </a:xfrm>
          <a:prstGeom prst="leftRightArrow">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5400000">
            <a:off x="6379528" y="2759165"/>
            <a:ext cx="352361" cy="367017"/>
          </a:xfrm>
          <a:prstGeom prst="rightArrow">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algn="ctr">
              <a:lnSpc>
                <a:spcPct val="120000"/>
              </a:lnSpc>
              <a:defRPr/>
            </a:pPr>
            <a:endParaRPr lang="en-US" sz="2000"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9559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animBg="1"/>
      <p:bldP spid="6" grpId="0"/>
      <p:bldP spid="19" grpId="0"/>
      <p:bldP spid="20" grpId="0"/>
      <p:bldP spid="21" grpId="0"/>
      <p:bldP spid="22" grpId="0"/>
      <p:bldP spid="23"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5424" y="2304555"/>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3275856" y="43845"/>
            <a:ext cx="1871025" cy="584775"/>
          </a:xfrm>
          <a:prstGeom prst="rect">
            <a:avLst/>
          </a:prstGeom>
        </p:spPr>
        <p:txBody>
          <a:bodyPr wrap="none">
            <a:spAutoFit/>
          </a:bodyPr>
          <a:lstStyle/>
          <a:p>
            <a:r>
              <a:rPr lang="en-US" sz="3200">
                <a:latin typeface="Times New Roman" panose="02020603050405020304" pitchFamily="18" charset="0"/>
                <a:ea typeface="Calibri" panose="020F0502020204030204" pitchFamily="34" charset="0"/>
              </a:rPr>
              <a:t>* </a:t>
            </a:r>
            <a:r>
              <a:rPr lang="en-US" sz="3200" b="1">
                <a:latin typeface="Times New Roman" panose="02020603050405020304" pitchFamily="18" charset="0"/>
                <a:ea typeface="Calibri" panose="020F0502020204030204" pitchFamily="34" charset="0"/>
              </a:rPr>
              <a:t>Ý nghĩa</a:t>
            </a:r>
            <a:endParaRPr lang="en-GB" sz="3200"/>
          </a:p>
        </p:txBody>
      </p:sp>
      <p:grpSp>
        <p:nvGrpSpPr>
          <p:cNvPr id="7" name="组合 21">
            <a:extLst>
              <a:ext uri="{FF2B5EF4-FFF2-40B4-BE49-F238E27FC236}">
                <a16:creationId xmlns:a16="http://schemas.microsoft.com/office/drawing/2014/main" id="{A7C2403E-D313-45F8-AF40-45EB3A5FC85A}"/>
              </a:ext>
            </a:extLst>
          </p:cNvPr>
          <p:cNvGrpSpPr/>
          <p:nvPr/>
        </p:nvGrpSpPr>
        <p:grpSpPr>
          <a:xfrm>
            <a:off x="323530" y="771550"/>
            <a:ext cx="504056" cy="432048"/>
            <a:chOff x="-15619175" y="4136996"/>
            <a:chExt cx="2562225" cy="2549525"/>
          </a:xfrm>
        </p:grpSpPr>
        <p:sp>
          <p:nvSpPr>
            <p:cNvPr id="10" name="Freeform 23">
              <a:extLst>
                <a:ext uri="{FF2B5EF4-FFF2-40B4-BE49-F238E27FC236}">
                  <a16:creationId xmlns:a16="http://schemas.microsoft.com/office/drawing/2014/main" id="{57383FF1-90A2-495D-8DBA-FCF12CBDE9EA}"/>
                </a:ext>
              </a:extLst>
            </p:cNvPr>
            <p:cNvSpPr>
              <a:spLocks/>
            </p:cNvSpPr>
            <p:nvPr/>
          </p:nvSpPr>
          <p:spPr bwMode="auto">
            <a:xfrm>
              <a:off x="-15619175" y="4136996"/>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EEC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zh-CN" altLang="en-US" dirty="0">
                <a:solidFill>
                  <a:srgbClr val="FFFFFF"/>
                </a:solidFill>
                <a:latin typeface="inpin heiti" charset="-122"/>
                <a:ea typeface="inpin heiti" charset="-122"/>
                <a:cs typeface="inpin heiti" charset="-122"/>
              </a:endParaRPr>
            </a:p>
          </p:txBody>
        </p:sp>
        <p:sp>
          <p:nvSpPr>
            <p:cNvPr id="11" name="自由: 形状 62">
              <a:extLst>
                <a:ext uri="{FF2B5EF4-FFF2-40B4-BE49-F238E27FC236}">
                  <a16:creationId xmlns:a16="http://schemas.microsoft.com/office/drawing/2014/main" id="{489D3452-711F-44BB-B3B7-507B60B853B9}"/>
                </a:ext>
              </a:extLst>
            </p:cNvPr>
            <p:cNvSpPr>
              <a:spLocks/>
            </p:cNvSpPr>
            <p:nvPr/>
          </p:nvSpPr>
          <p:spPr bwMode="auto">
            <a:xfrm>
              <a:off x="-15418137" y="4332258"/>
              <a:ext cx="2160157" cy="2160286"/>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74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400" dirty="0">
                <a:solidFill>
                  <a:srgbClr val="FFFFFF"/>
                </a:solidFill>
                <a:latin typeface="inpin heiti" charset="-122"/>
                <a:ea typeface="inpin heiti" charset="-122"/>
                <a:cs typeface="inpin heiti" charset="-122"/>
              </a:endParaRPr>
            </a:p>
          </p:txBody>
        </p:sp>
      </p:grpSp>
      <p:grpSp>
        <p:nvGrpSpPr>
          <p:cNvPr id="12" name="组合 21">
            <a:extLst>
              <a:ext uri="{FF2B5EF4-FFF2-40B4-BE49-F238E27FC236}">
                <a16:creationId xmlns:a16="http://schemas.microsoft.com/office/drawing/2014/main" id="{A7C2403E-D313-45F8-AF40-45EB3A5FC85A}"/>
              </a:ext>
            </a:extLst>
          </p:cNvPr>
          <p:cNvGrpSpPr/>
          <p:nvPr/>
        </p:nvGrpSpPr>
        <p:grpSpPr>
          <a:xfrm>
            <a:off x="283981" y="2255145"/>
            <a:ext cx="504056" cy="432048"/>
            <a:chOff x="-15619175" y="4136996"/>
            <a:chExt cx="2562225" cy="2549525"/>
          </a:xfrm>
        </p:grpSpPr>
        <p:sp>
          <p:nvSpPr>
            <p:cNvPr id="13" name="Freeform 23">
              <a:extLst>
                <a:ext uri="{FF2B5EF4-FFF2-40B4-BE49-F238E27FC236}">
                  <a16:creationId xmlns:a16="http://schemas.microsoft.com/office/drawing/2014/main" id="{57383FF1-90A2-495D-8DBA-FCF12CBDE9EA}"/>
                </a:ext>
              </a:extLst>
            </p:cNvPr>
            <p:cNvSpPr>
              <a:spLocks/>
            </p:cNvSpPr>
            <p:nvPr/>
          </p:nvSpPr>
          <p:spPr bwMode="auto">
            <a:xfrm>
              <a:off x="-15619175" y="4136996"/>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EEC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zh-CN" altLang="en-US" sz="2000" dirty="0">
                <a:solidFill>
                  <a:srgbClr val="FFFFFF"/>
                </a:solidFill>
                <a:latin typeface="inpin heiti" charset="-122"/>
                <a:ea typeface="inpin heiti" charset="-122"/>
                <a:cs typeface="inpin heiti" charset="-122"/>
              </a:endParaRPr>
            </a:p>
          </p:txBody>
        </p:sp>
        <p:sp>
          <p:nvSpPr>
            <p:cNvPr id="14" name="自由: 形状 62">
              <a:extLst>
                <a:ext uri="{FF2B5EF4-FFF2-40B4-BE49-F238E27FC236}">
                  <a16:creationId xmlns:a16="http://schemas.microsoft.com/office/drawing/2014/main" id="{489D3452-711F-44BB-B3B7-507B60B853B9}"/>
                </a:ext>
              </a:extLst>
            </p:cNvPr>
            <p:cNvSpPr>
              <a:spLocks/>
            </p:cNvSpPr>
            <p:nvPr/>
          </p:nvSpPr>
          <p:spPr bwMode="auto">
            <a:xfrm>
              <a:off x="-15418137" y="4332258"/>
              <a:ext cx="2160157" cy="2160286"/>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74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800" dirty="0">
                <a:solidFill>
                  <a:srgbClr val="FFFFFF"/>
                </a:solidFill>
                <a:latin typeface="inpin heiti" charset="-122"/>
                <a:ea typeface="inpin heiti" charset="-122"/>
                <a:cs typeface="inpin heiti" charset="-122"/>
              </a:endParaRPr>
            </a:p>
          </p:txBody>
        </p:sp>
      </p:grpSp>
      <p:sp>
        <p:nvSpPr>
          <p:cNvPr id="4" name="Rectangle 3"/>
          <p:cNvSpPr/>
          <p:nvPr/>
        </p:nvSpPr>
        <p:spPr>
          <a:xfrm>
            <a:off x="906488" y="669014"/>
            <a:ext cx="7704856" cy="1569660"/>
          </a:xfrm>
          <a:prstGeom prst="rect">
            <a:avLst/>
          </a:prstGeom>
        </p:spPr>
        <p:txBody>
          <a:bodyPr wrap="square">
            <a:spAutoFit/>
          </a:bodyPr>
          <a:lstStyle/>
          <a:p>
            <a:pPr algn="just">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Sự đối lập giữa hai tình huống cho thấy sự vô lối của những kẻ cầm quyền khi chỉ biết ăn chơi hưởng lạc, đẩy nhân dân vào cảnh cùng cực khổ đau, những vị quan thanh liêm cũng bị chèn ép nặng nề.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23868" y="2238674"/>
            <a:ext cx="7608572" cy="1200329"/>
          </a:xfrm>
          <a:prstGeom prst="rect">
            <a:avLst/>
          </a:prstGeom>
        </p:spPr>
        <p:txBody>
          <a:bodyPr wrap="square">
            <a:spAutoFit/>
          </a:bodyPr>
          <a:lstStyle/>
          <a:p>
            <a:pPr algn="just">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Thể hiện sự phi lí, bất công trong xã hội phong kiến đương thời. Hóa ra số phận của cả một gia đình cũng chỉ được định đoạt trong một con dế bé nhỏ.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6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80">
                                          <p:stCondLst>
                                            <p:cond delay="0"/>
                                          </p:stCondLst>
                                        </p:cTn>
                                        <p:tgtEl>
                                          <p:spTgt spid="5"/>
                                        </p:tgtEl>
                                      </p:cBhvr>
                                    </p:animEffect>
                                    <p:anim calcmode="lin" valueType="num">
                                      <p:cBhvr>
                                        <p:cTn id="6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8" dur="26">
                                          <p:stCondLst>
                                            <p:cond delay="650"/>
                                          </p:stCondLst>
                                        </p:cTn>
                                        <p:tgtEl>
                                          <p:spTgt spid="5"/>
                                        </p:tgtEl>
                                      </p:cBhvr>
                                      <p:to x="100000" y="60000"/>
                                    </p:animScale>
                                    <p:animScale>
                                      <p:cBhvr>
                                        <p:cTn id="69" dur="166" decel="50000">
                                          <p:stCondLst>
                                            <p:cond delay="676"/>
                                          </p:stCondLst>
                                        </p:cTn>
                                        <p:tgtEl>
                                          <p:spTgt spid="5"/>
                                        </p:tgtEl>
                                      </p:cBhvr>
                                      <p:to x="100000" y="100000"/>
                                    </p:animScale>
                                    <p:animScale>
                                      <p:cBhvr>
                                        <p:cTn id="70" dur="26">
                                          <p:stCondLst>
                                            <p:cond delay="1312"/>
                                          </p:stCondLst>
                                        </p:cTn>
                                        <p:tgtEl>
                                          <p:spTgt spid="5"/>
                                        </p:tgtEl>
                                      </p:cBhvr>
                                      <p:to x="100000" y="80000"/>
                                    </p:animScale>
                                    <p:animScale>
                                      <p:cBhvr>
                                        <p:cTn id="71" dur="166" decel="50000">
                                          <p:stCondLst>
                                            <p:cond delay="1338"/>
                                          </p:stCondLst>
                                        </p:cTn>
                                        <p:tgtEl>
                                          <p:spTgt spid="5"/>
                                        </p:tgtEl>
                                      </p:cBhvr>
                                      <p:to x="100000" y="100000"/>
                                    </p:animScale>
                                    <p:animScale>
                                      <p:cBhvr>
                                        <p:cTn id="72" dur="26">
                                          <p:stCondLst>
                                            <p:cond delay="1642"/>
                                          </p:stCondLst>
                                        </p:cTn>
                                        <p:tgtEl>
                                          <p:spTgt spid="5"/>
                                        </p:tgtEl>
                                      </p:cBhvr>
                                      <p:to x="100000" y="90000"/>
                                    </p:animScale>
                                    <p:animScale>
                                      <p:cBhvr>
                                        <p:cTn id="73" dur="166" decel="50000">
                                          <p:stCondLst>
                                            <p:cond delay="1668"/>
                                          </p:stCondLst>
                                        </p:cTn>
                                        <p:tgtEl>
                                          <p:spTgt spid="5"/>
                                        </p:tgtEl>
                                      </p:cBhvr>
                                      <p:to x="100000" y="100000"/>
                                    </p:animScale>
                                    <p:animScale>
                                      <p:cBhvr>
                                        <p:cTn id="74" dur="26">
                                          <p:stCondLst>
                                            <p:cond delay="1808"/>
                                          </p:stCondLst>
                                        </p:cTn>
                                        <p:tgtEl>
                                          <p:spTgt spid="5"/>
                                        </p:tgtEl>
                                      </p:cBhvr>
                                      <p:to x="100000" y="95000"/>
                                    </p:animScale>
                                    <p:animScale>
                                      <p:cBhvr>
                                        <p:cTn id="7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txBody>
          <a:bodyPr/>
          <a:lstStyle/>
          <a:p>
            <a:endParaRPr lang="en-US"/>
          </a:p>
        </p:txBody>
      </p:sp>
      <p:sp>
        <p:nvSpPr>
          <p:cNvPr id="6" name="Rounded Rectangle 5"/>
          <p:cNvSpPr/>
          <p:nvPr/>
        </p:nvSpPr>
        <p:spPr>
          <a:xfrm>
            <a:off x="1083020" y="1990512"/>
            <a:ext cx="2408860" cy="2064092"/>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3963258" y="1529763"/>
            <a:ext cx="4736646" cy="3058212"/>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626029" y="178043"/>
            <a:ext cx="5867055" cy="678199"/>
          </a:xfrm>
          <a:prstGeom prst="rect">
            <a:avLst/>
          </a:prstGeom>
        </p:spPr>
        <p:txBody>
          <a:bodyPr wrap="none">
            <a:spAutoFit/>
          </a:bodyPr>
          <a:lstStyle/>
          <a:p>
            <a:pPr algn="just">
              <a:lnSpc>
                <a:spcPct val="130000"/>
              </a:lnSpc>
              <a:spcAft>
                <a:spcPts val="0"/>
              </a:spcAft>
            </a:pPr>
            <a:r>
              <a:rPr lang="pt-BR" sz="3200" b="1" kern="100" dirty="0">
                <a:latin typeface="Times New Roman" panose="02020603050405020304" pitchFamily="18" charset="0"/>
                <a:ea typeface="Calibri" panose="020F0502020204030204" pitchFamily="34" charset="0"/>
                <a:cs typeface="Times New Roman" panose="02020603050405020304" pitchFamily="18" charset="0"/>
              </a:rPr>
              <a:t>2. Vai trò của những yếu tố kì ảo</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902833" y="846380"/>
            <a:ext cx="5723042" cy="584775"/>
          </a:xfrm>
          <a:prstGeom prst="rect">
            <a:avLst/>
          </a:prstGeom>
        </p:spPr>
        <p:txBody>
          <a:bodyPr wrap="none">
            <a:spAutoFit/>
          </a:bodyPr>
          <a:lstStyle/>
          <a:p>
            <a:r>
              <a:rPr lang="en-US" sz="3200" b="1" kern="100" dirty="0">
                <a:latin typeface="Times New Roman" panose="02020603050405020304" pitchFamily="18" charset="0"/>
                <a:ea typeface="Calibri" panose="020F0502020204030204" pitchFamily="34" charset="0"/>
              </a:rPr>
              <a:t>a. </a:t>
            </a:r>
            <a:r>
              <a:rPr lang="en-US" sz="3200" b="1" kern="100" dirty="0" err="1">
                <a:latin typeface="Times New Roman" panose="02020603050405020304" pitchFamily="18" charset="0"/>
                <a:ea typeface="Calibri" panose="020F0502020204030204" pitchFamily="34" charset="0"/>
              </a:rPr>
              <a:t>Các</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yếu</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tố</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kì</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ảo</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trong</a:t>
            </a:r>
            <a:r>
              <a:rPr lang="en-US" sz="3200" b="1" kern="100" dirty="0">
                <a:latin typeface="Times New Roman" panose="02020603050405020304" pitchFamily="18" charset="0"/>
                <a:ea typeface="Calibri" panose="020F0502020204030204" pitchFamily="34" charset="0"/>
              </a:rPr>
              <a:t> </a:t>
            </a:r>
            <a:r>
              <a:rPr lang="en-US" sz="3200" b="1" kern="100" dirty="0" err="1">
                <a:latin typeface="Times New Roman" panose="02020603050405020304" pitchFamily="18" charset="0"/>
                <a:ea typeface="Calibri" panose="020F0502020204030204" pitchFamily="34" charset="0"/>
              </a:rPr>
              <a:t>truyện</a:t>
            </a:r>
            <a:endParaRPr lang="en-GB" sz="3200" dirty="0"/>
          </a:p>
        </p:txBody>
      </p:sp>
      <p:sp>
        <p:nvSpPr>
          <p:cNvPr id="9" name="Rectangle 8"/>
          <p:cNvSpPr/>
          <p:nvPr/>
        </p:nvSpPr>
        <p:spPr>
          <a:xfrm>
            <a:off x="1145601" y="2131042"/>
            <a:ext cx="2258764" cy="1938992"/>
          </a:xfrm>
          <a:prstGeom prst="rect">
            <a:avLst/>
          </a:prstGeom>
        </p:spPr>
        <p:txBody>
          <a:bodyPr wrap="square">
            <a:spAutoFit/>
          </a:bodyPr>
          <a:lstStyle/>
          <a:p>
            <a:pPr algn="ctr"/>
            <a:r>
              <a:rPr lang="en-US" sz="2400" kern="100">
                <a:latin typeface="Times New Roman" panose="02020603050405020304" pitchFamily="18" charset="0"/>
                <a:ea typeface="Calibri" panose="020F0502020204030204" pitchFamily="34" charset="0"/>
                <a:cs typeface="Times New Roman" panose="02020603050405020304" pitchFamily="18" charset="0"/>
              </a:rPr>
              <a:t>Chi tiết</a:t>
            </a:r>
            <a:r>
              <a:rPr lang="en-US" sz="2400">
                <a:latin typeface="Times New Roman" panose="02020603050405020304" pitchFamily="18" charset="0"/>
                <a:ea typeface="Calibri" panose="020F0502020204030204" pitchFamily="34" charset="0"/>
                <a:cs typeface="Times New Roman" panose="02020603050405020304" pitchFamily="18" charset="0"/>
              </a:rPr>
              <a:t> bà đồng bói toán chỉ dẫn vợ chồng Thành nơi có thể bắt con dế. </a:t>
            </a:r>
            <a:endParaRPr lang="en-GB" sz="2400">
              <a:latin typeface="Times New Roman" panose="02020603050405020304" pitchFamily="18" charset="0"/>
              <a:cs typeface="Times New Roman" panose="02020603050405020304" pitchFamily="18" charset="0"/>
            </a:endParaRPr>
          </a:p>
        </p:txBody>
      </p:sp>
      <p:sp>
        <p:nvSpPr>
          <p:cNvPr id="10" name="Rectangle 9"/>
          <p:cNvSpPr/>
          <p:nvPr/>
        </p:nvSpPr>
        <p:spPr>
          <a:xfrm>
            <a:off x="4133686" y="1739270"/>
            <a:ext cx="4481667" cy="2308324"/>
          </a:xfrm>
          <a:prstGeom prst="rect">
            <a:avLst/>
          </a:prstGeom>
        </p:spPr>
        <p:txBody>
          <a:bodyPr wrap="square">
            <a:spAutoFit/>
          </a:bodyPr>
          <a:lstStyle/>
          <a:p>
            <a:pPr algn="just">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Con trai chín tuổi của Thành đã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đuối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giếng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hóa thân thành con dế giúp cha thoát nạn; hơn một năm sau bình phục.</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2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 grpId="0"/>
      <p:bldP spid="5"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36074"/>
            <a:ext cx="8548278" cy="489278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sp>
        <p:nvSpPr>
          <p:cNvPr id="4" name="Freeform 4"/>
          <p:cNvSpPr/>
          <p:nvPr/>
        </p:nvSpPr>
        <p:spPr>
          <a:xfrm>
            <a:off x="473551" y="1923716"/>
            <a:ext cx="2436472" cy="2134535"/>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2958828" y="699810"/>
            <a:ext cx="3189683" cy="212763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sp>
        <p:nvSpPr>
          <p:cNvPr id="7" name="Rectangle 6"/>
          <p:cNvSpPr/>
          <p:nvPr/>
        </p:nvSpPr>
        <p:spPr>
          <a:xfrm>
            <a:off x="790359" y="2290136"/>
            <a:ext cx="1909433" cy="923330"/>
          </a:xfrm>
          <a:prstGeom prst="rect">
            <a:avLst/>
          </a:prstGeom>
        </p:spPr>
        <p:txBody>
          <a:bodyPr wrap="square">
            <a:spAutoFit/>
          </a:bodyPr>
          <a:lstStyle/>
          <a:p>
            <a:pPr algn="just"/>
            <a:r>
              <a:rPr lang="vi-VN" dirty="0">
                <a:latin typeface="Times New Roman" panose="02020603050405020304" pitchFamily="18" charset="0"/>
                <a:cs typeface="Times New Roman" panose="02020603050405020304" pitchFamily="18" charset="0"/>
              </a:rPr>
              <a:t>Làm cho câu chuyện thêm sinh động, hấp dẫn</a:t>
            </a:r>
            <a:endParaRPr lang="en-GB"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71797" y="1024961"/>
            <a:ext cx="2563744" cy="1477328"/>
          </a:xfrm>
          <a:prstGeom prst="rect">
            <a:avLst/>
          </a:prstGeom>
        </p:spPr>
        <p:txBody>
          <a:bodyPr wrap="square">
            <a:spAutoFit/>
          </a:bodyPr>
          <a:lstStyle/>
          <a:p>
            <a:pPr algn="just"/>
            <a:r>
              <a:rPr lang="vi-VN">
                <a:latin typeface="Times New Roman" panose="02020603050405020304" pitchFamily="18" charset="0"/>
                <a:cs typeface="Times New Roman" panose="02020603050405020304" pitchFamily="18" charset="0"/>
              </a:rPr>
              <a:t>Các yếu tố kì ảo làm phát triển mạch truyện, đẩy câu truyện trở nên cao trào và tập trung tháo gỡ bế tắc của nhân vật. </a:t>
            </a:r>
            <a:endParaRPr lang="en-GB">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159469" y="210379"/>
            <a:ext cx="5505193" cy="46166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Ý nghĩa, vai trò của các yếu tố kì ảo</a:t>
            </a:r>
            <a:endParaRPr lang="en-GB" sz="2400" dirty="0">
              <a:solidFill>
                <a:prstClr val="black"/>
              </a:solidFill>
              <a:latin typeface="Times New Roman" panose="02020603050405020304" pitchFamily="18" charset="0"/>
              <a:cs typeface="Times New Roman" panose="02020603050405020304" pitchFamily="18" charset="0"/>
            </a:endParaRPr>
          </a:p>
        </p:txBody>
      </p:sp>
      <p:sp>
        <p:nvSpPr>
          <p:cNvPr id="15" name="Freeform 4"/>
          <p:cNvSpPr/>
          <p:nvPr/>
        </p:nvSpPr>
        <p:spPr>
          <a:xfrm>
            <a:off x="3347864" y="2827013"/>
            <a:ext cx="5498275" cy="212763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sp>
        <p:nvSpPr>
          <p:cNvPr id="16" name="Rectangle 15"/>
          <p:cNvSpPr/>
          <p:nvPr/>
        </p:nvSpPr>
        <p:spPr>
          <a:xfrm>
            <a:off x="3756741" y="3196910"/>
            <a:ext cx="4680520" cy="1477328"/>
          </a:xfrm>
          <a:prstGeom prst="rect">
            <a:avLst/>
          </a:prstGeom>
        </p:spPr>
        <p:txBody>
          <a:bodyPr wrap="square">
            <a:spAutoFit/>
          </a:bodyPr>
          <a:lstStyle/>
          <a:p>
            <a:pPr algn="just"/>
            <a:r>
              <a:rPr lang="vi-VN" dirty="0">
                <a:latin typeface="Times New Roman" panose="02020603050405020304" pitchFamily="18" charset="0"/>
                <a:cs typeface="Times New Roman" panose="02020603050405020304" pitchFamily="18" charset="0"/>
              </a:rPr>
              <a:t>Góp phần phản ánh hiện thực trong tác phẩm cũng như thái độ của tác giả: phê phán hiện thực xã hội đương thời với bao bất công; vì chiều theo thú vui của giai cấp thống trị mà gây ra bao sóng gió cho người dân hiền lành lương thiện.</a:t>
            </a:r>
            <a:endParaRPr lang="en-GB"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608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7"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txBody>
          <a:bodyPr/>
          <a:lstStyle/>
          <a:p>
            <a:endParaRPr lang="en-US"/>
          </a:p>
        </p:txBody>
      </p:sp>
      <p:sp>
        <p:nvSpPr>
          <p:cNvPr id="5" name="Rectangle 4"/>
          <p:cNvSpPr/>
          <p:nvPr/>
        </p:nvSpPr>
        <p:spPr>
          <a:xfrm>
            <a:off x="1067663" y="422683"/>
            <a:ext cx="6970178" cy="604909"/>
          </a:xfrm>
          <a:prstGeom prst="rect">
            <a:avLst/>
          </a:prstGeom>
        </p:spPr>
        <p:txBody>
          <a:bodyPr wrap="none">
            <a:spAutoFit/>
          </a:bodyPr>
          <a:lstStyle/>
          <a:p>
            <a:pPr algn="just">
              <a:lnSpc>
                <a:spcPct val="130000"/>
              </a:lnSpc>
              <a:spcAft>
                <a:spcPts val="0"/>
              </a:spcAft>
            </a:pPr>
            <a:r>
              <a:rPr lang="pt-BR" sz="2800" b="1" kern="100" dirty="0">
                <a:latin typeface="Times New Roman" panose="02020603050405020304" pitchFamily="18" charset="0"/>
                <a:ea typeface="Calibri" panose="020F0502020204030204" pitchFamily="34" charset="0"/>
                <a:cs typeface="Times New Roman" panose="02020603050405020304" pitchFamily="18" charset="0"/>
              </a:rPr>
              <a:t>3. </a:t>
            </a:r>
            <a:r>
              <a:rPr lang="de-DE" sz="2800" b="1" dirty="0">
                <a:latin typeface="Times New Roman" panose="02020603050405020304" pitchFamily="18" charset="0"/>
                <a:ea typeface="MS Mincho"/>
                <a:cs typeface="Times New Roman" panose="02020603050405020304" pitchFamily="18" charset="0"/>
              </a:rPr>
              <a:t>Bức tranh hiện thực và thái độ của tác giả</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720663" y="1092736"/>
            <a:ext cx="3547766" cy="523220"/>
          </a:xfrm>
          <a:prstGeom prst="rect">
            <a:avLst/>
          </a:prstGeom>
        </p:spPr>
        <p:txBody>
          <a:bodyPr wrap="none">
            <a:spAutoFit/>
          </a:bodyPr>
          <a:lstStyle/>
          <a:p>
            <a:r>
              <a:rPr lang="de-DE" sz="2800" b="1">
                <a:latin typeface="Times New Roman" panose="02020603050405020304" pitchFamily="18" charset="0"/>
                <a:ea typeface="MS Mincho"/>
              </a:rPr>
              <a:t>*</a:t>
            </a:r>
            <a:r>
              <a:rPr lang="vi-VN" sz="2800" b="1">
                <a:latin typeface="Times New Roman" panose="02020603050405020304" pitchFamily="18" charset="0"/>
                <a:ea typeface="MS Mincho"/>
              </a:rPr>
              <a:t> </a:t>
            </a:r>
            <a:r>
              <a:rPr lang="de-DE" sz="2800" b="1">
                <a:latin typeface="Times New Roman" panose="02020603050405020304" pitchFamily="18" charset="0"/>
                <a:ea typeface="MS Mincho"/>
              </a:rPr>
              <a:t>Bức tranh hiện thực</a:t>
            </a:r>
            <a:endParaRPr lang="en-GB" sz="2800"/>
          </a:p>
        </p:txBody>
      </p:sp>
      <p:sp>
        <p:nvSpPr>
          <p:cNvPr id="9" name="Rectangle 8"/>
          <p:cNvSpPr/>
          <p:nvPr/>
        </p:nvSpPr>
        <p:spPr>
          <a:xfrm>
            <a:off x="2627784" y="1618926"/>
            <a:ext cx="3369449" cy="1004699"/>
          </a:xfrm>
          <a:prstGeom prst="rect">
            <a:avLst/>
          </a:prstGeom>
        </p:spPr>
        <p:txBody>
          <a:bodyPr wrap="none">
            <a:spAutoFit/>
          </a:bodyPr>
          <a:lstStyle/>
          <a:p>
            <a:pPr algn="ctr">
              <a:lnSpc>
                <a:spcPct val="130000"/>
              </a:lnSpc>
              <a:spcAft>
                <a:spcPts val="0"/>
              </a:spcAft>
            </a:pPr>
            <a:r>
              <a:rPr lang="vi-VN" sz="2400" b="1" i="1">
                <a:latin typeface="Times New Roman" panose="02020603050405020304" pitchFamily="18" charset="0"/>
                <a:ea typeface="Times New Roman" panose="02020603050405020304" pitchFamily="18" charset="0"/>
              </a:rPr>
              <a:t>Bối cảnh câu chuyện</a:t>
            </a:r>
            <a:endParaRPr lang="vi-VN" sz="2400">
              <a:latin typeface="Times New Roman" panose="02020603050405020304" pitchFamily="18" charset="0"/>
              <a:ea typeface="Times New Roman" panose="02020603050405020304" pitchFamily="18" charset="0"/>
            </a:endParaRPr>
          </a:p>
          <a:p>
            <a:pPr algn="ctr">
              <a:lnSpc>
                <a:spcPct val="130000"/>
              </a:lnSpc>
              <a:spcAft>
                <a:spcPts val="0"/>
              </a:spcAft>
            </a:pPr>
            <a:r>
              <a:rPr lang="de-DE" sz="2400">
                <a:latin typeface="Times New Roman" panose="02020603050405020304" pitchFamily="18" charset="0"/>
                <a:ea typeface="Times New Roman" panose="02020603050405020304" pitchFamily="18" charset="0"/>
              </a:rPr>
              <a:t>Đời Tuyên Đức nhà Minh</a:t>
            </a:r>
            <a:endParaRPr lang="en-GB" sz="240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704" y="2499742"/>
            <a:ext cx="1745791" cy="23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216" y="2377000"/>
            <a:ext cx="2006285" cy="25717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7749" y="2776533"/>
            <a:ext cx="2703708" cy="202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61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txBody>
          <a:bodyPr/>
          <a:lstStyle/>
          <a:p>
            <a:endParaRPr lang="en-US"/>
          </a:p>
        </p:txBody>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txBody>
          <a:bodyPr/>
          <a:lstStyle/>
          <a:p>
            <a:endParaRPr lang="en-US"/>
          </a:p>
        </p:txBody>
      </p:sp>
      <p:sp>
        <p:nvSpPr>
          <p:cNvPr id="10" name="Rectangle 9"/>
          <p:cNvSpPr/>
          <p:nvPr/>
        </p:nvSpPr>
        <p:spPr>
          <a:xfrm>
            <a:off x="677426" y="987574"/>
            <a:ext cx="8064895" cy="3693319"/>
          </a:xfrm>
          <a:prstGeom prst="rect">
            <a:avLst/>
          </a:prstGeom>
        </p:spPr>
        <p:txBody>
          <a:bodyPr wrap="square">
            <a:spAutoFit/>
          </a:bodyPr>
          <a:lstStyle/>
          <a:p>
            <a:pPr algn="ctr">
              <a:lnSpc>
                <a:spcPct val="130000"/>
              </a:lnSpc>
            </a:pPr>
            <a:r>
              <a:rPr lang="de-DE" sz="2000">
                <a:solidFill>
                  <a:prstClr val="black"/>
                </a:solidFill>
                <a:latin typeface="Times New Roman" panose="02020603050405020304" pitchFamily="18" charset="0"/>
                <a:ea typeface="Times New Roman" panose="02020603050405020304" pitchFamily="18" charset="0"/>
              </a:rPr>
              <a:t> </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Trong cung bắt dân gian cống nộp</a:t>
            </a:r>
            <a:r>
              <a:rPr lang="vi-VN" sz="2000">
                <a:solidFill>
                  <a:prstClr val="black"/>
                </a:solidFill>
                <a:latin typeface="Times New Roman" panose="02020603050405020304" pitchFamily="18" charset="0"/>
                <a:ea typeface="Times New Roman" panose="02020603050405020304" pitchFamily="18" charset="0"/>
              </a:rPr>
              <a:t> dế</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Dân chúng bị bọn lí dịch sách nhiễu dâng nộp dế đến khuynh gia bại sản.</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Thành bị bọn lí dịch gian giảo phải giữ chân lí chính trong làng. Mới chưa đầy một năm mà cái gia sản nhỏ mọn của anh ta cơ hồ đã kiệt.</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Không có dế nộp lên quan trên, Thành bị trách phạt, bị lôi ra đánh nhừ tử.</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Nhưng cũng vì có con dế  hay dâng vua mà Thành được miễn sai dịch, được cho đỗ tú tài, lại được quan tỉnh trọng thưởng. Con dế quý đã giúp anh lí chính hiền lành “thành danh”, vượt cả bậc quyền quý.</a:t>
            </a:r>
            <a:endParaRPr lang="en-GB" sz="200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2167255" y="410745"/>
            <a:ext cx="4572000" cy="954107"/>
          </a:xfrm>
          <a:prstGeom prst="rect">
            <a:avLst/>
          </a:prstGeom>
        </p:spPr>
        <p:txBody>
          <a:bodyPr>
            <a:spAutoFit/>
          </a:bodyPr>
          <a:lstStyle/>
          <a:p>
            <a:pPr algn="ctr"/>
            <a:r>
              <a:rPr lang="de-DE" sz="2800" b="1" i="1">
                <a:solidFill>
                  <a:prstClr val="black"/>
                </a:solidFill>
                <a:latin typeface="Times New Roman" panose="02020603050405020304" pitchFamily="18" charset="0"/>
                <a:ea typeface="Times New Roman" panose="02020603050405020304" pitchFamily="18" charset="0"/>
              </a:rPr>
              <a:t>Các chi tiết, sự việc thể hiện tính hiện thực của truyện</a:t>
            </a:r>
            <a:endParaRPr lang="en-GB" sz="2400"/>
          </a:p>
        </p:txBody>
      </p:sp>
    </p:spTree>
    <p:extLst>
      <p:ext uri="{BB962C8B-B14F-4D97-AF65-F5344CB8AC3E}">
        <p14:creationId xmlns:p14="http://schemas.microsoft.com/office/powerpoint/2010/main" val="38180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txBody>
          <a:bodyPr/>
          <a:lstStyle/>
          <a:p>
            <a:endParaRPr lang="en-US"/>
          </a:p>
        </p:txBody>
      </p:sp>
      <p:grpSp>
        <p:nvGrpSpPr>
          <p:cNvPr id="3" name="Group 3"/>
          <p:cNvGrpSpPr/>
          <p:nvPr/>
        </p:nvGrpSpPr>
        <p:grpSpPr>
          <a:xfrm>
            <a:off x="4572000" y="755781"/>
            <a:ext cx="4024064" cy="182504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935932" y="3996789"/>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p:cNvGrpSpPr/>
          <p:nvPr/>
        </p:nvGrpSpPr>
        <p:grpSpPr>
          <a:xfrm>
            <a:off x="449283" y="197656"/>
            <a:ext cx="8594766" cy="4886715"/>
            <a:chOff x="0" y="0"/>
            <a:chExt cx="23101300" cy="11734800"/>
          </a:xfrm>
        </p:grpSpPr>
        <p:sp>
          <p:nvSpPr>
            <p:cNvPr id="11"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grpSp>
        <p:nvGrpSpPr>
          <p:cNvPr id="15" name="Group 3"/>
          <p:cNvGrpSpPr/>
          <p:nvPr/>
        </p:nvGrpSpPr>
        <p:grpSpPr>
          <a:xfrm>
            <a:off x="4724400" y="908181"/>
            <a:ext cx="4024064" cy="1825044"/>
            <a:chOff x="0" y="0"/>
            <a:chExt cx="23101300" cy="11734800"/>
          </a:xfrm>
        </p:grpSpPr>
        <p:sp>
          <p:nvSpPr>
            <p:cNvPr id="16"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grpSp>
        <p:nvGrpSpPr>
          <p:cNvPr id="22" name="Group 3"/>
          <p:cNvGrpSpPr/>
          <p:nvPr/>
        </p:nvGrpSpPr>
        <p:grpSpPr>
          <a:xfrm>
            <a:off x="3060613" y="2807205"/>
            <a:ext cx="3627045" cy="1455930"/>
            <a:chOff x="0" y="0"/>
            <a:chExt cx="23101300" cy="11734800"/>
          </a:xfrm>
        </p:grpSpPr>
        <p:sp>
          <p:nvSpPr>
            <p:cNvPr id="23"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grpSp>
        <p:nvGrpSpPr>
          <p:cNvPr id="24" name="Group 3"/>
          <p:cNvGrpSpPr/>
          <p:nvPr/>
        </p:nvGrpSpPr>
        <p:grpSpPr>
          <a:xfrm>
            <a:off x="3213013" y="2959605"/>
            <a:ext cx="3627045" cy="1455930"/>
            <a:chOff x="0" y="0"/>
            <a:chExt cx="23101300" cy="11734800"/>
          </a:xfrm>
        </p:grpSpPr>
        <p:sp>
          <p:nvSpPr>
            <p:cNvPr id="25"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sp>
        <p:nvSpPr>
          <p:cNvPr id="6" name="Rectangle 5"/>
          <p:cNvSpPr/>
          <p:nvPr/>
        </p:nvSpPr>
        <p:spPr>
          <a:xfrm>
            <a:off x="993103" y="389165"/>
            <a:ext cx="3097323" cy="523220"/>
          </a:xfrm>
          <a:prstGeom prst="rect">
            <a:avLst/>
          </a:prstGeom>
        </p:spPr>
        <p:txBody>
          <a:bodyPr wrap="none">
            <a:spAutoFit/>
          </a:bodyPr>
          <a:lstStyle/>
          <a:p>
            <a:r>
              <a:rPr lang="de-DE" sz="2800" b="1">
                <a:latin typeface="Times New Roman" panose="02020603050405020304" pitchFamily="18" charset="0"/>
                <a:ea typeface="MS Mincho"/>
                <a:cs typeface="Times New Roman" panose="02020603050405020304" pitchFamily="18" charset="0"/>
              </a:rPr>
              <a:t>Thái độ của tác giả</a:t>
            </a:r>
            <a:endParaRPr lang="en-GB" sz="2800">
              <a:latin typeface="Times New Roman" panose="02020603050405020304" pitchFamily="18" charset="0"/>
              <a:cs typeface="Times New Roman" panose="02020603050405020304" pitchFamily="18" charset="0"/>
            </a:endParaRPr>
          </a:p>
        </p:txBody>
      </p:sp>
      <p:sp>
        <p:nvSpPr>
          <p:cNvPr id="7" name="Rectangle 6"/>
          <p:cNvSpPr/>
          <p:nvPr/>
        </p:nvSpPr>
        <p:spPr>
          <a:xfrm>
            <a:off x="4854665" y="928776"/>
            <a:ext cx="3650034" cy="1631216"/>
          </a:xfrm>
          <a:prstGeom prst="rect">
            <a:avLst/>
          </a:prstGeom>
        </p:spPr>
        <p:txBody>
          <a:bodyPr wrap="square">
            <a:spAutoFit/>
          </a:bodyPr>
          <a:lstStyle/>
          <a:p>
            <a:pPr algn="just"/>
            <a:r>
              <a:rPr lang="en-US" sz="2000">
                <a:latin typeface="Times New Roman" panose="02020603050405020304" pitchFamily="18" charset="0"/>
                <a:ea typeface="Calibri" panose="020F0502020204030204" pitchFamily="34" charset="0"/>
                <a:cs typeface="Times New Roman" panose="02020603050405020304" pitchFamily="18" charset="0"/>
              </a:rPr>
              <a:t>Phê </a:t>
            </a:r>
            <a:r>
              <a:rPr lang="de-DE" sz="2000">
                <a:latin typeface="Times New Roman" panose="02020603050405020304" pitchFamily="18" charset="0"/>
                <a:ea typeface="Calibri" panose="020F0502020204030204" pitchFamily="34" charset="0"/>
                <a:cs typeface="Times New Roman" panose="02020603050405020304" pitchFamily="18" charset="0"/>
              </a:rPr>
              <a:t>phán </a:t>
            </a:r>
            <a:r>
              <a:rPr lang="en-US" sz="2000">
                <a:latin typeface="Times New Roman" panose="02020603050405020304" pitchFamily="18" charset="0"/>
                <a:ea typeface="Calibri" panose="020F0502020204030204" pitchFamily="34" charset="0"/>
                <a:cs typeface="Times New Roman" panose="02020603050405020304" pitchFamily="18" charset="0"/>
              </a:rPr>
              <a:t>chế độ phong kiến </a:t>
            </a:r>
            <a:r>
              <a:rPr lang="de-DE" sz="2000">
                <a:latin typeface="Times New Roman" panose="02020603050405020304" pitchFamily="18" charset="0"/>
                <a:ea typeface="Calibri" panose="020F0502020204030204" pitchFamily="34" charset="0"/>
                <a:cs typeface="Times New Roman" panose="02020603050405020304" pitchFamily="18" charset="0"/>
              </a:rPr>
              <a:t>đương thời khi mà giai cấp thống trị lộng quyền, chà đạp lên cuộc sống người dân vô tội để thỏa mãn thú vui</a:t>
            </a:r>
            <a:endParaRPr lang="en-GB" sz="2000">
              <a:latin typeface="Times New Roman" panose="02020603050405020304" pitchFamily="18" charset="0"/>
              <a:cs typeface="Times New Roman" panose="02020603050405020304" pitchFamily="18" charset="0"/>
            </a:endParaRPr>
          </a:p>
        </p:txBody>
      </p:sp>
      <p:sp>
        <p:nvSpPr>
          <p:cNvPr id="8" name="Rectangle 7"/>
          <p:cNvSpPr/>
          <p:nvPr/>
        </p:nvSpPr>
        <p:spPr>
          <a:xfrm>
            <a:off x="3373556" y="3235146"/>
            <a:ext cx="3198530" cy="707886"/>
          </a:xfrm>
          <a:prstGeom prst="rect">
            <a:avLst/>
          </a:prstGeom>
        </p:spPr>
        <p:txBody>
          <a:bodyPr wrap="square">
            <a:spAutoFit/>
          </a:bodyPr>
          <a:lstStyle/>
          <a:p>
            <a:pPr algn="just"/>
            <a:r>
              <a:rPr lang="de-DE" sz="2000">
                <a:latin typeface="Times New Roman" panose="02020603050405020304" pitchFamily="18" charset="0"/>
                <a:ea typeface="Calibri" panose="020F0502020204030204" pitchFamily="34" charset="0"/>
                <a:cs typeface="Times New Roman" panose="02020603050405020304" pitchFamily="18" charset="0"/>
              </a:rPr>
              <a:t>Đồng cảm, xót thương cho số phận của người dân nhỏ bé</a:t>
            </a:r>
            <a:r>
              <a:rPr lang="en-US" sz="2000">
                <a:latin typeface="Times New Roman" panose="02020603050405020304" pitchFamily="18" charset="0"/>
                <a:ea typeface="Calibri" panose="020F0502020204030204" pitchFamily="34" charset="0"/>
                <a:cs typeface="Times New Roman" panose="02020603050405020304" pitchFamily="18" charset="0"/>
              </a:rPr>
              <a:t>.</a:t>
            </a:r>
            <a:endParaRPr lang="en-GB" sz="200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13" y="992668"/>
            <a:ext cx="2857593" cy="160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txBody>
          <a:bodyPr/>
          <a:lstStyle/>
          <a:p>
            <a:endParaRPr lang="en-US"/>
          </a:p>
        </p:txBody>
      </p:sp>
      <p:sp>
        <p:nvSpPr>
          <p:cNvPr id="3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1049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935932" y="3996789"/>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p:cNvGrpSpPr/>
          <p:nvPr/>
        </p:nvGrpSpPr>
        <p:grpSpPr>
          <a:xfrm>
            <a:off x="449283" y="197656"/>
            <a:ext cx="8594766" cy="4886715"/>
            <a:chOff x="0" y="0"/>
            <a:chExt cx="23101300" cy="11734800"/>
          </a:xfrm>
        </p:grpSpPr>
        <p:sp>
          <p:nvSpPr>
            <p:cNvPr id="11"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grpSp>
        <p:nvGrpSpPr>
          <p:cNvPr id="22" name="Group 3"/>
          <p:cNvGrpSpPr/>
          <p:nvPr/>
        </p:nvGrpSpPr>
        <p:grpSpPr>
          <a:xfrm>
            <a:off x="3060613" y="2807204"/>
            <a:ext cx="3806482" cy="1700377"/>
            <a:chOff x="0" y="0"/>
            <a:chExt cx="23101300" cy="11734800"/>
          </a:xfrm>
        </p:grpSpPr>
        <p:sp>
          <p:nvSpPr>
            <p:cNvPr id="23"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grpSp>
        <p:nvGrpSpPr>
          <p:cNvPr id="24" name="Group 3"/>
          <p:cNvGrpSpPr/>
          <p:nvPr/>
        </p:nvGrpSpPr>
        <p:grpSpPr>
          <a:xfrm>
            <a:off x="3213013" y="2959604"/>
            <a:ext cx="3806482" cy="1700377"/>
            <a:chOff x="0" y="0"/>
            <a:chExt cx="23101300" cy="11734800"/>
          </a:xfrm>
        </p:grpSpPr>
        <p:sp>
          <p:nvSpPr>
            <p:cNvPr id="25"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txBody>
            <a:bodyPr/>
            <a:lstStyle/>
            <a:p>
              <a:endParaRPr lang="en-US"/>
            </a:p>
          </p:txBody>
        </p:sp>
      </p:grpSp>
      <p:sp>
        <p:nvSpPr>
          <p:cNvPr id="8" name="Rectangle 7"/>
          <p:cNvSpPr/>
          <p:nvPr/>
        </p:nvSpPr>
        <p:spPr>
          <a:xfrm>
            <a:off x="3352944" y="3016333"/>
            <a:ext cx="3342733" cy="646331"/>
          </a:xfrm>
          <a:prstGeom prst="rect">
            <a:avLst/>
          </a:prstGeom>
        </p:spPr>
        <p:txBody>
          <a:bodyPr wrap="square">
            <a:spAutoFit/>
          </a:bodyPr>
          <a:lstStyle/>
          <a:p>
            <a:pPr algn="just"/>
            <a:r>
              <a:rPr lang="vi-VN" dirty="0">
                <a:latin typeface="Times New Roman" panose="02020603050405020304" pitchFamily="18" charset="0"/>
                <a:ea typeface="Times New Roman" panose="02020603050405020304" pitchFamily="18" charset="0"/>
                <a:cs typeface="Times New Roman" panose="02020603050405020304" pitchFamily="18" charset="0"/>
              </a:rPr>
              <a:t>Lời bình đã thể hiện sự mỉa mai, châm biếm sâu sắc của nhà văn.</a:t>
            </a:r>
            <a:endParaRPr lang="en-GB" sz="24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79" y="914484"/>
            <a:ext cx="2703708" cy="202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Freeform 15"/>
          <p:cNvSpPr/>
          <p:nvPr/>
        </p:nvSpPr>
        <p:spPr>
          <a:xfrm>
            <a:off x="468183" y="1483746"/>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txBody>
          <a:bodyPr/>
          <a:lstStyle/>
          <a:p>
            <a:endParaRPr lang="en-US"/>
          </a:p>
        </p:txBody>
      </p:sp>
      <p:sp>
        <p:nvSpPr>
          <p:cNvPr id="28"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txBody>
          <a:bodyPr/>
          <a:lstStyle/>
          <a:p>
            <a:endParaRPr lang="en-US"/>
          </a:p>
        </p:txBody>
      </p:sp>
      <p:sp>
        <p:nvSpPr>
          <p:cNvPr id="29" name="Rectangle 28"/>
          <p:cNvSpPr/>
          <p:nvPr/>
        </p:nvSpPr>
        <p:spPr>
          <a:xfrm>
            <a:off x="971600" y="306136"/>
            <a:ext cx="3140603"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Lời bình ở cuối truyện</a:t>
            </a:r>
            <a:endParaRPr lang="en-GB"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2892484" y="186196"/>
            <a:ext cx="3041795" cy="678199"/>
          </a:xfrm>
          <a:prstGeom prst="rect">
            <a:avLst/>
          </a:prstGeom>
        </p:spPr>
        <p:txBody>
          <a:bodyPr wrap="none">
            <a:spAutoFit/>
          </a:bodyPr>
          <a:lstStyle/>
          <a:p>
            <a:pPr algn="just">
              <a:lnSpc>
                <a:spcPct val="130000"/>
              </a:lnSpc>
              <a:spcAft>
                <a:spcPts val="0"/>
              </a:spcAft>
            </a:pPr>
            <a:r>
              <a:rPr lang="vi-VN"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Arial" panose="020B0604020202020204" pitchFamily="34" charset="0"/>
                <a:cs typeface="Times New Roman" panose="02020603050405020304" pitchFamily="18" charset="0"/>
              </a:rPr>
              <a:t>III. TỔNG KẾT</a:t>
            </a:r>
            <a:endPar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Vertical Scroll 3"/>
          <p:cNvSpPr/>
          <p:nvPr/>
        </p:nvSpPr>
        <p:spPr>
          <a:xfrm>
            <a:off x="539552" y="1611406"/>
            <a:ext cx="3960440" cy="2664296"/>
          </a:xfrm>
          <a:prstGeom prst="verticalScroll">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Vertical Scroll 6"/>
          <p:cNvSpPr/>
          <p:nvPr/>
        </p:nvSpPr>
        <p:spPr>
          <a:xfrm>
            <a:off x="4427984" y="1707654"/>
            <a:ext cx="3312368" cy="2520280"/>
          </a:xfrm>
          <a:prstGeom prst="verticalScroll">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841274" y="807686"/>
            <a:ext cx="2662908" cy="668645"/>
          </a:xfrm>
          <a:prstGeom prst="rect">
            <a:avLst/>
          </a:prstGeom>
        </p:spPr>
        <p:txBody>
          <a:bodyPr wrap="none">
            <a:spAutoFit/>
          </a:bodyPr>
          <a:lstStyle/>
          <a:p>
            <a:pPr marL="457200" algn="just">
              <a:lnSpc>
                <a:spcPct val="130000"/>
              </a:lnSpc>
              <a:spcAft>
                <a:spcPts val="0"/>
              </a:spcAft>
            </a:pPr>
            <a:r>
              <a:rPr lang="vi-VN" sz="3200" b="1" kern="1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1. </a:t>
            </a:r>
            <a:r>
              <a:rPr lang="en-US" sz="3200" b="1" kern="10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Nội</a:t>
            </a:r>
            <a:r>
              <a:rPr lang="en-US" sz="3200" b="1" kern="1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dung</a:t>
            </a:r>
            <a:endParaRPr lang="en-GB"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endParaRPr>
          </a:p>
        </p:txBody>
      </p:sp>
      <p:sp>
        <p:nvSpPr>
          <p:cNvPr id="9" name="Rectangle 8"/>
          <p:cNvSpPr/>
          <p:nvPr/>
        </p:nvSpPr>
        <p:spPr>
          <a:xfrm>
            <a:off x="539552" y="2136644"/>
            <a:ext cx="3438128" cy="1938992"/>
          </a:xfrm>
          <a:prstGeom prst="rect">
            <a:avLst/>
          </a:prstGeom>
        </p:spPr>
        <p:txBody>
          <a:bodyPr wrap="square">
            <a:spAutoFit/>
          </a:bodyPr>
          <a:lstStyle/>
          <a:p>
            <a:pPr marL="457200" algn="just">
              <a:spcAft>
                <a:spcPts val="0"/>
              </a:spcAft>
            </a:pPr>
            <a:r>
              <a:rPr lang="vi-VN" sz="2400" kern="100">
                <a:latin typeface="Times New Roman" panose="02020603050405020304" pitchFamily="18" charset="0"/>
                <a:ea typeface="Times New Roman" panose="02020603050405020304" pitchFamily="18" charset="0"/>
                <a:cs typeface="Times New Roman" panose="02020603050405020304" pitchFamily="18" charset="0"/>
              </a:rPr>
              <a:t>Phê phán xã hội phong kiến đương thời với nhiều bất công, vô lí, giai cấp thống trị nhũng nhiễu nhân dân.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999635" y="2337752"/>
            <a:ext cx="2283416" cy="1569660"/>
          </a:xfrm>
          <a:prstGeom prst="rect">
            <a:avLst/>
          </a:prstGeom>
        </p:spPr>
        <p:txBody>
          <a:bodyPr wrap="square">
            <a:spAutoFit/>
          </a:bodyPr>
          <a:lstStyle/>
          <a:p>
            <a:pPr algn="just"/>
            <a:r>
              <a:rPr lang="vi-VN" sz="2400">
                <a:latin typeface="Times New Roman" panose="02020603050405020304" pitchFamily="18" charset="0"/>
                <a:ea typeface="Calibri" panose="020F0502020204030204" pitchFamily="34" charset="0"/>
                <a:cs typeface="Times New Roman" panose="02020603050405020304" pitchFamily="18" charset="0"/>
              </a:rPr>
              <a:t>Cảm thông với số phận nhỏ nhoi của người dân lương thiện.</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2246917" y="398071"/>
            <a:ext cx="4402167" cy="584775"/>
          </a:xfrm>
          <a:prstGeom prst="rect">
            <a:avLst/>
          </a:prstGeom>
        </p:spPr>
        <p:txBody>
          <a:bodyPr wrap="none">
            <a:spAutoFit/>
          </a:bodyPr>
          <a:lstStyle/>
          <a:p>
            <a:r>
              <a:rPr lang="vi-VN" sz="3200" b="1">
                <a:latin typeface="Times New Roman" panose="02020603050405020304" pitchFamily="18" charset="0"/>
                <a:cs typeface="Times New Roman" panose="02020603050405020304" pitchFamily="18" charset="0"/>
              </a:rPr>
              <a:t>2. Đặc sắc về nghệ thuật</a:t>
            </a:r>
            <a:endParaRPr lang="en-GB" sz="3200">
              <a:latin typeface="Times New Roman" panose="02020603050405020304" pitchFamily="18" charset="0"/>
              <a:cs typeface="Times New Roman" panose="02020603050405020304" pitchFamily="18" charset="0"/>
            </a:endParaRPr>
          </a:p>
        </p:txBody>
      </p:sp>
      <p:sp>
        <p:nvSpPr>
          <p:cNvPr id="4" name="Vertical Scroll 3"/>
          <p:cNvSpPr/>
          <p:nvPr/>
        </p:nvSpPr>
        <p:spPr>
          <a:xfrm>
            <a:off x="251520" y="1563638"/>
            <a:ext cx="2616237" cy="2088232"/>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Vertical Scroll 6"/>
          <p:cNvSpPr/>
          <p:nvPr/>
        </p:nvSpPr>
        <p:spPr>
          <a:xfrm>
            <a:off x="2850131" y="1428046"/>
            <a:ext cx="2942731" cy="2376264"/>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27565" y="1990495"/>
            <a:ext cx="2457869" cy="1015663"/>
          </a:xfrm>
          <a:prstGeom prst="rect">
            <a:avLst/>
          </a:prstGeom>
        </p:spPr>
        <p:txBody>
          <a:bodyPr wrap="square">
            <a:spAutoFit/>
          </a:bodyPr>
          <a:lstStyle/>
          <a:p>
            <a:pPr marL="457200" algn="just"/>
            <a:r>
              <a:rPr lang="vi-VN" sz="2000" dirty="0">
                <a:latin typeface="Times New Roman" panose="02020603050405020304" pitchFamily="18" charset="0"/>
                <a:cs typeface="Times New Roman" panose="02020603050405020304" pitchFamily="18" charset="0"/>
              </a:rPr>
              <a:t>Xây dựng cốt truyện hấp dẫn, giàu kịch tính.</a:t>
            </a:r>
            <a:endParaRPr lang="en-GB"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351138" y="1865467"/>
            <a:ext cx="2057795" cy="1631216"/>
          </a:xfrm>
          <a:prstGeom prst="rect">
            <a:avLst/>
          </a:prstGeom>
        </p:spPr>
        <p:txBody>
          <a:bodyPr wrap="square">
            <a:spAutoFit/>
          </a:bodyPr>
          <a:lstStyle/>
          <a:p>
            <a:pPr algn="just"/>
            <a:r>
              <a:rPr lang="vi-VN" sz="2000">
                <a:latin typeface="Times New Roman" panose="02020603050405020304" pitchFamily="18" charset="0"/>
                <a:cs typeface="Times New Roman" panose="02020603050405020304" pitchFamily="18" charset="0"/>
              </a:rPr>
              <a:t>Sử dụng sáng tạo các yếu tố kì ảo, hoang đường làm tăng sức hấp dẫn cho câu chuyện.</a:t>
            </a:r>
            <a:endParaRPr lang="en-GB" sz="2000">
              <a:solidFill>
                <a:prstClr val="black"/>
              </a:solidFill>
              <a:latin typeface="Times New Roman" panose="02020603050405020304" pitchFamily="18" charset="0"/>
              <a:cs typeface="Times New Roman" panose="02020603050405020304" pitchFamily="18" charset="0"/>
            </a:endParaRPr>
          </a:p>
        </p:txBody>
      </p:sp>
      <p:sp>
        <p:nvSpPr>
          <p:cNvPr id="11" name="Vertical Scroll 10"/>
          <p:cNvSpPr/>
          <p:nvPr/>
        </p:nvSpPr>
        <p:spPr>
          <a:xfrm>
            <a:off x="5652120" y="1158919"/>
            <a:ext cx="3384376" cy="3044312"/>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6276243" y="1733024"/>
            <a:ext cx="2141984" cy="2246769"/>
          </a:xfrm>
          <a:prstGeom prst="rect">
            <a:avLst/>
          </a:prstGeom>
        </p:spPr>
        <p:txBody>
          <a:bodyPr wrap="square">
            <a:spAutoFit/>
          </a:bodyPr>
          <a:lstStyle/>
          <a:p>
            <a:pPr algn="just"/>
            <a:r>
              <a:rPr lang="vi-VN" sz="2000">
                <a:latin typeface="Times New Roman" panose="02020603050405020304" pitchFamily="18" charset="0"/>
                <a:ea typeface="Calibri" panose="020F0502020204030204" pitchFamily="34" charset="0"/>
                <a:cs typeface="Times New Roman" panose="02020603050405020304" pitchFamily="18" charset="0"/>
              </a:rPr>
              <a:t>Lời người kể chuyện ngôi thứ ba, vừa miêu tả cảnh vật, vừa kể sự việc, vừa thể hiện suy nghĩ, tâm trạng của nhân vật.</a:t>
            </a:r>
            <a:endParaRPr lang="en-GB"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0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9" grpId="0"/>
      <p:bldP spid="10" grpId="0"/>
      <p:bldP spid="11"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4476" y="2571751"/>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36) Trò Chơi Dân Gian Việt Nam Chọi Dế - YouTube">
            <a:hlinkClick r:id="" action="ppaction://media"/>
            <a:extLst>
              <a:ext uri="{FF2B5EF4-FFF2-40B4-BE49-F238E27FC236}">
                <a16:creationId xmlns:a16="http://schemas.microsoft.com/office/drawing/2014/main" id="{44096520-1245-7F49-E99C-8272200646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410696"/>
          </a:xfrm>
          <a:prstGeom prst="rect">
            <a:avLst/>
          </a:prstGeom>
        </p:spPr>
      </p:pic>
    </p:spTree>
    <p:extLst>
      <p:ext uri="{BB962C8B-B14F-4D97-AF65-F5344CB8AC3E}">
        <p14:creationId xmlns:p14="http://schemas.microsoft.com/office/powerpoint/2010/main" val="26865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sp>
        <p:nvSpPr>
          <p:cNvPr id="7" name="Rectangle 6"/>
          <p:cNvSpPr/>
          <p:nvPr/>
        </p:nvSpPr>
        <p:spPr>
          <a:xfrm>
            <a:off x="3491880" y="555526"/>
            <a:ext cx="5580112" cy="1569660"/>
          </a:xfrm>
          <a:prstGeom prst="rect">
            <a:avLst/>
          </a:prstGeom>
        </p:spPr>
        <p:txBody>
          <a:bodyPr wrap="square">
            <a:spAutoFit/>
          </a:bodyPr>
          <a:lstStyle/>
          <a:p>
            <a:pPr algn="just">
              <a:tabLst>
                <a:tab pos="1386840" algn="l"/>
              </a:tabLst>
            </a:pP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HS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biên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kịch</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nhập</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Dế</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563888" y="2207642"/>
            <a:ext cx="5508104" cy="1938992"/>
          </a:xfrm>
          <a:prstGeom prst="rect">
            <a:avLst/>
          </a:prstGeom>
        </p:spPr>
        <p:txBody>
          <a:bodyPr wrap="square">
            <a:spAutoFit/>
          </a:bodyPr>
          <a:lstStyle/>
          <a:p>
            <a:pPr algn="just">
              <a:tabLst>
                <a:tab pos="1386840" algn="l"/>
              </a:tabLst>
            </a:pP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dị</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Bồ</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Tùng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chép</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kì</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EM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338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6" y="2571751"/>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ectangle 4"/>
          <p:cNvSpPr/>
          <p:nvPr/>
        </p:nvSpPr>
        <p:spPr>
          <a:xfrm>
            <a:off x="1331640" y="699542"/>
            <a:ext cx="5140947" cy="1569660"/>
          </a:xfrm>
          <a:prstGeom prst="rect">
            <a:avLst/>
          </a:prstGeom>
        </p:spPr>
        <p:txBody>
          <a:bodyPr wrap="square">
            <a:spAutoFit/>
          </a:bodyPr>
          <a:lstStyle/>
          <a:p>
            <a:pPr marR="57150" algn="just">
              <a:spcAft>
                <a:spcPts val="0"/>
              </a:spcAft>
              <a:tabLst>
                <a:tab pos="57150" algn="l"/>
              </a:tabLst>
            </a:pPr>
            <a:r>
              <a:rPr lang="en-US" sz="3200" b="1" i="1">
                <a:solidFill>
                  <a:srgbClr val="262626"/>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Em có suy nghĩ thế nào về hậu quả của việc một ông vua lại mê trò chơi chọi dế?</a:t>
            </a:r>
            <a:endParaRPr lang="en-GB"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Explosion 1 9"/>
          <p:cNvSpPr/>
          <p:nvPr/>
        </p:nvSpPr>
        <p:spPr>
          <a:xfrm>
            <a:off x="971600" y="821390"/>
            <a:ext cx="360040" cy="376316"/>
          </a:xfrm>
          <a:prstGeom prst="irregularSeal1">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873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4264月光枫林古亭.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Rectangle 1"/>
          <p:cNvSpPr/>
          <p:nvPr/>
        </p:nvSpPr>
        <p:spPr>
          <a:xfrm>
            <a:off x="1043608" y="627534"/>
            <a:ext cx="5760640" cy="2092881"/>
          </a:xfrm>
          <a:prstGeom prst="rect">
            <a:avLst/>
          </a:prstGeom>
        </p:spPr>
        <p:txBody>
          <a:bodyPr wrap="square">
            <a:spAutoFit/>
          </a:bodyPr>
          <a:lstStyle/>
          <a:p>
            <a:pPr indent="133350" algn="ctr">
              <a:lnSpc>
                <a:spcPct val="130000"/>
              </a:lnSpc>
              <a:spcAft>
                <a:spcPts val="0"/>
              </a:spcAft>
            </a:pPr>
            <a:r>
              <a:rPr lang="en-US" sz="6000" b="1"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DẾ CHỌI  </a:t>
            </a:r>
            <a:endParaRPr lang="vi-VN" sz="6000" b="1"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endParaRPr>
          </a:p>
          <a:p>
            <a:pPr indent="133350" algn="ctr">
              <a:lnSpc>
                <a:spcPct val="130000"/>
              </a:lnSpc>
              <a:spcAft>
                <a:spcPts val="0"/>
              </a:spcAft>
            </a:pPr>
            <a:r>
              <a:rPr lang="en-US" sz="3600" b="1"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a:t>
            </a:r>
            <a:r>
              <a:rPr lang="en-US" sz="3600" b="1" dirty="0" err="1">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Bồ</a:t>
            </a:r>
            <a:r>
              <a:rPr lang="en-US" sz="3600" b="1"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 </a:t>
            </a:r>
            <a:r>
              <a:rPr lang="en-US" sz="3600" b="1" dirty="0" err="1">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Tùng</a:t>
            </a:r>
            <a:r>
              <a:rPr lang="en-US" sz="3600" b="1"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 Linh)</a:t>
            </a:r>
            <a:endParaRPr lang="en-GB" sz="3600" dirty="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endParaRPr>
          </a:p>
        </p:txBody>
      </p:sp>
      <p:sp>
        <p:nvSpPr>
          <p:cNvPr id="3" name="TextBox 2"/>
          <p:cNvSpPr txBox="1"/>
          <p:nvPr/>
        </p:nvSpPr>
        <p:spPr>
          <a:xfrm>
            <a:off x="755576" y="51470"/>
            <a:ext cx="3168352" cy="707886"/>
          </a:xfrm>
          <a:prstGeom prst="rect">
            <a:avLst/>
          </a:prstGeom>
          <a:noFill/>
        </p:spPr>
        <p:txBody>
          <a:bodyPr wrap="square" rtlCol="0">
            <a:spAutoFit/>
          </a:bodyPr>
          <a:lstStyle/>
          <a:p>
            <a:r>
              <a:rPr lang="en-US" sz="4000" b="1" u="sng" dirty="0">
                <a:solidFill>
                  <a:schemeClr val="bg1"/>
                </a:solidFill>
                <a:latin typeface="Times New Roman" panose="02020603050405020304" pitchFamily="18" charset="0"/>
                <a:cs typeface="Times New Roman" panose="02020603050405020304" pitchFamily="18" charset="0"/>
              </a:rPr>
              <a:t>TIẾT 79,80:</a:t>
            </a:r>
          </a:p>
        </p:txBody>
      </p:sp>
    </p:spTree>
    <p:extLst>
      <p:ext uri="{BB962C8B-B14F-4D97-AF65-F5344CB8AC3E}">
        <p14:creationId xmlns:p14="http://schemas.microsoft.com/office/powerpoint/2010/main" val="3402032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7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8"/>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0" y="3201256"/>
            <a:ext cx="1385319" cy="1728220"/>
          </a:xfrm>
          <a:prstGeom prst="rect">
            <a:avLst/>
          </a:prstGeom>
        </p:spPr>
      </p:pic>
      <p:pic>
        <p:nvPicPr>
          <p:cNvPr id="15" name="图片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6917" y="3562350"/>
            <a:ext cx="3010668" cy="3374143"/>
          </a:xfrm>
          <a:prstGeom prst="rect">
            <a:avLst/>
          </a:prstGeom>
        </p:spPr>
      </p:pic>
      <p:pic>
        <p:nvPicPr>
          <p:cNvPr id="16"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19495" y="921110"/>
            <a:ext cx="2352299" cy="3312421"/>
          </a:xfrm>
          <a:prstGeom prst="rect">
            <a:avLst/>
          </a:prstGeom>
        </p:spPr>
      </p:pic>
      <p:sp>
        <p:nvSpPr>
          <p:cNvPr id="19" name="MH_Entry_1"/>
          <p:cNvSpPr/>
          <p:nvPr>
            <p:custDataLst>
              <p:tags r:id="rId1"/>
            </p:custDataLst>
          </p:nvPr>
        </p:nvSpPr>
        <p:spPr>
          <a:xfrm>
            <a:off x="2996652" y="411510"/>
            <a:ext cx="5247756"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3200" b="1" dirty="0">
                <a:solidFill>
                  <a:schemeClr val="tx1"/>
                </a:solidFill>
                <a:latin typeface="Times New Roman" panose="02020603050405020304" pitchFamily="18" charset="0"/>
                <a:cs typeface="Times New Roman" panose="02020603050405020304" pitchFamily="18" charset="0"/>
              </a:rPr>
              <a:t>I. ĐỌC- TÌM HIỂU CHUNG </a:t>
            </a:r>
            <a:endParaRPr lang="en-GB"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1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by="(-#ppt_w*2)" calcmode="lin" valueType="num">
                                      <p:cBhvr rctx="PPT">
                                        <p:cTn id="7" dur="500" autoRev="1" fill="hold">
                                          <p:stCondLst>
                                            <p:cond delay="0"/>
                                          </p:stCondLst>
                                        </p:cTn>
                                        <p:tgtEl>
                                          <p:spTgt spid="19"/>
                                        </p:tgtEl>
                                        <p:attrNameLst>
                                          <p:attrName>ppt_w</p:attrName>
                                        </p:attrNameLst>
                                      </p:cBhvr>
                                    </p:anim>
                                    <p:anim by="(#ppt_w*0.50)" calcmode="lin" valueType="num">
                                      <p:cBhvr>
                                        <p:cTn id="8" dur="500" decel="50000" autoRev="1" fill="hold">
                                          <p:stCondLst>
                                            <p:cond delay="0"/>
                                          </p:stCondLst>
                                        </p:cTn>
                                        <p:tgtEl>
                                          <p:spTgt spid="19"/>
                                        </p:tgtEl>
                                        <p:attrNameLst>
                                          <p:attrName>ppt_x</p:attrName>
                                        </p:attrNameLst>
                                      </p:cBhvr>
                                    </p:anim>
                                    <p:anim from="(-#ppt_h/2)" to="(#ppt_y)" calcmode="lin" valueType="num">
                                      <p:cBhvr>
                                        <p:cTn id="9" dur="1000" fill="hold">
                                          <p:stCondLst>
                                            <p:cond delay="0"/>
                                          </p:stCondLst>
                                        </p:cTn>
                                        <p:tgtEl>
                                          <p:spTgt spid="19"/>
                                        </p:tgtEl>
                                        <p:attrNameLst>
                                          <p:attrName>ppt_y</p:attrName>
                                        </p:attrNameLst>
                                      </p:cBhvr>
                                    </p:anim>
                                    <p:animRot by="21600000">
                                      <p:cBhvr>
                                        <p:cTn id="1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AutoShape 2"/>
          <p:cNvSpPr/>
          <p:nvPr/>
        </p:nvSpPr>
        <p:spPr>
          <a:xfrm>
            <a:off x="2456649" y="728729"/>
            <a:ext cx="6569247" cy="4044803"/>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6" name="Freeform 6"/>
          <p:cNvSpPr/>
          <p:nvPr/>
        </p:nvSpPr>
        <p:spPr>
          <a:xfrm>
            <a:off x="-1088299" y="75225"/>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7" name="Freeform 7"/>
          <p:cNvSpPr/>
          <p:nvPr/>
        </p:nvSpPr>
        <p:spPr>
          <a:xfrm>
            <a:off x="2569302" y="867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sp>
        <p:nvSpPr>
          <p:cNvPr id="8" name="Freeform 8"/>
          <p:cNvSpPr/>
          <p:nvPr/>
        </p:nvSpPr>
        <p:spPr>
          <a:xfrm>
            <a:off x="6222843" y="86793"/>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stretch>
              <a:fillRect/>
            </a:stretch>
          </a:blipFill>
        </p:spPr>
        <p:txBody>
          <a:bodyPr/>
          <a:lstStyle/>
          <a:p>
            <a:endParaRPr lang="en-US"/>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43547" y="-307504"/>
            <a:ext cx="2296853" cy="2424985"/>
            <a:chOff x="3668724" y="1507724"/>
            <a:chExt cx="4868459" cy="5272906"/>
          </a:xfrm>
        </p:grpSpPr>
        <p:pic>
          <p:nvPicPr>
            <p:cNvPr id="14"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633601">
            <a:off x="-17554" y="2290986"/>
            <a:ext cx="1385319" cy="172822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647505020"/>
              </p:ext>
            </p:extLst>
          </p:nvPr>
        </p:nvGraphicFramePr>
        <p:xfrm>
          <a:off x="2506794" y="771550"/>
          <a:ext cx="6385686" cy="3883280"/>
        </p:xfrm>
        <a:graphic>
          <a:graphicData uri="http://schemas.openxmlformats.org/drawingml/2006/table">
            <a:tbl>
              <a:tblPr firstRow="1" firstCol="1" bandRow="1"/>
              <a:tblGrid>
                <a:gridCol w="1129102">
                  <a:extLst>
                    <a:ext uri="{9D8B030D-6E8A-4147-A177-3AD203B41FA5}">
                      <a16:colId xmlns:a16="http://schemas.microsoft.com/office/drawing/2014/main" val="20000"/>
                    </a:ext>
                  </a:extLst>
                </a:gridCol>
                <a:gridCol w="1326380">
                  <a:extLst>
                    <a:ext uri="{9D8B030D-6E8A-4147-A177-3AD203B41FA5}">
                      <a16:colId xmlns:a16="http://schemas.microsoft.com/office/drawing/2014/main" val="20001"/>
                    </a:ext>
                  </a:extLst>
                </a:gridCol>
                <a:gridCol w="1965102">
                  <a:extLst>
                    <a:ext uri="{9D8B030D-6E8A-4147-A177-3AD203B41FA5}">
                      <a16:colId xmlns:a16="http://schemas.microsoft.com/office/drawing/2014/main" val="20002"/>
                    </a:ext>
                  </a:extLst>
                </a:gridCol>
                <a:gridCol w="1965102">
                  <a:extLst>
                    <a:ext uri="{9D8B030D-6E8A-4147-A177-3AD203B41FA5}">
                      <a16:colId xmlns:a16="http://schemas.microsoft.com/office/drawing/2014/main" val="20003"/>
                    </a:ext>
                  </a:extLst>
                </a:gridCol>
              </a:tblGrid>
              <a:tr h="411595">
                <a:tc>
                  <a:txBody>
                    <a:bodyPr/>
                    <a:lstStyle/>
                    <a:p>
                      <a:pPr algn="just">
                        <a:lnSpc>
                          <a:spcPct val="130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Bồ Tùng Linh</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1640 –1715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Nhà văn nổi tiếng Trung Quốc</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b="1" dirty="0" err="1"/>
                        <a:t>Liêu</a:t>
                      </a:r>
                      <a:r>
                        <a:rPr lang="en-US" sz="2000" b="1" dirty="0"/>
                        <a:t> Trai </a:t>
                      </a:r>
                      <a:r>
                        <a:rPr lang="en-US" sz="2000" b="1" dirty="0" err="1"/>
                        <a:t>chí</a:t>
                      </a:r>
                      <a:r>
                        <a:rPr lang="en-US" sz="2000" b="1" dirty="0"/>
                        <a:t> </a:t>
                      </a:r>
                      <a:r>
                        <a:rPr lang="en-US" sz="2000" b="1" dirty="0" err="1"/>
                        <a:t>dị</a:t>
                      </a:r>
                      <a:r>
                        <a:rPr lang="en-US" sz="2000" dirty="0"/>
                        <a:t>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2180">
                <a:tc>
                  <a:txBody>
                    <a:bodyPr/>
                    <a:lstStyle/>
                    <a:p>
                      <a:pPr algn="just">
                        <a:lnSpc>
                          <a:spcPct val="130000"/>
                        </a:lnSpc>
                        <a:spcAft>
                          <a:spcPts val="0"/>
                        </a:spcAft>
                      </a:pPr>
                      <a:r>
                        <a:rPr lang="fr-FR" sz="20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fr-FR" sz="2000" b="1" i="1">
                          <a:effectLst/>
                          <a:latin typeface="Times New Roman" panose="02020603050405020304" pitchFamily="18" charset="0"/>
                          <a:ea typeface="Calibri" panose="020F0502020204030204" pitchFamily="34" charset="0"/>
                          <a:cs typeface="Times New Roman" panose="02020603050405020304" pitchFamily="18" charset="0"/>
                        </a:rPr>
                        <a:t>Liêu trai chí dị</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 Thể loại</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truyền kì</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 Gồm 500 truyện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Nguồn gốc: khai thác từ nhiều cốt truyện dân gian và những truyện kì lạ, hoang đường của một số tác giả đời trước.</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Phê</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thói</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hư</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tật</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TQ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bấy</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23" y="2000085"/>
            <a:ext cx="2659156" cy="2882015"/>
          </a:xfrm>
          <a:prstGeom prst="rect">
            <a:avLst/>
          </a:prstGeom>
        </p:spPr>
      </p:pic>
    </p:spTree>
    <p:extLst>
      <p:ext uri="{BB962C8B-B14F-4D97-AF65-F5344CB8AC3E}">
        <p14:creationId xmlns:p14="http://schemas.microsoft.com/office/powerpoint/2010/main" val="707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411510"/>
            <a:ext cx="4896544" cy="4493538"/>
          </a:xfrm>
          <a:prstGeom prst="rect">
            <a:avLst/>
          </a:prstGeom>
          <a:noFill/>
        </p:spPr>
        <p:txBody>
          <a:bodyPr wrap="square" rtlCol="0">
            <a:spAutoFit/>
          </a:bodyPr>
          <a:lstStyle/>
          <a:p>
            <a:pPr algn="just"/>
            <a:r>
              <a:rPr lang="en-US" sz="2200" dirty="0">
                <a:latin typeface="Times New Roman" panose="02020603050405020304" pitchFamily="18" charset="0"/>
                <a:cs typeface="Times New Roman" panose="02020603050405020304" pitchFamily="18" charset="0"/>
              </a:rPr>
              <a:t>T</a:t>
            </a:r>
            <a:r>
              <a:rPr lang="vi-VN" sz="2200" dirty="0">
                <a:latin typeface="Times New Roman" panose="02020603050405020304" pitchFamily="18" charset="0"/>
                <a:cs typeface="Times New Roman" panose="02020603050405020304" pitchFamily="18" charset="0"/>
              </a:rPr>
              <a:t>hiên tiểu thuyết </a:t>
            </a:r>
            <a:r>
              <a:rPr lang="vi-VN" sz="2200" b="1" i="1" dirty="0">
                <a:latin typeface="Times New Roman" panose="02020603050405020304" pitchFamily="18" charset="0"/>
                <a:cs typeface="Times New Roman" panose="02020603050405020304" pitchFamily="18" charset="0"/>
              </a:rPr>
              <a:t>Liêu trai chí dị.</a:t>
            </a:r>
            <a:r>
              <a:rPr lang="en-US" sz="2200" b="1" i="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Bộ</a:t>
            </a:r>
            <a:r>
              <a:rPr lang="vi-VN"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truyện thực chất là tổng hợp của nhiều tập truyện ngắn mà đề tài chủ yếu xoay quanh những câu chuyện trong dân gian hay các truyện truyền kỳ thời Đường được Bồ Tùng Linh sưu tầm, ghi chép lại rồi gia công sáng tạo thêm.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quyển</a:t>
            </a:r>
            <a:r>
              <a:rPr lang="en-US" sz="2200" dirty="0">
                <a:latin typeface="Times New Roman" panose="02020603050405020304" pitchFamily="18" charset="0"/>
                <a:cs typeface="Times New Roman" panose="02020603050405020304" pitchFamily="18" charset="0"/>
              </a:rPr>
              <a:t> chia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448 </a:t>
            </a:r>
            <a:r>
              <a:rPr lang="en-US" sz="2200" dirty="0" err="1">
                <a:latin typeface="Times New Roman" panose="02020603050405020304" pitchFamily="18" charset="0"/>
                <a:cs typeface="Times New Roman" panose="02020603050405020304" pitchFamily="18" charset="0"/>
              </a:rPr>
              <a:t>thiên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khoảng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kỷ</a:t>
            </a:r>
            <a:r>
              <a:rPr lang="en-US" sz="2200" dirty="0">
                <a:latin typeface="Times New Roman" panose="02020603050405020304" pitchFamily="18" charset="0"/>
                <a:cs typeface="Times New Roman" panose="02020603050405020304" pitchFamily="18" charset="0"/>
              </a:rPr>
              <a:t> 17. Cho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nay </a:t>
            </a:r>
            <a:r>
              <a:rPr lang="en-US" sz="2200" dirty="0" err="1">
                <a:latin typeface="Times New Roman" panose="02020603050405020304" pitchFamily="18" charset="0"/>
                <a:cs typeface="Times New Roman" panose="02020603050405020304" pitchFamily="18" charset="0"/>
              </a:rPr>
              <a:t>dù</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hơn </a:t>
            </a:r>
            <a:r>
              <a:rPr lang="en-US" sz="2200" dirty="0" err="1">
                <a:latin typeface="Times New Roman" panose="02020603050405020304" pitchFamily="18" charset="0"/>
                <a:cs typeface="Times New Roman" panose="02020603050405020304" pitchFamily="18" charset="0"/>
              </a:rPr>
              <a:t>bốn</a:t>
            </a:r>
            <a:r>
              <a:rPr lang="vi-VN" sz="2200" dirty="0">
                <a:latin typeface="Times New Roman" panose="02020603050405020304" pitchFamily="18" charset="0"/>
                <a:cs typeface="Times New Roman" panose="02020603050405020304" pitchFamily="18" charset="0"/>
              </a:rPr>
              <a:t> thế kỉ nhưng </a:t>
            </a:r>
            <a:r>
              <a:rPr lang="vi-VN" sz="2200" i="1" dirty="0">
                <a:latin typeface="Times New Roman" panose="02020603050405020304" pitchFamily="18" charset="0"/>
                <a:cs typeface="Times New Roman" panose="02020603050405020304" pitchFamily="18" charset="0"/>
              </a:rPr>
              <a:t>Liêu trai chí dị</a:t>
            </a:r>
            <a:r>
              <a:rPr lang="vi-VN" sz="2200" dirty="0">
                <a:latin typeface="Times New Roman" panose="02020603050405020304" pitchFamily="18" charset="0"/>
                <a:cs typeface="Times New Roman" panose="02020603050405020304" pitchFamily="18" charset="0"/>
              </a:rPr>
              <a:t> vẫn giữ được nét hấp dẫn, kì ảo lạ thường thuở ban đầu của mình.</a:t>
            </a:r>
          </a:p>
        </p:txBody>
      </p:sp>
      <p:pic>
        <p:nvPicPr>
          <p:cNvPr id="1028" name="Picture 4">
            <a:extLst>
              <a:ext uri="{FF2B5EF4-FFF2-40B4-BE49-F238E27FC236}">
                <a16:creationId xmlns:a16="http://schemas.microsoft.com/office/drawing/2014/main" id="{C22A4EFC-87DE-FA21-8E71-EC4435842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448" y="195486"/>
            <a:ext cx="3403600"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txBody>
            <a:bodyPr/>
            <a:lstStyle/>
            <a:p>
              <a:endParaRPr lang="en-US"/>
            </a:p>
          </p:txBody>
        </p:sp>
      </p:grpSp>
      <p:sp>
        <p:nvSpPr>
          <p:cNvPr id="4" name="Freeform 4"/>
          <p:cNvSpPr/>
          <p:nvPr/>
        </p:nvSpPr>
        <p:spPr>
          <a:xfrm>
            <a:off x="515948" y="2571555"/>
            <a:ext cx="2495482" cy="1701215"/>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
          <p:cNvSpPr/>
          <p:nvPr/>
        </p:nvSpPr>
        <p:spPr>
          <a:xfrm>
            <a:off x="1763689" y="555526"/>
            <a:ext cx="5018112" cy="908980"/>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6" name="Rectangle 5"/>
          <p:cNvSpPr/>
          <p:nvPr/>
        </p:nvSpPr>
        <p:spPr>
          <a:xfrm>
            <a:off x="1674405" y="510399"/>
            <a:ext cx="5025633" cy="954107"/>
          </a:xfrm>
          <a:prstGeom prst="rect">
            <a:avLst/>
          </a:prstGeom>
        </p:spPr>
        <p:txBody>
          <a:bodyPr wrap="square">
            <a:spAutoFit/>
          </a:bodyPr>
          <a:lstStyle/>
          <a:p>
            <a:pPr algn="ctr"/>
            <a:r>
              <a:rPr lang="de-DE" sz="2800" b="1" dirty="0">
                <a:latin typeface="Times New Roman" panose="02020603050405020304" pitchFamily="18" charset="0"/>
                <a:cs typeface="Times New Roman" panose="02020603050405020304" pitchFamily="18" charset="0"/>
              </a:rPr>
              <a:t> Nhân vật, cốt truyện, bố cục, không gian, thời gian</a:t>
            </a:r>
            <a:endParaRPr lang="en-GB" sz="2800" dirty="0">
              <a:solidFill>
                <a:prstClr val="black"/>
              </a:solidFill>
              <a:latin typeface="Times New Roman" panose="02020603050405020304" pitchFamily="18" charset="0"/>
              <a:cs typeface="Times New Roman" panose="02020603050405020304" pitchFamily="18" charset="0"/>
            </a:endParaRPr>
          </a:p>
        </p:txBody>
      </p:sp>
      <p:sp>
        <p:nvSpPr>
          <p:cNvPr id="14" name="Freeform 4"/>
          <p:cNvSpPr/>
          <p:nvPr/>
        </p:nvSpPr>
        <p:spPr>
          <a:xfrm>
            <a:off x="3229518" y="1605744"/>
            <a:ext cx="3671692" cy="2910222"/>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stretch>
              <a:fillRect/>
            </a:stretch>
          </a:blipFill>
        </p:spPr>
        <p:txBody>
          <a:bodyPr/>
          <a:lstStyle/>
          <a:p>
            <a:endParaRPr lang="en-US"/>
          </a:p>
        </p:txBody>
      </p:sp>
      <p:pic>
        <p:nvPicPr>
          <p:cNvPr id="16"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0142" y="3213150"/>
            <a:ext cx="3300618" cy="198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56122" y="1552039"/>
            <a:ext cx="1952779" cy="652486"/>
          </a:xfrm>
          <a:prstGeom prst="rect">
            <a:avLst/>
          </a:prstGeom>
        </p:spPr>
        <p:txBody>
          <a:bodyPr wrap="none">
            <a:spAutoFit/>
          </a:bodyPr>
          <a:lstStyle/>
          <a:p>
            <a:pPr algn="just">
              <a:lnSpc>
                <a:spcPct val="130000"/>
              </a:lnSpc>
              <a:spcAft>
                <a:spcPts val="0"/>
              </a:spcAft>
            </a:pPr>
            <a:r>
              <a:rPr lang="de-DE" sz="2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Nhân vật</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80263" y="3075806"/>
            <a:ext cx="2204450" cy="830997"/>
          </a:xfrm>
          <a:prstGeom prst="rect">
            <a:avLst/>
          </a:prstGeom>
        </p:spPr>
        <p:txBody>
          <a:bodyPr wrap="none">
            <a:spAutoFit/>
          </a:bodyPr>
          <a:lstStyle/>
          <a:p>
            <a:r>
              <a:rPr lang="de-DE" sz="2400" b="1">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 vật chính</a:t>
            </a:r>
            <a:endParaRPr lang="vi-VN" sz="2400">
              <a:solidFill>
                <a:srgbClr val="0D0D0D"/>
              </a:solidFill>
              <a:latin typeface="Times New Roman" panose="02020603050405020304" pitchFamily="18" charset="0"/>
              <a:ea typeface="Calibri" panose="020F0502020204030204" pitchFamily="34" charset="0"/>
            </a:endParaRPr>
          </a:p>
          <a:p>
            <a:r>
              <a:rPr lang="de-DE" sz="2400">
                <a:solidFill>
                  <a:srgbClr val="0D0D0D"/>
                </a:solidFill>
                <a:latin typeface="Times New Roman" panose="02020603050405020304" pitchFamily="18" charset="0"/>
                <a:ea typeface="Calibri" panose="020F0502020204030204" pitchFamily="34" charset="0"/>
              </a:rPr>
              <a:t>nhân vật Thành</a:t>
            </a:r>
            <a:endParaRPr lang="en-GB" sz="2400"/>
          </a:p>
        </p:txBody>
      </p:sp>
      <p:sp>
        <p:nvSpPr>
          <p:cNvPr id="18" name="Rectangle 17"/>
          <p:cNvSpPr/>
          <p:nvPr/>
        </p:nvSpPr>
        <p:spPr>
          <a:xfrm>
            <a:off x="3628105" y="2152868"/>
            <a:ext cx="2874517" cy="1938992"/>
          </a:xfrm>
          <a:prstGeom prst="rect">
            <a:avLst/>
          </a:prstGeom>
        </p:spPr>
        <p:txBody>
          <a:bodyPr wrap="square">
            <a:spAutoFit/>
          </a:bodyPr>
          <a:lstStyle/>
          <a:p>
            <a:pPr algn="ctr">
              <a:spcAft>
                <a:spcPts val="0"/>
              </a:spcAft>
            </a:pPr>
            <a:r>
              <a:rPr lang="de-DE" sz="24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 vật phụ</a:t>
            </a:r>
            <a:r>
              <a:rPr lang="de-DE"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 thân của Thành (vợ, con trai); vua, gã thiếu niên, tuần phủ, tri huyện, bà đồng...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17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25sszxcr">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TotalTime>
  <Words>1856</Words>
  <Application>Microsoft Office PowerPoint</Application>
  <PresentationFormat>On-screen Show (16:9)</PresentationFormat>
  <Paragraphs>129</Paragraphs>
  <Slides>30</Slides>
  <Notes>3</Notes>
  <HiddenSlides>0</HiddenSlides>
  <MMClips>2</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30</vt:i4>
      </vt:variant>
    </vt:vector>
  </HeadingPairs>
  <TitlesOfParts>
    <vt:vector size="41" baseType="lpstr">
      <vt:lpstr>Arial</vt:lpstr>
      <vt:lpstr>Calibri</vt:lpstr>
      <vt:lpstr>inpin heiti</vt:lpstr>
      <vt:lpstr>Times New Roman</vt:lpstr>
      <vt:lpstr>印品黑体</vt:lpstr>
      <vt:lpstr>字魂59号-创粗黑</vt:lpstr>
      <vt:lpstr>Office 主题​​</vt:lpstr>
      <vt:lpstr>1_Office Theme</vt:lpstr>
      <vt:lpstr>Office Theme</vt:lpstr>
      <vt:lpstr>3_Office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01</dc:creator>
  <cp:lastModifiedBy>Administrator</cp:lastModifiedBy>
  <cp:revision>337</cp:revision>
  <dcterms:created xsi:type="dcterms:W3CDTF">2016-03-08T02:33:00Z</dcterms:created>
  <dcterms:modified xsi:type="dcterms:W3CDTF">2026-02-01T11:46:08Z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