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1" r:id="rId17"/>
    <p:sldId id="279" r:id="rId18"/>
    <p:sldId id="282" r:id="rId19"/>
    <p:sldId id="281" r:id="rId20"/>
    <p:sldId id="264" r:id="rId21"/>
    <p:sldId id="283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A88DF8-11E6-4C90-9B46-206989B30156}">
          <p14:sldIdLst>
            <p14:sldId id="266"/>
            <p14:sldId id="256"/>
            <p14:sldId id="257"/>
            <p14:sldId id="259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61"/>
            <p14:sldId id="279"/>
            <p14:sldId id="282"/>
            <p14:sldId id="281"/>
            <p14:sldId id="264"/>
            <p14:sldId id="283"/>
          </p14:sldIdLst>
        </p14:section>
        <p14:section name="Untitled Section" id="{77D4432C-1989-490D-8CB4-9C2739F591E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D5AE"/>
    <a:srgbClr val="99FF66"/>
    <a:srgbClr val="EF9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8" Type="http://schemas.openxmlformats.org/officeDocument/2006/relationships/image" Target="../media/image32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7" Type="http://schemas.openxmlformats.org/officeDocument/2006/relationships/image" Target="../media/image1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5" Type="http://schemas.openxmlformats.org/officeDocument/2006/relationships/image" Target="../media/image24.pn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17" Type="http://schemas.openxmlformats.org/officeDocument/2006/relationships/image" Target="../media/image17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5" Type="http://schemas.openxmlformats.org/officeDocument/2006/relationships/image" Target="../media/image25.pn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0.png"/><Relationship Id="rId3" Type="http://schemas.openxmlformats.org/officeDocument/2006/relationships/image" Target="../media/image29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3.svg"/><Relationship Id="rId4" Type="http://schemas.openxmlformats.org/officeDocument/2006/relationships/image" Target="../media/image50.sv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5" Type="http://schemas.openxmlformats.org/officeDocument/2006/relationships/image" Target="../media/image22.png"/><Relationship Id="rId10" Type="http://schemas.openxmlformats.org/officeDocument/2006/relationships/image" Target="../media/image60.sv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5" Type="http://schemas.openxmlformats.org/officeDocument/2006/relationships/image" Target="../media/image25.png"/><Relationship Id="rId10" Type="http://schemas.openxmlformats.org/officeDocument/2006/relationships/image" Target="../media/image60.svg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10" Type="http://schemas.openxmlformats.org/officeDocument/2006/relationships/image" Target="../media/image60.svg"/><Relationship Id="rId4" Type="http://schemas.openxmlformats.org/officeDocument/2006/relationships/image" Target="../media/image52.sv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8" Type="http://schemas.openxmlformats.org/officeDocument/2006/relationships/image" Target="../media/image32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4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6" Type="http://schemas.openxmlformats.org/officeDocument/2006/relationships/image" Target="../media/image20.svg"/><Relationship Id="rId10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200" y="1714500"/>
            <a:ext cx="14478000" cy="6705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47800" y="6731128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4973572" y="78383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239891" y="7218779"/>
            <a:ext cx="1930447" cy="2078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1300" y="3453745"/>
            <a:ext cx="12725400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221048" y="634021"/>
            <a:ext cx="1974206" cy="21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68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1200" y="1359843"/>
            <a:ext cx="701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850" y="3708361"/>
            <a:ext cx="7200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/>
              <a:t>Nhan đề của văn bản thể hiện nội dung của văn bản: Những nét đặc sắc trên “đất vật” Bắc </a:t>
            </a:r>
            <a:r>
              <a:rPr lang="vi-VN" sz="4000" smtClean="0"/>
              <a:t>Giang</a:t>
            </a:r>
            <a:r>
              <a:rPr lang="en-US" sz="4000" smtClean="0"/>
              <a:t>.</a:t>
            </a:r>
            <a:endParaRPr lang="en-US" sz="4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9600" y="2969324"/>
            <a:ext cx="7895590" cy="52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93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85088" y="2217570"/>
            <a:ext cx="3581400" cy="1676400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Sới vật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89188" y="2234080"/>
            <a:ext cx="3581400" cy="1676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vật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10225" y="5687830"/>
            <a:ext cx="6096000" cy="301464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Chỉ một khoảng không gian cụ thể, nơi diễn ra cuộc thi vật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20788" y="5687830"/>
            <a:ext cx="6096000" cy="301464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hội vật nói chung</a:t>
            </a:r>
            <a:endParaRPr lang="vi-VN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055025" y="4282763"/>
            <a:ext cx="406400" cy="12505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2665588" y="4282407"/>
            <a:ext cx="406400" cy="125057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5254" y="336021"/>
            <a:ext cx="2529096" cy="20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6" grpId="0" animBg="1"/>
      <p:bldP spid="13" grpId="0" animBg="1"/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9130" y="1485900"/>
            <a:ext cx="1188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500" i="1" smtClean="0">
                <a:latin typeface="Arial" panose="020B0604020202020204" pitchFamily="34" charset="0"/>
                <a:cs typeface="Arial" panose="020B0604020202020204" pitchFamily="34" charset="0"/>
              </a:rPr>
              <a:t>Theo dõi văn bản và trả lời các câu hỏi sau:</a:t>
            </a:r>
            <a:endParaRPr lang="en-US" sz="4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32530" y="3848100"/>
            <a:ext cx="10820400" cy="4188381"/>
          </a:xfrm>
          <a:prstGeom prst="round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/>
              <a:t>Để </a:t>
            </a:r>
            <a:r>
              <a:rPr lang="vi-VN" sz="4000"/>
              <a:t>tổ chức một hội vật, cần chuẩn bị và tiến hành những nghi thức gì?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/>
              <a:t>Keo </a:t>
            </a:r>
            <a:r>
              <a:rPr lang="vi-VN" sz="4000"/>
              <a:t>vật thờ diễn ra theo trình tự như thế nào và có quy tắc gì?</a:t>
            </a: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15">
            <a:alphaModFix amt="65999"/>
          </a:blip>
          <a:srcRect/>
          <a:stretch>
            <a:fillRect/>
          </a:stretch>
        </p:blipFill>
        <p:spPr>
          <a:xfrm rot="18902176">
            <a:off x="2675442" y="2886608"/>
            <a:ext cx="1649491" cy="1685304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r="62058" b="50618"/>
          <a:stretch/>
        </p:blipFill>
        <p:spPr>
          <a:xfrm>
            <a:off x="13371986" y="7005863"/>
            <a:ext cx="1614344" cy="16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0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sp>
        <p:nvSpPr>
          <p:cNvPr id="6" name="Oval 5"/>
          <p:cNvSpPr/>
          <p:nvPr/>
        </p:nvSpPr>
        <p:spPr>
          <a:xfrm>
            <a:off x="6629400" y="911988"/>
            <a:ext cx="5029200" cy="167887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2880" y="2590864"/>
            <a:ext cx="3733800" cy="1752600"/>
          </a:xfrm>
          <a:prstGeom prst="round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Keo vật thờ mở đầu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6917" y="4307840"/>
            <a:ext cx="3733800" cy="1752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 lễ bái tổ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09380" y="6060440"/>
            <a:ext cx="3733800" cy="1752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 thức 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đài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954000" y="7355840"/>
            <a:ext cx="3733800" cy="1752600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Keo vật thờ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18156142">
            <a:off x="3608617" y="4207855"/>
            <a:ext cx="990600" cy="237229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18156142">
            <a:off x="7371079" y="5948430"/>
            <a:ext cx="990600" cy="237229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rot="18156142">
            <a:off x="11509508" y="7677463"/>
            <a:ext cx="990600" cy="237229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5529" y="5937908"/>
            <a:ext cx="2034956" cy="4114800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353586" y="0"/>
            <a:ext cx="233421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7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6" grpId="0" animBg="1"/>
      <p:bldP spid="20" grpId="0" animBg="1"/>
      <p:bldP spid="11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0" y="2101520"/>
            <a:ext cx="14097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Quy tắc tiến hành một keo vật thờ: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cs typeface="Arial" panose="020B0604020202020204" pitchFamily="34" charset="0"/>
              </a:rPr>
              <a:t>Giới </a:t>
            </a:r>
            <a:r>
              <a:rPr lang="vi-VN" sz="4000">
                <a:cs typeface="Arial" panose="020B0604020202020204" pitchFamily="34" charset="0"/>
              </a:rPr>
              <a:t>thiệu trang trọng về 2 đô vật thờ ( tên tuổi, địa chỉ, thành tích đã đạt được, những sở trường trong thi đấu</a:t>
            </a:r>
            <a:r>
              <a:rPr lang="vi-VN" sz="4000" smtClean="0">
                <a:cs typeface="Arial" panose="020B0604020202020204" pitchFamily="34" charset="0"/>
              </a:rPr>
              <a:t>...)</a:t>
            </a:r>
            <a:endParaRPr lang="en-US" sz="4000" smtClean="0"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cs typeface="Arial" panose="020B0604020202020204" pitchFamily="34" charset="0"/>
              </a:rPr>
              <a:t>Hai </a:t>
            </a:r>
            <a:r>
              <a:rPr lang="vi-VN" sz="4000">
                <a:cs typeface="Arial" panose="020B0604020202020204" pitchFamily="34" charset="0"/>
              </a:rPr>
              <a:t>đô vật </a:t>
            </a:r>
            <a:r>
              <a:rPr lang="vi-VN" sz="4000" smtClean="0">
                <a:cs typeface="Arial" panose="020B0604020202020204" pitchFamily="34" charset="0"/>
              </a:rPr>
              <a:t>“</a:t>
            </a:r>
            <a:r>
              <a:rPr lang="vi-VN" sz="4000" i="1" smtClean="0">
                <a:cs typeface="Arial" panose="020B0604020202020204" pitchFamily="34" charset="0"/>
              </a:rPr>
              <a:t>chân </a:t>
            </a:r>
            <a:r>
              <a:rPr lang="vi-VN" sz="4000" i="1">
                <a:cs typeface="Arial" panose="020B0604020202020204" pitchFamily="34" charset="0"/>
              </a:rPr>
              <a:t>quỳ vai sánh</a:t>
            </a:r>
            <a:r>
              <a:rPr lang="vi-VN" sz="4000">
                <a:cs typeface="Arial" panose="020B0604020202020204" pitchFamily="34" charset="0"/>
              </a:rPr>
              <a:t>”, “</a:t>
            </a:r>
            <a:r>
              <a:rPr lang="vi-VN" sz="4000" i="1">
                <a:cs typeface="Arial" panose="020B0604020202020204" pitchFamily="34" charset="0"/>
              </a:rPr>
              <a:t>hai tay chắp sườn</a:t>
            </a:r>
            <a:r>
              <a:rPr lang="vi-VN" sz="4000">
                <a:cs typeface="Arial" panose="020B0604020202020204" pitchFamily="34" charset="0"/>
              </a:rPr>
              <a:t>” nghênh </a:t>
            </a:r>
            <a:r>
              <a:rPr lang="vi-VN" sz="4000" smtClean="0">
                <a:cs typeface="Arial" panose="020B0604020202020204" pitchFamily="34" charset="0"/>
              </a:rPr>
              <a:t>diện</a:t>
            </a:r>
            <a:r>
              <a:rPr lang="en-US" sz="4000" smtClean="0"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4000" smtClean="0">
                <a:cs typeface="Arial" panose="020B0604020202020204" pitchFamily="34" charset="0"/>
              </a:rPr>
              <a:t>Hai </a:t>
            </a:r>
            <a:r>
              <a:rPr lang="vi-VN" sz="4000">
                <a:cs typeface="Arial" panose="020B0604020202020204" pitchFamily="34" charset="0"/>
              </a:rPr>
              <a:t>đô vật chắp tay, đồng thời  khom lưng “</a:t>
            </a:r>
            <a:r>
              <a:rPr lang="vi-VN" sz="4000" i="1">
                <a:cs typeface="Arial" panose="020B0604020202020204" pitchFamily="34" charset="0"/>
              </a:rPr>
              <a:t>bái tổ</a:t>
            </a:r>
            <a:r>
              <a:rPr lang="vi-VN" sz="4000">
                <a:cs typeface="Arial" panose="020B0604020202020204" pitchFamily="34" charset="0"/>
              </a:rPr>
              <a:t>” theo thế ba bước tiến lên, ba bước lùi xuống</a:t>
            </a:r>
            <a:r>
              <a:rPr lang="vi-VN" sz="4000" smtClean="0">
                <a:cs typeface="Arial" panose="020B0604020202020204" pitchFamily="34" charset="0"/>
              </a:rPr>
              <a:t>...</a:t>
            </a:r>
            <a:endParaRPr lang="vi-VN" sz="4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30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152" y="2068500"/>
            <a:ext cx="155302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Quy tắc tiến hành một keo vật thờ: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 startAt="4"/>
            </a:pPr>
            <a:r>
              <a:rPr lang="vi-VN" sz="4000" smtClean="0">
                <a:cs typeface="Arial" panose="020B0604020202020204" pitchFamily="34" charset="0"/>
              </a:rPr>
              <a:t>Hai </a:t>
            </a:r>
            <a:r>
              <a:rPr lang="vi-VN" sz="4000">
                <a:cs typeface="Arial" panose="020B0604020202020204" pitchFamily="34" charset="0"/>
              </a:rPr>
              <a:t>đô vật thực hiện  nghi thức “</a:t>
            </a:r>
            <a:r>
              <a:rPr lang="vi-VN" sz="4000" i="1">
                <a:cs typeface="Arial" panose="020B0604020202020204" pitchFamily="34" charset="0"/>
              </a:rPr>
              <a:t>xe đài</a:t>
            </a:r>
            <a:r>
              <a:rPr lang="vi-VN" sz="4000">
                <a:cs typeface="Arial" panose="020B0604020202020204" pitchFamily="34" charset="0"/>
              </a:rPr>
              <a:t>” như xe đài ở Bắc Giang: </a:t>
            </a:r>
            <a:r>
              <a:rPr lang="vi-VN" sz="4000" smtClean="0">
                <a:cs typeface="Arial" panose="020B0604020202020204" pitchFamily="34" charset="0"/>
              </a:rPr>
              <a:t>“ </a:t>
            </a:r>
            <a:r>
              <a:rPr lang="vi-VN" sz="4000" i="1">
                <a:cs typeface="Arial" panose="020B0604020202020204" pitchFamily="34" charset="0"/>
              </a:rPr>
              <a:t>đại bài tung cánh, sư tử vờn cầu</a:t>
            </a:r>
            <a:r>
              <a:rPr lang="vi-VN" sz="4000">
                <a:cs typeface="Arial" panose="020B0604020202020204" pitchFamily="34" charset="0"/>
              </a:rPr>
              <a:t>”, hay hiền hòa và uốn lượn  như “</a:t>
            </a:r>
            <a:r>
              <a:rPr lang="vi-VN" sz="4000" i="1">
                <a:cs typeface="Arial" panose="020B0604020202020204" pitchFamily="34" charset="0"/>
              </a:rPr>
              <a:t>dòng sông cầu nước chảy lơ thơ</a:t>
            </a:r>
            <a:r>
              <a:rPr lang="vi-VN" sz="4000">
                <a:cs typeface="Arial" panose="020B0604020202020204" pitchFamily="34" charset="0"/>
              </a:rPr>
              <a:t>”,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smtClean="0">
                <a:cs typeface="Arial" panose="020B0604020202020204" pitchFamily="34" charset="0"/>
              </a:rPr>
              <a:t>dòng </a:t>
            </a:r>
            <a:r>
              <a:rPr lang="vi-VN" sz="4000" i="1">
                <a:cs typeface="Arial" panose="020B0604020202020204" pitchFamily="34" charset="0"/>
              </a:rPr>
              <a:t>sông Thương nước chảy đôi </a:t>
            </a:r>
            <a:r>
              <a:rPr lang="vi-VN" sz="4000" i="1" smtClean="0">
                <a:cs typeface="Arial" panose="020B0604020202020204" pitchFamily="34" charset="0"/>
              </a:rPr>
              <a:t>dòng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4000" smtClean="0">
                <a:cs typeface="Arial" panose="020B0604020202020204" pitchFamily="34" charset="0"/>
              </a:rPr>
              <a:t>...</a:t>
            </a:r>
            <a:endParaRPr lang="vi-VN" sz="4000"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 startAt="4"/>
            </a:pPr>
            <a:r>
              <a:rPr lang="vi-VN" sz="4000" smtClean="0">
                <a:cs typeface="Arial" panose="020B0604020202020204" pitchFamily="34" charset="0"/>
              </a:rPr>
              <a:t>Keo </a:t>
            </a:r>
            <a:r>
              <a:rPr lang="vi-VN" sz="4000">
                <a:cs typeface="Arial" panose="020B0604020202020204" pitchFamily="34" charset="0"/>
              </a:rPr>
              <a:t>vật thờ chính thức diễn ra với nhiều miếng/ mẹo vật được giới </a:t>
            </a:r>
            <a:r>
              <a:rPr lang="vi-VN" sz="4000" smtClean="0">
                <a:cs typeface="Arial" panose="020B0604020202020204" pitchFamily="34" charset="0"/>
              </a:rPr>
              <a:t>thiệu</a:t>
            </a:r>
            <a:r>
              <a:rPr lang="en-US" sz="4000" smtClean="0">
                <a:cs typeface="Arial" panose="020B0604020202020204" pitchFamily="34" charset="0"/>
              </a:rPr>
              <a:t>.</a:t>
            </a:r>
            <a:endParaRPr lang="vi-VN" sz="4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33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25415" y="2025150"/>
            <a:ext cx="9632373" cy="6244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19400" y="7207087"/>
            <a:ext cx="2550747" cy="20692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3002067" y="1485900"/>
            <a:ext cx="1930447" cy="2078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94264">
            <a:off x="8784597" y="1360493"/>
            <a:ext cx="718804" cy="1716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9908" y="3774006"/>
            <a:ext cx="908338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Qua tìm hiểu văn bản, em có nhận xét gì về nội dung và nghệ thuật thể hiện trong văn bản.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351573" y="1332908"/>
            <a:ext cx="5486400" cy="2075924"/>
          </a:xfrm>
          <a:prstGeom prst="wedgeEllipseCallout">
            <a:avLst>
              <a:gd name="adj1" fmla="val 42537"/>
              <a:gd name="adj2" fmla="val 5608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hỏi!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002067" y="5263308"/>
            <a:ext cx="2930857" cy="503151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508" y="1037847"/>
            <a:ext cx="14097000" cy="112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III. Tổng kết </a:t>
            </a:r>
            <a:endParaRPr lang="vi-VN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5954" y="2180397"/>
            <a:ext cx="13270108" cy="728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Văn bản nói về thông tin những đặc sắc trên “đất vật” ở Bắc Giang. Về ý nghĩa, cách thức tiến hành,....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 startAt="2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Dẫn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chuyện hấp dẫn, lôi cuốn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Thông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tin giới thiệu chi tiết </a:t>
            </a:r>
          </a:p>
        </p:txBody>
      </p:sp>
    </p:spTree>
    <p:extLst>
      <p:ext uri="{BB962C8B-B14F-4D97-AF65-F5344CB8AC3E}">
        <p14:creationId xmlns:p14="http://schemas.microsoft.com/office/powerpoint/2010/main" val="185707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742299" y="8208456"/>
            <a:ext cx="1930447" cy="207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508" y="1037847"/>
            <a:ext cx="14097000" cy="112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799" y="2576966"/>
            <a:ext cx="11582400" cy="3352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314705" y="5134353"/>
            <a:ext cx="3371822" cy="5190747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987258" y="5488723"/>
            <a:ext cx="2857011" cy="4904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752" y="3283870"/>
            <a:ext cx="9858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Tóm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tắt nội dung văn bản Những nét đặc sắc trên đất vật ở Bắc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Giang.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84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+ Để tổ chức một hội vật, cần chuẩn bị và tiến hành những nghi thức gì?</a:t>
            </a:r>
          </a:p>
          <a:p>
            <a:pPr algn="ctr"/>
            <a:r>
              <a:rPr lang="vi-VN"/>
              <a:t>+ Keo vật thờ diễn ra theo trình tự như thế nào và có quy tắc gì?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13312"/>
            <a:ext cx="2110984" cy="1902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2508" y="1037847"/>
            <a:ext cx="14097000" cy="112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Những lễ hội đầu năm đặc sắc tại Bắc Ninh - Du lịch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7"/>
          <a:stretch/>
        </p:blipFill>
        <p:spPr bwMode="auto">
          <a:xfrm>
            <a:off x="9174480" y="6626432"/>
            <a:ext cx="3549797" cy="25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04136" y="6639963"/>
            <a:ext cx="3704364" cy="2520541"/>
          </a:xfrm>
          <a:prstGeom prst="rect">
            <a:avLst/>
          </a:prstGeom>
        </p:spPr>
      </p:pic>
      <p:pic>
        <p:nvPicPr>
          <p:cNvPr id="1030" name="Picture 6" descr="Lễ hội chọi trâu Đồ Sơn 2017 - BBC News Tiếng Việ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0" y="2956532"/>
            <a:ext cx="7454340" cy="34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552970" y="3202768"/>
            <a:ext cx="7242020" cy="5745940"/>
          </a:xfrm>
          <a:prstGeom prst="wedgeRoundRectCallout">
            <a:avLst>
              <a:gd name="adj1" fmla="val -58433"/>
              <a:gd name="adj2" fmla="val -54724"/>
              <a:gd name="adj3" fmla="val 16667"/>
            </a:avLst>
          </a:prstGeom>
          <a:solidFill>
            <a:srgbClr val="CCD5A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Nêu một hội thi truyền thống của quê hương em hoặc các vùng miền </a:t>
            </a:r>
            <a:r>
              <a:rPr lang="vi-VN" sz="4000" smtClean="0">
                <a:solidFill>
                  <a:schemeClr val="tx1"/>
                </a:solidFill>
              </a:rPr>
              <a:t>khác </a:t>
            </a:r>
            <a:r>
              <a:rPr lang="vi-VN" sz="4000">
                <a:solidFill>
                  <a:schemeClr val="tx1"/>
                </a:solidFill>
              </a:rPr>
              <a:t>có hình thức tương tự như hội vật ở Bắc </a:t>
            </a:r>
            <a:r>
              <a:rPr lang="vi-VN" sz="4000" smtClean="0">
                <a:solidFill>
                  <a:schemeClr val="tx1"/>
                </a:solidFill>
              </a:rPr>
              <a:t>Giang</a:t>
            </a:r>
            <a:r>
              <a:rPr lang="en-US" sz="4000" smtClean="0">
                <a:solidFill>
                  <a:schemeClr val="tx1"/>
                </a:solidFill>
              </a:rPr>
              <a:t>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15">
            <a:alphaModFix amt="65999"/>
          </a:blip>
          <a:srcRect/>
          <a:stretch>
            <a:fillRect/>
          </a:stretch>
        </p:blipFill>
        <p:spPr>
          <a:xfrm rot="18902176">
            <a:off x="543559" y="2535929"/>
            <a:ext cx="1649491" cy="16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32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1104900"/>
            <a:ext cx="464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162800" y="2617113"/>
            <a:ext cx="8534400" cy="4188381"/>
          </a:xfrm>
          <a:prstGeom prst="wedgeRoundRectCallout">
            <a:avLst>
              <a:gd name="adj1" fmla="val -61002"/>
              <a:gd name="adj2" fmla="val -3950"/>
              <a:gd name="adj3" fmla="val 16667"/>
            </a:avLst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/>
              <a:t>Em hãy từng tham gia một cuộc thi đấu vật bao giờ chưa? Hãy nói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smtClean="0"/>
              <a:t> </a:t>
            </a:r>
            <a:r>
              <a:rPr lang="vi-VN" sz="4000"/>
              <a:t>số cảm xúc của em cho các bạn cùng nghe.</a:t>
            </a:r>
            <a:endParaRPr lang="en-US" sz="4000"/>
          </a:p>
        </p:txBody>
      </p:sp>
      <p:pic>
        <p:nvPicPr>
          <p:cNvPr id="2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2200" y="2690694"/>
            <a:ext cx="4536567" cy="8229600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564867" y="7171367"/>
            <a:ext cx="2712149" cy="2746480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397633" y="6510949"/>
            <a:ext cx="1490734" cy="225016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12207" y="3431586"/>
            <a:ext cx="7178886" cy="5608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6907" y="3431586"/>
            <a:ext cx="7178886" cy="56085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39194" y="6235838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740918">
            <a:off x="750146" y="1332216"/>
            <a:ext cx="1872788" cy="24010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1122514" y="9187183"/>
            <a:ext cx="2218846" cy="1503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4550" y="5292911"/>
            <a:ext cx="59436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tập lại văn bản Những nét đặc sắc trên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“đất vật”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ở Bắc Giang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24547" y="4950358"/>
            <a:ext cx="59436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Soạn bài: Viết bài văn thuyết minh về quy tắc, luật lệ trong một hoạt động hay trò chơi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5295347" y="1492180"/>
            <a:ext cx="8001000" cy="1475926"/>
            <a:chOff x="0" y="0"/>
            <a:chExt cx="2024286" cy="430836"/>
          </a:xfrm>
        </p:grpSpPr>
        <p:sp>
          <p:nvSpPr>
            <p:cNvPr id="13" name="Freeform 5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7F664F"/>
            </a:solidFill>
          </p:spPr>
        </p:sp>
        <p:sp>
          <p:nvSpPr>
            <p:cNvPr id="14" name="Freeform 6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CC99"/>
            </a:solidFill>
          </p:spPr>
        </p:sp>
        <p:sp>
          <p:nvSpPr>
            <p:cNvPr id="15" name="Freeform 7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7F664F"/>
            </a:solidFill>
          </p:spPr>
        </p:sp>
      </p:grpSp>
      <p:sp>
        <p:nvSpPr>
          <p:cNvPr id="9" name="Rectangle 8"/>
          <p:cNvSpPr/>
          <p:nvPr/>
        </p:nvSpPr>
        <p:spPr>
          <a:xfrm>
            <a:off x="5496851" y="1460776"/>
            <a:ext cx="7573369" cy="14478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200" y="1714500"/>
            <a:ext cx="14478000" cy="6705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47800" y="6731128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4973572" y="78383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239891" y="7218779"/>
            <a:ext cx="1930447" cy="2078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1300" y="3453745"/>
            <a:ext cx="12725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221048" y="634021"/>
            <a:ext cx="1974206" cy="21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19400" y="1253171"/>
            <a:ext cx="13237583" cy="77806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37788" y="3343769"/>
            <a:ext cx="13219195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TIẾT…: </a:t>
            </a:r>
          </a:p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NÉT ĐẶC SẮC </a:t>
            </a:r>
            <a:endParaRPr lang="en-US" sz="65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“ĐẤT VẬT” BẮC GIANG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53800" y="3695700"/>
            <a:ext cx="5847762" cy="41129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4144" y="3695700"/>
            <a:ext cx="5784580" cy="3813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62200">
            <a:off x="8911045" y="2996683"/>
            <a:ext cx="1824152" cy="22416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154431" y="5079292"/>
            <a:ext cx="5990026" cy="39484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61211" y="7053505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33600" y="1252728"/>
            <a:ext cx="13935391" cy="96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7762" y="5299880"/>
            <a:ext cx="5606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ĐỌC-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HIỂU CHUNG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4570" y="6699562"/>
            <a:ext cx="5869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 –HIỂU VĂN BẢN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7827" y="5398220"/>
            <a:ext cx="408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1104900"/>
            <a:ext cx="723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Đọc-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98614" y="8608700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1143000" y="2550224"/>
            <a:ext cx="6172200" cy="1221676"/>
          </a:xfrm>
          <a:prstGeom prst="homePlate">
            <a:avLst/>
          </a:prstGeom>
          <a:solidFill>
            <a:srgbClr val="CCD5AE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115857" y="3807135"/>
            <a:ext cx="12056286" cy="5638800"/>
          </a:xfrm>
          <a:prstGeom prst="cloudCallout">
            <a:avLst>
              <a:gd name="adj1" fmla="val 57900"/>
              <a:gd name="adj2" fmla="val 54019"/>
            </a:avLst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72050" y="5143500"/>
            <a:ext cx="84963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fr-FR" sz="4500" smtClean="0">
                <a:latin typeface="Arial" panose="020B0604020202020204" pitchFamily="34" charset="0"/>
                <a:cs typeface="Arial" panose="020B0604020202020204" pitchFamily="34" charset="0"/>
              </a:rPr>
              <a:t>Xác </a:t>
            </a:r>
            <a:r>
              <a:rPr lang="fr-FR" sz="4500">
                <a:latin typeface="Arial" panose="020B0604020202020204" pitchFamily="34" charset="0"/>
                <a:cs typeface="Arial" panose="020B0604020202020204" pitchFamily="34" charset="0"/>
              </a:rPr>
              <a:t>định thể loại văn </a:t>
            </a:r>
            <a:r>
              <a:rPr lang="fr-FR" sz="4500" smtClean="0">
                <a:latin typeface="Arial" panose="020B0604020202020204" pitchFamily="34" charset="0"/>
                <a:cs typeface="Arial" panose="020B0604020202020204" pitchFamily="34" charset="0"/>
              </a:rPr>
              <a:t>bản.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fr-FR" sz="4500" smtClean="0">
                <a:latin typeface="Arial" panose="020B0604020202020204" pitchFamily="34" charset="0"/>
                <a:cs typeface="Arial" panose="020B0604020202020204" pitchFamily="34" charset="0"/>
              </a:rPr>
              <a:t>Xác </a:t>
            </a:r>
            <a:r>
              <a:rPr lang="fr-FR" sz="4500">
                <a:latin typeface="Arial" panose="020B0604020202020204" pitchFamily="34" charset="0"/>
                <a:cs typeface="Arial" panose="020B0604020202020204" pitchFamily="34" charset="0"/>
              </a:rPr>
              <a:t>định bố cục.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Văn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500">
                <a:latin typeface="Arial" panose="020B0604020202020204" pitchFamily="34" charset="0"/>
                <a:cs typeface="Arial" panose="020B0604020202020204" pitchFamily="34" charset="0"/>
              </a:rPr>
              <a:t> viết về sự kiện </a:t>
            </a:r>
            <a:r>
              <a:rPr lang="fr-FR" sz="4500" smtClean="0">
                <a:latin typeface="Arial" panose="020B0604020202020204" pitchFamily="34" charset="0"/>
                <a:cs typeface="Arial" panose="020B0604020202020204" pitchFamily="34" charset="0"/>
              </a:rPr>
              <a:t>gì?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562200">
            <a:off x="12842540" y="2389553"/>
            <a:ext cx="2307115" cy="28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35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62100" y="1394505"/>
            <a:ext cx="7200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98614" y="8608700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100" y="2789009"/>
            <a:ext cx="1516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tin.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thiệu về hoạt động đấu vật tại Bắc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ý nghĩa cùng thể lệ hình thức tham gia cuộc thi.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54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62800" y="1725638"/>
            <a:ext cx="3810000" cy="1524000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cục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0474" y="4096666"/>
            <a:ext cx="5272669" cy="44254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1: </a:t>
            </a:r>
          </a:p>
          <a:p>
            <a:pPr algn="ctr">
              <a:lnSpc>
                <a:spcPct val="150000"/>
              </a:lnSpc>
            </a:pPr>
            <a:r>
              <a:rPr lang="vi-VN" sz="35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vi-VN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đến  </a:t>
            </a:r>
            <a:r>
              <a:rPr lang="vi-VN" sz="35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thế gian </a:t>
            </a:r>
            <a:r>
              <a:rPr lang="vi-VN" sz="35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r>
              <a:rPr lang="vi-VN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 về ý nghĩa của hội thi vật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10800" y="4096666"/>
            <a:ext cx="5410200" cy="44254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2: 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lại.</a:t>
            </a:r>
          </a:p>
          <a:p>
            <a:pPr algn="ctr">
              <a:lnSpc>
                <a:spcPct val="150000"/>
              </a:lnSpc>
            </a:pPr>
            <a:r>
              <a:rPr lang="vi-VN" sz="3500" smtClean="0">
                <a:solidFill>
                  <a:srgbClr val="002060"/>
                </a:solidFill>
                <a:cs typeface="Arial" panose="020B0604020202020204" pitchFamily="34" charset="0"/>
              </a:rPr>
              <a:t>Cách </a:t>
            </a:r>
            <a:r>
              <a:rPr lang="vi-VN" sz="3500">
                <a:solidFill>
                  <a:srgbClr val="002060"/>
                </a:solidFill>
                <a:cs typeface="Arial" panose="020B0604020202020204" pitchFamily="34" charset="0"/>
              </a:rPr>
              <a:t>thức tiến hành và thể lệ cuộc thi đấu vật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stCxn id="4" idx="2"/>
            <a:endCxn id="5" idx="0"/>
          </p:cNvCxnSpPr>
          <p:nvPr/>
        </p:nvCxnSpPr>
        <p:spPr>
          <a:xfrm rot="5400000">
            <a:off x="6758791" y="1787657"/>
            <a:ext cx="847028" cy="3770991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2"/>
            <a:endCxn id="11" idx="0"/>
          </p:cNvCxnSpPr>
          <p:nvPr/>
        </p:nvCxnSpPr>
        <p:spPr>
          <a:xfrm rot="16200000" flipH="1">
            <a:off x="10568336" y="1749102"/>
            <a:ext cx="847028" cy="3848100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2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143000" y="685800"/>
            <a:ext cx="16002000" cy="891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33577" y="8849565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89508" y="647700"/>
            <a:ext cx="2110984" cy="1902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1458031"/>
            <a:ext cx="5943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GIẢI THÍCH TỪ KHÓ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950" y="2928661"/>
            <a:ext cx="14516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Tinh thần thượng võ: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có khí phách hào phóng và hào nhiệt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Keo vật thờ: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trận đấu mở đầu hội vật, mang tính chất lễ nghi, diễn ra đẹp mắt, vui vẻ.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Miếng bốc, miếng gồng, miếng mói, miếng sườn: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tên các miếng (mẹo) đánh trong keo vật.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Dự khán: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có mặt để theo dõi một hoạt động nào đó. </a:t>
            </a:r>
          </a:p>
        </p:txBody>
      </p:sp>
    </p:spTree>
    <p:extLst>
      <p:ext uri="{BB962C8B-B14F-4D97-AF65-F5344CB8AC3E}">
        <p14:creationId xmlns:p14="http://schemas.microsoft.com/office/powerpoint/2010/main" val="555368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52600" y="2314437"/>
            <a:ext cx="14782800" cy="6152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80018">
            <a:off x="932013" y="7726481"/>
            <a:ext cx="2218846" cy="150326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38817" y="1568111"/>
            <a:ext cx="2110984" cy="190252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602598" y="5807932"/>
            <a:ext cx="3033715" cy="467024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990600" y="1669435"/>
            <a:ext cx="5506721" cy="1834220"/>
          </a:xfrm>
          <a:prstGeom prst="wedgeEllipseCallout">
            <a:avLst>
              <a:gd name="adj1" fmla="val 25721"/>
              <a:gd name="adj2" fmla="val 63391"/>
            </a:avLst>
          </a:prstGeom>
          <a:solidFill>
            <a:srgbClr val="EF9F5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Trả lời câu hỏi!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9728" y="3968553"/>
            <a:ext cx="1290972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vi-VN" sz="4500" smtClean="0"/>
              <a:t>Nhan </a:t>
            </a:r>
            <a:r>
              <a:rPr lang="vi-VN" sz="4500"/>
              <a:t>đề của văn bản cho người đọc hiểu gì về nội dung chính được nói tới trong văn bản?</a:t>
            </a:r>
            <a:endParaRPr lang="en-US" sz="4500"/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vi-VN" sz="4500" smtClean="0"/>
              <a:t>Phân </a:t>
            </a:r>
            <a:r>
              <a:rPr lang="vi-VN" sz="4500"/>
              <a:t>biệt ‘sới vật’ và “hội vật</a:t>
            </a:r>
            <a:r>
              <a:rPr lang="vi-VN" sz="4500" smtClean="0"/>
              <a:t>”</a:t>
            </a:r>
            <a:r>
              <a:rPr lang="en-US" sz="4500" smtClean="0"/>
              <a:t>.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3148408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1021</Words>
  <Application>Microsoft Office PowerPoint</Application>
  <PresentationFormat>Custom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Admin</cp:lastModifiedBy>
  <cp:revision>18</cp:revision>
  <dcterms:created xsi:type="dcterms:W3CDTF">2006-08-16T00:00:00Z</dcterms:created>
  <dcterms:modified xsi:type="dcterms:W3CDTF">2025-12-14T08:33:46Z</dcterms:modified>
  <dc:identifier>DAFKql8qNNg</dc:identifier>
</cp:coreProperties>
</file>