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8" r:id="rId5"/>
    <p:sldId id="279" r:id="rId6"/>
    <p:sldId id="280" r:id="rId7"/>
    <p:sldId id="278" r:id="rId8"/>
    <p:sldId id="281" r:id="rId9"/>
    <p:sldId id="282" r:id="rId10"/>
    <p:sldId id="283" r:id="rId11"/>
    <p:sldId id="284" r:id="rId12"/>
    <p:sldId id="285" r:id="rId13"/>
    <p:sldId id="286" r:id="rId14"/>
    <p:sldId id="288" r:id="rId15"/>
    <p:sldId id="289" r:id="rId16"/>
    <p:sldId id="259" r:id="rId17"/>
    <p:sldId id="290" r:id="rId18"/>
    <p:sldId id="265" r:id="rId19"/>
    <p:sldId id="270" r:id="rId20"/>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739F41-899F-4140-8212-F736ACE08460}">
          <p14:sldIdLst>
            <p14:sldId id="256"/>
            <p14:sldId id="257"/>
            <p14:sldId id="275"/>
            <p14:sldId id="258"/>
            <p14:sldId id="279"/>
            <p14:sldId id="280"/>
            <p14:sldId id="278"/>
            <p14:sldId id="281"/>
            <p14:sldId id="282"/>
            <p14:sldId id="283"/>
            <p14:sldId id="284"/>
            <p14:sldId id="285"/>
            <p14:sldId id="286"/>
            <p14:sldId id="288"/>
            <p14:sldId id="289"/>
            <p14:sldId id="259"/>
            <p14:sldId id="290"/>
            <p14:sldId id="265"/>
            <p14:sldId id="270"/>
          </p14:sldIdLst>
        </p14:section>
        <p14:section name="Untitled Section" id="{3D110670-A1D3-4B87-836F-D7EF352E75D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E6A31C"/>
    <a:srgbClr val="FFFF99"/>
    <a:srgbClr val="161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11.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5.jpeg"/><Relationship Id="rId10" Type="http://schemas.openxmlformats.org/officeDocument/2006/relationships/image" Target="../media/image7.jpeg"/><Relationship Id="rId4" Type="http://schemas.openxmlformats.org/officeDocument/2006/relationships/image" Target="../media/image2.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jpeg"/><Relationship Id="rId7"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9258300"/>
            <a:ext cx="9148765" cy="180688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39235" y="9258300"/>
            <a:ext cx="9148765" cy="1806881"/>
          </a:xfrm>
          <a:prstGeom prst="rect">
            <a:avLst/>
          </a:prstGeom>
        </p:spPr>
      </p:pic>
      <p:sp>
        <p:nvSpPr>
          <p:cNvPr id="5" name="TextBox 5"/>
          <p:cNvSpPr txBox="1"/>
          <p:nvPr/>
        </p:nvSpPr>
        <p:spPr>
          <a:xfrm>
            <a:off x="616388" y="2277069"/>
            <a:ext cx="16821160" cy="5193729"/>
          </a:xfrm>
          <a:prstGeom prst="rect">
            <a:avLst/>
          </a:prstGeom>
        </p:spPr>
        <p:txBody>
          <a:bodyPr wrap="square" lIns="0" tIns="0" rIns="0" bIns="0" rtlCol="0" anchor="t">
            <a:spAutoFit/>
          </a:bodyPr>
          <a:lstStyle/>
          <a:p>
            <a:pPr algn="ctr">
              <a:lnSpc>
                <a:spcPct val="150000"/>
              </a:lnSpc>
              <a:spcBef>
                <a:spcPct val="0"/>
              </a:spcBef>
            </a:pPr>
            <a:r>
              <a:rPr lang="en-US" sz="7500" b="1">
                <a:latin typeface="Arial" panose="020B0604020202020204" pitchFamily="34" charset="0"/>
                <a:cs typeface="Arial" panose="020B0604020202020204" pitchFamily="34" charset="0"/>
              </a:rPr>
              <a:t>XIN CHÀO CÁC EM!</a:t>
            </a:r>
          </a:p>
          <a:p>
            <a:pPr algn="ctr">
              <a:lnSpc>
                <a:spcPct val="150000"/>
              </a:lnSpc>
              <a:spcBef>
                <a:spcPct val="0"/>
              </a:spcBef>
            </a:pPr>
            <a:r>
              <a:rPr lang="en-US" sz="7500" b="1">
                <a:latin typeface="Arial" panose="020B0604020202020204" pitchFamily="34" charset="0"/>
                <a:cs typeface="Arial" panose="020B0604020202020204" pitchFamily="34" charset="0"/>
              </a:rPr>
              <a:t>CHÀO MỪNG CÁC EM </a:t>
            </a:r>
          </a:p>
          <a:p>
            <a:pPr algn="ctr">
              <a:lnSpc>
                <a:spcPct val="150000"/>
              </a:lnSpc>
              <a:spcBef>
                <a:spcPct val="0"/>
              </a:spcBef>
            </a:pPr>
            <a:r>
              <a:rPr lang="en-US" sz="7500" b="1">
                <a:latin typeface="Arial" panose="020B0604020202020204" pitchFamily="34" charset="0"/>
                <a:cs typeface="Arial" panose="020B0604020202020204" pitchFamily="34" charset="0"/>
              </a:rPr>
              <a:t>ĐẾN VỚI TIẾT HỌC NGÀY HÔM NAY!</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9144000" y="-778181"/>
            <a:ext cx="9148765" cy="180688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4765" y="-778181"/>
            <a:ext cx="9148765" cy="180688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28691" y="2277069"/>
            <a:ext cx="843832" cy="84066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1892" y="4624437"/>
            <a:ext cx="1042034" cy="103812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28691" y="7169263"/>
            <a:ext cx="843832" cy="84066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15476" y="2277069"/>
            <a:ext cx="843832" cy="84066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15476" y="7169263"/>
            <a:ext cx="843832" cy="84066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54544" y="4624437"/>
            <a:ext cx="1042034" cy="10381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8744617"/>
            <a:ext cx="1042034" cy="1038126"/>
          </a:xfrm>
          <a:prstGeom prst="rect">
            <a:avLst/>
          </a:prstGeom>
        </p:spPr>
      </p:pic>
      <p:sp>
        <p:nvSpPr>
          <p:cNvPr id="6" name="TextBox 5"/>
          <p:cNvSpPr txBox="1"/>
          <p:nvPr/>
        </p:nvSpPr>
        <p:spPr>
          <a:xfrm>
            <a:off x="1493665" y="567943"/>
            <a:ext cx="15596400"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i="1">
                <a:latin typeface="Arial" panose="020B0604020202020204" pitchFamily="34" charset="0"/>
                <a:cs typeface="Arial" panose="020B0604020202020204" pitchFamily="34" charset="0"/>
              </a:rPr>
              <a:t>Em hãy theo dõi tiếp phần sau của văn bản và trả lời các câu hỏi sau đây:</a:t>
            </a:r>
          </a:p>
        </p:txBody>
      </p:sp>
      <p:sp>
        <p:nvSpPr>
          <p:cNvPr id="7" name="TextBox 6"/>
          <p:cNvSpPr txBox="1"/>
          <p:nvPr/>
        </p:nvSpPr>
        <p:spPr>
          <a:xfrm>
            <a:off x="1868556" y="2465774"/>
            <a:ext cx="14846617"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1. Nêu các quy tắc, luật lệ trong hoạt động ca Huế mà văn bản đã đề cập tới.</a:t>
            </a:r>
          </a:p>
        </p:txBody>
      </p:sp>
      <p:graphicFrame>
        <p:nvGraphicFramePr>
          <p:cNvPr id="8" name="Table 7"/>
          <p:cNvGraphicFramePr>
            <a:graphicFrameLocks noGrp="1"/>
          </p:cNvGraphicFramePr>
          <p:nvPr>
            <p:extLst>
              <p:ext uri="{D42A27DB-BD31-4B8C-83A1-F6EECF244321}">
                <p14:modId xmlns:p14="http://schemas.microsoft.com/office/powerpoint/2010/main" val="164724794"/>
              </p:ext>
            </p:extLst>
          </p:nvPr>
        </p:nvGraphicFramePr>
        <p:xfrm>
          <a:off x="3337631" y="4370720"/>
          <a:ext cx="11908466" cy="3629784"/>
        </p:xfrm>
        <a:graphic>
          <a:graphicData uri="http://schemas.openxmlformats.org/drawingml/2006/table">
            <a:tbl>
              <a:tblPr firstRow="1" firstCol="1" bandRow="1"/>
              <a:tblGrid>
                <a:gridCol w="5954233">
                  <a:extLst>
                    <a:ext uri="{9D8B030D-6E8A-4147-A177-3AD203B41FA5}">
                      <a16:colId xmlns:a16="http://schemas.microsoft.com/office/drawing/2014/main" val="2340513374"/>
                    </a:ext>
                  </a:extLst>
                </a:gridCol>
                <a:gridCol w="5954233">
                  <a:extLst>
                    <a:ext uri="{9D8B030D-6E8A-4147-A177-3AD203B41FA5}">
                      <a16:colId xmlns:a16="http://schemas.microsoft.com/office/drawing/2014/main" val="1705268191"/>
                    </a:ext>
                  </a:extLst>
                </a:gridCol>
              </a:tblGrid>
              <a:tr h="886584">
                <a:tc>
                  <a:txBody>
                    <a:bodyPr/>
                    <a:lstStyle/>
                    <a:p>
                      <a:pPr algn="ctr">
                        <a:lnSpc>
                          <a:spcPct val="150000"/>
                        </a:lnSpc>
                        <a:spcAft>
                          <a:spcPts val="0"/>
                        </a:spcAft>
                        <a:tabLst>
                          <a:tab pos="108585" algn="l"/>
                        </a:tabLst>
                      </a:pPr>
                      <a:r>
                        <a:rPr lang="nl-NL" sz="3000" b="1">
                          <a:solidFill>
                            <a:schemeClr val="tx1"/>
                          </a:solidFill>
                          <a:effectLst/>
                          <a:latin typeface="Arial" panose="020B0604020202020204" pitchFamily="34" charset="0"/>
                          <a:ea typeface="Calibri" panose="020F0502020204030204" pitchFamily="34" charset="0"/>
                          <a:cs typeface="Arial" panose="020B0604020202020204" pitchFamily="34" charset="0"/>
                        </a:rPr>
                        <a:t>Quy tắc luật lệ</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50000"/>
                        </a:lnSpc>
                        <a:spcAft>
                          <a:spcPts val="0"/>
                        </a:spcAft>
                        <a:tabLst>
                          <a:tab pos="108585" algn="l"/>
                        </a:tabLst>
                      </a:pPr>
                      <a:r>
                        <a:rPr lang="nl-NL" sz="3000" b="1">
                          <a:solidFill>
                            <a:schemeClr val="tx1"/>
                          </a:solidFill>
                          <a:effectLst/>
                          <a:latin typeface="Arial" panose="020B0604020202020204" pitchFamily="34" charset="0"/>
                          <a:ea typeface="Calibri" panose="020F0502020204030204" pitchFamily="34" charset="0"/>
                          <a:cs typeface="Arial" panose="020B0604020202020204" pitchFamily="34" charset="0"/>
                        </a:rPr>
                        <a:t>Quy định cụ thể</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361564214"/>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Môi trường diễn xướng</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r>
                        <a:rPr lang="nl-NL" sz="3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1765868602"/>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 lượng nhạc công</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r>
                        <a:rPr lang="nl-NL" sz="3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2966668232"/>
                  </a:ext>
                </a:extLst>
              </a:tr>
              <a:tr h="0">
                <a:tc>
                  <a:txBody>
                    <a:bodyPr/>
                    <a:lstStyle/>
                    <a:p>
                      <a:pPr algn="just">
                        <a:lnSpc>
                          <a:spcPct val="150000"/>
                        </a:lnSpc>
                        <a:spcAft>
                          <a:spcPts val="0"/>
                        </a:spcAft>
                        <a:tabLst>
                          <a:tab pos="108585" algn="l"/>
                        </a:tabLst>
                      </a:pPr>
                      <a:r>
                        <a:rPr lang="nl-NL"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 người trình diễn cho một buổi ca Huế....</a:t>
                      </a:r>
                      <a:endParaRPr lang="en-US" sz="30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just">
                        <a:lnSpc>
                          <a:spcPct val="150000"/>
                        </a:lnSpc>
                        <a:spcAft>
                          <a:spcPts val="0"/>
                        </a:spcAft>
                        <a:tabLst>
                          <a:tab pos="108585" algn="l"/>
                        </a:tabLst>
                      </a:pP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2004488402"/>
                  </a:ext>
                </a:extLst>
              </a:tr>
            </a:tbl>
          </a:graphicData>
        </a:graphic>
      </p:graphicFrame>
      <p:sp>
        <p:nvSpPr>
          <p:cNvPr id="14" name="TextBox 13"/>
          <p:cNvSpPr txBox="1"/>
          <p:nvPr/>
        </p:nvSpPr>
        <p:spPr>
          <a:xfrm>
            <a:off x="1905000" y="8113696"/>
            <a:ext cx="14846617"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2. </a:t>
            </a:r>
            <a:r>
              <a:rPr lang="vi-VN" sz="4000">
                <a:cs typeface="Arial" panose="020B0604020202020204" pitchFamily="34" charset="0"/>
              </a:rPr>
              <a:t>Câu Văn nào khái quát được giá trị của văn bản Ca Huế?</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702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8687913"/>
              </p:ext>
            </p:extLst>
          </p:nvPr>
        </p:nvGraphicFramePr>
        <p:xfrm>
          <a:off x="965560" y="342900"/>
          <a:ext cx="16344222" cy="9677400"/>
        </p:xfrm>
        <a:graphic>
          <a:graphicData uri="http://schemas.openxmlformats.org/drawingml/2006/table">
            <a:tbl>
              <a:tblPr firstRow="1" firstCol="1" bandRow="1"/>
              <a:tblGrid>
                <a:gridCol w="8170216">
                  <a:extLst>
                    <a:ext uri="{9D8B030D-6E8A-4147-A177-3AD203B41FA5}">
                      <a16:colId xmlns:a16="http://schemas.microsoft.com/office/drawing/2014/main" val="583119944"/>
                    </a:ext>
                  </a:extLst>
                </a:gridCol>
                <a:gridCol w="8174006">
                  <a:extLst>
                    <a:ext uri="{9D8B030D-6E8A-4147-A177-3AD203B41FA5}">
                      <a16:colId xmlns:a16="http://schemas.microsoft.com/office/drawing/2014/main" val="234990620"/>
                    </a:ext>
                  </a:extLst>
                </a:gridCol>
              </a:tblGrid>
              <a:tr h="1038704">
                <a:tc>
                  <a:txBody>
                    <a:bodyPr/>
                    <a:lstStyle/>
                    <a:p>
                      <a:pPr marL="457200" algn="ctr">
                        <a:lnSpc>
                          <a:spcPct val="200000"/>
                        </a:lnSpc>
                        <a:spcAft>
                          <a:spcPts val="0"/>
                        </a:spcAft>
                      </a:pPr>
                      <a:r>
                        <a:rPr lang="nl-NL" sz="3500" b="1">
                          <a:effectLst/>
                          <a:latin typeface="Arial" panose="020B0604020202020204" pitchFamily="34" charset="0"/>
                          <a:ea typeface="Calibri" panose="020F0502020204030204" pitchFamily="34" charset="0"/>
                          <a:cs typeface="Arial" panose="020B0604020202020204" pitchFamily="34" charset="0"/>
                        </a:rPr>
                        <a:t>Quy tắc luật lệ</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marL="457200" algn="ctr">
                        <a:lnSpc>
                          <a:spcPct val="200000"/>
                        </a:lnSpc>
                        <a:spcAft>
                          <a:spcPts val="0"/>
                        </a:spcAft>
                      </a:pPr>
                      <a:r>
                        <a:rPr lang="nl-NL" sz="3500" b="1">
                          <a:effectLst/>
                          <a:latin typeface="Arial" panose="020B0604020202020204" pitchFamily="34" charset="0"/>
                          <a:ea typeface="Calibri" panose="020F0502020204030204" pitchFamily="34" charset="0"/>
                          <a:cs typeface="Arial" panose="020B0604020202020204" pitchFamily="34" charset="0"/>
                        </a:rPr>
                        <a:t>Quy định cụ thể</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739027475"/>
                  </a:ext>
                </a:extLst>
              </a:tr>
              <a:tr h="1143000">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Môi trường diễn xướng</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Không gian hẹp</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358719"/>
                  </a:ext>
                </a:extLst>
              </a:tr>
              <a:tr h="1044453">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trình diễn cho một buổi ca Huế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Khoảng 8 đến 10 người</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565958"/>
                  </a:ext>
                </a:extLst>
              </a:tr>
              <a:tr h="348151">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nhạc công</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5-6 người</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7426"/>
                  </a:ext>
                </a:extLst>
              </a:tr>
              <a:tr h="348151">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nhạc cụ</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4 – 5 nhạc cụ</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9041187"/>
                  </a:ext>
                </a:extLst>
              </a:tr>
              <a:tr h="1044453">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Phong cách biểu diễn</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Biểu diễn truyền thống và biểu diễn cho du khách</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09013"/>
                  </a:ext>
                </a:extLst>
              </a:tr>
              <a:tr h="696302">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nghe ca Huế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0" indent="-457200" algn="just">
                        <a:lnSpc>
                          <a:spcPct val="200000"/>
                        </a:lnSpc>
                        <a:spcAft>
                          <a:spcPts val="0"/>
                        </a:spcAft>
                        <a:buFont typeface="Wingdings" panose="05000000000000000000" pitchFamily="2" charset="2"/>
                        <a:buChar char="§"/>
                      </a:pPr>
                      <a:r>
                        <a:rPr lang="nl-NL" sz="3500">
                          <a:effectLst/>
                          <a:latin typeface="Arial" panose="020B0604020202020204" pitchFamily="34" charset="0"/>
                          <a:ea typeface="Calibri" panose="020F0502020204030204" pitchFamily="34" charset="0"/>
                          <a:cs typeface="Arial" panose="020B0604020202020204" pitchFamily="34" charset="0"/>
                        </a:rPr>
                        <a:t>Số lượng người nghe hạn chế</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37302" marR="373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774527"/>
                  </a:ext>
                </a:extLst>
              </a:tr>
            </a:tbl>
          </a:graphicData>
        </a:graphic>
      </p:graphicFrame>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8744617"/>
            <a:ext cx="1042034" cy="1038126"/>
          </a:xfrm>
          <a:prstGeom prst="rect">
            <a:avLst/>
          </a:prstGeom>
        </p:spPr>
      </p:pic>
    </p:spTree>
    <p:extLst>
      <p:ext uri="{BB962C8B-B14F-4D97-AF65-F5344CB8AC3E}">
        <p14:creationId xmlns:p14="http://schemas.microsoft.com/office/powerpoint/2010/main" val="490628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8744617"/>
            <a:ext cx="1042034" cy="1038126"/>
          </a:xfrm>
          <a:prstGeom prst="rect">
            <a:avLst/>
          </a:prstGeom>
        </p:spPr>
      </p:pic>
      <p:sp>
        <p:nvSpPr>
          <p:cNvPr id="7" name="TextBox 6"/>
          <p:cNvSpPr txBox="1"/>
          <p:nvPr/>
        </p:nvSpPr>
        <p:spPr>
          <a:xfrm>
            <a:off x="1486577" y="1866900"/>
            <a:ext cx="15786057"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Câu văn khái quát nội dung của văn bản Ca Huế:</a:t>
            </a:r>
          </a:p>
          <a:p>
            <a:pPr algn="just">
              <a:lnSpc>
                <a:spcPct val="150000"/>
              </a:lnSpc>
            </a:pPr>
            <a:r>
              <a:rPr lang="vi-VN" sz="4000">
                <a:cs typeface="Arial" panose="020B0604020202020204" pitchFamily="34" charset="0"/>
              </a:rPr>
              <a:t>Là thể loại âm nhạc kết hợp giuữa dân gian chuyên nghiệp và bác học của ca nhạc thính phòng một thể loại âm nhạc đỉnh cao trong toàn bộ các di sản âm nhạc truyền thống Việt Nam, ca Huế đã được Bô Văn hóa, thể thao và du lịch đưa vào Danh mục Di sản văn hóa phi vật thể quốc gia theo quyết định số 1877/QĐ-BVHTTDL ngày 8 tháng 6 năm 2015</a:t>
            </a:r>
            <a:r>
              <a:rPr lang="en-US"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2" name="TextBox 1"/>
          <p:cNvSpPr txBox="1"/>
          <p:nvPr/>
        </p:nvSpPr>
        <p:spPr>
          <a:xfrm>
            <a:off x="559992" y="2571191"/>
            <a:ext cx="11430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
        <p:nvSpPr>
          <p:cNvPr id="12" name="TextBox 11"/>
          <p:cNvSpPr txBox="1"/>
          <p:nvPr/>
        </p:nvSpPr>
        <p:spPr>
          <a:xfrm>
            <a:off x="6010929" y="7030834"/>
            <a:ext cx="11430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0733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776115" y="1739214"/>
            <a:ext cx="10460877" cy="5279004"/>
          </a:xfrm>
          <a:prstGeom prst="cloudCallout">
            <a:avLst>
              <a:gd name="adj1" fmla="val -28806"/>
              <a:gd name="adj2" fmla="val -8698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137" y="6376803"/>
            <a:ext cx="1841457" cy="183455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7746" y="1073681"/>
            <a:ext cx="1336077" cy="1331066"/>
          </a:xfrm>
          <a:prstGeom prst="rect">
            <a:avLst/>
          </a:prstGeom>
        </p:spPr>
      </p:pic>
      <p:pic>
        <p:nvPicPr>
          <p:cNvPr id="9" name="Picture 6"/>
          <p:cNvPicPr>
            <a:picLocks noChangeAspect="1"/>
          </p:cNvPicPr>
          <p:nvPr/>
        </p:nvPicPr>
        <p:blipFill>
          <a:blip r:embed="rId7"/>
          <a:srcRect/>
          <a:stretch>
            <a:fillRect/>
          </a:stretch>
        </p:blipFill>
        <p:spPr>
          <a:xfrm flipH="1">
            <a:off x="-322730" y="190500"/>
            <a:ext cx="3618614" cy="4001525"/>
          </a:xfrm>
          <a:prstGeom prst="rect">
            <a:avLst/>
          </a:prstGeom>
        </p:spPr>
      </p:pic>
      <p:pic>
        <p:nvPicPr>
          <p:cNvPr id="13" name="Picture 3"/>
          <p:cNvPicPr>
            <a:picLocks noChangeAspect="1"/>
          </p:cNvPicPr>
          <p:nvPr/>
        </p:nvPicPr>
        <p:blipFill>
          <a:blip r:embed="rId8"/>
          <a:srcRect/>
          <a:stretch>
            <a:fillRect/>
          </a:stretch>
        </p:blipFill>
        <p:spPr>
          <a:xfrm>
            <a:off x="10384009" y="4323243"/>
            <a:ext cx="7705967" cy="5914330"/>
          </a:xfrm>
          <a:prstGeom prst="rect">
            <a:avLst/>
          </a:prstGeom>
        </p:spPr>
      </p:pic>
      <p:sp>
        <p:nvSpPr>
          <p:cNvPr id="6" name="TextBox 5"/>
          <p:cNvSpPr txBox="1"/>
          <p:nvPr/>
        </p:nvSpPr>
        <p:spPr>
          <a:xfrm>
            <a:off x="5185382" y="2947555"/>
            <a:ext cx="8090497" cy="2862322"/>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Qua tìm hiểu văn bản, em có nhận xét gì về nội dung và nghệ thuật thể hiện trong văn bản.</a:t>
            </a:r>
          </a:p>
        </p:txBody>
      </p:sp>
    </p:spTree>
    <p:extLst>
      <p:ext uri="{BB962C8B-B14F-4D97-AF65-F5344CB8AC3E}">
        <p14:creationId xmlns:p14="http://schemas.microsoft.com/office/powerpoint/2010/main" val="403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8744617"/>
            <a:ext cx="1042034" cy="103812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5560" y="949401"/>
            <a:ext cx="1411977" cy="1413744"/>
          </a:xfrm>
          <a:prstGeom prst="rect">
            <a:avLst/>
          </a:prstGeom>
        </p:spPr>
      </p:pic>
      <p:sp>
        <p:nvSpPr>
          <p:cNvPr id="2" name="TextBox 1"/>
          <p:cNvSpPr txBox="1"/>
          <p:nvPr/>
        </p:nvSpPr>
        <p:spPr>
          <a:xfrm>
            <a:off x="1671548" y="1225386"/>
            <a:ext cx="5943600"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III. Tổng kết </a:t>
            </a:r>
          </a:p>
        </p:txBody>
      </p:sp>
      <p:sp>
        <p:nvSpPr>
          <p:cNvPr id="3" name="TextBox 2"/>
          <p:cNvSpPr txBox="1"/>
          <p:nvPr/>
        </p:nvSpPr>
        <p:spPr>
          <a:xfrm>
            <a:off x="1502526" y="2475249"/>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Nội dung</a:t>
            </a:r>
          </a:p>
        </p:txBody>
      </p:sp>
      <p:sp>
        <p:nvSpPr>
          <p:cNvPr id="6" name="TextBox 5"/>
          <p:cNvSpPr txBox="1"/>
          <p:nvPr/>
        </p:nvSpPr>
        <p:spPr>
          <a:xfrm>
            <a:off x="1107741" y="3649054"/>
            <a:ext cx="16025853"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Văn bản là bài thông tin giới thiệu về thể loại Ca Huế. Từ môi trường diễn xướng, số lượng nhạc cụ, ca sĩ cùng nhạc công cho đến phong cách biểu diễn.</a:t>
            </a:r>
          </a:p>
          <a:p>
            <a:pPr marL="571500" indent="-571500" algn="just">
              <a:lnSpc>
                <a:spcPct val="150000"/>
              </a:lnSpc>
              <a:buFont typeface="Wingdings" panose="05000000000000000000" pitchFamily="2" charset="2"/>
              <a:buChar char="Ø"/>
            </a:pPr>
            <a:r>
              <a:rPr lang="vi-VN" sz="4000">
                <a:cs typeface="Arial" panose="020B0604020202020204" pitchFamily="34" charset="0"/>
              </a:rPr>
              <a:t>Từ đây người đọc có thêm vốn hiểu biết về một trong những thể loại nghệ thuật truyền thống của dân tộc thêm tự hào về cội nguồn.</a:t>
            </a:r>
          </a:p>
        </p:txBody>
      </p:sp>
    </p:spTree>
    <p:extLst>
      <p:ext uri="{BB962C8B-B14F-4D97-AF65-F5344CB8AC3E}">
        <p14:creationId xmlns:p14="http://schemas.microsoft.com/office/powerpoint/2010/main" val="1209004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753600" y="5476653"/>
            <a:ext cx="7219084" cy="4810347"/>
          </a:xfrm>
          <a:prstGeom prst="rect">
            <a:avLst/>
          </a:prstGeom>
        </p:spPr>
      </p:pic>
      <p:pic>
        <p:nvPicPr>
          <p:cNvPr id="14" name="Picture 5"/>
          <p:cNvPicPr>
            <a:picLocks noChangeAspect="1"/>
          </p:cNvPicPr>
          <p:nvPr/>
        </p:nvPicPr>
        <p:blipFill>
          <a:blip r:embed="rId3"/>
          <a:srcRect/>
          <a:stretch>
            <a:fillRect/>
          </a:stretch>
        </p:blipFill>
        <p:spPr>
          <a:xfrm>
            <a:off x="1272363" y="5500576"/>
            <a:ext cx="7148218" cy="47625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7566" y="5149038"/>
            <a:ext cx="1042034" cy="10381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51667" y="8747504"/>
            <a:ext cx="1042034" cy="1038126"/>
          </a:xfrm>
          <a:prstGeom prst="rect">
            <a:avLst/>
          </a:prstGeom>
        </p:spPr>
      </p:pic>
      <p:sp>
        <p:nvSpPr>
          <p:cNvPr id="3" name="TextBox 2"/>
          <p:cNvSpPr txBox="1"/>
          <p:nvPr/>
        </p:nvSpPr>
        <p:spPr>
          <a:xfrm>
            <a:off x="1295400" y="1396617"/>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2. Nghệ thuật</a:t>
            </a:r>
          </a:p>
        </p:txBody>
      </p:sp>
      <p:sp>
        <p:nvSpPr>
          <p:cNvPr id="6" name="TextBox 5"/>
          <p:cNvSpPr txBox="1"/>
          <p:nvPr/>
        </p:nvSpPr>
        <p:spPr>
          <a:xfrm>
            <a:off x="965560" y="2503310"/>
            <a:ext cx="16673831" cy="193899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Giới thiệu chi tiết, chia bố cục rành mạch.</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Liên kết, kết hợp nhuần nhuyễn với thuyết minh, miêu tả và biểu cảm.</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652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7527" y="7591078"/>
            <a:ext cx="1715054" cy="17086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6000" y="1007854"/>
            <a:ext cx="1411977" cy="1413744"/>
          </a:xfrm>
          <a:prstGeom prst="rect">
            <a:avLst/>
          </a:prstGeom>
        </p:spPr>
      </p:pic>
      <p:sp>
        <p:nvSpPr>
          <p:cNvPr id="11" name="TextBox 11"/>
          <p:cNvSpPr txBox="1"/>
          <p:nvPr/>
        </p:nvSpPr>
        <p:spPr>
          <a:xfrm>
            <a:off x="3916601" y="1242609"/>
            <a:ext cx="9948260" cy="944233"/>
          </a:xfrm>
          <a:prstGeom prst="rect">
            <a:avLst/>
          </a:prstGeom>
        </p:spPr>
        <p:txBody>
          <a:bodyPr lIns="0" tIns="0" rIns="0" bIns="0" rtlCol="0" anchor="t">
            <a:spAutoFit/>
          </a:bodyPr>
          <a:lstStyle/>
          <a:p>
            <a:pPr algn="ctr">
              <a:lnSpc>
                <a:spcPts val="8319"/>
              </a:lnSpc>
            </a:pPr>
            <a:r>
              <a:rPr lang="en-US" sz="5000" b="1">
                <a:latin typeface="Arial" panose="020B0604020202020204" pitchFamily="34" charset="0"/>
                <a:cs typeface="Arial" panose="020B0604020202020204" pitchFamily="34" charset="0"/>
              </a:rPr>
              <a:t>LUYỆN TẬP</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0" y="2868149"/>
            <a:ext cx="15316200" cy="36576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Nêu môt số hoạt động ca nhạc truyền thống của quê hương em hoặc các vùng miền khác có hình thức tương tự như hoạt động ca Huế?</a:t>
            </a:r>
            <a:endParaRPr lang="en-US" sz="4000">
              <a:solidFill>
                <a:schemeClr val="tx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7527" y="7591078"/>
            <a:ext cx="1715054" cy="17086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6000" y="1007854"/>
            <a:ext cx="1411977" cy="1413744"/>
          </a:xfrm>
          <a:prstGeom prst="rect">
            <a:avLst/>
          </a:prstGeom>
        </p:spPr>
      </p:pic>
      <p:sp>
        <p:nvSpPr>
          <p:cNvPr id="11" name="TextBox 11"/>
          <p:cNvSpPr txBox="1"/>
          <p:nvPr/>
        </p:nvSpPr>
        <p:spPr>
          <a:xfrm>
            <a:off x="3916601" y="1242609"/>
            <a:ext cx="9948260" cy="944233"/>
          </a:xfrm>
          <a:prstGeom prst="rect">
            <a:avLst/>
          </a:prstGeom>
        </p:spPr>
        <p:txBody>
          <a:bodyPr lIns="0" tIns="0" rIns="0" bIns="0" rtlCol="0" anchor="t">
            <a:spAutoFit/>
          </a:bodyPr>
          <a:lstStyle/>
          <a:p>
            <a:pPr algn="ctr">
              <a:lnSpc>
                <a:spcPts val="8319"/>
              </a:lnSpc>
            </a:pPr>
            <a:r>
              <a:rPr lang="en-US" sz="5000" b="1">
                <a:latin typeface="Arial" panose="020B0604020202020204" pitchFamily="34" charset="0"/>
                <a:cs typeface="Arial" panose="020B0604020202020204" pitchFamily="34" charset="0"/>
              </a:rPr>
              <a:t>VẬN DỤNG</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24000" y="2868149"/>
            <a:ext cx="15316200" cy="36576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Viết đoạn văn (khoảng 6-8 dòng) tóm tắt những hiểu biết của em về ca Huế</a:t>
            </a:r>
            <a:endParaRPr lang="en-US" sz="4000">
              <a:solidFill>
                <a:schemeClr val="tx1"/>
              </a:solidFill>
            </a:endParaRPr>
          </a:p>
        </p:txBody>
      </p:sp>
    </p:spTree>
    <p:extLst>
      <p:ext uri="{BB962C8B-B14F-4D97-AF65-F5344CB8AC3E}">
        <p14:creationId xmlns:p14="http://schemas.microsoft.com/office/powerpoint/2010/main" val="2441433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335" y="5143500"/>
            <a:ext cx="5906595" cy="5577513"/>
          </a:xfrm>
          <a:prstGeom prst="rect">
            <a:avLst/>
          </a:prstGeom>
        </p:spPr>
      </p:pic>
      <p:pic>
        <p:nvPicPr>
          <p:cNvPr id="2050" name="Picture 2" descr="Hình ảnh Huế về đêm - đẹp lung linh huyền ảo"/>
          <p:cNvPicPr>
            <a:picLocks noChangeAspect="1" noChangeArrowheads="1"/>
          </p:cNvPicPr>
          <p:nvPr/>
        </p:nvPicPr>
        <p:blipFill rotWithShape="1">
          <a:blip r:embed="rId3">
            <a:extLst>
              <a:ext uri="{28A0092B-C50C-407E-A947-70E740481C1C}">
                <a14:useLocalDpi xmlns:a14="http://schemas.microsoft.com/office/drawing/2010/main" val="0"/>
              </a:ext>
            </a:extLst>
          </a:blip>
          <a:srcRect l="20697"/>
          <a:stretch/>
        </p:blipFill>
        <p:spPr bwMode="auto">
          <a:xfrm>
            <a:off x="0" y="-16106"/>
            <a:ext cx="5927930" cy="5159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30997" y="1653926"/>
            <a:ext cx="1411977" cy="1413744"/>
          </a:xfrm>
          <a:prstGeom prst="rect">
            <a:avLst/>
          </a:prstGeom>
        </p:spPr>
      </p:pic>
      <p:sp>
        <p:nvSpPr>
          <p:cNvPr id="7" name="TextBox 7"/>
          <p:cNvSpPr txBox="1"/>
          <p:nvPr/>
        </p:nvSpPr>
        <p:spPr>
          <a:xfrm>
            <a:off x="8598742" y="1815602"/>
            <a:ext cx="6651083"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HƯỚNG DẪN VỀ NHÀ </a:t>
            </a: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59514">
            <a:off x="12924935" y="9060469"/>
            <a:ext cx="9148765" cy="1806881"/>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347501" y="3840868"/>
            <a:ext cx="1042034" cy="103812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53144" y="8216905"/>
            <a:ext cx="1042034" cy="1038126"/>
          </a:xfrm>
          <a:prstGeom prst="rect">
            <a:avLst/>
          </a:prstGeom>
        </p:spPr>
      </p:pic>
      <p:sp>
        <p:nvSpPr>
          <p:cNvPr id="16" name="TextBox 15"/>
          <p:cNvSpPr txBox="1"/>
          <p:nvPr/>
        </p:nvSpPr>
        <p:spPr>
          <a:xfrm>
            <a:off x="8598742" y="4616347"/>
            <a:ext cx="993266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Ôn tập lại văn bản Ca Huế</a:t>
            </a:r>
          </a:p>
        </p:txBody>
      </p:sp>
      <p:sp>
        <p:nvSpPr>
          <p:cNvPr id="18" name="TextBox 17"/>
          <p:cNvSpPr txBox="1"/>
          <p:nvPr/>
        </p:nvSpPr>
        <p:spPr>
          <a:xfrm>
            <a:off x="8655888" y="6688712"/>
            <a:ext cx="993266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Soạn bài mới: Hội thi thổi cơm</a:t>
            </a:r>
          </a:p>
        </p:txBody>
      </p:sp>
      <p:sp>
        <p:nvSpPr>
          <p:cNvPr id="17" name="Oval 16"/>
          <p:cNvSpPr/>
          <p:nvPr/>
        </p:nvSpPr>
        <p:spPr>
          <a:xfrm>
            <a:off x="6899637" y="4313823"/>
            <a:ext cx="1277222" cy="1124143"/>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1</a:t>
            </a:r>
          </a:p>
        </p:txBody>
      </p:sp>
      <p:sp>
        <p:nvSpPr>
          <p:cNvPr id="20" name="Oval 19"/>
          <p:cNvSpPr/>
          <p:nvPr/>
        </p:nvSpPr>
        <p:spPr>
          <a:xfrm>
            <a:off x="6899637" y="6458048"/>
            <a:ext cx="1277222" cy="1124143"/>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17"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sp>
        <p:nvSpPr>
          <p:cNvPr id="5" name="TextBox 5"/>
          <p:cNvSpPr txBox="1"/>
          <p:nvPr/>
        </p:nvSpPr>
        <p:spPr>
          <a:xfrm>
            <a:off x="2595862" y="3359647"/>
            <a:ext cx="12984691" cy="3118674"/>
          </a:xfrm>
          <a:prstGeom prst="rect">
            <a:avLst/>
          </a:prstGeom>
        </p:spPr>
        <p:txBody>
          <a:bodyPr wrap="square" lIns="0" tIns="0" rIns="0" bIns="0" rtlCol="0" anchor="t">
            <a:spAutoFit/>
          </a:bodyPr>
          <a:lstStyle/>
          <a:p>
            <a:pPr algn="ctr">
              <a:lnSpc>
                <a:spcPct val="150000"/>
              </a:lnSpc>
              <a:spcBef>
                <a:spcPct val="0"/>
              </a:spcBef>
            </a:pPr>
            <a:r>
              <a:rPr lang="en-US" sz="7200" b="1">
                <a:latin typeface="Arial" panose="020B0604020202020204" pitchFamily="34" charset="0"/>
                <a:cs typeface="Arial" panose="020B0604020202020204" pitchFamily="34" charset="0"/>
              </a:rPr>
              <a:t>CẢM ƠN CÁC EM ĐÃ CHÚ Ý LẮNG NGHE BÀI GIẢNG!</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95061" y="2277069"/>
            <a:ext cx="843832" cy="84066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8262" y="4624437"/>
            <a:ext cx="1042034" cy="103812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95061" y="7169263"/>
            <a:ext cx="843832" cy="84066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58637" y="2277069"/>
            <a:ext cx="843832" cy="84066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58637" y="7169263"/>
            <a:ext cx="843832" cy="84066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7704" y="4624437"/>
            <a:ext cx="1042034" cy="1038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p:cNvSpPr/>
          <p:nvPr/>
        </p:nvSpPr>
        <p:spPr>
          <a:xfrm>
            <a:off x="936399" y="2597900"/>
            <a:ext cx="8887282" cy="5322319"/>
          </a:xfrm>
          <a:prstGeom prst="cloudCallout">
            <a:avLst>
              <a:gd name="adj1" fmla="val -55854"/>
              <a:gd name="adj2" fmla="val 66526"/>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Đặt Vé ca Huế - Dịch vụ ca Huế trên Sông Hương"/>
          <p:cNvPicPr>
            <a:picLocks noChangeAspect="1" noChangeArrowheads="1"/>
          </p:cNvPicPr>
          <p:nvPr/>
        </p:nvPicPr>
        <p:blipFill rotWithShape="1">
          <a:blip r:embed="rId2">
            <a:extLst>
              <a:ext uri="{28A0092B-C50C-407E-A947-70E740481C1C}">
                <a14:useLocalDpi xmlns:a14="http://schemas.microsoft.com/office/drawing/2010/main" val="0"/>
              </a:ext>
            </a:extLst>
          </a:blip>
          <a:srcRect t="25437"/>
          <a:stretch/>
        </p:blipFill>
        <p:spPr bwMode="auto">
          <a:xfrm>
            <a:off x="10373859" y="1509586"/>
            <a:ext cx="6885441" cy="3135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022811">
            <a:off x="13713618" y="-178158"/>
            <a:ext cx="9148765" cy="1806881"/>
          </a:xfrm>
          <a:prstGeom prst="rect">
            <a:avLst/>
          </a:prstGeom>
        </p:spPr>
      </p:pic>
      <p:grpSp>
        <p:nvGrpSpPr>
          <p:cNvPr id="8" name="Group 8"/>
          <p:cNvGrpSpPr/>
          <p:nvPr/>
        </p:nvGrpSpPr>
        <p:grpSpPr>
          <a:xfrm>
            <a:off x="14005023" y="5151486"/>
            <a:ext cx="3254277" cy="3287796"/>
            <a:chOff x="0" y="0"/>
            <a:chExt cx="4339036" cy="4383728"/>
          </a:xfrm>
        </p:grpSpPr>
        <p:pic>
          <p:nvPicPr>
            <p:cNvPr id="9" name="Picture 9"/>
            <p:cNvPicPr>
              <a:picLocks noChangeAspect="1"/>
            </p:cNvPicPr>
            <p:nvPr/>
          </p:nvPicPr>
          <p:blipFill>
            <a:blip r:embed="rId5"/>
            <a:srcRect l="25764"/>
            <a:stretch>
              <a:fillRect/>
            </a:stretch>
          </p:blipFill>
          <p:spPr>
            <a:xfrm>
              <a:off x="0" y="0"/>
              <a:ext cx="4339036" cy="4383728"/>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52842" y="1328655"/>
            <a:ext cx="1042034" cy="10381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8283" y="7920219"/>
            <a:ext cx="1042034" cy="103812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5560" y="949401"/>
            <a:ext cx="1411977" cy="1413744"/>
          </a:xfrm>
          <a:prstGeom prst="rect">
            <a:avLst/>
          </a:prstGeom>
        </p:spPr>
      </p:pic>
      <p:sp>
        <p:nvSpPr>
          <p:cNvPr id="13" name="TextBox 13"/>
          <p:cNvSpPr txBox="1"/>
          <p:nvPr/>
        </p:nvSpPr>
        <p:spPr>
          <a:xfrm>
            <a:off x="1983777" y="1184156"/>
            <a:ext cx="6792526"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KHỞI ĐỘNG</a:t>
            </a:r>
          </a:p>
        </p:txBody>
      </p:sp>
      <p:pic>
        <p:nvPicPr>
          <p:cNvPr id="15" name="Picture 8"/>
          <p:cNvPicPr>
            <a:picLocks noChangeAspect="1"/>
          </p:cNvPicPr>
          <p:nvPr/>
        </p:nvPicPr>
        <p:blipFill rotWithShape="1">
          <a:blip r:embed="rId10"/>
          <a:srcRect l="34251"/>
          <a:stretch/>
        </p:blipFill>
        <p:spPr>
          <a:xfrm>
            <a:off x="10373859" y="5292465"/>
            <a:ext cx="3238500" cy="3146817"/>
          </a:xfrm>
          <a:prstGeom prst="rect">
            <a:avLst/>
          </a:prstGeom>
        </p:spPr>
      </p:pic>
      <p:sp>
        <p:nvSpPr>
          <p:cNvPr id="19" name="Rectangle 18"/>
          <p:cNvSpPr/>
          <p:nvPr/>
        </p:nvSpPr>
        <p:spPr>
          <a:xfrm>
            <a:off x="2135878" y="3671544"/>
            <a:ext cx="6488324" cy="2748253"/>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biết gì về vùng đất Huế cùng những di sản văn hóa của miền đất này? </a:t>
            </a:r>
          </a:p>
        </p:txBody>
      </p:sp>
      <p:pic>
        <p:nvPicPr>
          <p:cNvPr id="24"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228795" y="6097574"/>
            <a:ext cx="3745609" cy="41148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37"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900" decel="100000" fill="hold"/>
                                        <p:tgtEl>
                                          <p:spTgt spid="2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ế mở cửa tham quan đại nội về đêm"/>
          <p:cNvPicPr>
            <a:picLocks noChangeAspect="1" noChangeArrowheads="1"/>
          </p:cNvPicPr>
          <p:nvPr/>
        </p:nvPicPr>
        <p:blipFill rotWithShape="1">
          <a:blip r:embed="rId2">
            <a:extLst>
              <a:ext uri="{28A0092B-C50C-407E-A947-70E740481C1C}">
                <a14:useLocalDpi xmlns:a14="http://schemas.microsoft.com/office/drawing/2010/main" val="0"/>
              </a:ext>
            </a:extLst>
          </a:blip>
          <a:srcRect t="7311" b="45081"/>
          <a:stretch/>
        </p:blipFill>
        <p:spPr bwMode="auto">
          <a:xfrm>
            <a:off x="-12406" y="22728"/>
            <a:ext cx="18300405" cy="5385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60804">
            <a:off x="-3024665" y="9950707"/>
            <a:ext cx="9148765" cy="180688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7683" y="5529326"/>
            <a:ext cx="1042034" cy="103812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92600" y="495300"/>
            <a:ext cx="1042034" cy="103812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86847" y="6261508"/>
            <a:ext cx="1411977" cy="1413744"/>
          </a:xfrm>
          <a:prstGeom prst="rect">
            <a:avLst/>
          </a:prstGeom>
        </p:spPr>
      </p:pic>
      <p:sp>
        <p:nvSpPr>
          <p:cNvPr id="8" name="TextBox 8"/>
          <p:cNvSpPr txBox="1"/>
          <p:nvPr/>
        </p:nvSpPr>
        <p:spPr>
          <a:xfrm>
            <a:off x="4489596" y="6064065"/>
            <a:ext cx="9296400" cy="1517403"/>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VĂN BẢN 1. CA HUẾ</a:t>
            </a:r>
          </a:p>
        </p:txBody>
      </p:sp>
    </p:spTree>
    <p:extLst>
      <p:ext uri="{BB962C8B-B14F-4D97-AF65-F5344CB8AC3E}">
        <p14:creationId xmlns:p14="http://schemas.microsoft.com/office/powerpoint/2010/main" val="273683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2"/>
          <a:srcRect/>
          <a:stretch>
            <a:fillRect/>
          </a:stretch>
        </p:blipFill>
        <p:spPr>
          <a:xfrm>
            <a:off x="19492" y="2231310"/>
            <a:ext cx="9124507" cy="6493589"/>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59514">
            <a:off x="12924935" y="9060469"/>
            <a:ext cx="9148765" cy="180688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819479">
            <a:off x="-3545682" y="-672638"/>
            <a:ext cx="9148765" cy="180688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63570" y="1620203"/>
            <a:ext cx="1042034" cy="1038126"/>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800" y="8297880"/>
            <a:ext cx="1042034" cy="103812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36863" y="1049576"/>
            <a:ext cx="1411977" cy="1413744"/>
          </a:xfrm>
          <a:prstGeom prst="rect">
            <a:avLst/>
          </a:prstGeom>
        </p:spPr>
      </p:pic>
      <p:sp>
        <p:nvSpPr>
          <p:cNvPr id="9" name="TextBox 9"/>
          <p:cNvSpPr txBox="1"/>
          <p:nvPr/>
        </p:nvSpPr>
        <p:spPr>
          <a:xfrm>
            <a:off x="10742852" y="1097354"/>
            <a:ext cx="6321365" cy="944233"/>
          </a:xfrm>
          <a:prstGeom prst="rect">
            <a:avLst/>
          </a:prstGeom>
        </p:spPr>
        <p:txBody>
          <a:bodyPr lIns="0" tIns="0" rIns="0" bIns="0" rtlCol="0" anchor="t">
            <a:spAutoFit/>
          </a:bodyPr>
          <a:lstStyle/>
          <a:p>
            <a:pPr>
              <a:lnSpc>
                <a:spcPts val="8319"/>
              </a:lnSpc>
            </a:pPr>
            <a:r>
              <a:rPr lang="en-US" sz="5000" b="1">
                <a:latin typeface="Arial" panose="020B0604020202020204" pitchFamily="34" charset="0"/>
                <a:cs typeface="Arial" panose="020B0604020202020204" pitchFamily="34" charset="0"/>
              </a:rPr>
              <a:t>NỘI DUNG BÀI HỌC</a:t>
            </a:r>
          </a:p>
        </p:txBody>
      </p:sp>
      <p:sp>
        <p:nvSpPr>
          <p:cNvPr id="10" name="TextBox 10"/>
          <p:cNvSpPr txBox="1"/>
          <p:nvPr/>
        </p:nvSpPr>
        <p:spPr>
          <a:xfrm>
            <a:off x="9605604" y="2921625"/>
            <a:ext cx="7773750" cy="5539978"/>
          </a:xfrm>
          <a:prstGeom prst="rect">
            <a:avLst/>
          </a:prstGeom>
        </p:spPr>
        <p:txBody>
          <a:bodyPr wrap="square" lIns="0" tIns="0" rIns="0" bIns="0" rtlCol="0" anchor="t">
            <a:spAutoFit/>
          </a:bodyPr>
          <a:lstStyle/>
          <a:p>
            <a:pPr>
              <a:lnSpc>
                <a:spcPct val="150000"/>
              </a:lnSpc>
              <a:spcBef>
                <a:spcPct val="0"/>
              </a:spcBef>
            </a:pPr>
            <a:r>
              <a:rPr lang="en-US" sz="4000" b="1" dirty="0">
                <a:latin typeface="Arial" panose="020B0604020202020204" pitchFamily="34" charset="0"/>
                <a:cs typeface="Arial" panose="020B0604020202020204" pitchFamily="34" charset="0"/>
              </a:rPr>
              <a:t>I. </a:t>
            </a:r>
            <a:r>
              <a:rPr lang="en-US" sz="4000" b="1" dirty="0" smtClean="0">
                <a:latin typeface="Arial" panose="020B0604020202020204" pitchFamily="34" charset="0"/>
                <a:cs typeface="Arial" panose="020B0604020202020204" pitchFamily="34" charset="0"/>
              </a:rPr>
              <a:t>ĐỌC-TÌM </a:t>
            </a:r>
            <a:r>
              <a:rPr lang="en-US" sz="4000" b="1" dirty="0">
                <a:latin typeface="Arial" panose="020B0604020202020204" pitchFamily="34" charset="0"/>
                <a:cs typeface="Arial" panose="020B0604020202020204" pitchFamily="34" charset="0"/>
              </a:rPr>
              <a:t>HIỂU CHUNG</a:t>
            </a:r>
          </a:p>
          <a:p>
            <a:pPr marL="742950" indent="-742950">
              <a:lnSpc>
                <a:spcPct val="150000"/>
              </a:lnSpc>
              <a:spcBef>
                <a:spcPct val="0"/>
              </a:spcBef>
              <a:buFont typeface="+mj-lt"/>
              <a:buAutoNum type="arabicPeriod"/>
            </a:pP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khó</a:t>
            </a:r>
            <a:endParaRPr lang="en-US" sz="4000" dirty="0">
              <a:latin typeface="Arial" panose="020B0604020202020204" pitchFamily="34" charset="0"/>
              <a:cs typeface="Arial" panose="020B0604020202020204" pitchFamily="34" charset="0"/>
            </a:endParaRPr>
          </a:p>
          <a:p>
            <a:pPr marL="742950" indent="-742950">
              <a:lnSpc>
                <a:spcPct val="150000"/>
              </a:lnSpc>
              <a:spcBef>
                <a:spcPct val="0"/>
              </a:spcBef>
              <a:buFont typeface="+mj-lt"/>
              <a:buAutoNum type="arabicPeriod"/>
            </a:pPr>
            <a:r>
              <a:rPr lang="en-US" sz="4000" dirty="0" err="1">
                <a:latin typeface="Arial" panose="020B0604020202020204" pitchFamily="34" charset="0"/>
                <a:cs typeface="Arial" panose="020B0604020202020204" pitchFamily="34" charset="0"/>
              </a:rPr>
              <a:t>Khái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endParaRPr lang="en-US" sz="4000" dirty="0">
              <a:latin typeface="Arial" panose="020B0604020202020204" pitchFamily="34" charset="0"/>
              <a:cs typeface="Arial" panose="020B0604020202020204" pitchFamily="34" charset="0"/>
            </a:endParaRPr>
          </a:p>
          <a:p>
            <a:pPr>
              <a:lnSpc>
                <a:spcPct val="150000"/>
              </a:lnSpc>
              <a:spcBef>
                <a:spcPct val="0"/>
              </a:spcBef>
            </a:pPr>
            <a:r>
              <a:rPr lang="en-US" sz="4000" b="1" dirty="0">
                <a:latin typeface="Arial" panose="020B0604020202020204" pitchFamily="34" charset="0"/>
                <a:cs typeface="Arial" panose="020B0604020202020204" pitchFamily="34" charset="0"/>
              </a:rPr>
              <a:t>II. </a:t>
            </a:r>
            <a:r>
              <a:rPr lang="en-US" sz="4000" b="1" dirty="0" smtClean="0">
                <a:latin typeface="Arial" panose="020B0604020202020204" pitchFamily="34" charset="0"/>
                <a:cs typeface="Arial" panose="020B0604020202020204" pitchFamily="34" charset="0"/>
              </a:rPr>
              <a:t>ĐỌC- HIỂU VĂN BẢN</a:t>
            </a:r>
            <a:endParaRPr lang="en-US" sz="4000" b="1" dirty="0">
              <a:latin typeface="Arial" panose="020B0604020202020204" pitchFamily="34" charset="0"/>
              <a:cs typeface="Arial" panose="020B0604020202020204" pitchFamily="34" charset="0"/>
            </a:endParaRPr>
          </a:p>
          <a:p>
            <a:pPr marL="742950" indent="-742950">
              <a:lnSpc>
                <a:spcPct val="150000"/>
              </a:lnSpc>
              <a:spcBef>
                <a:spcPct val="0"/>
              </a:spcBef>
              <a:buFont typeface="+mj-lt"/>
              <a:buAutoNum type="arabicPeriod"/>
            </a:pPr>
            <a:r>
              <a:rPr lang="en-US" sz="4000" dirty="0" err="1">
                <a:latin typeface="Arial" panose="020B0604020202020204" pitchFamily="34" charset="0"/>
                <a:cs typeface="Arial" panose="020B0604020202020204" pitchFamily="34" charset="0"/>
              </a:rPr>
              <a:t>Khám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ca </a:t>
            </a:r>
            <a:r>
              <a:rPr lang="en-US" sz="4000" dirty="0" err="1">
                <a:latin typeface="Arial" panose="020B0604020202020204" pitchFamily="34" charset="0"/>
                <a:cs typeface="Arial" panose="020B0604020202020204" pitchFamily="34" charset="0"/>
              </a:rPr>
              <a:t>Huế</a:t>
            </a:r>
            <a:endParaRPr lang="en-US" sz="4000" dirty="0">
              <a:latin typeface="Arial" panose="020B0604020202020204" pitchFamily="34" charset="0"/>
              <a:cs typeface="Arial" panose="020B0604020202020204" pitchFamily="34" charset="0"/>
            </a:endParaRPr>
          </a:p>
          <a:p>
            <a:pPr>
              <a:lnSpc>
                <a:spcPct val="150000"/>
              </a:lnSpc>
              <a:spcBef>
                <a:spcPct val="0"/>
              </a:spcBef>
            </a:pPr>
            <a:r>
              <a:rPr lang="en-US" sz="4000" b="1" dirty="0">
                <a:latin typeface="Arial" panose="020B0604020202020204" pitchFamily="34" charset="0"/>
                <a:cs typeface="Arial" panose="020B0604020202020204" pitchFamily="34" charset="0"/>
              </a:rPr>
              <a:t>III. TỔNG KẾT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 calcmode="lin" valueType="num">
                                      <p:cBhvr additive="base">
                                        <p:cTn id="45"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8526" y="3673108"/>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77458" y="8640800"/>
            <a:ext cx="1042034" cy="103812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5560" y="949401"/>
            <a:ext cx="1411977" cy="1413744"/>
          </a:xfrm>
          <a:prstGeom prst="rect">
            <a:avLst/>
          </a:prstGeom>
        </p:spPr>
      </p:pic>
      <p:sp>
        <p:nvSpPr>
          <p:cNvPr id="13" name="TextBox 13"/>
          <p:cNvSpPr txBox="1"/>
          <p:nvPr/>
        </p:nvSpPr>
        <p:spPr>
          <a:xfrm>
            <a:off x="1983777" y="1184156"/>
            <a:ext cx="6792526" cy="944233"/>
          </a:xfrm>
          <a:prstGeom prst="rect">
            <a:avLst/>
          </a:prstGeom>
        </p:spPr>
        <p:txBody>
          <a:bodyPr lIns="0" tIns="0" rIns="0" bIns="0" rtlCol="0" anchor="t">
            <a:spAutoFit/>
          </a:bodyPr>
          <a:lstStyle/>
          <a:p>
            <a:pPr>
              <a:lnSpc>
                <a:spcPts val="8319"/>
              </a:lnSpc>
            </a:pPr>
            <a:r>
              <a:rPr lang="en-US" sz="5000" b="1" dirty="0" err="1" smtClean="0">
                <a:latin typeface="Arial" panose="020B0604020202020204" pitchFamily="34" charset="0"/>
                <a:cs typeface="Arial" panose="020B0604020202020204" pitchFamily="34" charset="0"/>
              </a:rPr>
              <a:t>I.Đọc</a:t>
            </a:r>
            <a:r>
              <a:rPr lang="en-US" sz="5000" b="1" dirty="0" smtClean="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Tìm</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hiểu</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chung</a:t>
            </a:r>
            <a:endParaRPr lang="en-US" sz="5000" b="1" dirty="0">
              <a:latin typeface="Arial" panose="020B0604020202020204" pitchFamily="34" charset="0"/>
              <a:cs typeface="Arial" panose="020B0604020202020204" pitchFamily="34" charset="0"/>
            </a:endParaRPr>
          </a:p>
        </p:txBody>
      </p:sp>
      <p:sp>
        <p:nvSpPr>
          <p:cNvPr id="2" name="TextBox 1"/>
          <p:cNvSpPr txBox="1"/>
          <p:nvPr/>
        </p:nvSpPr>
        <p:spPr>
          <a:xfrm>
            <a:off x="1983777" y="2605332"/>
            <a:ext cx="14170623"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Giải thích từ khó</a:t>
            </a:r>
          </a:p>
        </p:txBody>
      </p:sp>
      <p:sp>
        <p:nvSpPr>
          <p:cNvPr id="16" name="TextBox 15"/>
          <p:cNvSpPr txBox="1"/>
          <p:nvPr/>
        </p:nvSpPr>
        <p:spPr>
          <a:xfrm>
            <a:off x="1987321" y="3931819"/>
            <a:ext cx="14782800" cy="4708981"/>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Môi trường diễn xướng</a:t>
            </a:r>
            <a:r>
              <a:rPr lang="en-US" sz="4000">
                <a:latin typeface="Arial" panose="020B0604020202020204" pitchFamily="34" charset="0"/>
                <a:cs typeface="Arial" panose="020B0604020202020204" pitchFamily="34" charset="0"/>
              </a:rPr>
              <a:t>: </a:t>
            </a:r>
            <a:r>
              <a:rPr lang="en-US" sz="4000">
                <a:solidFill>
                  <a:srgbClr val="FFFFFF"/>
                </a:solidFill>
                <a:latin typeface="Arial" panose="020B0604020202020204" pitchFamily="34" charset="0"/>
                <a:cs typeface="Arial" panose="020B0604020202020204" pitchFamily="34" charset="0"/>
              </a:rPr>
              <a:t>nơi trình bày các sáng tác dân gian bằng động tác và lời lẽ âm thanh</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ngộ: </a:t>
            </a:r>
            <a:r>
              <a:rPr lang="en-US" sz="4000">
                <a:solidFill>
                  <a:schemeClr val="bg1"/>
                </a:solidFill>
                <a:latin typeface="Arial" panose="020B0604020202020204" pitchFamily="34" charset="0"/>
                <a:cs typeface="Arial" panose="020B0604020202020204" pitchFamily="34" charset="0"/>
              </a:rPr>
              <a:t>Cuộc gặp gỡ tình cờ</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nhân mặc khách: </a:t>
            </a:r>
            <a:r>
              <a:rPr lang="en-US" sz="4000">
                <a:solidFill>
                  <a:srgbClr val="FFFFFF"/>
                </a:solidFill>
                <a:latin typeface="Arial" panose="020B0604020202020204" pitchFamily="34" charset="0"/>
                <a:cs typeface="Arial" panose="020B0604020202020204" pitchFamily="34" charset="0"/>
              </a:rPr>
              <a:t>Người sành về sáng tác và thưởng thức văn học nghệ thuật.</a:t>
            </a:r>
          </a:p>
        </p:txBody>
      </p:sp>
      <p:sp>
        <p:nvSpPr>
          <p:cNvPr id="19" name="TextBox 18"/>
          <p:cNvSpPr txBox="1"/>
          <p:nvPr/>
        </p:nvSpPr>
        <p:spPr>
          <a:xfrm>
            <a:off x="1983777" y="3931819"/>
            <a:ext cx="14782800" cy="4708981"/>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Môi trường diễn xướng</a:t>
            </a:r>
            <a:r>
              <a:rPr lang="en-US" sz="4000">
                <a:latin typeface="Arial" panose="020B0604020202020204" pitchFamily="34" charset="0"/>
                <a:cs typeface="Arial" panose="020B0604020202020204" pitchFamily="34" charset="0"/>
              </a:rPr>
              <a:t>: nơi trình bày các sáng tác dân gian bằng động tác và lời lẽ âm thanh</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ngộ: </a:t>
            </a:r>
            <a:r>
              <a:rPr lang="en-US" sz="4000">
                <a:latin typeface="Arial" panose="020B0604020202020204" pitchFamily="34" charset="0"/>
                <a:cs typeface="Arial" panose="020B0604020202020204" pitchFamily="34" charset="0"/>
              </a:rPr>
              <a:t>Cuộc gặp gỡ tình cờ</a:t>
            </a:r>
          </a:p>
          <a:p>
            <a:pPr marL="571500" lvl="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Tao nhân mặc khách: </a:t>
            </a:r>
            <a:r>
              <a:rPr lang="en-US" sz="4000">
                <a:latin typeface="Arial" panose="020B0604020202020204" pitchFamily="34" charset="0"/>
                <a:cs typeface="Arial" panose="020B0604020202020204" pitchFamily="34" charset="0"/>
              </a:rPr>
              <a:t>Người sành về sáng tác và thưởng thức văn học nghệ thuật.</a:t>
            </a:r>
          </a:p>
        </p:txBody>
      </p:sp>
    </p:spTree>
    <p:extLst>
      <p:ext uri="{BB962C8B-B14F-4D97-AF65-F5344CB8AC3E}">
        <p14:creationId xmlns:p14="http://schemas.microsoft.com/office/powerpoint/2010/main" val="1914467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barn(inVertical)">
                                      <p:cBhvr>
                                        <p:cTn id="31" dur="500"/>
                                        <p:tgtEl>
                                          <p:spTgt spid="1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barn(inVertical)">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2" end="2"/>
                                            </p:txEl>
                                          </p:spTgt>
                                        </p:tgtEl>
                                        <p:attrNameLst>
                                          <p:attrName>style.visibility</p:attrName>
                                        </p:attrNameLst>
                                      </p:cBhvr>
                                      <p:to>
                                        <p:strVal val="visible"/>
                                      </p:to>
                                    </p:set>
                                    <p:animEffect transition="in" filter="barn(inVertical)">
                                      <p:cBhvr>
                                        <p:cTn id="41" dur="500"/>
                                        <p:tgtEl>
                                          <p:spTgt spid="1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9">
                                            <p:txEl>
                                              <p:pRg st="2" end="2"/>
                                            </p:txEl>
                                          </p:spTgt>
                                        </p:tgtEl>
                                        <p:attrNameLst>
                                          <p:attrName>style.visibility</p:attrName>
                                        </p:attrNameLst>
                                      </p:cBhvr>
                                      <p:to>
                                        <p:strVal val="visible"/>
                                      </p:to>
                                    </p:set>
                                    <p:animEffect transition="in" filter="barn(inVertical)">
                                      <p:cBhvr>
                                        <p:cTn id="4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ễ Hội Hoa Đăng Hội An rực rỡ và đầy ảo diệu trên sông Hoài - Tốp 10 Dẫn  Đầu Bảng Xếp Hạng Tổng Hợp Leading10"/>
          <p:cNvPicPr>
            <a:picLocks noChangeAspect="1" noChangeArrowheads="1"/>
          </p:cNvPicPr>
          <p:nvPr/>
        </p:nvPicPr>
        <p:blipFill rotWithShape="1">
          <a:blip r:embed="rId2">
            <a:extLst>
              <a:ext uri="{28A0092B-C50C-407E-A947-70E740481C1C}">
                <a14:useLocalDpi xmlns:a14="http://schemas.microsoft.com/office/drawing/2010/main" val="0"/>
              </a:ext>
            </a:extLst>
          </a:blip>
          <a:srcRect t="25601"/>
          <a:stretch/>
        </p:blipFill>
        <p:spPr bwMode="auto">
          <a:xfrm>
            <a:off x="11592060" y="6972300"/>
            <a:ext cx="6703028"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ấn chỉnh hoạt động ca Huế trên sông Hương và đường thủy nội địa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t="12782"/>
          <a:stretch/>
        </p:blipFill>
        <p:spPr bwMode="auto">
          <a:xfrm>
            <a:off x="0" y="6972300"/>
            <a:ext cx="5715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22811">
            <a:off x="13713618" y="-178158"/>
            <a:ext cx="9148765" cy="180688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7527" y="7591078"/>
            <a:ext cx="1715054" cy="170862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30473" y="7591078"/>
            <a:ext cx="1715054" cy="1708623"/>
          </a:xfrm>
          <a:prstGeom prst="rect">
            <a:avLst/>
          </a:prstGeom>
        </p:spPr>
      </p:pic>
      <p:pic>
        <p:nvPicPr>
          <p:cNvPr id="2052" name="Picture 4" descr="Nghe ca Huế trên sông Hươ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6972300"/>
            <a:ext cx="5869972" cy="32996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64674" y="1253669"/>
            <a:ext cx="14170623"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2. Khái quát về tác phẩm</a:t>
            </a:r>
          </a:p>
        </p:txBody>
      </p:sp>
      <p:sp>
        <p:nvSpPr>
          <p:cNvPr id="20" name="TextBox 19"/>
          <p:cNvSpPr txBox="1"/>
          <p:nvPr/>
        </p:nvSpPr>
        <p:spPr>
          <a:xfrm>
            <a:off x="1523999" y="2150909"/>
            <a:ext cx="15240000" cy="470898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Thể loại:</a:t>
            </a:r>
          </a:p>
          <a:p>
            <a:pPr>
              <a:lnSpc>
                <a:spcPct val="150000"/>
              </a:lnSpc>
            </a:pPr>
            <a:r>
              <a:rPr lang="en-US" sz="4000">
                <a:latin typeface="Arial" panose="020B0604020202020204" pitchFamily="34" charset="0"/>
                <a:cs typeface="Arial" panose="020B0604020202020204" pitchFamily="34" charset="0"/>
              </a:rPr>
              <a:t>Văn bản thông tin.</a:t>
            </a:r>
          </a:p>
          <a:p>
            <a:pPr marL="742950" indent="-742950">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Mục đích:</a:t>
            </a:r>
          </a:p>
          <a:p>
            <a:pPr>
              <a:lnSpc>
                <a:spcPct val="150000"/>
              </a:lnSpc>
            </a:pPr>
            <a:r>
              <a:rPr lang="en-US" sz="4000">
                <a:latin typeface="Arial" panose="020B0604020202020204" pitchFamily="34" charset="0"/>
                <a:cs typeface="Arial" panose="020B0604020202020204" pitchFamily="34" charset="0"/>
              </a:rPr>
              <a:t>Văn bản </a:t>
            </a:r>
            <a:r>
              <a:rPr lang="en-US" sz="4000" i="1">
                <a:latin typeface="Arial" panose="020B0604020202020204" pitchFamily="34" charset="0"/>
                <a:cs typeface="Arial" panose="020B0604020202020204" pitchFamily="34" charset="0"/>
              </a:rPr>
              <a:t>Ca Huế </a:t>
            </a:r>
            <a:r>
              <a:rPr lang="en-US" sz="4000">
                <a:latin typeface="Arial" panose="020B0604020202020204" pitchFamily="34" charset="0"/>
                <a:cs typeface="Arial" panose="020B0604020202020204" pitchFamily="34" charset="0"/>
              </a:rPr>
              <a:t>là một văn bản mang tính chất thông tin giới thiệu về một thể loại nghệ thuật truyền thống.</a:t>
            </a:r>
          </a:p>
        </p:txBody>
      </p:sp>
    </p:spTree>
    <p:extLst>
      <p:ext uri="{BB962C8B-B14F-4D97-AF65-F5344CB8AC3E}">
        <p14:creationId xmlns:p14="http://schemas.microsoft.com/office/powerpoint/2010/main" val="102764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ipe(down)">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wipe(down)">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down)">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wipe(down)">
                                      <p:cBhvr>
                                        <p:cTn id="28"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0832" y="1141829"/>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801100"/>
            <a:ext cx="1042034" cy="1038126"/>
          </a:xfrm>
          <a:prstGeom prst="rect">
            <a:avLst/>
          </a:prstGeom>
        </p:spPr>
      </p:pic>
      <p:sp>
        <p:nvSpPr>
          <p:cNvPr id="16" name="Oval 15"/>
          <p:cNvSpPr/>
          <p:nvPr/>
        </p:nvSpPr>
        <p:spPr>
          <a:xfrm>
            <a:off x="6635221" y="1660892"/>
            <a:ext cx="4669384" cy="1730008"/>
          </a:xfrm>
          <a:prstGeom prst="ellipse">
            <a:avLst/>
          </a:prstGeom>
          <a:solidFill>
            <a:schemeClr val="bg1"/>
          </a:solidFill>
          <a:ln>
            <a:solidFill>
              <a:srgbClr val="FF0000"/>
            </a:solid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Bố cục</a:t>
            </a:r>
          </a:p>
        </p:txBody>
      </p:sp>
      <p:sp>
        <p:nvSpPr>
          <p:cNvPr id="23" name="Rounded Rectangle 22"/>
          <p:cNvSpPr/>
          <p:nvPr/>
        </p:nvSpPr>
        <p:spPr>
          <a:xfrm>
            <a:off x="12462604" y="4497858"/>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3:</a:t>
            </a:r>
          </a:p>
          <a:p>
            <a:pPr algn="ctr">
              <a:lnSpc>
                <a:spcPct val="150000"/>
              </a:lnSpc>
            </a:pPr>
            <a:r>
              <a:rPr lang="en-US" sz="3500">
                <a:solidFill>
                  <a:srgbClr val="FF0000"/>
                </a:solidFill>
                <a:latin typeface="Arial" panose="020B0604020202020204" pitchFamily="34" charset="0"/>
                <a:cs typeface="Arial" panose="020B0604020202020204" pitchFamily="34" charset="0"/>
              </a:rPr>
              <a:t>Còn lại</a:t>
            </a:r>
          </a:p>
          <a:p>
            <a:pPr algn="ctr">
              <a:lnSpc>
                <a:spcPct val="150000"/>
              </a:lnSpc>
            </a:pPr>
            <a:r>
              <a:rPr lang="en-US" sz="3500">
                <a:solidFill>
                  <a:schemeClr val="tx1"/>
                </a:solidFill>
                <a:latin typeface="Arial" panose="020B0604020202020204" pitchFamily="34" charset="0"/>
                <a:cs typeface="Arial" panose="020B0604020202020204" pitchFamily="34" charset="0"/>
              </a:rPr>
              <a:t>Nêu giá trị của </a:t>
            </a:r>
          </a:p>
          <a:p>
            <a:pPr algn="ctr">
              <a:lnSpc>
                <a:spcPct val="150000"/>
              </a:lnSpc>
            </a:pPr>
            <a:r>
              <a:rPr lang="en-US" sz="3500">
                <a:solidFill>
                  <a:schemeClr val="tx1"/>
                </a:solidFill>
                <a:latin typeface="Arial" panose="020B0604020202020204" pitchFamily="34" charset="0"/>
                <a:cs typeface="Arial" panose="020B0604020202020204" pitchFamily="34" charset="0"/>
              </a:rPr>
              <a:t>ca Huế</a:t>
            </a:r>
          </a:p>
        </p:txBody>
      </p:sp>
      <p:sp>
        <p:nvSpPr>
          <p:cNvPr id="26" name="Rounded Rectangle 25"/>
          <p:cNvSpPr/>
          <p:nvPr/>
        </p:nvSpPr>
        <p:spPr>
          <a:xfrm>
            <a:off x="1411164" y="4533900"/>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1:</a:t>
            </a:r>
          </a:p>
          <a:p>
            <a:pPr algn="ctr">
              <a:lnSpc>
                <a:spcPct val="150000"/>
              </a:lnSpc>
            </a:pPr>
            <a:r>
              <a:rPr lang="en-US" sz="3500">
                <a:solidFill>
                  <a:srgbClr val="FF0000"/>
                </a:solidFill>
                <a:latin typeface="Arial" panose="020B0604020202020204" pitchFamily="34" charset="0"/>
                <a:cs typeface="Arial" panose="020B0604020202020204" pitchFamily="34" charset="0"/>
              </a:rPr>
              <a:t>Từ đầu cho đến </a:t>
            </a:r>
            <a:r>
              <a:rPr lang="en-US" sz="3500" i="1">
                <a:solidFill>
                  <a:srgbClr val="FF0000"/>
                </a:solidFill>
                <a:latin typeface="Arial" panose="020B0604020202020204" pitchFamily="34" charset="0"/>
                <a:cs typeface="Arial" panose="020B0604020202020204" pitchFamily="34" charset="0"/>
              </a:rPr>
              <a:t>tầng lớp công chúng</a:t>
            </a:r>
            <a:endParaRPr lang="en-US" sz="3500">
              <a:solidFill>
                <a:srgbClr val="FF0000"/>
              </a:solidFill>
              <a:latin typeface="Arial" panose="020B0604020202020204" pitchFamily="34" charset="0"/>
              <a:cs typeface="Arial" panose="020B0604020202020204" pitchFamily="34" charset="0"/>
            </a:endParaRPr>
          </a:p>
          <a:p>
            <a:pPr algn="ctr">
              <a:lnSpc>
                <a:spcPct val="150000"/>
              </a:lnSpc>
            </a:pPr>
            <a:r>
              <a:rPr lang="en-US" sz="3500">
                <a:solidFill>
                  <a:schemeClr val="tx1"/>
                </a:solidFill>
                <a:latin typeface="Arial" panose="020B0604020202020204" pitchFamily="34" charset="0"/>
                <a:cs typeface="Arial" panose="020B0604020202020204" pitchFamily="34" charset="0"/>
              </a:rPr>
              <a:t>Nguồn gốc của Ca Huế</a:t>
            </a:r>
          </a:p>
        </p:txBody>
      </p:sp>
      <p:sp>
        <p:nvSpPr>
          <p:cNvPr id="27" name="Rounded Rectangle 26"/>
          <p:cNvSpPr/>
          <p:nvPr/>
        </p:nvSpPr>
        <p:spPr>
          <a:xfrm>
            <a:off x="6936884" y="4533900"/>
            <a:ext cx="4207475" cy="49137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Phần 2:</a:t>
            </a:r>
          </a:p>
          <a:p>
            <a:pPr algn="ctr">
              <a:lnSpc>
                <a:spcPct val="150000"/>
              </a:lnSpc>
            </a:pPr>
            <a:r>
              <a:rPr lang="en-US" sz="3500">
                <a:solidFill>
                  <a:srgbClr val="FF0000"/>
                </a:solidFill>
                <a:latin typeface="Arial" panose="020B0604020202020204" pitchFamily="34" charset="0"/>
                <a:cs typeface="Arial" panose="020B0604020202020204" pitchFamily="34" charset="0"/>
              </a:rPr>
              <a:t>Tiếp đến  </a:t>
            </a:r>
            <a:r>
              <a:rPr lang="en-US" sz="3500" i="1">
                <a:solidFill>
                  <a:srgbClr val="FF0000"/>
                </a:solidFill>
                <a:latin typeface="Arial" panose="020B0604020202020204" pitchFamily="34" charset="0"/>
                <a:cs typeface="Arial" panose="020B0604020202020204" pitchFamily="34" charset="0"/>
              </a:rPr>
              <a:t>nhạc đệm hoàn hảo</a:t>
            </a:r>
          </a:p>
          <a:p>
            <a:pPr algn="ctr">
              <a:lnSpc>
                <a:spcPct val="150000"/>
              </a:lnSpc>
            </a:pPr>
            <a:r>
              <a:rPr lang="en-US" sz="3500">
                <a:solidFill>
                  <a:schemeClr val="tx1"/>
                </a:solidFill>
                <a:latin typeface="Arial" panose="020B0604020202020204" pitchFamily="34" charset="0"/>
                <a:cs typeface="Arial" panose="020B0604020202020204" pitchFamily="34" charset="0"/>
              </a:rPr>
              <a:t>Môi trường </a:t>
            </a:r>
          </a:p>
          <a:p>
            <a:pPr algn="ctr">
              <a:lnSpc>
                <a:spcPct val="150000"/>
              </a:lnSpc>
            </a:pPr>
            <a:r>
              <a:rPr lang="en-US" sz="3500">
                <a:solidFill>
                  <a:schemeClr val="tx1"/>
                </a:solidFill>
                <a:latin typeface="Arial" panose="020B0604020202020204" pitchFamily="34" charset="0"/>
                <a:cs typeface="Arial" panose="020B0604020202020204" pitchFamily="34" charset="0"/>
              </a:rPr>
              <a:t>diễn sướng </a:t>
            </a:r>
          </a:p>
          <a:p>
            <a:pPr algn="ctr">
              <a:lnSpc>
                <a:spcPct val="150000"/>
              </a:lnSpc>
            </a:pPr>
            <a:r>
              <a:rPr lang="en-US" sz="3500">
                <a:solidFill>
                  <a:schemeClr val="tx1"/>
                </a:solidFill>
                <a:latin typeface="Arial" panose="020B0604020202020204" pitchFamily="34" charset="0"/>
                <a:cs typeface="Arial" panose="020B0604020202020204" pitchFamily="34" charset="0"/>
              </a:rPr>
              <a:t>của ca Huế</a:t>
            </a:r>
          </a:p>
        </p:txBody>
      </p:sp>
      <p:cxnSp>
        <p:nvCxnSpPr>
          <p:cNvPr id="22" name="Straight Connector 21"/>
          <p:cNvCxnSpPr>
            <a:stCxn id="16" idx="4"/>
            <a:endCxn id="26" idx="0"/>
          </p:cNvCxnSpPr>
          <p:nvPr/>
        </p:nvCxnSpPr>
        <p:spPr>
          <a:xfrm rot="5400000">
            <a:off x="5670908" y="1234895"/>
            <a:ext cx="1143000" cy="5455011"/>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4"/>
            <a:endCxn id="23" idx="0"/>
          </p:cNvCxnSpPr>
          <p:nvPr/>
        </p:nvCxnSpPr>
        <p:spPr>
          <a:xfrm rot="16200000" flipH="1">
            <a:off x="11214648" y="1146164"/>
            <a:ext cx="1106958" cy="5596429"/>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6" idx="4"/>
          </p:cNvCxnSpPr>
          <p:nvPr/>
        </p:nvCxnSpPr>
        <p:spPr>
          <a:xfrm flipH="1">
            <a:off x="8943419" y="3390900"/>
            <a:ext cx="26494" cy="1106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03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loud 2"/>
          <p:cNvSpPr/>
          <p:nvPr/>
        </p:nvSpPr>
        <p:spPr>
          <a:xfrm>
            <a:off x="3581400" y="1748911"/>
            <a:ext cx="11041570" cy="5530671"/>
          </a:xfrm>
          <a:prstGeom prst="cloud">
            <a:avLst/>
          </a:prstGeom>
          <a:solidFill>
            <a:schemeClr val="tx2">
              <a:lumMod val="20000"/>
              <a:lumOff val="80000"/>
            </a:schemeClr>
          </a:solidFill>
          <a:ln w="57150">
            <a:solidFill>
              <a:srgbClr val="E6A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Văn bản Ca Huế nói về hoạt động nghệ thuật nào?</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801100"/>
            <a:ext cx="1042034" cy="1038126"/>
          </a:xfrm>
          <a:prstGeom prst="rect">
            <a:avLst/>
          </a:prstGeom>
        </p:spPr>
      </p:pic>
      <p:pic>
        <p:nvPicPr>
          <p:cNvPr id="15"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3893630" cy="4114800"/>
          </a:xfrm>
          <a:prstGeom prst="rect">
            <a:avLst/>
          </a:prstGeom>
        </p:spPr>
      </p:pic>
      <p:pic>
        <p:nvPicPr>
          <p:cNvPr id="1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82600" y="4008614"/>
            <a:ext cx="3817007" cy="6479488"/>
          </a:xfrm>
          <a:prstGeom prst="rect">
            <a:avLst/>
          </a:prstGeom>
        </p:spPr>
      </p:pic>
      <p:pic>
        <p:nvPicPr>
          <p:cNvPr id="12"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24400" y="6204204"/>
            <a:ext cx="7315200" cy="4082796"/>
          </a:xfrm>
          <a:prstGeom prst="rect">
            <a:avLst/>
          </a:prstGeom>
        </p:spPr>
      </p:pic>
    </p:spTree>
    <p:extLst>
      <p:ext uri="{BB962C8B-B14F-4D97-AF65-F5344CB8AC3E}">
        <p14:creationId xmlns:p14="http://schemas.microsoft.com/office/powerpoint/2010/main" val="36049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60804">
            <a:off x="-2901516" y="9620990"/>
            <a:ext cx="9148765" cy="180688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022811">
            <a:off x="13713618" y="-178158"/>
            <a:ext cx="9148765" cy="1806881"/>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43" y="6255953"/>
            <a:ext cx="1042034" cy="10381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8744617"/>
            <a:ext cx="1042034" cy="103812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5560" y="949401"/>
            <a:ext cx="1411977" cy="1413744"/>
          </a:xfrm>
          <a:prstGeom prst="rect">
            <a:avLst/>
          </a:prstGeom>
        </p:spPr>
      </p:pic>
      <p:sp>
        <p:nvSpPr>
          <p:cNvPr id="2" name="TextBox 1"/>
          <p:cNvSpPr txBox="1"/>
          <p:nvPr/>
        </p:nvSpPr>
        <p:spPr>
          <a:xfrm>
            <a:off x="1671548" y="1225386"/>
            <a:ext cx="6481852"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II. </a:t>
            </a:r>
            <a:r>
              <a:rPr lang="en-US" sz="5000" b="1" dirty="0" err="1" smtClean="0">
                <a:latin typeface="Arial" panose="020B0604020202020204" pitchFamily="34" charset="0"/>
                <a:cs typeface="Arial" panose="020B0604020202020204" pitchFamily="34" charset="0"/>
              </a:rPr>
              <a:t>Đọc</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hiểu</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văn</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bản</a:t>
            </a:r>
            <a:endParaRPr lang="en-US" sz="5000" b="1" dirty="0">
              <a:latin typeface="Arial" panose="020B0604020202020204" pitchFamily="34" charset="0"/>
              <a:cs typeface="Arial" panose="020B0604020202020204" pitchFamily="34" charset="0"/>
            </a:endParaRPr>
          </a:p>
        </p:txBody>
      </p:sp>
      <p:sp>
        <p:nvSpPr>
          <p:cNvPr id="3" name="TextBox 2"/>
          <p:cNvSpPr txBox="1"/>
          <p:nvPr/>
        </p:nvSpPr>
        <p:spPr>
          <a:xfrm>
            <a:off x="1502526" y="2475249"/>
            <a:ext cx="9529852"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1. Khám phá loại hình ca Huế</a:t>
            </a:r>
          </a:p>
        </p:txBody>
      </p:sp>
      <p:sp>
        <p:nvSpPr>
          <p:cNvPr id="6" name="TextBox 5"/>
          <p:cNvSpPr txBox="1"/>
          <p:nvPr/>
        </p:nvSpPr>
        <p:spPr>
          <a:xfrm>
            <a:off x="1472400" y="3641521"/>
            <a:ext cx="8954617" cy="3671583"/>
          </a:xfrm>
          <a:prstGeom prst="rect">
            <a:avLst/>
          </a:prstGeom>
          <a:noFill/>
        </p:spPr>
        <p:txBody>
          <a:bodyPr wrap="square" rtlCol="0">
            <a:spAutoFit/>
          </a:bodyPr>
          <a:lstStyle/>
          <a:p>
            <a:pPr marL="571500" lvl="0" indent="-571500" algn="just">
              <a:lnSpc>
                <a:spcPct val="150000"/>
              </a:lnSpc>
              <a:buFont typeface="Wingdings" panose="05000000000000000000" pitchFamily="2" charset="2"/>
              <a:buChar char="Ø"/>
            </a:pPr>
            <a:r>
              <a:rPr lang="nl-NL" sz="4000">
                <a:latin typeface="Arial" panose="020B0604020202020204" pitchFamily="34" charset="0"/>
                <a:cs typeface="Arial" panose="020B0604020202020204" pitchFamily="34" charset="0"/>
              </a:rPr>
              <a:t>Văn bản ca Huế nói về loại hình nghệ thuật ca Huế một hoạt động âm nhạc truyền thống lâu đời và rất nổi tiếng của xứ Huế.</a:t>
            </a:r>
            <a:endParaRPr lang="en-US" sz="4000">
              <a:latin typeface="Arial" panose="020B0604020202020204" pitchFamily="34" charset="0"/>
              <a:cs typeface="Arial" panose="020B0604020202020204" pitchFamily="34" charset="0"/>
            </a:endParaRPr>
          </a:p>
        </p:txBody>
      </p:sp>
      <p:pic>
        <p:nvPicPr>
          <p:cNvPr id="1026" name="Picture 2" descr="Đưa ca Huế thành sản phẩm du lịch đặc sắc | Báo Dân tộc và Phát triể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2829143"/>
            <a:ext cx="7049712" cy="591547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5095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783</Words>
  <Application>Microsoft Office PowerPoint</Application>
  <PresentationFormat>Custom</PresentationFormat>
  <Paragraphs>89</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Red Traditional Japanese Food Presentation</dc:title>
  <cp:lastModifiedBy>Admin</cp:lastModifiedBy>
  <cp:revision>22</cp:revision>
  <dcterms:created xsi:type="dcterms:W3CDTF">2006-08-16T00:00:00Z</dcterms:created>
  <dcterms:modified xsi:type="dcterms:W3CDTF">2025-12-14T08:29:58Z</dcterms:modified>
  <dc:identifier>DAFLbuiG-iU</dc:identifier>
</cp:coreProperties>
</file>