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9" r:id="rId2"/>
    <p:sldId id="261" r:id="rId3"/>
    <p:sldId id="263" r:id="rId4"/>
    <p:sldId id="271" r:id="rId5"/>
    <p:sldId id="272" r:id="rId6"/>
    <p:sldId id="273" r:id="rId7"/>
    <p:sldId id="274" r:id="rId8"/>
    <p:sldId id="275" r:id="rId9"/>
    <p:sldId id="276" r:id="rId10"/>
    <p:sldId id="277" r:id="rId11"/>
    <p:sldId id="279" r:id="rId12"/>
    <p:sldId id="278" r:id="rId13"/>
    <p:sldId id="258" r:id="rId14"/>
    <p:sldId id="264" r:id="rId15"/>
    <p:sldId id="267"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196403-8CB1-417E-A6D8-56FAF5775463}">
          <p14:sldIdLst>
            <p14:sldId id="269"/>
            <p14:sldId id="261"/>
            <p14:sldId id="263"/>
            <p14:sldId id="271"/>
            <p14:sldId id="272"/>
            <p14:sldId id="273"/>
            <p14:sldId id="274"/>
            <p14:sldId id="275"/>
            <p14:sldId id="276"/>
            <p14:sldId id="277"/>
            <p14:sldId id="279"/>
            <p14:sldId id="278"/>
            <p14:sldId id="258"/>
            <p14:sldId id="264"/>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B17"/>
    <a:srgbClr val="DF7E2D"/>
    <a:srgbClr val="FFCC66"/>
    <a:srgbClr val="F1644D"/>
    <a:srgbClr val="98E040"/>
    <a:srgbClr val="44645A"/>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D3591-3E5C-4389-B833-FB7DC7ECEF01}"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AD319-BBC3-4154-ABA2-09CE72A9D862}" type="slidenum">
              <a:rPr lang="en-US" smtClean="0"/>
              <a:t>‹#›</a:t>
            </a:fld>
            <a:endParaRPr lang="en-US"/>
          </a:p>
        </p:txBody>
      </p:sp>
    </p:spTree>
    <p:extLst>
      <p:ext uri="{BB962C8B-B14F-4D97-AF65-F5344CB8AC3E}">
        <p14:creationId xmlns:p14="http://schemas.microsoft.com/office/powerpoint/2010/main" val="339438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6AD319-BBC3-4154-ABA2-09CE72A9D862}" type="slidenum">
              <a:rPr lang="en-US" smtClean="0"/>
              <a:t>11</a:t>
            </a:fld>
            <a:endParaRPr lang="en-US"/>
          </a:p>
        </p:txBody>
      </p:sp>
    </p:spTree>
    <p:extLst>
      <p:ext uri="{BB962C8B-B14F-4D97-AF65-F5344CB8AC3E}">
        <p14:creationId xmlns:p14="http://schemas.microsoft.com/office/powerpoint/2010/main" val="306501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6AD319-BBC3-4154-ABA2-09CE72A9D862}" type="slidenum">
              <a:rPr lang="en-US" smtClean="0"/>
              <a:t>12</a:t>
            </a:fld>
            <a:endParaRPr lang="en-US"/>
          </a:p>
        </p:txBody>
      </p:sp>
    </p:spTree>
    <p:extLst>
      <p:ext uri="{BB962C8B-B14F-4D97-AF65-F5344CB8AC3E}">
        <p14:creationId xmlns:p14="http://schemas.microsoft.com/office/powerpoint/2010/main" val="180245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5.png"/><Relationship Id="rId3" Type="http://schemas.openxmlformats.org/officeDocument/2006/relationships/image" Target="../media/image2.svg"/><Relationship Id="rId17" Type="http://schemas.openxmlformats.org/officeDocument/2006/relationships/image" Target="../media/image92.svg"/><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7.xml"/><Relationship Id="rId15" Type="http://schemas.openxmlformats.org/officeDocument/2006/relationships/image" Target="../media/image14.svg"/><Relationship Id="rId5"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80.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80.svg"/><Relationship Id="rId5" Type="http://schemas.openxmlformats.org/officeDocument/2006/relationships/image" Target="../media/image11.png"/><Relationship Id="rId4" Type="http://schemas.openxmlformats.org/officeDocument/2006/relationships/image" Target="../media/image72.svg"/><Relationship Id="rId14" Type="http://schemas.openxmlformats.org/officeDocument/2006/relationships/image" Target="../media/image16.png"/><Relationship Id="rId27" Type="http://schemas.openxmlformats.org/officeDocument/2006/relationships/image" Target="../media/image71.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80.svg"/><Relationship Id="rId5" Type="http://schemas.openxmlformats.org/officeDocument/2006/relationships/image" Target="../media/image11.png"/><Relationship Id="rId4" Type="http://schemas.openxmlformats.org/officeDocument/2006/relationships/image" Target="../media/image72.sv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0.svg"/><Relationship Id="rId3" Type="http://schemas.openxmlformats.org/officeDocument/2006/relationships/image" Target="../media/image82.svg"/><Relationship Id="rId7" Type="http://schemas.openxmlformats.org/officeDocument/2006/relationships/image" Target="../media/image86.svg"/><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90.svg"/><Relationship Id="rId5" Type="http://schemas.openxmlformats.org/officeDocument/2006/relationships/image" Target="../media/image84.svg"/><Relationship Id="rId15" Type="http://schemas.openxmlformats.org/officeDocument/2006/relationships/image" Target="../media/image106.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880.sv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13" Type="http://schemas.openxmlformats.org/officeDocument/2006/relationships/image" Target="../media/image119.svg"/><Relationship Id="rId3" Type="http://schemas.openxmlformats.org/officeDocument/2006/relationships/image" Target="../media/image108.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16.svg"/><Relationship Id="rId5" Type="http://schemas.openxmlformats.org/officeDocument/2006/relationships/image" Target="../media/image110.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114.sv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6.svg"/><Relationship Id="rId4" Type="http://schemas.openxmlformats.org/officeDocument/2006/relationships/image" Target="../media/image7.png"/><Relationship Id="rId9" Type="http://schemas.openxmlformats.org/officeDocument/2006/relationships/image" Target="../media/image60.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80.svg"/><Relationship Id="rId15" Type="http://schemas.openxmlformats.org/officeDocument/2006/relationships/image" Target="../media/image121.svg"/><Relationship Id="rId4"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17" Type="http://schemas.openxmlformats.org/officeDocument/2006/relationships/image" Target="../media/image88.svg"/><Relationship Id="rId2" Type="http://schemas.openxmlformats.org/officeDocument/2006/relationships/image" Target="../media/image10.png"/><Relationship Id="rId16"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80.svg"/><Relationship Id="rId15" Type="http://schemas.openxmlformats.org/officeDocument/2006/relationships/image" Target="../media/image121.svg"/><Relationship Id="rId4" Type="http://schemas.openxmlformats.org/officeDocument/2006/relationships/image" Target="../media/image11.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80.svg"/><Relationship Id="rId15" Type="http://schemas.openxmlformats.org/officeDocument/2006/relationships/image" Target="../media/image121.svg"/><Relationship Id="rId4" Type="http://schemas.openxmlformats.org/officeDocument/2006/relationships/image" Target="../media/image11.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80.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80.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80.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80.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 y="1558013"/>
            <a:ext cx="17235772" cy="7170974"/>
          </a:xfrm>
          <a:prstGeom prst="rect">
            <a:avLst/>
          </a:prstGeom>
        </p:spPr>
      </p:pic>
      <p:sp>
        <p:nvSpPr>
          <p:cNvPr id="4" name="TextBox 4"/>
          <p:cNvSpPr txBox="1"/>
          <p:nvPr/>
        </p:nvSpPr>
        <p:spPr>
          <a:xfrm>
            <a:off x="522010" y="3643089"/>
            <a:ext cx="17563352" cy="3000821"/>
          </a:xfrm>
          <a:prstGeom prst="rect">
            <a:avLst/>
          </a:prstGeom>
        </p:spPr>
        <p:txBody>
          <a:bodyPr wrap="square" lIns="0" tIns="0" rIns="0" bIns="0" rtlCol="0" anchor="t">
            <a:spAutoFit/>
          </a:bodyPr>
          <a:lstStyle/>
          <a:p>
            <a:pPr algn="ctr">
              <a:lnSpc>
                <a:spcPct val="150000"/>
              </a:lnSpc>
            </a:pPr>
            <a:r>
              <a:rPr lang="en-US" sz="6500" b="1" spc="724" smtClean="0">
                <a:latin typeface="Arial" panose="020B0604020202020204" pitchFamily="34" charset="0"/>
                <a:cs typeface="Arial" panose="020B0604020202020204" pitchFamily="34" charset="0"/>
              </a:rPr>
              <a:t>CHÀO MỪNG CÁC EM TRỞ LẠI VỚI TIẾT HỌC MÔN NGỮ VĂN!</a:t>
            </a:r>
            <a:endParaRPr lang="en-US" sz="6500" b="1" spc="724">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54200" y="6438900"/>
            <a:ext cx="2993524" cy="311825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457049">
            <a:off x="15098909" y="1000311"/>
            <a:ext cx="2811055" cy="2284621"/>
          </a:xfrm>
          <a:prstGeom prst="rect">
            <a:avLst/>
          </a:prstGeom>
        </p:spPr>
      </p:pic>
      <p:pic>
        <p:nvPicPr>
          <p:cNvPr id="12"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22010" y="6643910"/>
            <a:ext cx="2941644" cy="3001678"/>
          </a:xfrm>
          <a:prstGeom prst="rect">
            <a:avLst/>
          </a:prstGeom>
        </p:spPr>
      </p:pic>
      <p:pic>
        <p:nvPicPr>
          <p:cNvPr id="14"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73632" y="680077"/>
            <a:ext cx="2438400" cy="2925087"/>
          </a:xfrm>
          <a:prstGeom prst="rect">
            <a:avLst/>
          </a:prstGeom>
        </p:spPr>
      </p:pic>
    </p:spTree>
    <p:extLst>
      <p:ext uri="{BB962C8B-B14F-4D97-AF65-F5344CB8AC3E}">
        <p14:creationId xmlns:p14="http://schemas.microsoft.com/office/powerpoint/2010/main" val="83549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50346" y="9004907"/>
            <a:ext cx="2579260" cy="1486592"/>
          </a:xfrm>
          <a:prstGeom prst="rect">
            <a:avLst/>
          </a:prstGeom>
        </p:spPr>
      </p:pic>
      <p:sp>
        <p:nvSpPr>
          <p:cNvPr id="11" name="TextBox 10"/>
          <p:cNvSpPr txBox="1"/>
          <p:nvPr/>
        </p:nvSpPr>
        <p:spPr>
          <a:xfrm>
            <a:off x="2300151" y="1143145"/>
            <a:ext cx="13759667"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sp>
        <p:nvSpPr>
          <p:cNvPr id="8" name="TextBox 7"/>
          <p:cNvSpPr txBox="1"/>
          <p:nvPr/>
        </p:nvSpPr>
        <p:spPr>
          <a:xfrm>
            <a:off x="2300151" y="1944735"/>
            <a:ext cx="6920049"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Bài tập 3: </a:t>
            </a:r>
            <a:endParaRPr lang="en-US" sz="4000" b="1">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613278" y="2234950"/>
            <a:ext cx="14692188" cy="4401205"/>
          </a:xfrm>
          <a:prstGeom prst="rect">
            <a:avLst/>
          </a:prstGeom>
          <a:noFill/>
        </p:spPr>
        <p:txBody>
          <a:bodyPr wrap="square" rtlCol="0">
            <a:spAutoFit/>
          </a:bodyPr>
          <a:lstStyle/>
          <a:p>
            <a:pPr>
              <a:lnSpc>
                <a:spcPct val="350000"/>
              </a:lnSpc>
            </a:pPr>
            <a:r>
              <a:rPr lang="en-US" sz="4000">
                <a:latin typeface="Arial" panose="020B0604020202020204" pitchFamily="34" charset="0"/>
                <a:cs typeface="Arial" panose="020B0604020202020204" pitchFamily="34" charset="0"/>
              </a:rPr>
              <a:t>b</a:t>
            </a:r>
            <a:r>
              <a:rPr lang="en-US" sz="4000" smtClean="0">
                <a:latin typeface="Arial" panose="020B0604020202020204" pitchFamily="34" charset="0"/>
                <a:cs typeface="Arial" panose="020B0604020202020204" pitchFamily="34" charset="0"/>
              </a:rPr>
              <a:t>. Chuyện bác Hai và chú kết bạn rồi cùng nhau đánh giặc phảng phất màu huyền thoại.</a:t>
            </a:r>
            <a:endParaRPr lang="en-US" sz="4000">
              <a:latin typeface="Arial" panose="020B0604020202020204" pitchFamily="34" charset="0"/>
              <a:cs typeface="Arial" panose="020B0604020202020204" pitchFamily="34" charset="0"/>
            </a:endParaRPr>
          </a:p>
        </p:txBody>
      </p:sp>
      <p:cxnSp>
        <p:nvCxnSpPr>
          <p:cNvPr id="10" name="Straight Connector 9"/>
          <p:cNvCxnSpPr/>
          <p:nvPr/>
        </p:nvCxnSpPr>
        <p:spPr>
          <a:xfrm>
            <a:off x="3323370" y="4145838"/>
            <a:ext cx="124269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00151" y="6616329"/>
            <a:ext cx="13969226" cy="286232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à"/>
            </a:pPr>
            <a:r>
              <a:rPr lang="en-US" sz="4000" b="1" smtClean="0">
                <a:latin typeface="Arial" panose="020B0604020202020204" pitchFamily="34" charset="0"/>
                <a:cs typeface="Arial" panose="020B0604020202020204" pitchFamily="34" charset="0"/>
                <a:sym typeface="Wingdings" panose="05000000000000000000" pitchFamily="2" charset="2"/>
              </a:rPr>
              <a:t>Thành phần trung tâm: </a:t>
            </a:r>
            <a:r>
              <a:rPr lang="en-US" sz="4000" i="1" smtClean="0">
                <a:latin typeface="Arial" panose="020B0604020202020204" pitchFamily="34" charset="0"/>
                <a:cs typeface="Arial" panose="020B0604020202020204" pitchFamily="34" charset="0"/>
                <a:sym typeface="Wingdings" panose="05000000000000000000" pitchFamily="2" charset="2"/>
              </a:rPr>
              <a:t>Chuyện</a:t>
            </a:r>
          </a:p>
          <a:p>
            <a:pPr marL="571500" indent="-571500" algn="just">
              <a:lnSpc>
                <a:spcPct val="150000"/>
              </a:lnSpc>
              <a:buFont typeface="Wingdings" panose="05000000000000000000" pitchFamily="2" charset="2"/>
              <a:buChar char="à"/>
            </a:pPr>
            <a:r>
              <a:rPr lang="en-US" sz="4000" b="1" i="1" smtClean="0">
                <a:latin typeface="Arial" panose="020B0604020202020204" pitchFamily="34" charset="0"/>
                <a:cs typeface="Arial" panose="020B0604020202020204" pitchFamily="34" charset="0"/>
                <a:sym typeface="Wingdings" panose="05000000000000000000" pitchFamily="2" charset="2"/>
              </a:rPr>
              <a:t>Thành phần phụ: </a:t>
            </a:r>
            <a:r>
              <a:rPr lang="en-US" sz="4000" i="1" smtClean="0">
                <a:latin typeface="Arial" panose="020B0604020202020204" pitchFamily="34" charset="0"/>
                <a:cs typeface="Arial" panose="020B0604020202020204" pitchFamily="34" charset="0"/>
                <a:sym typeface="Wingdings" panose="05000000000000000000" pitchFamily="2" charset="2"/>
              </a:rPr>
              <a:t>bác Hai và chú kết bạn rồi cùng nhau đánh giặc.</a:t>
            </a:r>
            <a:endParaRPr lang="en-US" sz="4000" i="1">
              <a:latin typeface="Arial" panose="020B0604020202020204" pitchFamily="34" charset="0"/>
              <a:cs typeface="Arial" panose="020B0604020202020204" pitchFamily="34" charset="0"/>
            </a:endParaRPr>
          </a:p>
        </p:txBody>
      </p:sp>
      <p:cxnSp>
        <p:nvCxnSpPr>
          <p:cNvPr id="17" name="Straight Connector 16"/>
          <p:cNvCxnSpPr/>
          <p:nvPr/>
        </p:nvCxnSpPr>
        <p:spPr>
          <a:xfrm>
            <a:off x="8305800" y="4145838"/>
            <a:ext cx="0" cy="571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41295" y="4766720"/>
            <a:ext cx="3043102" cy="630942"/>
          </a:xfrm>
          <a:prstGeom prst="rect">
            <a:avLst/>
          </a:prstGeom>
          <a:noFill/>
        </p:spPr>
        <p:txBody>
          <a:bodyPr wrap="square" rtlCol="0">
            <a:spAutoFit/>
          </a:bodyPr>
          <a:lstStyle/>
          <a:p>
            <a:r>
              <a:rPr lang="en-US" sz="3500" b="1" smtClean="0">
                <a:solidFill>
                  <a:srgbClr val="002060"/>
                </a:solidFill>
                <a:latin typeface="Arial" panose="020B0604020202020204" pitchFamily="34" charset="0"/>
                <a:cs typeface="Arial" panose="020B0604020202020204" pitchFamily="34" charset="0"/>
              </a:rPr>
              <a:t>Cụm danh từ</a:t>
            </a:r>
            <a:endParaRPr lang="en-US" sz="35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898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50346" y="9004907"/>
            <a:ext cx="2579260" cy="1486592"/>
          </a:xfrm>
          <a:prstGeom prst="rect">
            <a:avLst/>
          </a:prstGeom>
        </p:spPr>
      </p:pic>
      <p:sp>
        <p:nvSpPr>
          <p:cNvPr id="11" name="TextBox 10"/>
          <p:cNvSpPr txBox="1"/>
          <p:nvPr/>
        </p:nvSpPr>
        <p:spPr>
          <a:xfrm>
            <a:off x="2300151" y="1143145"/>
            <a:ext cx="13759667"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sp>
        <p:nvSpPr>
          <p:cNvPr id="8" name="TextBox 7"/>
          <p:cNvSpPr txBox="1"/>
          <p:nvPr/>
        </p:nvSpPr>
        <p:spPr>
          <a:xfrm>
            <a:off x="2300151" y="1944735"/>
            <a:ext cx="6920049"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Bài tập 4: </a:t>
            </a:r>
            <a:endParaRPr lang="en-US" sz="4000" b="1">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2370451" y="3139272"/>
            <a:ext cx="13712404"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a. Một năm nọ, trời mưa to  làm nước trong giếng dềnh lên.</a:t>
            </a:r>
            <a:endParaRPr lang="en-US" sz="4000">
              <a:latin typeface="Arial" panose="020B0604020202020204" pitchFamily="34" charset="0"/>
              <a:cs typeface="Arial" panose="020B0604020202020204" pitchFamily="34" charset="0"/>
            </a:endParaRPr>
          </a:p>
        </p:txBody>
      </p:sp>
      <p:cxnSp>
        <p:nvCxnSpPr>
          <p:cNvPr id="16" name="Straight Connector 15"/>
          <p:cNvCxnSpPr/>
          <p:nvPr/>
        </p:nvCxnSpPr>
        <p:spPr>
          <a:xfrm flipH="1">
            <a:off x="5725934" y="2999125"/>
            <a:ext cx="381001" cy="910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431034" y="3038129"/>
            <a:ext cx="381001" cy="910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20834" y="3948300"/>
            <a:ext cx="2084566" cy="630942"/>
          </a:xfrm>
          <a:prstGeom prst="rect">
            <a:avLst/>
          </a:prstGeom>
          <a:noFill/>
        </p:spPr>
        <p:txBody>
          <a:bodyPr wrap="square" rtlCol="0">
            <a:spAutoFit/>
          </a:bodyPr>
          <a:lstStyle/>
          <a:p>
            <a:pPr algn="ctr"/>
            <a:r>
              <a:rPr lang="en-US" sz="3500" b="1" smtClean="0">
                <a:solidFill>
                  <a:srgbClr val="002060"/>
                </a:solidFill>
                <a:latin typeface="Arial" panose="020B0604020202020204" pitchFamily="34" charset="0"/>
                <a:cs typeface="Arial" panose="020B0604020202020204" pitchFamily="34" charset="0"/>
              </a:rPr>
              <a:t>TN</a:t>
            </a:r>
            <a:endParaRPr lang="en-US" sz="3500" b="1">
              <a:solidFill>
                <a:srgbClr val="002060"/>
              </a:solidFill>
              <a:latin typeface="Arial" panose="020B0604020202020204" pitchFamily="34" charset="0"/>
              <a:cs typeface="Arial" panose="020B0604020202020204" pitchFamily="34" charset="0"/>
            </a:endParaRPr>
          </a:p>
        </p:txBody>
      </p:sp>
      <p:sp>
        <p:nvSpPr>
          <p:cNvPr id="24" name="TextBox 23"/>
          <p:cNvSpPr txBox="1"/>
          <p:nvPr/>
        </p:nvSpPr>
        <p:spPr>
          <a:xfrm>
            <a:off x="5916435" y="3987305"/>
            <a:ext cx="2084566"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C</a:t>
            </a:r>
            <a:r>
              <a:rPr lang="en-US" sz="3500" b="1" smtClean="0">
                <a:solidFill>
                  <a:srgbClr val="002060"/>
                </a:solidFill>
                <a:latin typeface="Arial" panose="020B0604020202020204" pitchFamily="34" charset="0"/>
                <a:cs typeface="Arial" panose="020B0604020202020204" pitchFamily="34" charset="0"/>
              </a:rPr>
              <a:t>N</a:t>
            </a:r>
            <a:endParaRPr lang="en-US" sz="3500" b="1">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11326635" y="3935223"/>
            <a:ext cx="2084566"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V</a:t>
            </a:r>
            <a:r>
              <a:rPr lang="en-US" sz="3500" b="1" smtClean="0">
                <a:solidFill>
                  <a:srgbClr val="002060"/>
                </a:solidFill>
                <a:latin typeface="Arial" panose="020B0604020202020204" pitchFamily="34" charset="0"/>
                <a:cs typeface="Arial" panose="020B0604020202020204" pitchFamily="34" charset="0"/>
              </a:rPr>
              <a:t>N</a:t>
            </a:r>
            <a:endParaRPr lang="en-US" sz="3500" b="1">
              <a:solidFill>
                <a:srgbClr val="002060"/>
              </a:solidFill>
              <a:latin typeface="Arial" panose="020B0604020202020204" pitchFamily="34" charset="0"/>
              <a:cs typeface="Arial" panose="020B0604020202020204" pitchFamily="34" charset="0"/>
            </a:endParaRPr>
          </a:p>
        </p:txBody>
      </p:sp>
      <p:sp>
        <p:nvSpPr>
          <p:cNvPr id="26" name="Right Brace 25"/>
          <p:cNvSpPr/>
          <p:nvPr/>
        </p:nvSpPr>
        <p:spPr>
          <a:xfrm rot="5400000">
            <a:off x="6885377" y="3442735"/>
            <a:ext cx="555576" cy="2802437"/>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5410200" y="5251724"/>
            <a:ext cx="3401835" cy="630942"/>
          </a:xfrm>
          <a:prstGeom prst="rect">
            <a:avLst/>
          </a:prstGeom>
          <a:noFill/>
        </p:spPr>
        <p:txBody>
          <a:bodyPr wrap="square" rtlCol="0">
            <a:spAutoFit/>
          </a:bodyPr>
          <a:lstStyle/>
          <a:p>
            <a:pPr algn="ctr"/>
            <a:r>
              <a:rPr lang="en-US" sz="3500" b="1" smtClean="0">
                <a:solidFill>
                  <a:srgbClr val="FF0000"/>
                </a:solidFill>
                <a:latin typeface="Arial" panose="020B0604020202020204" pitchFamily="34" charset="0"/>
                <a:cs typeface="Arial" panose="020B0604020202020204" pitchFamily="34" charset="0"/>
              </a:rPr>
              <a:t>Cụm chủ vị</a:t>
            </a:r>
            <a:endParaRPr lang="en-US" sz="3500" b="1">
              <a:solidFill>
                <a:srgbClr val="FF0000"/>
              </a:solidFill>
              <a:latin typeface="Arial" panose="020B0604020202020204" pitchFamily="34" charset="0"/>
              <a:cs typeface="Arial" panose="020B0604020202020204" pitchFamily="34" charset="0"/>
            </a:endParaRPr>
          </a:p>
        </p:txBody>
      </p:sp>
      <p:pic>
        <p:nvPicPr>
          <p:cNvPr id="17"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5923695" y="6140461"/>
            <a:ext cx="6512578" cy="3634833"/>
          </a:xfrm>
          <a:prstGeom prst="rect">
            <a:avLst/>
          </a:prstGeom>
        </p:spPr>
      </p:pic>
    </p:spTree>
    <p:extLst>
      <p:ext uri="{BB962C8B-B14F-4D97-AF65-F5344CB8AC3E}">
        <p14:creationId xmlns:p14="http://schemas.microsoft.com/office/powerpoint/2010/main" val="1687074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3" grpId="0"/>
      <p:bldP spid="24" grpId="0"/>
      <p:bldP spid="25" grpId="0"/>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50346" y="9004907"/>
            <a:ext cx="2579260" cy="1486592"/>
          </a:xfrm>
          <a:prstGeom prst="rect">
            <a:avLst/>
          </a:prstGeom>
        </p:spPr>
      </p:pic>
      <p:sp>
        <p:nvSpPr>
          <p:cNvPr id="11" name="TextBox 10"/>
          <p:cNvSpPr txBox="1"/>
          <p:nvPr/>
        </p:nvSpPr>
        <p:spPr>
          <a:xfrm>
            <a:off x="2300151" y="1143145"/>
            <a:ext cx="13759667"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sp>
        <p:nvSpPr>
          <p:cNvPr id="8" name="TextBox 7"/>
          <p:cNvSpPr txBox="1"/>
          <p:nvPr/>
        </p:nvSpPr>
        <p:spPr>
          <a:xfrm>
            <a:off x="2300151" y="1944735"/>
            <a:ext cx="6920049"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Bài tập 4: </a:t>
            </a:r>
            <a:endParaRPr lang="en-US" sz="4000" b="1">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2300151" y="2583842"/>
            <a:ext cx="14883687" cy="3785652"/>
          </a:xfrm>
          <a:prstGeom prst="rect">
            <a:avLst/>
          </a:prstGeom>
          <a:noFill/>
        </p:spPr>
        <p:txBody>
          <a:bodyPr wrap="square" rtlCol="0">
            <a:spAutoFit/>
          </a:bodyPr>
          <a:lstStyle/>
          <a:p>
            <a:pPr>
              <a:lnSpc>
                <a:spcPct val="300000"/>
              </a:lnSpc>
            </a:pPr>
            <a:r>
              <a:rPr lang="en-US" sz="4000" smtClean="0">
                <a:latin typeface="Arial" panose="020B0604020202020204" pitchFamily="34" charset="0"/>
                <a:cs typeface="Arial" panose="020B0604020202020204" pitchFamily="34" charset="0"/>
              </a:rPr>
              <a:t>b. Câu nói nghĩa lí của con bé bảy tuổi hình như có một sức mạnh thần  bí khiến cho chị Dậu hai hàng nước mắt chạy quanh.</a:t>
            </a:r>
            <a:endParaRPr lang="en-US" sz="4000">
              <a:latin typeface="Arial" panose="020B0604020202020204" pitchFamily="34" charset="0"/>
              <a:cs typeface="Arial" panose="020B0604020202020204" pitchFamily="34" charset="0"/>
            </a:endParaRPr>
          </a:p>
        </p:txBody>
      </p:sp>
      <p:cxnSp>
        <p:nvCxnSpPr>
          <p:cNvPr id="16" name="Straight Connector 15"/>
          <p:cNvCxnSpPr/>
          <p:nvPr/>
        </p:nvCxnSpPr>
        <p:spPr>
          <a:xfrm flipH="1">
            <a:off x="4724399" y="5207332"/>
            <a:ext cx="381001" cy="910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82116" y="4137839"/>
            <a:ext cx="2084566"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C</a:t>
            </a:r>
            <a:r>
              <a:rPr lang="en-US" sz="3500" b="1" smtClean="0">
                <a:solidFill>
                  <a:srgbClr val="002060"/>
                </a:solidFill>
                <a:latin typeface="Arial" panose="020B0604020202020204" pitchFamily="34" charset="0"/>
                <a:cs typeface="Arial" panose="020B0604020202020204" pitchFamily="34" charset="0"/>
              </a:rPr>
              <a:t>N</a:t>
            </a:r>
            <a:endParaRPr lang="en-US" sz="3500" b="1">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10363200" y="6013219"/>
            <a:ext cx="2084566"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V</a:t>
            </a:r>
            <a:r>
              <a:rPr lang="en-US" sz="3500" b="1" smtClean="0">
                <a:solidFill>
                  <a:srgbClr val="002060"/>
                </a:solidFill>
                <a:latin typeface="Arial" panose="020B0604020202020204" pitchFamily="34" charset="0"/>
                <a:cs typeface="Arial" panose="020B0604020202020204" pitchFamily="34" charset="0"/>
              </a:rPr>
              <a:t>N</a:t>
            </a:r>
            <a:endParaRPr lang="en-US" sz="3500" b="1">
              <a:solidFill>
                <a:srgbClr val="002060"/>
              </a:solidFill>
              <a:latin typeface="Arial" panose="020B0604020202020204" pitchFamily="34" charset="0"/>
              <a:cs typeface="Arial" panose="020B0604020202020204" pitchFamily="34" charset="0"/>
            </a:endParaRPr>
          </a:p>
        </p:txBody>
      </p:sp>
      <p:sp>
        <p:nvSpPr>
          <p:cNvPr id="27" name="TextBox 26"/>
          <p:cNvSpPr txBox="1"/>
          <p:nvPr/>
        </p:nvSpPr>
        <p:spPr>
          <a:xfrm>
            <a:off x="1797456" y="6683257"/>
            <a:ext cx="15242520" cy="1824923"/>
          </a:xfrm>
          <a:prstGeom prst="rect">
            <a:avLst/>
          </a:prstGeom>
          <a:noFill/>
        </p:spPr>
        <p:txBody>
          <a:bodyPr wrap="square" rtlCol="0">
            <a:spAutoFit/>
          </a:bodyPr>
          <a:lstStyle/>
          <a:p>
            <a:pPr lvl="0" algn="just">
              <a:lnSpc>
                <a:spcPct val="150000"/>
              </a:lnSpc>
            </a:pPr>
            <a:r>
              <a:rPr lang="en-US" sz="4000" b="1" smtClean="0">
                <a:latin typeface="Arial" panose="020B0604020202020204" pitchFamily="34" charset="0"/>
                <a:cs typeface="Arial" panose="020B0604020202020204" pitchFamily="34" charset="0"/>
                <a:sym typeface="Wingdings" panose="05000000000000000000" pitchFamily="2" charset="2"/>
              </a:rPr>
              <a:t> </a:t>
            </a:r>
            <a:r>
              <a:rPr lang="en-US" sz="4000" b="1">
                <a:latin typeface="Arial" panose="020B0604020202020204" pitchFamily="34" charset="0"/>
                <a:cs typeface="Arial" panose="020B0604020202020204" pitchFamily="34" charset="0"/>
              </a:rPr>
              <a:t>Chủ ngữ là cụm chủ vị: </a:t>
            </a:r>
            <a:r>
              <a:rPr lang="en-US" sz="4000" i="1">
                <a:latin typeface="Arial" panose="020B0604020202020204" pitchFamily="34" charset="0"/>
                <a:cs typeface="Arial" panose="020B0604020202020204" pitchFamily="34" charset="0"/>
              </a:rPr>
              <a:t>C</a:t>
            </a:r>
            <a:r>
              <a:rPr lang="en-US" sz="4000" i="1" smtClean="0">
                <a:latin typeface="Arial" panose="020B0604020202020204" pitchFamily="34" charset="0"/>
                <a:cs typeface="Arial" panose="020B0604020202020204" pitchFamily="34" charset="0"/>
              </a:rPr>
              <a:t>âu </a:t>
            </a:r>
            <a:r>
              <a:rPr lang="en-US" sz="4000" i="1">
                <a:latin typeface="Arial" panose="020B0604020202020204" pitchFamily="34" charset="0"/>
                <a:cs typeface="Arial" panose="020B0604020202020204" pitchFamily="34" charset="0"/>
              </a:rPr>
              <a:t>nói nghĩa lí của con bé bảy tuổi </a:t>
            </a:r>
            <a:r>
              <a:rPr lang="en-US" sz="4000" i="1" smtClean="0">
                <a:latin typeface="Arial" panose="020B0604020202020204" pitchFamily="34" charset="0"/>
                <a:cs typeface="Arial" panose="020B0604020202020204" pitchFamily="34" charset="0"/>
              </a:rPr>
              <a:t>hình </a:t>
            </a:r>
            <a:r>
              <a:rPr lang="en-US" sz="4000" i="1">
                <a:latin typeface="Arial" panose="020B0604020202020204" pitchFamily="34" charset="0"/>
                <a:cs typeface="Arial" panose="020B0604020202020204" pitchFamily="34" charset="0"/>
              </a:rPr>
              <a:t>như có một sức mạnh thần </a:t>
            </a:r>
            <a:r>
              <a:rPr lang="en-US" sz="4000" i="1" smtClean="0">
                <a:latin typeface="Arial" panose="020B0604020202020204" pitchFamily="34" charset="0"/>
                <a:cs typeface="Arial" panose="020B0604020202020204" pitchFamily="34" charset="0"/>
              </a:rPr>
              <a:t>bí.</a:t>
            </a:r>
            <a:endParaRPr lang="en-US" sz="4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322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 calcmode="lin" valueType="num">
                                      <p:cBhvr additive="base">
                                        <p:cTn id="3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2118706"/>
            <a:ext cx="16230600" cy="60495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2726" y="278366"/>
            <a:ext cx="3068275" cy="36806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3860906" y="6491194"/>
            <a:ext cx="3284042" cy="2436162"/>
          </a:xfrm>
          <a:prstGeom prst="rect">
            <a:avLst/>
          </a:prstGeom>
        </p:spPr>
      </p:pic>
      <p:sp>
        <p:nvSpPr>
          <p:cNvPr id="7" name="TextBox 6"/>
          <p:cNvSpPr txBox="1"/>
          <p:nvPr/>
        </p:nvSpPr>
        <p:spPr>
          <a:xfrm>
            <a:off x="2206864" y="2456872"/>
            <a:ext cx="13759667"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VẬN DỤNG</a:t>
            </a:r>
            <a:endParaRPr lang="en-US" sz="5000" b="1">
              <a:latin typeface="Arial" panose="020B0604020202020204" pitchFamily="34" charset="0"/>
              <a:cs typeface="Arial" panose="020B0604020202020204" pitchFamily="34" charset="0"/>
            </a:endParaRPr>
          </a:p>
        </p:txBody>
      </p:sp>
      <p:sp>
        <p:nvSpPr>
          <p:cNvPr id="8" name="TextBox 7"/>
          <p:cNvSpPr txBox="1"/>
          <p:nvPr/>
        </p:nvSpPr>
        <p:spPr>
          <a:xfrm>
            <a:off x="2181463" y="3727825"/>
            <a:ext cx="14748076" cy="2862322"/>
          </a:xfrm>
          <a:prstGeom prst="rect">
            <a:avLst/>
          </a:prstGeom>
          <a:noFill/>
        </p:spPr>
        <p:txBody>
          <a:bodyPr wrap="square" rtlCol="0">
            <a:spAutoFit/>
          </a:bodyPr>
          <a:lstStyle/>
          <a:p>
            <a:pPr lvl="0" algn="just">
              <a:lnSpc>
                <a:spcPct val="150000"/>
              </a:lnSpc>
            </a:pPr>
            <a:r>
              <a:rPr lang="vi-VN" sz="4000">
                <a:cs typeface="Arial" panose="020B0604020202020204" pitchFamily="34" charset="0"/>
                <a:sym typeface="Wingdings" panose="05000000000000000000" pitchFamily="2" charset="2"/>
              </a:rPr>
              <a:t>Viết một đoạn văn (khoảng 5-7 dòng) trình bày suy nghĩ của em về một văn bản nghị luận đã học trong đó có sử dụng ít nhất một vị ngữ và một chủ ngữ được mở rộng bằng cụm chủ vị.</a:t>
            </a:r>
            <a:endParaRPr lang="en-US" sz="4000" i="1">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35984" y="3055015"/>
            <a:ext cx="5763415" cy="620328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41492" y="3373849"/>
            <a:ext cx="550690" cy="81201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7802" y="3055015"/>
            <a:ext cx="5763415" cy="620328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292835" y="3410656"/>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4554200" y="4421508"/>
            <a:ext cx="2356837" cy="4836792"/>
          </a:xfrm>
          <a:prstGeom prst="rect">
            <a:avLst/>
          </a:prstGeom>
        </p:spPr>
      </p:pic>
      <p:sp>
        <p:nvSpPr>
          <p:cNvPr id="8" name="TextBox 8"/>
          <p:cNvSpPr txBox="1"/>
          <p:nvPr/>
        </p:nvSpPr>
        <p:spPr>
          <a:xfrm>
            <a:off x="3502616" y="1266825"/>
            <a:ext cx="11282768" cy="1396280"/>
          </a:xfrm>
          <a:prstGeom prst="rect">
            <a:avLst/>
          </a:prstGeom>
        </p:spPr>
        <p:txBody>
          <a:bodyPr lIns="0" tIns="0" rIns="0" bIns="0" rtlCol="0" anchor="t">
            <a:spAutoFit/>
          </a:bodyPr>
          <a:lstStyle/>
          <a:p>
            <a:pPr algn="ctr">
              <a:lnSpc>
                <a:spcPts val="12999"/>
              </a:lnSpc>
            </a:pPr>
            <a:r>
              <a:rPr lang="en-US" sz="5000" b="1" spc="649" smtClean="0">
                <a:solidFill>
                  <a:srgbClr val="FCF4E9"/>
                </a:solidFill>
                <a:latin typeface="Arial" panose="020B0604020202020204" pitchFamily="34" charset="0"/>
                <a:cs typeface="Arial" panose="020B0604020202020204" pitchFamily="34" charset="0"/>
              </a:rPr>
              <a:t>HƯỚNG DẪN VỀ NHÀ</a:t>
            </a:r>
            <a:endParaRPr lang="en-US" sz="5000" b="1" spc="649">
              <a:solidFill>
                <a:srgbClr val="FCF4E9"/>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628459" y="-581104"/>
            <a:ext cx="3426782" cy="3546476"/>
          </a:xfrm>
          <a:prstGeom prst="rect">
            <a:avLst/>
          </a:prstGeom>
        </p:spPr>
      </p:pic>
      <p:sp>
        <p:nvSpPr>
          <p:cNvPr id="14" name="TextBox 13"/>
          <p:cNvSpPr txBox="1"/>
          <p:nvPr/>
        </p:nvSpPr>
        <p:spPr>
          <a:xfrm>
            <a:off x="2770009" y="5219700"/>
            <a:ext cx="5348784" cy="2748253"/>
          </a:xfrm>
          <a:prstGeom prst="rect">
            <a:avLst/>
          </a:prstGeom>
          <a:noFill/>
        </p:spPr>
        <p:txBody>
          <a:bodyPr wrap="square" rtlCol="0">
            <a:spAutoFit/>
          </a:bodyPr>
          <a:lstStyle/>
          <a:p>
            <a:pPr algn="ctr">
              <a:lnSpc>
                <a:spcPct val="150000"/>
              </a:lnSpc>
            </a:pPr>
            <a:r>
              <a:rPr lang="en-US" sz="4000" smtClean="0">
                <a:latin typeface="Arial" panose="020B0604020202020204" pitchFamily="34" charset="0"/>
                <a:cs typeface="Arial" panose="020B0604020202020204" pitchFamily="34" charset="0"/>
              </a:rPr>
              <a:t>Hoàn thành các bài tập trong sách bài tập Ngữ văn 7 – tập 1</a:t>
            </a:r>
            <a:endParaRPr lang="en-US" sz="4000">
              <a:latin typeface="Arial" panose="020B0604020202020204" pitchFamily="34" charset="0"/>
              <a:cs typeface="Arial" panose="020B0604020202020204" pitchFamily="34" charset="0"/>
            </a:endParaRPr>
          </a:p>
        </p:txBody>
      </p:sp>
      <p:sp>
        <p:nvSpPr>
          <p:cNvPr id="15" name="TextBox 14"/>
          <p:cNvSpPr txBox="1"/>
          <p:nvPr/>
        </p:nvSpPr>
        <p:spPr>
          <a:xfrm>
            <a:off x="9608226" y="5290918"/>
            <a:ext cx="5502566" cy="2862322"/>
          </a:xfrm>
          <a:prstGeom prst="rect">
            <a:avLst/>
          </a:prstGeom>
          <a:noFill/>
        </p:spPr>
        <p:txBody>
          <a:bodyPr wrap="square" rtlCol="0">
            <a:spAutoFit/>
          </a:bodyPr>
          <a:lstStyle/>
          <a:p>
            <a:pPr algn="ctr">
              <a:lnSpc>
                <a:spcPct val="150000"/>
              </a:lnSpc>
            </a:pPr>
            <a:r>
              <a:rPr lang="vi-VN" sz="4000">
                <a:cs typeface="Arial" panose="020B0604020202020204" pitchFamily="34" charset="0"/>
              </a:rPr>
              <a:t>Soạn bài: Sức hấp dẫn của tác phẩm Hai vạn dặm dưới đáy biển</a:t>
            </a:r>
            <a:endParaRPr lang="en-US" sz="4000">
              <a:latin typeface="Arial" panose="020B0604020202020204" pitchFamily="34" charset="0"/>
              <a:cs typeface="Arial" panose="020B0604020202020204" pitchFamily="34" charset="0"/>
            </a:endParaRPr>
          </a:p>
        </p:txBody>
      </p:sp>
      <p:pic>
        <p:nvPicPr>
          <p:cNvPr id="16"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57200" y="6499851"/>
            <a:ext cx="2714036" cy="363278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11944" y="1709493"/>
            <a:ext cx="12864111" cy="6868013"/>
          </a:xfrm>
          <a:prstGeom prst="rect">
            <a:avLst/>
          </a:prstGeom>
        </p:spPr>
      </p:pic>
      <p:sp>
        <p:nvSpPr>
          <p:cNvPr id="3" name="TextBox 3"/>
          <p:cNvSpPr txBox="1"/>
          <p:nvPr/>
        </p:nvSpPr>
        <p:spPr>
          <a:xfrm>
            <a:off x="3773244" y="3700291"/>
            <a:ext cx="10741509" cy="3127651"/>
          </a:xfrm>
          <a:prstGeom prst="rect">
            <a:avLst/>
          </a:prstGeom>
        </p:spPr>
        <p:txBody>
          <a:bodyPr lIns="0" tIns="0" rIns="0" bIns="0" rtlCol="0" anchor="t">
            <a:spAutoFit/>
          </a:bodyPr>
          <a:lstStyle/>
          <a:p>
            <a:pPr algn="ctr">
              <a:lnSpc>
                <a:spcPts val="12998"/>
              </a:lnSpc>
            </a:pPr>
            <a:r>
              <a:rPr lang="en-US" sz="7200" b="1" smtClean="0">
                <a:latin typeface="Arial" panose="020B0604020202020204" pitchFamily="34" charset="0"/>
                <a:cs typeface="Arial" panose="020B0604020202020204" pitchFamily="34" charset="0"/>
              </a:rPr>
              <a:t>HẸN GẶP LẠI CÁC EM VÀO TIẾT HỌC SAU!</a:t>
            </a:r>
            <a:endParaRPr lang="en-US" sz="7200" b="1">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014" y="1219987"/>
            <a:ext cx="2067774" cy="213999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41149" y="690972"/>
            <a:ext cx="1264194" cy="2817146"/>
          </a:xfrm>
          <a:prstGeom prst="rect">
            <a:avLst/>
          </a:prstGeom>
        </p:spPr>
      </p:pic>
      <p:pic>
        <p:nvPicPr>
          <p:cNvPr id="9"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39812" y="5143499"/>
            <a:ext cx="2416510" cy="4114800"/>
          </a:xfrm>
          <a:prstGeom prst="rect">
            <a:avLst/>
          </a:prstGeom>
        </p:spPr>
      </p:pic>
      <p:pic>
        <p:nvPicPr>
          <p:cNvPr id="10"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501354" y="6758476"/>
            <a:ext cx="4149398" cy="317617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3323" y="-867008"/>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783572" y="5695019"/>
            <a:ext cx="8066719" cy="54707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7800" y="1161842"/>
            <a:ext cx="14782800" cy="7268528"/>
          </a:xfrm>
          <a:prstGeom prst="rect">
            <a:avLst/>
          </a:prstGeom>
        </p:spPr>
      </p:pic>
      <p:sp>
        <p:nvSpPr>
          <p:cNvPr id="5" name="TextBox 5"/>
          <p:cNvSpPr txBox="1"/>
          <p:nvPr/>
        </p:nvSpPr>
        <p:spPr>
          <a:xfrm>
            <a:off x="1627692" y="2921568"/>
            <a:ext cx="14514754" cy="3000821"/>
          </a:xfrm>
          <a:prstGeom prst="rect">
            <a:avLst/>
          </a:prstGeom>
        </p:spPr>
        <p:txBody>
          <a:bodyPr wrap="square" lIns="0" tIns="0" rIns="0" bIns="0" rtlCol="0" anchor="t">
            <a:spAutoFit/>
          </a:bodyPr>
          <a:lstStyle/>
          <a:p>
            <a:pPr algn="ctr">
              <a:lnSpc>
                <a:spcPct val="150000"/>
              </a:lnSpc>
            </a:pPr>
            <a:r>
              <a:rPr lang="en-US" sz="6500" b="1" smtClean="0">
                <a:solidFill>
                  <a:srgbClr val="FCF4E9"/>
                </a:solidFill>
                <a:latin typeface="Arial" panose="020B0604020202020204" pitchFamily="34" charset="0"/>
                <a:cs typeface="Arial" panose="020B0604020202020204" pitchFamily="34" charset="0"/>
              </a:rPr>
              <a:t>TIẾT...: </a:t>
            </a:r>
            <a:endParaRPr lang="en-US" sz="6500" b="1" smtClean="0">
              <a:solidFill>
                <a:srgbClr val="FCF4E9"/>
              </a:solidFill>
              <a:latin typeface="Arial" panose="020B0604020202020204" pitchFamily="34" charset="0"/>
              <a:cs typeface="Arial" panose="020B0604020202020204" pitchFamily="34" charset="0"/>
            </a:endParaRPr>
          </a:p>
          <a:p>
            <a:pPr algn="ctr">
              <a:lnSpc>
                <a:spcPct val="150000"/>
              </a:lnSpc>
            </a:pPr>
            <a:r>
              <a:rPr lang="en-US" sz="6500" b="1" smtClean="0">
                <a:solidFill>
                  <a:srgbClr val="FCF4E9"/>
                </a:solidFill>
                <a:latin typeface="Arial" panose="020B0604020202020204" pitchFamily="34" charset="0"/>
                <a:cs typeface="Arial" panose="020B0604020202020204" pitchFamily="34" charset="0"/>
              </a:rPr>
              <a:t>MỞ </a:t>
            </a:r>
            <a:r>
              <a:rPr lang="en-US" sz="6500" b="1">
                <a:solidFill>
                  <a:srgbClr val="FCF4E9"/>
                </a:solidFill>
                <a:latin typeface="Arial" panose="020B0604020202020204" pitchFamily="34" charset="0"/>
                <a:cs typeface="Arial" panose="020B0604020202020204" pitchFamily="34" charset="0"/>
              </a:rPr>
              <a:t>RỘNG THÀNH PHẦN CHÍNH</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963400" y="5391316"/>
            <a:ext cx="5976766" cy="50856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24387" y="135396"/>
            <a:ext cx="1509599" cy="278617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962767" y="-765244"/>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5776966" y="26703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613998" y="8797868"/>
            <a:ext cx="2579260" cy="1486592"/>
          </a:xfrm>
          <a:prstGeom prst="rect">
            <a:avLst/>
          </a:prstGeom>
        </p:spPr>
      </p:pic>
      <p:pic>
        <p:nvPicPr>
          <p:cNvPr id="10"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42615" y="7583559"/>
            <a:ext cx="2915579" cy="2358968"/>
          </a:xfrm>
          <a:prstGeom prst="rect">
            <a:avLst/>
          </a:prstGeom>
        </p:spPr>
      </p:pic>
      <p:sp>
        <p:nvSpPr>
          <p:cNvPr id="11" name="TextBox 10"/>
          <p:cNvSpPr txBox="1"/>
          <p:nvPr/>
        </p:nvSpPr>
        <p:spPr>
          <a:xfrm>
            <a:off x="2851933" y="1166716"/>
            <a:ext cx="4006067"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KHỞI ĐỘNG</a:t>
            </a:r>
            <a:endParaRPr lang="en-US" sz="5000" b="1">
              <a:latin typeface="Arial" panose="020B0604020202020204" pitchFamily="34" charset="0"/>
              <a:cs typeface="Arial" panose="020B0604020202020204" pitchFamily="34" charset="0"/>
            </a:endParaRPr>
          </a:p>
        </p:txBody>
      </p:sp>
      <p:sp>
        <p:nvSpPr>
          <p:cNvPr id="12" name="TextBox 11"/>
          <p:cNvSpPr txBox="1"/>
          <p:nvPr/>
        </p:nvSpPr>
        <p:spPr>
          <a:xfrm>
            <a:off x="2851933" y="2209551"/>
            <a:ext cx="12801600" cy="707886"/>
          </a:xfrm>
          <a:prstGeom prst="rect">
            <a:avLst/>
          </a:prstGeom>
          <a:noFill/>
        </p:spPr>
        <p:txBody>
          <a:bodyPr wrap="square" rtlCol="0">
            <a:spAutoFit/>
          </a:bodyPr>
          <a:lstStyle/>
          <a:p>
            <a:r>
              <a:rPr lang="en-US" sz="4000" i="1" smtClean="0">
                <a:latin typeface="Arial" panose="020B0604020202020204" pitchFamily="34" charset="0"/>
                <a:cs typeface="Arial" panose="020B0604020202020204" pitchFamily="34" charset="0"/>
              </a:rPr>
              <a:t>Đọc và chỉ ra thành phần chính phụ trong câu sau đây:</a:t>
            </a:r>
            <a:endParaRPr lang="en-US" sz="4000" i="1">
              <a:latin typeface="Arial" panose="020B0604020202020204" pitchFamily="34" charset="0"/>
              <a:cs typeface="Arial" panose="020B0604020202020204" pitchFamily="34" charset="0"/>
            </a:endParaRPr>
          </a:p>
        </p:txBody>
      </p:sp>
      <p:sp>
        <p:nvSpPr>
          <p:cNvPr id="13" name="Oval 12"/>
          <p:cNvSpPr/>
          <p:nvPr/>
        </p:nvSpPr>
        <p:spPr>
          <a:xfrm>
            <a:off x="1764506" y="2111207"/>
            <a:ext cx="958067" cy="904575"/>
          </a:xfrm>
          <a:prstGeom prst="ellipse">
            <a:avLst/>
          </a:prstGeom>
          <a:solidFill>
            <a:srgbClr val="FFCC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a:t>
            </a:r>
            <a:endParaRPr lang="en-US" sz="5500" b="1">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3670203" y="3557519"/>
            <a:ext cx="11803998" cy="784830"/>
          </a:xfrm>
          <a:prstGeom prst="rect">
            <a:avLst/>
          </a:prstGeom>
          <a:noFill/>
        </p:spPr>
        <p:txBody>
          <a:bodyPr wrap="square" rtlCol="0">
            <a:spAutoFit/>
          </a:bodyPr>
          <a:lstStyle/>
          <a:p>
            <a:r>
              <a:rPr lang="en-US" sz="4500" smtClean="0">
                <a:latin typeface="Arial" panose="020B0604020202020204" pitchFamily="34" charset="0"/>
                <a:cs typeface="Arial" panose="020B0604020202020204" pitchFamily="34" charset="0"/>
              </a:rPr>
              <a:t>Hôm nay, tôi học bài thực hành tiếng Việt.</a:t>
            </a:r>
            <a:endParaRPr lang="en-US" sz="4500">
              <a:latin typeface="Arial" panose="020B0604020202020204" pitchFamily="34" charset="0"/>
              <a:cs typeface="Arial" panose="020B0604020202020204" pitchFamily="34" charset="0"/>
            </a:endParaRPr>
          </a:p>
        </p:txBody>
      </p:sp>
      <p:cxnSp>
        <p:nvCxnSpPr>
          <p:cNvPr id="16" name="Straight Connector 15"/>
          <p:cNvCxnSpPr/>
          <p:nvPr/>
        </p:nvCxnSpPr>
        <p:spPr>
          <a:xfrm>
            <a:off x="3740932" y="4533900"/>
            <a:ext cx="1981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72200" y="4533900"/>
            <a:ext cx="8453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71533" y="4533900"/>
            <a:ext cx="69016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099066" y="5917508"/>
            <a:ext cx="3283732"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2060"/>
                </a:solidFill>
                <a:latin typeface="Arial" panose="020B0604020202020204" pitchFamily="34" charset="0"/>
                <a:cs typeface="Arial" panose="020B0604020202020204" pitchFamily="34" charset="0"/>
              </a:rPr>
              <a:t>Trạng ngữ</a:t>
            </a:r>
            <a:endParaRPr lang="en-US" sz="4000">
              <a:solidFill>
                <a:srgbClr val="002060"/>
              </a:solidFill>
              <a:latin typeface="Arial" panose="020B0604020202020204" pitchFamily="34" charset="0"/>
              <a:cs typeface="Arial" panose="020B0604020202020204" pitchFamily="34" charset="0"/>
            </a:endParaRPr>
          </a:p>
        </p:txBody>
      </p:sp>
      <p:sp>
        <p:nvSpPr>
          <p:cNvPr id="26" name="Rounded Rectangle 25"/>
          <p:cNvSpPr/>
          <p:nvPr/>
        </p:nvSpPr>
        <p:spPr>
          <a:xfrm>
            <a:off x="7271533" y="5917508"/>
            <a:ext cx="3283732" cy="1371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latin typeface="Arial" panose="020B0604020202020204" pitchFamily="34" charset="0"/>
                <a:cs typeface="Arial" panose="020B0604020202020204" pitchFamily="34" charset="0"/>
              </a:rPr>
              <a:t>Chủ ngữ</a:t>
            </a:r>
            <a:endParaRPr lang="en-US" sz="4000">
              <a:solidFill>
                <a:srgbClr val="FF0000"/>
              </a:solidFill>
              <a:latin typeface="Arial" panose="020B0604020202020204" pitchFamily="34" charset="0"/>
              <a:cs typeface="Arial" panose="020B0604020202020204" pitchFamily="34" charset="0"/>
            </a:endParaRPr>
          </a:p>
        </p:txBody>
      </p:sp>
      <p:sp>
        <p:nvSpPr>
          <p:cNvPr id="27" name="Rounded Rectangle 26"/>
          <p:cNvSpPr/>
          <p:nvPr/>
        </p:nvSpPr>
        <p:spPr>
          <a:xfrm>
            <a:off x="12444000" y="5917508"/>
            <a:ext cx="3283732"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Vị ngữ</a:t>
            </a:r>
            <a:endParaRPr lang="en-US" sz="4000">
              <a:solidFill>
                <a:schemeClr val="tx1"/>
              </a:solidFill>
              <a:latin typeface="Arial" panose="020B0604020202020204" pitchFamily="34" charset="0"/>
              <a:cs typeface="Arial" panose="020B0604020202020204" pitchFamily="34" charset="0"/>
            </a:endParaRPr>
          </a:p>
        </p:txBody>
      </p:sp>
      <p:cxnSp>
        <p:nvCxnSpPr>
          <p:cNvPr id="29" name="Straight Arrow Connector 28"/>
          <p:cNvCxnSpPr/>
          <p:nvPr/>
        </p:nvCxnSpPr>
        <p:spPr>
          <a:xfrm flipH="1">
            <a:off x="3740932" y="4533900"/>
            <a:ext cx="990600" cy="138360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594866" y="4533900"/>
            <a:ext cx="2511034" cy="13836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555265" y="4533900"/>
            <a:ext cx="3617935" cy="13836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64506" y="8041773"/>
            <a:ext cx="4046527" cy="630942"/>
          </a:xfrm>
          <a:prstGeom prst="rect">
            <a:avLst/>
          </a:prstGeom>
          <a:noFill/>
        </p:spPr>
        <p:txBody>
          <a:bodyPr wrap="square" rtlCol="0">
            <a:spAutoFit/>
          </a:bodyPr>
          <a:lstStyle/>
          <a:p>
            <a:pPr algn="ctr"/>
            <a:r>
              <a:rPr lang="en-US" sz="3500" b="1" smtClean="0">
                <a:solidFill>
                  <a:srgbClr val="002060"/>
                </a:solidFill>
                <a:latin typeface="Arial" panose="020B0604020202020204" pitchFamily="34" charset="0"/>
                <a:cs typeface="Arial" panose="020B0604020202020204" pitchFamily="34" charset="0"/>
              </a:rPr>
              <a:t>(Thành phần phụ)</a:t>
            </a:r>
            <a:endParaRPr lang="en-US" sz="3500" b="1">
              <a:solidFill>
                <a:srgbClr val="002060"/>
              </a:solidFill>
              <a:latin typeface="Arial" panose="020B0604020202020204" pitchFamily="34" charset="0"/>
              <a:cs typeface="Arial" panose="020B0604020202020204" pitchFamily="34" charset="0"/>
            </a:endParaRPr>
          </a:p>
        </p:txBody>
      </p:sp>
      <p:sp>
        <p:nvSpPr>
          <p:cNvPr id="35" name="TextBox 34"/>
          <p:cNvSpPr txBox="1"/>
          <p:nvPr/>
        </p:nvSpPr>
        <p:spPr>
          <a:xfrm>
            <a:off x="9712440" y="8041773"/>
            <a:ext cx="4373426" cy="630942"/>
          </a:xfrm>
          <a:prstGeom prst="rect">
            <a:avLst/>
          </a:prstGeom>
          <a:noFill/>
        </p:spPr>
        <p:txBody>
          <a:bodyPr wrap="square" rtlCol="0">
            <a:spAutoFit/>
          </a:bodyPr>
          <a:lstStyle/>
          <a:p>
            <a:pPr algn="ctr"/>
            <a:r>
              <a:rPr lang="en-US" sz="3500" b="1" smtClean="0">
                <a:solidFill>
                  <a:srgbClr val="002060"/>
                </a:solidFill>
                <a:latin typeface="Arial" panose="020B0604020202020204" pitchFamily="34" charset="0"/>
                <a:cs typeface="Arial" panose="020B0604020202020204" pitchFamily="34" charset="0"/>
              </a:rPr>
              <a:t>(Thành phần chính)</a:t>
            </a:r>
            <a:endParaRPr lang="en-US" sz="3500" b="1">
              <a:solidFill>
                <a:srgbClr val="002060"/>
              </a:solidFill>
              <a:latin typeface="Arial" panose="020B0604020202020204" pitchFamily="34" charset="0"/>
              <a:cs typeface="Arial" panose="020B0604020202020204" pitchFamily="34" charset="0"/>
            </a:endParaRPr>
          </a:p>
        </p:txBody>
      </p:sp>
      <p:cxnSp>
        <p:nvCxnSpPr>
          <p:cNvPr id="37" name="Straight Arrow Connector 36"/>
          <p:cNvCxnSpPr>
            <a:stCxn id="27" idx="2"/>
          </p:cNvCxnSpPr>
          <p:nvPr/>
        </p:nvCxnSpPr>
        <p:spPr>
          <a:xfrm flipH="1">
            <a:off x="11735703" y="7289108"/>
            <a:ext cx="2350163" cy="7526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p:cNvCxnSpPr>
          <p:nvPr/>
        </p:nvCxnSpPr>
        <p:spPr>
          <a:xfrm>
            <a:off x="8913399" y="7289108"/>
            <a:ext cx="2822304" cy="7526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arn(inVertical)">
                                      <p:cBhvr>
                                        <p:cTn id="51" dur="500"/>
                                        <p:tgtEl>
                                          <p:spTgt spid="3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arn(inVertical)">
                                      <p:cBhvr>
                                        <p:cTn id="65" dur="500"/>
                                        <p:tgtEl>
                                          <p:spTgt spid="38"/>
                                        </p:tgtEl>
                                      </p:cBhvr>
                                    </p:animEffect>
                                  </p:childTnLst>
                                </p:cTn>
                              </p:par>
                              <p:par>
                                <p:cTn id="66" presetID="16" presetClass="entr" presetSubtype="21"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arn(inVertical)">
                                      <p:cBhvr>
                                        <p:cTn id="68" dur="500"/>
                                        <p:tgtEl>
                                          <p:spTgt spid="37"/>
                                        </p:tgtEl>
                                      </p:cBhvr>
                                    </p:animEffect>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P spid="25" grpId="0" animBg="1"/>
      <p:bldP spid="26" grpId="0" animBg="1"/>
      <p:bldP spid="27" grpId="0" animBg="1"/>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613998" y="8797868"/>
            <a:ext cx="2579260" cy="1486592"/>
          </a:xfrm>
          <a:prstGeom prst="rect">
            <a:avLst/>
          </a:prstGeom>
        </p:spPr>
      </p:pic>
      <p:pic>
        <p:nvPicPr>
          <p:cNvPr id="10"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42615" y="7583559"/>
            <a:ext cx="2915579" cy="2358968"/>
          </a:xfrm>
          <a:prstGeom prst="rect">
            <a:avLst/>
          </a:prstGeom>
        </p:spPr>
      </p:pic>
      <p:sp>
        <p:nvSpPr>
          <p:cNvPr id="11" name="TextBox 10"/>
          <p:cNvSpPr txBox="1"/>
          <p:nvPr/>
        </p:nvSpPr>
        <p:spPr>
          <a:xfrm>
            <a:off x="2300151" y="1143145"/>
            <a:ext cx="13759667"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1. Tìm </a:t>
            </a:r>
            <a:r>
              <a:rPr lang="en-US" sz="4500" b="1">
                <a:latin typeface="Arial" panose="020B0604020202020204" pitchFamily="34" charset="0"/>
                <a:cs typeface="Arial" panose="020B0604020202020204" pitchFamily="34" charset="0"/>
              </a:rPr>
              <a:t>hiểu về khái niệm mở rộng thành phần câu </a:t>
            </a:r>
          </a:p>
        </p:txBody>
      </p:sp>
      <p:sp>
        <p:nvSpPr>
          <p:cNvPr id="3" name="Pentagon 2"/>
          <p:cNvSpPr/>
          <p:nvPr/>
        </p:nvSpPr>
        <p:spPr>
          <a:xfrm>
            <a:off x="1219200" y="2337682"/>
            <a:ext cx="4495800" cy="1053218"/>
          </a:xfrm>
          <a:prstGeom prst="homePlate">
            <a:avLst/>
          </a:prstGeom>
          <a:solidFill>
            <a:srgbClr val="44645A"/>
          </a:solidFill>
          <a:ln>
            <a:solidFill>
              <a:srgbClr val="44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latin typeface="Arial" panose="020B0604020202020204" pitchFamily="34" charset="0"/>
                <a:cs typeface="Arial" panose="020B0604020202020204" pitchFamily="34" charset="0"/>
              </a:rPr>
              <a:t>Thảo luận cặp đôi</a:t>
            </a:r>
            <a:endParaRPr lang="en-US" sz="3500" b="1">
              <a:latin typeface="Arial" panose="020B0604020202020204" pitchFamily="34" charset="0"/>
              <a:cs typeface="Arial" panose="020B0604020202020204" pitchFamily="34" charset="0"/>
            </a:endParaRPr>
          </a:p>
        </p:txBody>
      </p:sp>
      <p:sp>
        <p:nvSpPr>
          <p:cNvPr id="8" name="Rounded Rectangular Callout 7"/>
          <p:cNvSpPr/>
          <p:nvPr/>
        </p:nvSpPr>
        <p:spPr>
          <a:xfrm>
            <a:off x="4337738" y="3797949"/>
            <a:ext cx="9684492" cy="3418839"/>
          </a:xfrm>
          <a:prstGeom prst="wedgeRoundRectCallout">
            <a:avLst>
              <a:gd name="adj1" fmla="val 56501"/>
              <a:gd name="adj2" fmla="val -51948"/>
              <a:gd name="adj3" fmla="val 16667"/>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AutoNum type="arabicPeriod"/>
            </a:pPr>
            <a:r>
              <a:rPr lang="en-US" sz="3500" smtClean="0">
                <a:solidFill>
                  <a:schemeClr val="tx1"/>
                </a:solidFill>
                <a:latin typeface="Arial" panose="020B0604020202020204" pitchFamily="34" charset="0"/>
                <a:cs typeface="Arial" panose="020B0604020202020204" pitchFamily="34" charset="0"/>
              </a:rPr>
              <a:t>Mở rộng thành phần chính trong câu là gì?</a:t>
            </a:r>
          </a:p>
          <a:p>
            <a:pPr marL="342900" indent="-342900">
              <a:lnSpc>
                <a:spcPct val="150000"/>
              </a:lnSpc>
              <a:buAutoNum type="arabicPeriod"/>
            </a:pPr>
            <a:r>
              <a:rPr lang="en-US" sz="3500" smtClean="0">
                <a:solidFill>
                  <a:schemeClr val="tx1"/>
                </a:solidFill>
                <a:latin typeface="Arial" panose="020B0604020202020204" pitchFamily="34" charset="0"/>
                <a:cs typeface="Arial" panose="020B0604020202020204" pitchFamily="34" charset="0"/>
              </a:rPr>
              <a:t>Lấy ví dụ về việc mở rộng thành phần chính mà em biết?</a:t>
            </a:r>
            <a:endParaRPr lang="en-US" sz="3500">
              <a:solidFill>
                <a:schemeClr val="tx1"/>
              </a:solidFill>
              <a:latin typeface="Arial" panose="020B0604020202020204" pitchFamily="34" charset="0"/>
              <a:cs typeface="Arial" panose="020B0604020202020204" pitchFamily="34" charset="0"/>
            </a:endParaRPr>
          </a:p>
        </p:txBody>
      </p:sp>
      <p:pic>
        <p:nvPicPr>
          <p:cNvPr id="30" name="Picture 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181600" y="7456332"/>
            <a:ext cx="7315200" cy="2084832"/>
          </a:xfrm>
          <a:prstGeom prst="rect">
            <a:avLst/>
          </a:prstGeom>
        </p:spPr>
      </p:pic>
    </p:spTree>
    <p:extLst>
      <p:ext uri="{BB962C8B-B14F-4D97-AF65-F5344CB8AC3E}">
        <p14:creationId xmlns:p14="http://schemas.microsoft.com/office/powerpoint/2010/main" val="292254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613998" y="8797868"/>
            <a:ext cx="2579260" cy="1486592"/>
          </a:xfrm>
          <a:prstGeom prst="rect">
            <a:avLst/>
          </a:prstGeom>
        </p:spPr>
      </p:pic>
      <p:pic>
        <p:nvPicPr>
          <p:cNvPr id="10"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42615" y="7583559"/>
            <a:ext cx="2915579" cy="2358968"/>
          </a:xfrm>
          <a:prstGeom prst="rect">
            <a:avLst/>
          </a:prstGeom>
        </p:spPr>
      </p:pic>
      <p:sp>
        <p:nvSpPr>
          <p:cNvPr id="11" name="TextBox 10"/>
          <p:cNvSpPr txBox="1"/>
          <p:nvPr/>
        </p:nvSpPr>
        <p:spPr>
          <a:xfrm>
            <a:off x="2300151" y="1143145"/>
            <a:ext cx="13759667"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1. Tìm </a:t>
            </a:r>
            <a:r>
              <a:rPr lang="en-US" sz="4500" b="1">
                <a:latin typeface="Arial" panose="020B0604020202020204" pitchFamily="34" charset="0"/>
                <a:cs typeface="Arial" panose="020B0604020202020204" pitchFamily="34" charset="0"/>
              </a:rPr>
              <a:t>hiểu về khái niệm mở rộng thành phần câu </a:t>
            </a:r>
          </a:p>
        </p:txBody>
      </p:sp>
      <p:sp>
        <p:nvSpPr>
          <p:cNvPr id="9" name="Rounded Rectangle 8"/>
          <p:cNvSpPr/>
          <p:nvPr/>
        </p:nvSpPr>
        <p:spPr>
          <a:xfrm>
            <a:off x="6057900" y="2584067"/>
            <a:ext cx="6096000" cy="1447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tx1"/>
                </a:solidFill>
                <a:latin typeface="Arial" panose="020B0604020202020204" pitchFamily="34" charset="0"/>
                <a:cs typeface="Arial" panose="020B0604020202020204" pitchFamily="34" charset="0"/>
              </a:rPr>
              <a:t>Mở rộng thành phần chính</a:t>
            </a:r>
            <a:endParaRPr lang="en-US" sz="3500" b="1">
              <a:solidFill>
                <a:schemeClr val="tx1"/>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2438400" y="6150293"/>
            <a:ext cx="133044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0896600" y="4914900"/>
            <a:ext cx="3924300" cy="2470786"/>
          </a:xfrm>
          <a:prstGeom prst="roundRect">
            <a:avLst/>
          </a:prstGeom>
          <a:solidFill>
            <a:srgbClr val="F1644D"/>
          </a:solidFill>
          <a:ln>
            <a:solidFill>
              <a:srgbClr val="F16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Mở rộng thành phần vị ngữ</a:t>
            </a:r>
            <a:endParaRPr lang="en-US" sz="350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3020834" y="4914900"/>
            <a:ext cx="3924300" cy="2470786"/>
          </a:xfrm>
          <a:prstGeom prst="roundRect">
            <a:avLst/>
          </a:prstGeom>
          <a:solidFill>
            <a:srgbClr val="98E040"/>
          </a:solidFill>
          <a:ln>
            <a:solidFill>
              <a:srgbClr val="98E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Mở rộng thành phần chủ ngữ</a:t>
            </a:r>
            <a:endParaRPr lang="en-US" sz="3500">
              <a:solidFill>
                <a:schemeClr val="tx1"/>
              </a:solidFill>
              <a:latin typeface="Arial" panose="020B0604020202020204" pitchFamily="34" charset="0"/>
              <a:cs typeface="Arial" panose="020B0604020202020204" pitchFamily="34" charset="0"/>
            </a:endParaRPr>
          </a:p>
        </p:txBody>
      </p:sp>
      <p:cxnSp>
        <p:nvCxnSpPr>
          <p:cNvPr id="17" name="Straight Connector 16"/>
          <p:cNvCxnSpPr>
            <a:stCxn id="9" idx="2"/>
          </p:cNvCxnSpPr>
          <p:nvPr/>
        </p:nvCxnSpPr>
        <p:spPr>
          <a:xfrm>
            <a:off x="9105900" y="4031867"/>
            <a:ext cx="0" cy="21184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7990137"/>
            <a:ext cx="11871697" cy="630942"/>
          </a:xfrm>
          <a:prstGeom prst="rect">
            <a:avLst/>
          </a:prstGeom>
          <a:noFill/>
        </p:spPr>
        <p:txBody>
          <a:bodyPr wrap="square" rtlCol="0">
            <a:spAutoFit/>
          </a:bodyPr>
          <a:lstStyle/>
          <a:p>
            <a:r>
              <a:rPr lang="en-US" sz="3500" smtClean="0">
                <a:latin typeface="Arial" panose="020B0604020202020204" pitchFamily="34" charset="0"/>
                <a:cs typeface="Arial" panose="020B0604020202020204" pitchFamily="34" charset="0"/>
                <a:sym typeface="Wingdings" panose="05000000000000000000" pitchFamily="2" charset="2"/>
              </a:rPr>
              <a:t> </a:t>
            </a:r>
            <a:r>
              <a:rPr lang="en-US" sz="3500" b="1" smtClean="0">
                <a:latin typeface="Arial" panose="020B0604020202020204" pitchFamily="34" charset="0"/>
                <a:cs typeface="Arial" panose="020B0604020202020204" pitchFamily="34" charset="0"/>
              </a:rPr>
              <a:t>Ví dụ: </a:t>
            </a:r>
            <a:r>
              <a:rPr lang="en-US" sz="3500" smtClean="0">
                <a:latin typeface="Arial" panose="020B0604020202020204" pitchFamily="34" charset="0"/>
                <a:cs typeface="Arial" panose="020B0604020202020204" pitchFamily="34" charset="0"/>
              </a:rPr>
              <a:t>Con mèo mướp của An đang ngủ.</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562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2"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50346" y="9004907"/>
            <a:ext cx="2579260" cy="1486592"/>
          </a:xfrm>
          <a:prstGeom prst="rect">
            <a:avLst/>
          </a:prstGeom>
        </p:spPr>
      </p:pic>
      <p:sp>
        <p:nvSpPr>
          <p:cNvPr id="11" name="TextBox 10"/>
          <p:cNvSpPr txBox="1"/>
          <p:nvPr/>
        </p:nvSpPr>
        <p:spPr>
          <a:xfrm>
            <a:off x="2300151" y="1143145"/>
            <a:ext cx="13759667"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1. Tìm </a:t>
            </a:r>
            <a:r>
              <a:rPr lang="en-US" sz="4500" b="1">
                <a:latin typeface="Arial" panose="020B0604020202020204" pitchFamily="34" charset="0"/>
                <a:cs typeface="Arial" panose="020B0604020202020204" pitchFamily="34" charset="0"/>
              </a:rPr>
              <a:t>hiểu về khái niệm mở rộng thành phần câu </a:t>
            </a:r>
          </a:p>
        </p:txBody>
      </p:sp>
      <p:sp>
        <p:nvSpPr>
          <p:cNvPr id="18" name="TextBox 17"/>
          <p:cNvSpPr txBox="1"/>
          <p:nvPr/>
        </p:nvSpPr>
        <p:spPr>
          <a:xfrm>
            <a:off x="1752600" y="7330983"/>
            <a:ext cx="6858000" cy="1708160"/>
          </a:xfrm>
          <a:prstGeom prst="rect">
            <a:avLst/>
          </a:prstGeom>
          <a:noFill/>
        </p:spPr>
        <p:txBody>
          <a:bodyPr wrap="square" rtlCol="0">
            <a:spAutoFit/>
          </a:bodyPr>
          <a:lstStyle/>
          <a:p>
            <a:pPr>
              <a:lnSpc>
                <a:spcPct val="150000"/>
              </a:lnSpc>
            </a:pPr>
            <a:r>
              <a:rPr lang="en-US" sz="3500" smtClean="0">
                <a:latin typeface="Arial" panose="020B0604020202020204" pitchFamily="34" charset="0"/>
                <a:cs typeface="Arial" panose="020B0604020202020204" pitchFamily="34" charset="0"/>
                <a:sym typeface="Wingdings" panose="05000000000000000000" pitchFamily="2" charset="2"/>
              </a:rPr>
              <a:t></a:t>
            </a:r>
            <a:r>
              <a:rPr lang="en-US" sz="3500" b="1" smtClean="0">
                <a:latin typeface="Arial" panose="020B0604020202020204" pitchFamily="34" charset="0"/>
                <a:cs typeface="Arial" panose="020B0604020202020204" pitchFamily="34" charset="0"/>
              </a:rPr>
              <a:t>Ví dụ: </a:t>
            </a:r>
          </a:p>
          <a:p>
            <a:pPr>
              <a:lnSpc>
                <a:spcPct val="150000"/>
              </a:lnSpc>
            </a:pPr>
            <a:r>
              <a:rPr lang="en-US" sz="3500" smtClean="0">
                <a:latin typeface="Arial" panose="020B0604020202020204" pitchFamily="34" charset="0"/>
                <a:cs typeface="Arial" panose="020B0604020202020204" pitchFamily="34" charset="0"/>
              </a:rPr>
              <a:t>Cái áo mẹ mới mua là hàng hiệu.</a:t>
            </a:r>
            <a:endParaRPr lang="en-US" sz="3500">
              <a:latin typeface="Arial" panose="020B0604020202020204" pitchFamily="34" charset="0"/>
              <a:cs typeface="Arial" panose="020B0604020202020204" pitchFamily="34" charset="0"/>
            </a:endParaRPr>
          </a:p>
        </p:txBody>
      </p:sp>
      <p:sp>
        <p:nvSpPr>
          <p:cNvPr id="3" name="Rounded Rectangle 2"/>
          <p:cNvSpPr/>
          <p:nvPr/>
        </p:nvSpPr>
        <p:spPr>
          <a:xfrm>
            <a:off x="7048500" y="2575677"/>
            <a:ext cx="4114800" cy="12954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tx1"/>
                </a:solidFill>
                <a:latin typeface="Arial" panose="020B0604020202020204" pitchFamily="34" charset="0"/>
                <a:cs typeface="Arial" panose="020B0604020202020204" pitchFamily="34" charset="0"/>
              </a:rPr>
              <a:t>Cách thức</a:t>
            </a:r>
            <a:endParaRPr lang="en-US" sz="3500" b="1">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1752600" y="4630951"/>
            <a:ext cx="6504166" cy="2438400"/>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Dùng cụm chủ vị bổ sung cho từ làm chủ ngữ hoặc vị ngữ</a:t>
            </a:r>
          </a:p>
        </p:txBody>
      </p:sp>
      <p:sp>
        <p:nvSpPr>
          <p:cNvPr id="16" name="Rounded Rectangle 15"/>
          <p:cNvSpPr/>
          <p:nvPr/>
        </p:nvSpPr>
        <p:spPr>
          <a:xfrm>
            <a:off x="9953283" y="4629479"/>
            <a:ext cx="6504166" cy="2438400"/>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Dùng cụm chủ vị trực tiếp cấu tạo chủ ngữ hoặc vị ngữ</a:t>
            </a:r>
          </a:p>
        </p:txBody>
      </p:sp>
      <p:cxnSp>
        <p:nvCxnSpPr>
          <p:cNvPr id="13" name="Straight Connector 12"/>
          <p:cNvCxnSpPr>
            <a:stCxn id="3" idx="2"/>
          </p:cNvCxnSpPr>
          <p:nvPr/>
        </p:nvCxnSpPr>
        <p:spPr>
          <a:xfrm flipH="1">
            <a:off x="4953000" y="3871077"/>
            <a:ext cx="4152900" cy="7584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0"/>
          </p:cNvCxnSpPr>
          <p:nvPr/>
        </p:nvCxnSpPr>
        <p:spPr>
          <a:xfrm>
            <a:off x="9104149" y="3871077"/>
            <a:ext cx="4101217" cy="7584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53283" y="7092840"/>
            <a:ext cx="6858000" cy="2516073"/>
          </a:xfrm>
          <a:prstGeom prst="rect">
            <a:avLst/>
          </a:prstGeom>
          <a:noFill/>
        </p:spPr>
        <p:txBody>
          <a:bodyPr wrap="square" rtlCol="0">
            <a:spAutoFit/>
          </a:bodyPr>
          <a:lstStyle/>
          <a:p>
            <a:pPr>
              <a:lnSpc>
                <a:spcPct val="150000"/>
              </a:lnSpc>
            </a:pPr>
            <a:r>
              <a:rPr lang="en-US" sz="3500" smtClean="0">
                <a:latin typeface="Arial" panose="020B0604020202020204" pitchFamily="34" charset="0"/>
                <a:cs typeface="Arial" panose="020B0604020202020204" pitchFamily="34" charset="0"/>
                <a:sym typeface="Wingdings" panose="05000000000000000000" pitchFamily="2" charset="2"/>
              </a:rPr>
              <a:t></a:t>
            </a:r>
            <a:r>
              <a:rPr lang="en-US" sz="3500" b="1" smtClean="0">
                <a:latin typeface="Arial" panose="020B0604020202020204" pitchFamily="34" charset="0"/>
                <a:cs typeface="Arial" panose="020B0604020202020204" pitchFamily="34" charset="0"/>
              </a:rPr>
              <a:t>Ví dụ: </a:t>
            </a:r>
          </a:p>
          <a:p>
            <a:pPr>
              <a:lnSpc>
                <a:spcPct val="150000"/>
              </a:lnSpc>
            </a:pPr>
            <a:r>
              <a:rPr lang="en-US" sz="3500" smtClean="0">
                <a:latin typeface="Arial" panose="020B0604020202020204" pitchFamily="34" charset="0"/>
                <a:cs typeface="Arial" panose="020B0604020202020204" pitchFamily="34" charset="0"/>
              </a:rPr>
              <a:t>Gió thổi mạnh làm cho Sơn thấy lạnh và cay mắt.</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8386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P spid="5" grpId="0" animBg="1"/>
      <p:bldP spid="16"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50346" y="9004907"/>
            <a:ext cx="2579260" cy="1486592"/>
          </a:xfrm>
          <a:prstGeom prst="rect">
            <a:avLst/>
          </a:prstGeom>
        </p:spPr>
      </p:pic>
      <p:sp>
        <p:nvSpPr>
          <p:cNvPr id="11" name="TextBox 10"/>
          <p:cNvSpPr txBox="1"/>
          <p:nvPr/>
        </p:nvSpPr>
        <p:spPr>
          <a:xfrm>
            <a:off x="2300151" y="1143145"/>
            <a:ext cx="13759667"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sp>
        <p:nvSpPr>
          <p:cNvPr id="8" name="TextBox 7"/>
          <p:cNvSpPr txBox="1"/>
          <p:nvPr/>
        </p:nvSpPr>
        <p:spPr>
          <a:xfrm>
            <a:off x="2300151" y="1944735"/>
            <a:ext cx="6920049"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Bài tập 1: </a:t>
            </a:r>
            <a:endParaRPr lang="en-US" sz="4000" b="1">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2440283" y="2958908"/>
            <a:ext cx="13868400"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a. Không ai biết tên thật của gã là gì. </a:t>
            </a:r>
            <a:endParaRPr lang="en-US" sz="4000">
              <a:latin typeface="Arial" panose="020B0604020202020204" pitchFamily="34" charset="0"/>
              <a:cs typeface="Arial" panose="020B0604020202020204" pitchFamily="34" charset="0"/>
            </a:endParaRPr>
          </a:p>
        </p:txBody>
      </p:sp>
      <p:sp>
        <p:nvSpPr>
          <p:cNvPr id="17" name="TextBox 16"/>
          <p:cNvSpPr txBox="1"/>
          <p:nvPr/>
        </p:nvSpPr>
        <p:spPr>
          <a:xfrm>
            <a:off x="2440283" y="5820954"/>
            <a:ext cx="14338030"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b. Tiếng gà cũng làm kí ức ta quay lại với kỉ niệm của tuổi thơ.</a:t>
            </a:r>
            <a:endParaRPr lang="en-US" sz="4000">
              <a:latin typeface="Arial" panose="020B0604020202020204" pitchFamily="34" charset="0"/>
              <a:cs typeface="Arial" panose="020B0604020202020204" pitchFamily="34" charset="0"/>
            </a:endParaRPr>
          </a:p>
        </p:txBody>
      </p:sp>
      <p:cxnSp>
        <p:nvCxnSpPr>
          <p:cNvPr id="14" name="Straight Connector 13"/>
          <p:cNvCxnSpPr/>
          <p:nvPr/>
        </p:nvCxnSpPr>
        <p:spPr>
          <a:xfrm>
            <a:off x="5214055" y="3713676"/>
            <a:ext cx="918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rot="5400000">
            <a:off x="7504180" y="1541331"/>
            <a:ext cx="571500" cy="5826265"/>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791200" y="4946267"/>
            <a:ext cx="4158545" cy="553998"/>
          </a:xfrm>
          <a:prstGeom prst="rect">
            <a:avLst/>
          </a:prstGeom>
          <a:noFill/>
        </p:spPr>
        <p:txBody>
          <a:bodyPr wrap="square" rtlCol="0">
            <a:spAutoFit/>
          </a:bodyPr>
          <a:lstStyle/>
          <a:p>
            <a:pPr algn="ctr"/>
            <a:r>
              <a:rPr lang="en-US" sz="3000" smtClean="0">
                <a:solidFill>
                  <a:srgbClr val="002060"/>
                </a:solidFill>
                <a:latin typeface="Arial" panose="020B0604020202020204" pitchFamily="34" charset="0"/>
                <a:cs typeface="Arial" panose="020B0604020202020204" pitchFamily="34" charset="0"/>
              </a:rPr>
              <a:t>vị ngữ là cụm động từ </a:t>
            </a:r>
            <a:endParaRPr lang="en-US" sz="3000">
              <a:solidFill>
                <a:srgbClr val="002060"/>
              </a:solidFill>
              <a:latin typeface="Arial" panose="020B0604020202020204" pitchFamily="34" charset="0"/>
              <a:cs typeface="Arial" panose="020B0604020202020204" pitchFamily="34" charset="0"/>
            </a:endParaRPr>
          </a:p>
        </p:txBody>
      </p:sp>
      <p:sp>
        <p:nvSpPr>
          <p:cNvPr id="22" name="TextBox 21"/>
          <p:cNvSpPr txBox="1"/>
          <p:nvPr/>
        </p:nvSpPr>
        <p:spPr>
          <a:xfrm>
            <a:off x="5302975" y="3807380"/>
            <a:ext cx="914400" cy="553998"/>
          </a:xfrm>
          <a:prstGeom prst="rect">
            <a:avLst/>
          </a:prstGeom>
          <a:noFill/>
        </p:spPr>
        <p:txBody>
          <a:bodyPr wrap="square" rtlCol="0">
            <a:spAutoFit/>
          </a:bodyPr>
          <a:lstStyle/>
          <a:p>
            <a:r>
              <a:rPr lang="en-US" sz="3000" smtClean="0">
                <a:solidFill>
                  <a:srgbClr val="FF0000"/>
                </a:solidFill>
                <a:latin typeface="Arial" panose="020B0604020202020204" pitchFamily="34" charset="0"/>
                <a:cs typeface="Arial" panose="020B0604020202020204" pitchFamily="34" charset="0"/>
              </a:rPr>
              <a:t>ĐT</a:t>
            </a:r>
            <a:endParaRPr lang="en-US" sz="3000">
              <a:solidFill>
                <a:srgbClr val="FF0000"/>
              </a:solidFill>
              <a:latin typeface="Arial" panose="020B0604020202020204" pitchFamily="34" charset="0"/>
              <a:cs typeface="Arial" panose="020B0604020202020204" pitchFamily="34" charset="0"/>
            </a:endParaRPr>
          </a:p>
        </p:txBody>
      </p:sp>
      <p:sp>
        <p:nvSpPr>
          <p:cNvPr id="24" name="Right Brace 23"/>
          <p:cNvSpPr/>
          <p:nvPr/>
        </p:nvSpPr>
        <p:spPr>
          <a:xfrm rot="5400000">
            <a:off x="11166567" y="3111577"/>
            <a:ext cx="571500" cy="930150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9374483" y="8270337"/>
            <a:ext cx="4158545" cy="553998"/>
          </a:xfrm>
          <a:prstGeom prst="rect">
            <a:avLst/>
          </a:prstGeom>
          <a:noFill/>
        </p:spPr>
        <p:txBody>
          <a:bodyPr wrap="square" rtlCol="0">
            <a:spAutoFit/>
          </a:bodyPr>
          <a:lstStyle/>
          <a:p>
            <a:pPr algn="ctr"/>
            <a:r>
              <a:rPr lang="en-US" sz="3000" smtClean="0">
                <a:solidFill>
                  <a:srgbClr val="002060"/>
                </a:solidFill>
                <a:latin typeface="Arial" panose="020B0604020202020204" pitchFamily="34" charset="0"/>
                <a:cs typeface="Arial" panose="020B0604020202020204" pitchFamily="34" charset="0"/>
              </a:rPr>
              <a:t>vị ngữ là cụm động từ </a:t>
            </a:r>
            <a:endParaRPr lang="en-US" sz="3000">
              <a:solidFill>
                <a:srgbClr val="002060"/>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6342436" y="6524665"/>
            <a:ext cx="918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91313" y="6652450"/>
            <a:ext cx="914400" cy="553998"/>
          </a:xfrm>
          <a:prstGeom prst="rect">
            <a:avLst/>
          </a:prstGeom>
          <a:noFill/>
        </p:spPr>
        <p:txBody>
          <a:bodyPr wrap="square" rtlCol="0">
            <a:spAutoFit/>
          </a:bodyPr>
          <a:lstStyle/>
          <a:p>
            <a:r>
              <a:rPr lang="en-US" sz="3000" smtClean="0">
                <a:solidFill>
                  <a:srgbClr val="FF0000"/>
                </a:solidFill>
                <a:latin typeface="Arial" panose="020B0604020202020204" pitchFamily="34" charset="0"/>
                <a:cs typeface="Arial" panose="020B0604020202020204" pitchFamily="34" charset="0"/>
              </a:rPr>
              <a:t>ĐT</a:t>
            </a:r>
            <a:endParaRPr lang="en-US" sz="3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895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7" grpId="0"/>
      <p:bldP spid="20" grpId="0" animBg="1"/>
      <p:bldP spid="21" grpId="0"/>
      <p:bldP spid="22" grpId="0"/>
      <p:bldP spid="24" grpId="0" animBg="1"/>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50346" y="9004907"/>
            <a:ext cx="2579260" cy="1486592"/>
          </a:xfrm>
          <a:prstGeom prst="rect">
            <a:avLst/>
          </a:prstGeom>
        </p:spPr>
      </p:pic>
      <p:sp>
        <p:nvSpPr>
          <p:cNvPr id="11" name="TextBox 10"/>
          <p:cNvSpPr txBox="1"/>
          <p:nvPr/>
        </p:nvSpPr>
        <p:spPr>
          <a:xfrm>
            <a:off x="2300151" y="1143145"/>
            <a:ext cx="13759667"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sp>
        <p:nvSpPr>
          <p:cNvPr id="8" name="TextBox 7"/>
          <p:cNvSpPr txBox="1"/>
          <p:nvPr/>
        </p:nvSpPr>
        <p:spPr>
          <a:xfrm>
            <a:off x="2300151" y="1944735"/>
            <a:ext cx="6920049"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Bài tập 2: </a:t>
            </a:r>
            <a:endParaRPr lang="en-US" sz="4000" b="1">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587242" y="3431536"/>
            <a:ext cx="15058776"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a. Cậu Cơ  vẫn nét mặt vẫn hầm hầm.</a:t>
            </a:r>
            <a:endParaRPr lang="en-US" sz="4000">
              <a:latin typeface="Arial" panose="020B0604020202020204" pitchFamily="34" charset="0"/>
              <a:cs typeface="Arial" panose="020B0604020202020204" pitchFamily="34" charset="0"/>
            </a:endParaRPr>
          </a:p>
        </p:txBody>
      </p:sp>
      <p:cxnSp>
        <p:nvCxnSpPr>
          <p:cNvPr id="12" name="Straight Connector 11"/>
          <p:cNvCxnSpPr/>
          <p:nvPr/>
        </p:nvCxnSpPr>
        <p:spPr>
          <a:xfrm flipH="1">
            <a:off x="5016807" y="3326318"/>
            <a:ext cx="228600" cy="10181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90441" y="4144410"/>
            <a:ext cx="990600" cy="553998"/>
          </a:xfrm>
          <a:prstGeom prst="rect">
            <a:avLst/>
          </a:prstGeom>
          <a:noFill/>
        </p:spPr>
        <p:txBody>
          <a:bodyPr wrap="square" rtlCol="0">
            <a:spAutoFit/>
          </a:bodyPr>
          <a:lstStyle/>
          <a:p>
            <a:r>
              <a:rPr lang="en-US" sz="3000" b="1" smtClean="0">
                <a:solidFill>
                  <a:srgbClr val="002060"/>
                </a:solidFill>
                <a:latin typeface="Arial" panose="020B0604020202020204" pitchFamily="34" charset="0"/>
                <a:cs typeface="Arial" panose="020B0604020202020204" pitchFamily="34" charset="0"/>
              </a:rPr>
              <a:t>CN</a:t>
            </a:r>
            <a:endParaRPr lang="en-US" sz="3000" b="1">
              <a:solidFill>
                <a:srgbClr val="002060"/>
              </a:solidFill>
              <a:latin typeface="Arial" panose="020B0604020202020204" pitchFamily="34" charset="0"/>
              <a:cs typeface="Arial" panose="020B0604020202020204" pitchFamily="34" charset="0"/>
            </a:endParaRPr>
          </a:p>
        </p:txBody>
      </p:sp>
      <p:sp>
        <p:nvSpPr>
          <p:cNvPr id="30" name="TextBox 29"/>
          <p:cNvSpPr txBox="1"/>
          <p:nvPr/>
        </p:nvSpPr>
        <p:spPr>
          <a:xfrm>
            <a:off x="8141008" y="4166421"/>
            <a:ext cx="990600" cy="553998"/>
          </a:xfrm>
          <a:prstGeom prst="rect">
            <a:avLst/>
          </a:prstGeom>
          <a:noFill/>
        </p:spPr>
        <p:txBody>
          <a:bodyPr wrap="square" rtlCol="0">
            <a:spAutoFit/>
          </a:bodyPr>
          <a:lstStyle/>
          <a:p>
            <a:r>
              <a:rPr lang="en-US" sz="3000" b="1">
                <a:solidFill>
                  <a:srgbClr val="002060"/>
                </a:solidFill>
                <a:latin typeface="Arial" panose="020B0604020202020204" pitchFamily="34" charset="0"/>
                <a:cs typeface="Arial" panose="020B0604020202020204" pitchFamily="34" charset="0"/>
              </a:rPr>
              <a:t>V</a:t>
            </a:r>
            <a:r>
              <a:rPr lang="en-US" sz="3000" b="1" smtClean="0">
                <a:solidFill>
                  <a:srgbClr val="002060"/>
                </a:solidFill>
                <a:latin typeface="Arial" panose="020B0604020202020204" pitchFamily="34" charset="0"/>
                <a:cs typeface="Arial" panose="020B0604020202020204" pitchFamily="34" charset="0"/>
              </a:rPr>
              <a:t>N</a:t>
            </a:r>
            <a:endParaRPr lang="en-US" sz="3000" b="1">
              <a:solidFill>
                <a:srgbClr val="002060"/>
              </a:solidFill>
              <a:latin typeface="Arial" panose="020B0604020202020204" pitchFamily="34" charset="0"/>
              <a:cs typeface="Arial" panose="020B0604020202020204" pitchFamily="34" charset="0"/>
            </a:endParaRPr>
          </a:p>
        </p:txBody>
      </p:sp>
      <p:sp>
        <p:nvSpPr>
          <p:cNvPr id="31" name="Right Brace 30"/>
          <p:cNvSpPr/>
          <p:nvPr/>
        </p:nvSpPr>
        <p:spPr>
          <a:xfrm rot="5400000">
            <a:off x="7956488" y="2214585"/>
            <a:ext cx="555576" cy="5300072"/>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123263" y="5309977"/>
            <a:ext cx="4222025" cy="553998"/>
          </a:xfrm>
          <a:prstGeom prst="rect">
            <a:avLst/>
          </a:prstGeom>
          <a:noFill/>
        </p:spPr>
        <p:txBody>
          <a:bodyPr wrap="square" rtlCol="0">
            <a:spAutoFit/>
          </a:bodyPr>
          <a:lstStyle/>
          <a:p>
            <a:pPr algn="ctr"/>
            <a:r>
              <a:rPr lang="en-US" sz="3000" b="1" smtClean="0">
                <a:solidFill>
                  <a:srgbClr val="FF0000"/>
                </a:solidFill>
                <a:latin typeface="Arial" panose="020B0604020202020204" pitchFamily="34" charset="0"/>
                <a:cs typeface="Arial" panose="020B0604020202020204" pitchFamily="34" charset="0"/>
              </a:rPr>
              <a:t>Cụm vị ngữ</a:t>
            </a:r>
            <a:endParaRPr lang="en-US" sz="3000" b="1">
              <a:solidFill>
                <a:srgbClr val="FF0000"/>
              </a:solidFill>
              <a:latin typeface="Arial" panose="020B0604020202020204" pitchFamily="34" charset="0"/>
              <a:cs typeface="Arial" panose="020B0604020202020204" pitchFamily="34" charset="0"/>
            </a:endParaRPr>
          </a:p>
        </p:txBody>
      </p:sp>
      <p:sp>
        <p:nvSpPr>
          <p:cNvPr id="33" name="TextBox 32"/>
          <p:cNvSpPr txBox="1"/>
          <p:nvPr/>
        </p:nvSpPr>
        <p:spPr>
          <a:xfrm>
            <a:off x="2587242" y="6086320"/>
            <a:ext cx="12725400"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b. Tía nuôi tôi  tay cầm một chiếc nỏ lên ngắm nghía…</a:t>
            </a:r>
            <a:endParaRPr lang="en-US" sz="4000">
              <a:latin typeface="Arial" panose="020B0604020202020204" pitchFamily="34" charset="0"/>
              <a:cs typeface="Arial" panose="020B0604020202020204" pitchFamily="34" charset="0"/>
            </a:endParaRPr>
          </a:p>
        </p:txBody>
      </p:sp>
      <p:cxnSp>
        <p:nvCxnSpPr>
          <p:cNvPr id="34" name="Straight Connector 33"/>
          <p:cNvCxnSpPr/>
          <p:nvPr/>
        </p:nvCxnSpPr>
        <p:spPr>
          <a:xfrm flipH="1">
            <a:off x="5823982" y="5973786"/>
            <a:ext cx="228600" cy="10181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47118" y="6908112"/>
            <a:ext cx="990600" cy="553998"/>
          </a:xfrm>
          <a:prstGeom prst="rect">
            <a:avLst/>
          </a:prstGeom>
          <a:noFill/>
        </p:spPr>
        <p:txBody>
          <a:bodyPr wrap="square" rtlCol="0">
            <a:spAutoFit/>
          </a:bodyPr>
          <a:lstStyle/>
          <a:p>
            <a:r>
              <a:rPr lang="en-US" sz="3000" b="1" smtClean="0">
                <a:solidFill>
                  <a:srgbClr val="002060"/>
                </a:solidFill>
                <a:latin typeface="Arial" panose="020B0604020202020204" pitchFamily="34" charset="0"/>
                <a:cs typeface="Arial" panose="020B0604020202020204" pitchFamily="34" charset="0"/>
              </a:rPr>
              <a:t>CN</a:t>
            </a:r>
            <a:endParaRPr lang="en-US" sz="3000" b="1">
              <a:solidFill>
                <a:srgbClr val="002060"/>
              </a:solidFill>
              <a:latin typeface="Arial" panose="020B0604020202020204" pitchFamily="34" charset="0"/>
              <a:cs typeface="Arial" panose="020B0604020202020204" pitchFamily="34" charset="0"/>
            </a:endParaRPr>
          </a:p>
        </p:txBody>
      </p:sp>
      <p:sp>
        <p:nvSpPr>
          <p:cNvPr id="36" name="TextBox 35"/>
          <p:cNvSpPr txBox="1"/>
          <p:nvPr/>
        </p:nvSpPr>
        <p:spPr>
          <a:xfrm>
            <a:off x="10246963" y="6919239"/>
            <a:ext cx="990600" cy="553998"/>
          </a:xfrm>
          <a:prstGeom prst="rect">
            <a:avLst/>
          </a:prstGeom>
          <a:noFill/>
        </p:spPr>
        <p:txBody>
          <a:bodyPr wrap="square" rtlCol="0">
            <a:spAutoFit/>
          </a:bodyPr>
          <a:lstStyle/>
          <a:p>
            <a:r>
              <a:rPr lang="en-US" sz="3000" b="1">
                <a:solidFill>
                  <a:srgbClr val="002060"/>
                </a:solidFill>
                <a:latin typeface="Arial" panose="020B0604020202020204" pitchFamily="34" charset="0"/>
                <a:cs typeface="Arial" panose="020B0604020202020204" pitchFamily="34" charset="0"/>
              </a:rPr>
              <a:t>V</a:t>
            </a:r>
            <a:r>
              <a:rPr lang="en-US" sz="3000" b="1" smtClean="0">
                <a:solidFill>
                  <a:srgbClr val="002060"/>
                </a:solidFill>
                <a:latin typeface="Arial" panose="020B0604020202020204" pitchFamily="34" charset="0"/>
                <a:cs typeface="Arial" panose="020B0604020202020204" pitchFamily="34" charset="0"/>
              </a:rPr>
              <a:t>N</a:t>
            </a:r>
            <a:endParaRPr lang="en-US" sz="3000" b="1">
              <a:solidFill>
                <a:srgbClr val="002060"/>
              </a:solidFill>
              <a:latin typeface="Arial" panose="020B0604020202020204" pitchFamily="34" charset="0"/>
              <a:cs typeface="Arial" panose="020B0604020202020204" pitchFamily="34" charset="0"/>
            </a:endParaRPr>
          </a:p>
        </p:txBody>
      </p:sp>
      <p:sp>
        <p:nvSpPr>
          <p:cNvPr id="38" name="Right Brace 37"/>
          <p:cNvSpPr/>
          <p:nvPr/>
        </p:nvSpPr>
        <p:spPr>
          <a:xfrm rot="5400000">
            <a:off x="10067499" y="3544015"/>
            <a:ext cx="555576" cy="8193775"/>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8246680" y="8182024"/>
            <a:ext cx="4222025" cy="553998"/>
          </a:xfrm>
          <a:prstGeom prst="rect">
            <a:avLst/>
          </a:prstGeom>
          <a:noFill/>
        </p:spPr>
        <p:txBody>
          <a:bodyPr wrap="square" rtlCol="0">
            <a:spAutoFit/>
          </a:bodyPr>
          <a:lstStyle/>
          <a:p>
            <a:pPr algn="ctr"/>
            <a:r>
              <a:rPr lang="en-US" sz="3000" b="1" smtClean="0">
                <a:solidFill>
                  <a:srgbClr val="FF0000"/>
                </a:solidFill>
                <a:latin typeface="Arial" panose="020B0604020202020204" pitchFamily="34" charset="0"/>
                <a:cs typeface="Arial" panose="020B0604020202020204" pitchFamily="34" charset="0"/>
              </a:rPr>
              <a:t>Cụm vị ngữ</a:t>
            </a:r>
            <a:endParaRPr lang="en-US" sz="3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704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9" grpId="0"/>
      <p:bldP spid="30" grpId="0"/>
      <p:bldP spid="31" grpId="0" animBg="1"/>
      <p:bldP spid="32" grpId="0"/>
      <p:bldP spid="33" grpId="0"/>
      <p:bldP spid="35" grpId="0"/>
      <p:bldP spid="36" grpId="0"/>
      <p:bldP spid="38"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647701"/>
            <a:ext cx="16078201" cy="895289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1433551" y="-728715"/>
            <a:ext cx="4059135" cy="275283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315320" y="259419"/>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50346" y="9004907"/>
            <a:ext cx="2579260" cy="1486592"/>
          </a:xfrm>
          <a:prstGeom prst="rect">
            <a:avLst/>
          </a:prstGeom>
        </p:spPr>
      </p:pic>
      <p:sp>
        <p:nvSpPr>
          <p:cNvPr id="11" name="TextBox 10"/>
          <p:cNvSpPr txBox="1"/>
          <p:nvPr/>
        </p:nvSpPr>
        <p:spPr>
          <a:xfrm>
            <a:off x="2300151" y="1143145"/>
            <a:ext cx="13759667"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sp>
        <p:nvSpPr>
          <p:cNvPr id="8" name="TextBox 7"/>
          <p:cNvSpPr txBox="1"/>
          <p:nvPr/>
        </p:nvSpPr>
        <p:spPr>
          <a:xfrm>
            <a:off x="2300151" y="1944735"/>
            <a:ext cx="6920049"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Bài tập 3: </a:t>
            </a:r>
            <a:endParaRPr lang="en-US" sz="4000" b="1">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613278" y="2234950"/>
            <a:ext cx="14692188" cy="3979359"/>
          </a:xfrm>
          <a:prstGeom prst="rect">
            <a:avLst/>
          </a:prstGeom>
          <a:noFill/>
        </p:spPr>
        <p:txBody>
          <a:bodyPr wrap="square" rtlCol="0">
            <a:spAutoFit/>
          </a:bodyPr>
          <a:lstStyle/>
          <a:p>
            <a:pPr>
              <a:lnSpc>
                <a:spcPct val="350000"/>
              </a:lnSpc>
            </a:pPr>
            <a:r>
              <a:rPr lang="en-US" sz="4000" smtClean="0">
                <a:latin typeface="Arial" panose="020B0604020202020204" pitchFamily="34" charset="0"/>
                <a:cs typeface="Arial" panose="020B0604020202020204" pitchFamily="34" charset="0"/>
              </a:rPr>
              <a:t>a. Bộ quần áo bà ba đen mà má nuôi tôi vừa khâu cho tôi lại rộng quá khổ, cứ lùng nhùng làm tôi càng thẹn thùng, khó chịu.</a:t>
            </a:r>
            <a:endParaRPr lang="en-US" sz="4000">
              <a:latin typeface="Arial" panose="020B0604020202020204" pitchFamily="34" charset="0"/>
              <a:cs typeface="Arial" panose="020B0604020202020204" pitchFamily="34" charset="0"/>
            </a:endParaRPr>
          </a:p>
        </p:txBody>
      </p:sp>
      <p:cxnSp>
        <p:nvCxnSpPr>
          <p:cNvPr id="10" name="Straight Connector 9"/>
          <p:cNvCxnSpPr/>
          <p:nvPr/>
        </p:nvCxnSpPr>
        <p:spPr>
          <a:xfrm>
            <a:off x="3323370" y="4145838"/>
            <a:ext cx="124269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37945" y="6807121"/>
            <a:ext cx="14197826" cy="1938992"/>
          </a:xfrm>
          <a:prstGeom prst="rect">
            <a:avLst/>
          </a:prstGeom>
          <a:noFill/>
        </p:spPr>
        <p:txBody>
          <a:bodyPr wrap="square" rtlCol="0">
            <a:spAutoFit/>
          </a:bodyPr>
          <a:lstStyle/>
          <a:p>
            <a:pPr marL="571500" indent="-571500">
              <a:lnSpc>
                <a:spcPct val="150000"/>
              </a:lnSpc>
              <a:buFont typeface="Wingdings" panose="05000000000000000000" pitchFamily="2" charset="2"/>
              <a:buChar char="à"/>
            </a:pPr>
            <a:r>
              <a:rPr lang="en-US" sz="4000" b="1" smtClean="0">
                <a:latin typeface="Arial" panose="020B0604020202020204" pitchFamily="34" charset="0"/>
                <a:cs typeface="Arial" panose="020B0604020202020204" pitchFamily="34" charset="0"/>
                <a:sym typeface="Wingdings" panose="05000000000000000000" pitchFamily="2" charset="2"/>
              </a:rPr>
              <a:t>Thành phần trung tâm: </a:t>
            </a:r>
            <a:r>
              <a:rPr lang="en-US" sz="4000" i="1" smtClean="0">
                <a:latin typeface="Arial" panose="020B0604020202020204" pitchFamily="34" charset="0"/>
                <a:cs typeface="Arial" panose="020B0604020202020204" pitchFamily="34" charset="0"/>
                <a:sym typeface="Wingdings" panose="05000000000000000000" pitchFamily="2" charset="2"/>
              </a:rPr>
              <a:t>Bộ quần áo bà ba đen</a:t>
            </a:r>
          </a:p>
          <a:p>
            <a:pPr marL="571500" indent="-571500">
              <a:lnSpc>
                <a:spcPct val="150000"/>
              </a:lnSpc>
              <a:buFont typeface="Wingdings" panose="05000000000000000000" pitchFamily="2" charset="2"/>
              <a:buChar char="à"/>
            </a:pPr>
            <a:r>
              <a:rPr lang="en-US" sz="4000" b="1" i="1" smtClean="0">
                <a:latin typeface="Arial" panose="020B0604020202020204" pitchFamily="34" charset="0"/>
                <a:cs typeface="Arial" panose="020B0604020202020204" pitchFamily="34" charset="0"/>
                <a:sym typeface="Wingdings" panose="05000000000000000000" pitchFamily="2" charset="2"/>
              </a:rPr>
              <a:t>Thành phần phụ</a:t>
            </a:r>
            <a:r>
              <a:rPr lang="en-US" sz="4000" i="1" smtClean="0">
                <a:latin typeface="Arial" panose="020B0604020202020204" pitchFamily="34" charset="0"/>
                <a:cs typeface="Arial" panose="020B0604020202020204" pitchFamily="34" charset="0"/>
                <a:sym typeface="Wingdings" panose="05000000000000000000" pitchFamily="2" charset="2"/>
              </a:rPr>
              <a:t>: mà má nuôi tối vừa khâu lại cho tôi </a:t>
            </a:r>
            <a:endParaRPr lang="en-US" sz="4000" i="1">
              <a:latin typeface="Arial" panose="020B0604020202020204" pitchFamily="34" charset="0"/>
              <a:cs typeface="Arial" panose="020B0604020202020204" pitchFamily="34" charset="0"/>
            </a:endParaRPr>
          </a:p>
        </p:txBody>
      </p:sp>
      <p:cxnSp>
        <p:nvCxnSpPr>
          <p:cNvPr id="17" name="Straight Connector 16"/>
          <p:cNvCxnSpPr/>
          <p:nvPr/>
        </p:nvCxnSpPr>
        <p:spPr>
          <a:xfrm>
            <a:off x="8305800" y="4145838"/>
            <a:ext cx="0" cy="571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6270" y="4769986"/>
            <a:ext cx="3043102" cy="630942"/>
          </a:xfrm>
          <a:prstGeom prst="rect">
            <a:avLst/>
          </a:prstGeom>
          <a:noFill/>
        </p:spPr>
        <p:txBody>
          <a:bodyPr wrap="square" rtlCol="0">
            <a:spAutoFit/>
          </a:bodyPr>
          <a:lstStyle/>
          <a:p>
            <a:r>
              <a:rPr lang="en-US" sz="3500" b="1" smtClean="0">
                <a:solidFill>
                  <a:srgbClr val="002060"/>
                </a:solidFill>
                <a:latin typeface="Arial" panose="020B0604020202020204" pitchFamily="34" charset="0"/>
                <a:cs typeface="Arial" panose="020B0604020202020204" pitchFamily="34" charset="0"/>
              </a:rPr>
              <a:t>Cụm danh từ</a:t>
            </a:r>
            <a:endParaRPr lang="en-US" sz="35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0096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 calcmode="lin" valueType="num">
                                      <p:cBhvr additive="base">
                                        <p:cTn id="3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607</Words>
  <Application>Microsoft Office PowerPoint</Application>
  <PresentationFormat>Custom</PresentationFormat>
  <Paragraphs>80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Colorful Kids Science Class  Presentation</dc:title>
  <cp:lastModifiedBy>Admin</cp:lastModifiedBy>
  <cp:revision>19</cp:revision>
  <dcterms:created xsi:type="dcterms:W3CDTF">2006-08-16T00:00:00Z</dcterms:created>
  <dcterms:modified xsi:type="dcterms:W3CDTF">2022-09-12T04:30:27Z</dcterms:modified>
  <dc:identifier>DAFLhgO7c7o</dc:identifier>
</cp:coreProperties>
</file>