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279" r:id="rId4"/>
    <p:sldId id="276" r:id="rId5"/>
    <p:sldId id="298" r:id="rId6"/>
    <p:sldId id="327" r:id="rId7"/>
    <p:sldId id="351" r:id="rId8"/>
    <p:sldId id="357" r:id="rId9"/>
    <p:sldId id="356" r:id="rId10"/>
    <p:sldId id="352" r:id="rId11"/>
    <p:sldId id="359" r:id="rId12"/>
    <p:sldId id="358" r:id="rId13"/>
    <p:sldId id="360" r:id="rId14"/>
    <p:sldId id="362" r:id="rId15"/>
    <p:sldId id="361" r:id="rId16"/>
    <p:sldId id="314" r:id="rId17"/>
    <p:sldId id="355" r:id="rId18"/>
    <p:sldId id="35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D8E5E5"/>
    <a:srgbClr val="D36113"/>
    <a:srgbClr val="AD4F0F"/>
    <a:srgbClr val="3B87CD"/>
    <a:srgbClr val="E0702A"/>
    <a:srgbClr val="5DD2FF"/>
    <a:srgbClr val="00B0F0"/>
    <a:srgbClr val="15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1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37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49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17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24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35764" y="131906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370" y="1205727"/>
            <a:ext cx="885168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Which village in 3 would you like to visit for a holiday? Explain your choice to your partner.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3920" y="121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Google Shape;1365;p29" descr="Premium Vector | Teacher anime clipart eps file anime cartoon cute  character cartoon model emotion">
            <a:extLst>
              <a:ext uri="{FF2B5EF4-FFF2-40B4-BE49-F238E27FC236}">
                <a16:creationId xmlns:a16="http://schemas.microsoft.com/office/drawing/2014/main" id="{470C8F8F-0F7A-DDB0-4711-215B4AA706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023" t="4445" r="29964" b="40677"/>
          <a:stretch/>
        </p:blipFill>
        <p:spPr>
          <a:xfrm>
            <a:off x="7828157" y="2611129"/>
            <a:ext cx="3724507" cy="42468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8BC6816-43DF-383B-4534-5E25A1AC7BD8}"/>
              </a:ext>
            </a:extLst>
          </p:cNvPr>
          <p:cNvSpPr txBox="1"/>
          <p:nvPr/>
        </p:nvSpPr>
        <p:spPr>
          <a:xfrm>
            <a:off x="690955" y="2611129"/>
            <a:ext cx="695878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Example:</a:t>
            </a:r>
          </a:p>
          <a:p>
            <a:r>
              <a:rPr lang="vi-VN" sz="2800" b="1" i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Which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village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would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like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visit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holiday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Duong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Lam,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course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Why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Because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love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watching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locals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making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specialities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</a:t>
            </a:r>
            <a:endParaRPr lang="vi-VN" sz="2800" b="1" dirty="0">
              <a:solidFill>
                <a:srgbClr val="D36113"/>
              </a:solidFill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F15A3908-58CF-5EB1-BB44-44360DEF32DD}"/>
              </a:ext>
            </a:extLst>
          </p:cNvPr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</a:p>
        </p:txBody>
      </p:sp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0267" y="315458"/>
            <a:ext cx="11514666" cy="5408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200" b="1" kern="100" spc="15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Exercise 1: </a:t>
            </a:r>
            <a:r>
              <a:rPr lang="en-US" sz="2200" b="1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Choose the correct answer (</a:t>
            </a:r>
            <a:r>
              <a:rPr lang="en-US" sz="2200" b="1" kern="1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adjective or adverb</a:t>
            </a:r>
            <a:r>
              <a:rPr lang="en-US" sz="2200" b="1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to complete the sentences.</a:t>
            </a:r>
            <a:endParaRPr lang="en-US" sz="22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b="1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Horses, mountain bikes and feet work ________ on grasslands. (</a:t>
            </a:r>
            <a:r>
              <a:rPr lang="en-US" sz="2200" i="1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good/ well</a:t>
            </a:r>
            <a:r>
              <a:rPr lang="en-US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b="1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Agriculture is still based on _____ methods in some countries. (</a:t>
            </a:r>
            <a:r>
              <a:rPr lang="en-US" sz="2200" i="1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traditional/ traditionally)</a:t>
            </a:r>
            <a:endParaRPr lang="en-US" sz="22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b="1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The _ populated provinces present a different economic picture.(</a:t>
            </a:r>
            <a:r>
              <a:rPr lang="en-US" sz="2200" i="1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dense/ densely) </a:t>
            </a:r>
            <a:r>
              <a:rPr lang="en-US" sz="2200" i="1" kern="100" dirty="0" err="1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dày</a:t>
            </a:r>
            <a:r>
              <a:rPr lang="en-US" sz="2200" i="1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kern="100" dirty="0" err="1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endParaRPr lang="en-US" sz="22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b="1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He is very ________ . He often buys things for other people. (</a:t>
            </a:r>
            <a:r>
              <a:rPr lang="en-US" sz="2200" i="1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generous/ generously)</a:t>
            </a:r>
            <a:endParaRPr lang="en-US" sz="22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b="1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</a:t>
            </a:r>
            <a:r>
              <a:rPr lang="en-US" sz="2200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village is ________ situated in a quiet spot near the river. (</a:t>
            </a:r>
            <a:r>
              <a:rPr lang="en-US" sz="2200" i="1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beautiful/ beautifully)</a:t>
            </a:r>
            <a:endParaRPr lang="en-US" sz="22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b="1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</a:t>
            </a:r>
            <a:r>
              <a:rPr lang="en-US" sz="2200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house is very central, so we can ______ get to theatres and cinemas. (</a:t>
            </a:r>
            <a:r>
              <a:rPr lang="en-US" sz="2200" i="1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easy/ easily)</a:t>
            </a:r>
            <a:endParaRPr lang="en-US" sz="22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b="1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Children in the countryside play (</a:t>
            </a:r>
            <a:r>
              <a:rPr lang="en-US" sz="2200" i="1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freely / freely) </a:t>
            </a:r>
            <a:r>
              <a:rPr lang="en-US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 those in the city.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b="1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She ________ ran down the stairs to greet her cousins. (</a:t>
            </a:r>
            <a:r>
              <a:rPr lang="en-US" sz="2200" i="1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excited/ excitedly)</a:t>
            </a:r>
            <a:endParaRPr lang="en-US" sz="22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b="1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</a:t>
            </a:r>
            <a:r>
              <a:rPr lang="en-US" sz="2200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Thompson left their homeland and looked for a ________ place to stay. (</a:t>
            </a:r>
            <a:r>
              <a:rPr lang="en-US" sz="2200" i="1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permanent/</a:t>
            </a:r>
            <a:r>
              <a:rPr lang="en-US" sz="2200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permanently</a:t>
            </a:r>
            <a:r>
              <a:rPr lang="en-US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22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lâu</a:t>
            </a:r>
            <a:r>
              <a:rPr lang="en-US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endParaRPr lang="en-US" sz="22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b="1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en-US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Some reporters spoke ________ about rural development. (</a:t>
            </a:r>
            <a:r>
              <a:rPr lang="en-US" sz="2200" i="1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optimistic/ optimistically) </a:t>
            </a:r>
            <a:r>
              <a:rPr lang="en-US" sz="2200" i="1" kern="100" dirty="0" err="1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lạc</a:t>
            </a:r>
            <a:r>
              <a:rPr lang="en-US" sz="2200" i="1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kern="100" dirty="0" err="1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endParaRPr lang="en-US" sz="22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25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110" y="316089"/>
            <a:ext cx="11288889" cy="5635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2560">
              <a:lnSpc>
                <a:spcPts val="1490"/>
              </a:lnSpc>
              <a:spcBef>
                <a:spcPts val="22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Exercise</a:t>
            </a:r>
            <a:r>
              <a:rPr lang="en-US" sz="2400" b="1" spc="1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400" b="1" spc="1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400" b="1" spc="-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Choose</a:t>
            </a:r>
            <a:r>
              <a:rPr lang="en-US" sz="2400" b="1" spc="-2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2400" b="1" spc="-3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correct</a:t>
            </a:r>
            <a:r>
              <a:rPr lang="en-US" sz="2400" b="1" spc="-2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answer</a:t>
            </a:r>
            <a:r>
              <a:rPr lang="en-US" sz="2400" b="1" spc="-4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adjective</a:t>
            </a:r>
            <a:r>
              <a:rPr lang="en-US" sz="2400" b="1" spc="-3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en-US" sz="2400" b="1" spc="-45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adverb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2400" b="1" spc="-2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z="2400" b="1" spc="-2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complete</a:t>
            </a:r>
            <a:r>
              <a:rPr lang="en-US" sz="2400" b="1" spc="-3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2400" b="1" spc="-2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spc="-1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sentences.</a:t>
            </a:r>
          </a:p>
          <a:p>
            <a:pPr marL="162560">
              <a:lnSpc>
                <a:spcPts val="1490"/>
              </a:lnSpc>
              <a:spcBef>
                <a:spcPts val="22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1490"/>
              </a:lnSpc>
              <a:spcBef>
                <a:spcPts val="220"/>
              </a:spcBef>
              <a:spcAft>
                <a:spcPts val="0"/>
              </a:spcAft>
              <a:buClr>
                <a:srgbClr val="0000CC"/>
              </a:buClr>
              <a:buSzPts val="1300"/>
              <a:buFont typeface="Times New Roman" panose="02020603050405020304" pitchFamily="18" charset="0"/>
              <a:buAutoNum type="arabicPeriod"/>
              <a:tabLst>
                <a:tab pos="326390" algn="l"/>
                <a:tab pos="356997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Horses, mountain</a:t>
            </a:r>
            <a:r>
              <a:rPr lang="en-US" sz="24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bikes</a:t>
            </a:r>
            <a:r>
              <a:rPr lang="en-US" sz="24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feet work</a:t>
            </a:r>
            <a:r>
              <a:rPr lang="en-US" sz="24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</a:t>
            </a:r>
            <a:r>
              <a:rPr lang="en-US" sz="24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grasslands.</a:t>
            </a:r>
            <a:r>
              <a:rPr lang="en-US" sz="24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good/</a:t>
            </a:r>
            <a:r>
              <a:rPr lang="en-US" sz="2400" i="1" spc="-2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spc="-10" dirty="0">
                <a:solidFill>
                  <a:srgbClr val="0000CC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well</a:t>
            </a:r>
            <a:r>
              <a:rPr lang="en-US" sz="2400" spc="-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85090" lvl="0" indent="-342900">
              <a:lnSpc>
                <a:spcPct val="115000"/>
              </a:lnSpc>
              <a:spcBef>
                <a:spcPts val="235"/>
              </a:spcBef>
              <a:spcAft>
                <a:spcPts val="0"/>
              </a:spcAft>
              <a:buClr>
                <a:srgbClr val="0000CC"/>
              </a:buClr>
              <a:buSzPts val="1300"/>
              <a:buFont typeface="Times New Roman" panose="02020603050405020304" pitchFamily="18" charset="0"/>
              <a:buAutoNum type="arabicPeriod"/>
              <a:tabLst>
                <a:tab pos="394970" algn="l"/>
                <a:tab pos="3345815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Agriculture</a:t>
            </a:r>
            <a:r>
              <a:rPr lang="en-US" sz="2400" spc="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en-US" sz="2400" spc="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still</a:t>
            </a:r>
            <a:r>
              <a:rPr lang="en-US" sz="2400" spc="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based</a:t>
            </a:r>
            <a:r>
              <a:rPr lang="en-US" sz="2400" spc="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</a:t>
            </a:r>
            <a:r>
              <a:rPr lang="en-US" sz="2400" spc="60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400" spc="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methods</a:t>
            </a:r>
            <a:r>
              <a:rPr lang="en-US" sz="2400" spc="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2400" spc="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</a:t>
            </a:r>
            <a:r>
              <a:rPr lang="en-US" sz="2400" spc="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countries.</a:t>
            </a:r>
            <a:r>
              <a:rPr lang="en-US" sz="2400" spc="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CC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traditional</a:t>
            </a:r>
            <a:r>
              <a:rPr lang="en-US" sz="24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</a:t>
            </a:r>
            <a:r>
              <a:rPr lang="en-US" sz="2400" i="1" spc="-1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traditionally)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1490"/>
              </a:lnSpc>
              <a:spcBef>
                <a:spcPts val="220"/>
              </a:spcBef>
              <a:spcAft>
                <a:spcPts val="0"/>
              </a:spcAft>
              <a:buClr>
                <a:srgbClr val="0000CC"/>
              </a:buClr>
              <a:buSzPts val="1300"/>
              <a:buFont typeface="Times New Roman" panose="02020603050405020304" pitchFamily="18" charset="0"/>
              <a:buAutoNum type="arabicPeriod"/>
              <a:tabLst>
                <a:tab pos="323215" algn="l"/>
                <a:tab pos="1318895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2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populated</a:t>
            </a:r>
            <a:r>
              <a:rPr lang="en-US" sz="2400" spc="-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provinces</a:t>
            </a:r>
            <a:r>
              <a:rPr lang="en-US" sz="2400" spc="-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present</a:t>
            </a:r>
            <a:r>
              <a:rPr lang="en-US" sz="24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2400" spc="-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different</a:t>
            </a:r>
            <a:r>
              <a:rPr lang="en-US" sz="2400" spc="-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economic</a:t>
            </a:r>
            <a:r>
              <a:rPr lang="en-US" sz="24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picture.</a:t>
            </a:r>
            <a:r>
              <a:rPr lang="en-US" sz="2400" spc="-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dense/</a:t>
            </a:r>
            <a:r>
              <a:rPr lang="en-US" sz="2400" i="1" spc="-4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spc="-10" dirty="0">
                <a:solidFill>
                  <a:srgbClr val="0000CC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densely</a:t>
            </a:r>
            <a:r>
              <a:rPr lang="en-US" sz="2400" i="1" spc="-1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220"/>
              </a:spcBef>
              <a:spcAft>
                <a:spcPts val="0"/>
              </a:spcAft>
              <a:buClr>
                <a:srgbClr val="0000CC"/>
              </a:buClr>
              <a:buSzPts val="1300"/>
              <a:buFont typeface="Times New Roman" panose="02020603050405020304" pitchFamily="18" charset="0"/>
              <a:buAutoNum type="arabicPeriod"/>
              <a:tabLst>
                <a:tab pos="326390" algn="l"/>
                <a:tab pos="174371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is very </a:t>
            </a:r>
            <a:r>
              <a:rPr lang="en-US" sz="2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spc="-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</a:t>
            </a:r>
            <a:r>
              <a:rPr lang="en-US" sz="24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often</a:t>
            </a:r>
            <a:r>
              <a:rPr lang="en-US" sz="24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buys</a:t>
            </a:r>
            <a:r>
              <a:rPr lang="en-US" sz="24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things</a:t>
            </a:r>
            <a:r>
              <a:rPr lang="en-US" sz="24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en-US" sz="24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other</a:t>
            </a:r>
            <a:r>
              <a:rPr lang="en-US" sz="24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people.</a:t>
            </a:r>
            <a:r>
              <a:rPr lang="en-US" sz="24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CC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generous</a:t>
            </a:r>
            <a:r>
              <a:rPr lang="en-US" sz="24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2400" i="1" spc="-3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spc="-1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generously)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235"/>
              </a:spcBef>
              <a:spcAft>
                <a:spcPts val="0"/>
              </a:spcAft>
              <a:buClr>
                <a:srgbClr val="0000CC"/>
              </a:buClr>
              <a:buSzPts val="1300"/>
              <a:buFont typeface="Times New Roman" panose="02020603050405020304" pitchFamily="18" charset="0"/>
              <a:buAutoNum type="arabicPeriod"/>
              <a:tabLst>
                <a:tab pos="323850" algn="l"/>
                <a:tab pos="196215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village is </a:t>
            </a:r>
            <a:r>
              <a:rPr lang="en-US" sz="2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situated</a:t>
            </a:r>
            <a:r>
              <a:rPr lang="en-US" sz="2400" spc="-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24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2400" spc="-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quiet</a:t>
            </a:r>
            <a:r>
              <a:rPr lang="en-US" sz="24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spot</a:t>
            </a:r>
            <a:r>
              <a:rPr lang="en-US" sz="2400" spc="-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near</a:t>
            </a:r>
            <a:r>
              <a:rPr lang="en-US" sz="24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24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river.</a:t>
            </a:r>
            <a:r>
              <a:rPr lang="en-US" sz="2400" spc="-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beautiful/</a:t>
            </a:r>
            <a:r>
              <a:rPr lang="en-US" sz="2400" i="1" spc="-2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spc="-10" dirty="0">
                <a:solidFill>
                  <a:srgbClr val="0000CC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beautifully</a:t>
            </a:r>
            <a:r>
              <a:rPr lang="en-US" sz="2400" i="1" spc="-1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220"/>
              </a:spcBef>
              <a:spcAft>
                <a:spcPts val="0"/>
              </a:spcAft>
              <a:buClr>
                <a:srgbClr val="0000CC"/>
              </a:buClr>
              <a:buSzPts val="1300"/>
              <a:buFont typeface="Times New Roman" panose="02020603050405020304" pitchFamily="18" charset="0"/>
              <a:buAutoNum type="arabicPeriod"/>
              <a:tabLst>
                <a:tab pos="326390" algn="l"/>
                <a:tab pos="345948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</a:t>
            </a:r>
            <a:r>
              <a:rPr lang="en-US" sz="24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house</a:t>
            </a:r>
            <a:r>
              <a:rPr lang="en-US" sz="24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en-US" sz="24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very</a:t>
            </a:r>
            <a:r>
              <a:rPr lang="en-US" sz="24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central,</a:t>
            </a:r>
            <a:r>
              <a:rPr lang="en-US" sz="24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en-US" sz="24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can</a:t>
            </a:r>
            <a:r>
              <a:rPr lang="en-US" sz="24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get</a:t>
            </a:r>
            <a:r>
              <a:rPr lang="en-US" sz="24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z="24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theatres</a:t>
            </a:r>
            <a:r>
              <a:rPr lang="en-US" sz="24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US" sz="24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cinemas.</a:t>
            </a:r>
            <a:r>
              <a:rPr lang="en-US" sz="24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easy/</a:t>
            </a:r>
            <a:r>
              <a:rPr lang="en-US" sz="2400" i="1" spc="-2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spc="-10" dirty="0">
                <a:solidFill>
                  <a:srgbClr val="0000CC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easily</a:t>
            </a:r>
            <a:r>
              <a:rPr lang="en-US" sz="2400" i="1" spc="-1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225"/>
              </a:spcBef>
              <a:spcAft>
                <a:spcPts val="0"/>
              </a:spcAft>
              <a:buClr>
                <a:srgbClr val="0000CC"/>
              </a:buClr>
              <a:buSzPts val="1300"/>
              <a:buFont typeface="Times New Roman" panose="02020603050405020304" pitchFamily="18" charset="0"/>
              <a:buAutoNum type="arabicPeriod"/>
              <a:tabLst>
                <a:tab pos="32639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Children</a:t>
            </a:r>
            <a:r>
              <a:rPr lang="en-US" sz="2400" spc="-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2400" spc="-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2400" spc="-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countryside</a:t>
            </a:r>
            <a:r>
              <a:rPr lang="en-US" sz="2400" spc="-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play</a:t>
            </a:r>
            <a:r>
              <a:rPr lang="en-US" sz="24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CC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</a:t>
            </a:r>
            <a:r>
              <a:rPr lang="en-US" sz="2400" i="1" spc="-40" dirty="0">
                <a:solidFill>
                  <a:srgbClr val="0000CC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CC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freely</a:t>
            </a:r>
            <a:r>
              <a:rPr lang="en-US" sz="2400" i="1" spc="-30" dirty="0">
                <a:solidFill>
                  <a:srgbClr val="0000CC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2400" i="1" spc="-4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freely)</a:t>
            </a:r>
            <a:r>
              <a:rPr lang="en-US" sz="2400" i="1" spc="-3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</a:t>
            </a:r>
            <a:r>
              <a:rPr lang="en-US" sz="2400" spc="-4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those</a:t>
            </a:r>
            <a:r>
              <a:rPr lang="en-US" sz="2400" spc="-3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2400" spc="-3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2400" spc="-4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city.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220"/>
              </a:spcBef>
              <a:spcAft>
                <a:spcPts val="0"/>
              </a:spcAft>
              <a:buClr>
                <a:srgbClr val="0000CC"/>
              </a:buClr>
              <a:buSzPts val="1300"/>
              <a:buFont typeface="Times New Roman" panose="02020603050405020304" pitchFamily="18" charset="0"/>
              <a:buAutoNum type="arabicPeriod"/>
              <a:tabLst>
                <a:tab pos="326390" algn="l"/>
                <a:tab pos="1312545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She </a:t>
            </a:r>
            <a:r>
              <a:rPr lang="en-US" sz="2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ran</a:t>
            </a:r>
            <a:r>
              <a:rPr lang="en-US" sz="24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down</a:t>
            </a:r>
            <a:r>
              <a:rPr lang="en-US" sz="24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24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stairs</a:t>
            </a:r>
            <a:r>
              <a:rPr lang="en-US" sz="24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en-US" sz="24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greet</a:t>
            </a:r>
            <a:r>
              <a:rPr lang="en-US" sz="24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her</a:t>
            </a:r>
            <a:r>
              <a:rPr lang="en-US" sz="24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cousins.</a:t>
            </a:r>
            <a:r>
              <a:rPr lang="en-US" sz="24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excited/</a:t>
            </a:r>
            <a:r>
              <a:rPr lang="en-US" sz="2400" i="1" spc="-2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spc="-10" dirty="0">
                <a:solidFill>
                  <a:srgbClr val="0000CC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excitedly</a:t>
            </a:r>
            <a:r>
              <a:rPr lang="en-US" sz="2400" i="1" spc="-1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86995" lvl="0" indent="-342900">
              <a:lnSpc>
                <a:spcPct val="115000"/>
              </a:lnSpc>
              <a:spcBef>
                <a:spcPts val="230"/>
              </a:spcBef>
              <a:spcAft>
                <a:spcPts val="0"/>
              </a:spcAft>
              <a:buClr>
                <a:srgbClr val="0000CC"/>
              </a:buClr>
              <a:buSzPts val="1300"/>
              <a:buFont typeface="Times New Roman" panose="02020603050405020304" pitchFamily="18" charset="0"/>
              <a:buAutoNum type="arabicPeriod"/>
              <a:tabLst>
                <a:tab pos="337185" algn="l"/>
                <a:tab pos="462153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Thompson left their homeland and looked for a </a:t>
            </a:r>
            <a:r>
              <a:rPr lang="en-US" sz="2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400" spc="-1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place to stay. (</a:t>
            </a:r>
            <a:r>
              <a:rPr lang="en-US" sz="2400" i="1" dirty="0">
                <a:solidFill>
                  <a:srgbClr val="0000CC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permanent</a:t>
            </a:r>
            <a:r>
              <a:rPr lang="en-US" sz="24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</a:t>
            </a:r>
            <a:r>
              <a:rPr lang="en-US" sz="2400" i="1" spc="-1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permanently</a:t>
            </a:r>
            <a:r>
              <a:rPr lang="en-US" sz="2400" spc="-1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1490"/>
              </a:lnSpc>
              <a:spcBef>
                <a:spcPts val="220"/>
              </a:spcBef>
              <a:spcAft>
                <a:spcPts val="0"/>
              </a:spcAft>
              <a:buClr>
                <a:srgbClr val="0000CC"/>
              </a:buClr>
              <a:buSzPts val="1300"/>
              <a:buFont typeface="Times New Roman" panose="02020603050405020304" pitchFamily="18" charset="0"/>
              <a:buAutoNum type="arabicPeriod"/>
              <a:tabLst>
                <a:tab pos="408940" algn="l"/>
                <a:tab pos="2578735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 reporters spoke </a:t>
            </a:r>
            <a:r>
              <a:rPr lang="en-US" sz="2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about</a:t>
            </a:r>
            <a:r>
              <a:rPr lang="en-US" sz="2400" spc="-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rural</a:t>
            </a:r>
            <a:r>
              <a:rPr lang="en-US" sz="2400" spc="-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development.</a:t>
            </a:r>
            <a:r>
              <a:rPr lang="en-US" sz="2400" spc="-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optimistic/</a:t>
            </a:r>
            <a:r>
              <a:rPr lang="en-US" sz="2400" i="1" spc="-3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spc="-10" dirty="0">
                <a:solidFill>
                  <a:srgbClr val="0000CC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optimistically</a:t>
            </a:r>
            <a:r>
              <a:rPr lang="en-US" sz="2400" i="1" spc="-1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400" spc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85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356" y="-79023"/>
            <a:ext cx="11672710" cy="6407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Exercise</a:t>
            </a:r>
            <a:r>
              <a:rPr lang="en-US" sz="2400" b="1" spc="1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spc="1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400" b="1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Complete the sentences with suitable forms of the adverbs given in the brackets.</a:t>
            </a:r>
            <a:endParaRPr lang="en-US" sz="2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My mother can cook _________________________________________ 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5 .</a:t>
            </a:r>
            <a:r>
              <a:rPr lang="en-US" sz="2400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en-US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a faster swimmer than </a:t>
            </a:r>
            <a:r>
              <a:rPr lang="en-US" sz="24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Phuc</a:t>
            </a:r>
            <a:r>
              <a:rPr lang="en-US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(fast)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Phong swims _____________________________________________ 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</a:t>
            </a:r>
            <a:r>
              <a:rPr lang="en-US" sz="2400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Nick is a careful writer than </a:t>
            </a:r>
            <a:r>
              <a:rPr lang="en-US" sz="24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Phuc</a:t>
            </a:r>
            <a:r>
              <a:rPr lang="en-US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(carefully)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Nick writes essays ____________________________________________ 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</a:t>
            </a:r>
            <a:r>
              <a:rPr lang="en-US" sz="2400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Tom works hard, but Mi didn’t .Therefore, he got better results in the exams. (hard)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Tom works ________________________________ . </a:t>
            </a:r>
          </a:p>
          <a:p>
            <a:pPr>
              <a:lnSpc>
                <a:spcPct val="115000"/>
              </a:lnSpc>
            </a:pPr>
            <a:r>
              <a:rPr lang="en-US" sz="2400" b="1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</a:t>
            </a:r>
            <a:r>
              <a:rPr lang="en-US" sz="2400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Living in the countryside is not as convenient as living in the city.(than)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Living in the city is ___________________________</a:t>
            </a:r>
            <a:r>
              <a:rPr lang="en-US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 .</a:t>
            </a:r>
          </a:p>
          <a:p>
            <a:pPr>
              <a:lnSpc>
                <a:spcPct val="115000"/>
              </a:lnSpc>
            </a:pPr>
            <a:r>
              <a:rPr lang="en-US" sz="2400" b="1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</a:t>
            </a:r>
            <a:r>
              <a:rPr lang="en-US" sz="2400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 English is more fluent than my sister’s. (fluently)</a:t>
            </a:r>
          </a:p>
          <a:p>
            <a:pPr>
              <a:lnSpc>
                <a:spcPct val="115000"/>
              </a:lnSpc>
            </a:pPr>
            <a:r>
              <a:rPr lang="en-US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speak English ___________________________________________ . </a:t>
            </a:r>
          </a:p>
          <a:p>
            <a:pPr>
              <a:lnSpc>
                <a:spcPct val="115000"/>
              </a:lnSpc>
            </a:pPr>
            <a:r>
              <a:rPr lang="en-US" sz="2400" b="1" kern="1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en-US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 cousin is a better singer than I am. (well)</a:t>
            </a:r>
          </a:p>
          <a:p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My cousin sings _________________________________________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19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381F-9DE1-56D8-CAB4-39AF8B27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02" y="2865044"/>
            <a:ext cx="12173125" cy="1325563"/>
          </a:xfrm>
        </p:spPr>
        <p:txBody>
          <a:bodyPr>
            <a:noAutofit/>
          </a:bodyPr>
          <a:lstStyle/>
          <a:p>
            <a:r>
              <a:rPr lang="en-US" sz="3200" b="1" dirty="0"/>
              <a:t>b. Complete the sentences using the words and phrases below to help you</a:t>
            </a:r>
            <a:br>
              <a:rPr lang="en-US" sz="3200" dirty="0"/>
            </a:br>
            <a:r>
              <a:rPr lang="en-US" sz="3200" dirty="0"/>
              <a:t>1. my cousin / crazy about / play / computer / games</a:t>
            </a:r>
            <a:br>
              <a:rPr lang="en-US" sz="3200" dirty="0"/>
            </a:br>
            <a:r>
              <a:rPr lang="en-US" sz="3200" dirty="0"/>
              <a:t>…………………..………………</a:t>
            </a:r>
            <a:br>
              <a:rPr lang="en-US" sz="3200" dirty="0"/>
            </a:br>
            <a:r>
              <a:rPr lang="en-US" sz="3200" dirty="0"/>
              <a:t>2. they / interested / play / badminton / after school?</a:t>
            </a:r>
            <a:br>
              <a:rPr lang="en-US" sz="3200" dirty="0"/>
            </a:br>
            <a:r>
              <a:rPr lang="en-US" sz="3200" dirty="0"/>
              <a:t>..............................................................................................</a:t>
            </a:r>
            <a:br>
              <a:rPr lang="en-US" sz="3200" dirty="0"/>
            </a:br>
            <a:r>
              <a:rPr lang="en-US" sz="3200" dirty="0"/>
              <a:t>3. I / not fond / make models / because / I / not patient</a:t>
            </a:r>
            <a:br>
              <a:rPr lang="en-US" sz="3200" dirty="0"/>
            </a:br>
            <a:r>
              <a:rPr lang="en-US" sz="3200" dirty="0"/>
              <a:t>…………………………………………………………….</a:t>
            </a:r>
            <a:br>
              <a:rPr lang="en-US" sz="3200" dirty="0"/>
            </a:br>
            <a:r>
              <a:rPr lang="en-US" sz="3200" dirty="0"/>
              <a:t>4. - why / you / not into / cook?- because / often / burn myself</a:t>
            </a:r>
            <a:br>
              <a:rPr lang="en-US" sz="3200" dirty="0"/>
            </a:br>
            <a:r>
              <a:rPr lang="en-US" sz="3200" dirty="0"/>
              <a:t>……………………………………………………</a:t>
            </a:r>
            <a:br>
              <a:rPr lang="en-US" sz="3200" dirty="0"/>
            </a:br>
            <a:r>
              <a:rPr lang="en-US" sz="3200" dirty="0"/>
              <a:t>5. my friends / keen / do judo / and / they / go / judo club / every Sunday.</a:t>
            </a:r>
            <a:br>
              <a:rPr lang="en-US" sz="3200" dirty="0"/>
            </a:br>
            <a:r>
              <a:rPr lang="en-US" sz="3200" dirty="0"/>
              <a:t>……………………………………………………………………………………………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521664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2534" y="365154"/>
            <a:ext cx="11345333" cy="724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70"/>
              </a:lnSpc>
              <a:spcBef>
                <a:spcPts val="220"/>
              </a:spcBef>
              <a:spcAft>
                <a:spcPts val="0"/>
              </a:spcAft>
              <a:tabLst>
                <a:tab pos="370840" algn="l"/>
              </a:tabLst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Exercise</a:t>
            </a:r>
            <a:r>
              <a:rPr lang="en-US" sz="2000" b="1" spc="1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2:</a:t>
            </a:r>
            <a:r>
              <a:rPr lang="en-US" sz="2000" b="1" spc="-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Complete</a:t>
            </a:r>
            <a:r>
              <a:rPr lang="en-US" sz="2000" b="1" spc="-4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2000" b="1" spc="-2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sentences</a:t>
            </a:r>
            <a:r>
              <a:rPr lang="en-US" sz="2000" b="1" spc="-4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en-US" sz="2000" b="1" spc="-2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suitable</a:t>
            </a:r>
            <a:r>
              <a:rPr lang="en-US" sz="2000" b="1" spc="-4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forms</a:t>
            </a:r>
            <a:r>
              <a:rPr lang="en-US" sz="2000" b="1" spc="-3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2000" b="1" spc="-4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2000" b="1" spc="-1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adverbs</a:t>
            </a:r>
            <a:r>
              <a:rPr lang="en-US" sz="2000" b="1" spc="-4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given</a:t>
            </a:r>
            <a:r>
              <a:rPr lang="en-US" sz="2000" b="1" spc="-4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2000" b="1" spc="-3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2000" b="1" spc="-3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spc="-1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brackets.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1470"/>
              </a:lnSpc>
              <a:spcBef>
                <a:spcPts val="220"/>
              </a:spcBef>
              <a:spcAft>
                <a:spcPts val="0"/>
              </a:spcAft>
              <a:buFont typeface="+mj-lt"/>
              <a:buAutoNum type="romanUcPeriod"/>
              <a:tabLst>
                <a:tab pos="370840" algn="l"/>
              </a:tabLst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ts val="1470"/>
              </a:lnSpc>
              <a:spcBef>
                <a:spcPts val="220"/>
              </a:spcBef>
              <a:spcAft>
                <a:spcPts val="0"/>
              </a:spcAft>
              <a:tabLst>
                <a:tab pos="37084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1.I</a:t>
            </a:r>
            <a:r>
              <a:rPr lang="en-US" sz="2000" spc="-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</a:t>
            </a:r>
            <a:r>
              <a:rPr lang="en-US" sz="20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faster</a:t>
            </a:r>
            <a:r>
              <a:rPr lang="en-US" sz="2000" spc="-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worker</a:t>
            </a:r>
            <a:r>
              <a:rPr lang="en-US" sz="2000" spc="-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</a:t>
            </a:r>
            <a:r>
              <a:rPr lang="en-US" sz="2000" spc="-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Tom</a:t>
            </a:r>
            <a:r>
              <a:rPr lang="en-US" sz="20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is.</a:t>
            </a:r>
            <a:r>
              <a:rPr lang="en-US" sz="2000" spc="-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(fast)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05460" indent="-342900">
              <a:spcBef>
                <a:spcPts val="22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0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</a:t>
            </a:r>
            <a:r>
              <a:rPr lang="en-US" sz="2000" spc="2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faster</a:t>
            </a:r>
            <a:r>
              <a:rPr lang="en-US" sz="2000" i="1" spc="-1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</a:t>
            </a:r>
            <a:r>
              <a:rPr lang="en-US" sz="2000" i="1" spc="-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spc="-2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Tom.</a:t>
            </a:r>
            <a:r>
              <a:rPr lang="en-US" sz="20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62560">
              <a:spcBef>
                <a:spcPts val="22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2.Jack’s</a:t>
            </a:r>
            <a:r>
              <a:rPr lang="en-US" sz="2000" spc="-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</a:t>
            </a:r>
            <a:r>
              <a:rPr lang="en-US" sz="2000" spc="-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cannot</a:t>
            </a:r>
            <a:r>
              <a:rPr lang="en-US" sz="2000" spc="-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run</a:t>
            </a:r>
            <a:r>
              <a:rPr lang="en-US" sz="2000" spc="-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en-US" sz="2000" spc="-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fast</a:t>
            </a:r>
            <a:r>
              <a:rPr lang="en-US" sz="2000" spc="-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en-US" sz="2000" spc="-6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Tom’s</a:t>
            </a:r>
            <a:r>
              <a:rPr lang="en-US" sz="2000" spc="-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car.</a:t>
            </a:r>
            <a:r>
              <a:rPr lang="en-US" sz="2000" spc="-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(faster)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62560">
              <a:spcBef>
                <a:spcPts val="22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Tom’s</a:t>
            </a:r>
            <a:r>
              <a:rPr lang="en-US" sz="2000" spc="-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</a:t>
            </a:r>
            <a:r>
              <a:rPr lang="en-US" sz="2000" spc="-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</a:t>
            </a:r>
            <a:r>
              <a:rPr lang="en-US" sz="2000" spc="-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run</a:t>
            </a:r>
            <a:r>
              <a:rPr lang="en-US" sz="2000" spc="-5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faster</a:t>
            </a:r>
            <a:r>
              <a:rPr lang="en-US" sz="2000" i="1" spc="-6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</a:t>
            </a:r>
            <a:r>
              <a:rPr lang="en-US" sz="2000" i="1" spc="-5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Jack’s</a:t>
            </a:r>
            <a:r>
              <a:rPr lang="en-US" sz="2000" i="1" spc="-4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spc="-2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car.</a:t>
            </a:r>
            <a:r>
              <a:rPr lang="en-US" sz="20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62560">
              <a:spcBef>
                <a:spcPts val="22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3.Mai’s</a:t>
            </a:r>
            <a:r>
              <a:rPr lang="en-US" sz="2000" spc="-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singing</a:t>
            </a:r>
            <a:r>
              <a:rPr lang="en-US" sz="2000" spc="-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en-US" sz="2000" spc="-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</a:t>
            </a:r>
            <a:r>
              <a:rPr lang="en-US" sz="2000" spc="-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beautiful</a:t>
            </a:r>
            <a:r>
              <a:rPr lang="en-US" sz="2000" spc="-4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</a:t>
            </a:r>
            <a:r>
              <a:rPr lang="en-US" sz="2000" spc="-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Mi’s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000" spc="-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(beautifully)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62560">
              <a:spcBef>
                <a:spcPts val="225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</a:t>
            </a:r>
            <a:r>
              <a:rPr lang="en-US" sz="20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sing</a:t>
            </a:r>
            <a:r>
              <a:rPr lang="en-US" sz="20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</a:t>
            </a:r>
            <a:r>
              <a:rPr lang="en-US" sz="2000" i="1" spc="-2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beautifully</a:t>
            </a:r>
            <a:r>
              <a:rPr lang="en-US" sz="2000" i="1" spc="-2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</a:t>
            </a:r>
            <a:r>
              <a:rPr lang="en-US" sz="2000" i="1" spc="-2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spc="-2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</a:t>
            </a:r>
            <a:r>
              <a:rPr lang="en-US" sz="20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62560">
              <a:spcBef>
                <a:spcPts val="225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4.I</a:t>
            </a:r>
            <a:r>
              <a:rPr lang="en-US" sz="20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can’t</a:t>
            </a:r>
            <a:r>
              <a:rPr lang="en-US" sz="20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cook</a:t>
            </a:r>
            <a:r>
              <a:rPr lang="en-US" sz="2000" spc="2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en-US" sz="20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well</a:t>
            </a:r>
            <a:r>
              <a:rPr lang="en-US" sz="20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en-US" sz="20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my</a:t>
            </a:r>
            <a:r>
              <a:rPr lang="en-US" sz="20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mother</a:t>
            </a:r>
            <a:r>
              <a:rPr lang="en-US" sz="20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spc="-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62560">
              <a:spcBef>
                <a:spcPts val="22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My</a:t>
            </a:r>
            <a:r>
              <a:rPr lang="en-US" sz="20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mother</a:t>
            </a:r>
            <a:r>
              <a:rPr lang="en-US" sz="20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</a:t>
            </a:r>
            <a:r>
              <a:rPr lang="en-US" sz="20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cook</a:t>
            </a:r>
            <a:r>
              <a:rPr lang="en-US" sz="20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better</a:t>
            </a:r>
            <a:r>
              <a:rPr lang="en-US" sz="2000" i="1" spc="-1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</a:t>
            </a:r>
            <a:r>
              <a:rPr lang="en-US" sz="2000" i="1" spc="-1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me/</a:t>
            </a:r>
            <a:r>
              <a:rPr lang="en-US" sz="2000" i="1" spc="-1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000" i="1" spc="-1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spc="-2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</a:t>
            </a:r>
            <a:r>
              <a:rPr lang="en-US" sz="20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62560">
              <a:spcBef>
                <a:spcPts val="22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5.Phong</a:t>
            </a:r>
            <a:r>
              <a:rPr lang="en-US" sz="20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en-US" sz="20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20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faster</a:t>
            </a:r>
            <a:r>
              <a:rPr lang="en-US" sz="20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swimmer</a:t>
            </a:r>
            <a:r>
              <a:rPr lang="en-US" sz="20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</a:t>
            </a:r>
            <a:r>
              <a:rPr lang="en-US" sz="20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Phuc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0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(fast)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62560">
              <a:spcBef>
                <a:spcPts val="22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Phong</a:t>
            </a:r>
            <a:r>
              <a:rPr lang="en-US" sz="20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swims</a:t>
            </a:r>
            <a:r>
              <a:rPr lang="en-US" sz="20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faster</a:t>
            </a:r>
            <a:r>
              <a:rPr lang="en-US" sz="2000" i="1" spc="-2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</a:t>
            </a:r>
            <a:r>
              <a:rPr lang="en-US" sz="2000" i="1" spc="-1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Phuc</a:t>
            </a:r>
            <a:r>
              <a:rPr lang="en-US" sz="2000" i="1" spc="-2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spc="-1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(does)</a:t>
            </a:r>
            <a:r>
              <a:rPr lang="en-US" sz="20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62560">
              <a:spcBef>
                <a:spcPts val="22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6.Nick</a:t>
            </a:r>
            <a:r>
              <a:rPr lang="en-US" sz="20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en-US" sz="20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20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careful</a:t>
            </a:r>
            <a:r>
              <a:rPr lang="en-US" sz="20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writer</a:t>
            </a:r>
            <a:r>
              <a:rPr lang="en-US" sz="20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</a:t>
            </a:r>
            <a:r>
              <a:rPr lang="en-US" sz="20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Phuc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0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(carefully)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62560">
              <a:spcBef>
                <a:spcPts val="22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Nick</a:t>
            </a:r>
            <a:r>
              <a:rPr lang="en-US" sz="20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writes</a:t>
            </a:r>
            <a:r>
              <a:rPr lang="en-US" sz="20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essays</a:t>
            </a:r>
            <a:r>
              <a:rPr lang="en-US" sz="20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</a:t>
            </a:r>
            <a:r>
              <a:rPr lang="en-US" sz="2000" i="1" spc="-2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carefully</a:t>
            </a:r>
            <a:r>
              <a:rPr lang="en-US" sz="2000" i="1" spc="-2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</a:t>
            </a:r>
            <a:r>
              <a:rPr lang="en-US" sz="2000" i="1" spc="-2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Bill</a:t>
            </a:r>
            <a:r>
              <a:rPr lang="en-US" sz="2000" i="1" spc="-2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spc="-1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(does)</a:t>
            </a:r>
            <a:r>
              <a:rPr lang="en-US" sz="20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62560">
              <a:spcBef>
                <a:spcPts val="22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7.Tom</a:t>
            </a:r>
            <a:r>
              <a:rPr lang="en-US" sz="20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works</a:t>
            </a:r>
            <a:r>
              <a:rPr lang="en-US" sz="20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hard,</a:t>
            </a:r>
            <a:r>
              <a:rPr lang="en-US" sz="2000" spc="-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</a:t>
            </a:r>
            <a:r>
              <a:rPr lang="en-US" sz="20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</a:t>
            </a:r>
            <a:r>
              <a:rPr lang="en-US" sz="2000" spc="-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didn’t</a:t>
            </a:r>
            <a:r>
              <a:rPr lang="en-US" sz="20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000" spc="-6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Therefore,</a:t>
            </a:r>
            <a:r>
              <a:rPr lang="en-US" sz="20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</a:t>
            </a:r>
            <a:r>
              <a:rPr lang="en-US" sz="2000" spc="-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got</a:t>
            </a:r>
            <a:r>
              <a:rPr lang="en-US" sz="2000" spc="-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better</a:t>
            </a:r>
            <a:r>
              <a:rPr lang="en-US" sz="20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results</a:t>
            </a:r>
            <a:r>
              <a:rPr lang="en-US" sz="20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2000" spc="-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2000" spc="-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exams.</a:t>
            </a:r>
            <a:r>
              <a:rPr lang="en-US" sz="2000" spc="-4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(hard)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62560">
              <a:spcBef>
                <a:spcPts val="225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Tom</a:t>
            </a:r>
            <a:r>
              <a:rPr lang="en-US" sz="2000" spc="-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works</a:t>
            </a:r>
            <a:r>
              <a:rPr lang="en-US" sz="2000" spc="-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harder</a:t>
            </a:r>
            <a:r>
              <a:rPr lang="en-US" sz="2000" i="1" spc="-4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</a:t>
            </a:r>
            <a:r>
              <a:rPr lang="en-US" sz="2000" i="1" spc="-3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Mi.Therefore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2000" i="1" spc="-3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</a:t>
            </a:r>
            <a:r>
              <a:rPr lang="en-US" sz="2000" i="1" spc="-3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got</a:t>
            </a:r>
            <a:r>
              <a:rPr lang="en-US" sz="2000" i="1" spc="-3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better</a:t>
            </a:r>
            <a:r>
              <a:rPr lang="en-US" sz="2000" i="1" spc="-4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results</a:t>
            </a:r>
            <a:r>
              <a:rPr lang="en-US" sz="2000" i="1" spc="-4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2000" i="1" spc="-3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2000" i="1" spc="-3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spc="-1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exams.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62560">
              <a:spcBef>
                <a:spcPts val="225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8.Living</a:t>
            </a:r>
            <a:r>
              <a:rPr lang="en-US" sz="20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20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20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countryside</a:t>
            </a:r>
            <a:r>
              <a:rPr lang="en-US" sz="20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en-US" sz="20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</a:t>
            </a:r>
            <a:r>
              <a:rPr lang="en-US" sz="20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en-US" sz="20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convenient</a:t>
            </a:r>
            <a:r>
              <a:rPr lang="en-US" sz="20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en-US" sz="20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living</a:t>
            </a:r>
            <a:r>
              <a:rPr lang="en-US" sz="20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20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20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city.(than)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62560">
              <a:spcBef>
                <a:spcPts val="22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Living</a:t>
            </a:r>
            <a:r>
              <a:rPr lang="en-US" sz="20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20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20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city</a:t>
            </a:r>
            <a:r>
              <a:rPr lang="en-US" sz="2000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en-US" sz="2000" i="1" spc="-1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</a:t>
            </a:r>
            <a:r>
              <a:rPr lang="en-US" sz="2000" i="1" spc="-2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convenient</a:t>
            </a:r>
            <a:r>
              <a:rPr lang="en-US" sz="2000" i="1" spc="-1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</a:t>
            </a:r>
            <a:r>
              <a:rPr lang="en-US" sz="2000" i="1" spc="-1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living</a:t>
            </a:r>
            <a:r>
              <a:rPr lang="en-US" sz="2000" i="1" spc="-1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2000" i="1" spc="-1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2000" i="1" spc="-1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spc="-1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countryside.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62560">
              <a:spcBef>
                <a:spcPts val="22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9.My</a:t>
            </a:r>
            <a:r>
              <a:rPr lang="en-US" sz="2000" spc="-3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English</a:t>
            </a:r>
            <a:r>
              <a:rPr lang="en-US" sz="20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en-US" sz="20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</a:t>
            </a:r>
            <a:r>
              <a:rPr lang="en-US" sz="20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fluent</a:t>
            </a:r>
            <a:r>
              <a:rPr lang="en-US" sz="20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</a:t>
            </a:r>
            <a:r>
              <a:rPr lang="en-US" sz="20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my</a:t>
            </a:r>
            <a:r>
              <a:rPr lang="en-US" sz="2000" spc="-3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sister’s.</a:t>
            </a:r>
            <a:r>
              <a:rPr lang="en-US" sz="20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(fluently)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62560">
              <a:spcBef>
                <a:spcPts val="22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0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speak</a:t>
            </a:r>
            <a:r>
              <a:rPr lang="en-US" sz="20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English</a:t>
            </a:r>
            <a:r>
              <a:rPr lang="en-US" sz="20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</a:t>
            </a:r>
            <a:r>
              <a:rPr lang="en-US" sz="2000" i="1" spc="-2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fluently</a:t>
            </a:r>
            <a:r>
              <a:rPr lang="en-US" sz="2000" i="1" spc="-2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</a:t>
            </a:r>
            <a:r>
              <a:rPr lang="en-US" sz="2000" i="1" spc="-1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my</a:t>
            </a:r>
            <a:r>
              <a:rPr lang="en-US" sz="2000" i="1" spc="-2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spc="-1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sister’s</a:t>
            </a:r>
            <a:r>
              <a:rPr lang="en-US" sz="20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62560">
              <a:spcBef>
                <a:spcPts val="22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10.My</a:t>
            </a:r>
            <a:r>
              <a:rPr lang="en-US" sz="20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cousin</a:t>
            </a:r>
            <a:r>
              <a:rPr lang="en-US" sz="20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en-US" sz="20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20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better</a:t>
            </a:r>
            <a:r>
              <a:rPr lang="en-US" sz="20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singer</a:t>
            </a:r>
            <a:r>
              <a:rPr lang="en-US" sz="20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</a:t>
            </a:r>
            <a:r>
              <a:rPr lang="en-US" sz="20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0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am.</a:t>
            </a:r>
            <a:r>
              <a:rPr lang="en-US" sz="20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(well)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62560">
              <a:spcBef>
                <a:spcPts val="22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My</a:t>
            </a:r>
            <a:r>
              <a:rPr lang="en-US" sz="20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cousin</a:t>
            </a:r>
            <a:r>
              <a:rPr lang="en-US" sz="20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sings</a:t>
            </a:r>
            <a:r>
              <a:rPr lang="en-US" sz="2000" spc="-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better</a:t>
            </a:r>
            <a:r>
              <a:rPr lang="en-US" sz="2000" i="1" spc="-2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</a:t>
            </a:r>
            <a:r>
              <a:rPr lang="en-US" sz="2000" i="1" spc="-1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000" i="1" spc="-1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do/</a:t>
            </a:r>
            <a:r>
              <a:rPr lang="en-US" sz="2000" i="1" spc="-1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spc="-25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en-US" sz="2000" spc="-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15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31912"/>
            <a:ext cx="257061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500" y="2355824"/>
            <a:ext cx="10345348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How to give and respond to compliments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279" y="2048784"/>
            <a:ext cx="2875924" cy="19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9944" y="2038651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40" y="2430333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9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92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75DE5DA-A197-4C7C-A2FE-68C51C64D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07" y="2512402"/>
            <a:ext cx="5191636" cy="409866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79234" y="18392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4: COMMUNICATION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4" name="Round Single Corner Rectangle 3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 Single Corner Rectangle 3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1D26D575-3B01-4AD1-E0D1-683667B63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19AE6A9D-4607-AA0E-F059-15E3DA137361}"/>
              </a:ext>
            </a:extLst>
          </p:cNvPr>
          <p:cNvSpPr/>
          <p:nvPr/>
        </p:nvSpPr>
        <p:spPr>
          <a:xfrm>
            <a:off x="-30760" y="3557237"/>
            <a:ext cx="48312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JUMBLED </a:t>
            </a:r>
          </a:p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CONVERSATION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9" y="1544154"/>
            <a:ext cx="54597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>
                <a:solidFill>
                  <a:srgbClr val="EF4B66"/>
                </a:solidFill>
                <a:latin typeface="Bahnschrift" panose="020B0502040204020203" pitchFamily="34" charset="0"/>
              </a:rPr>
              <a:t>1</a:t>
            </a:r>
            <a:r>
              <a:rPr lang="en-GB" sz="3000" b="1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Thank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.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Yours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’ re,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too</a:t>
            </a:r>
            <a:r>
              <a:rPr lang="vi-VN" sz="3000" b="1">
                <a:effectLst/>
                <a:latin typeface="Bahnschrift" panose="020B0502040204020203" pitchFamily="34" charset="0"/>
              </a:rPr>
              <a:t>.</a:t>
            </a:r>
            <a:endParaRPr lang="vi-VN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38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2269189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>
                <a:solidFill>
                  <a:srgbClr val="EF4B66"/>
                </a:solidFill>
                <a:effectLst/>
                <a:latin typeface="Bahnschrift" panose="020B0502040204020203" pitchFamily="34" charset="0"/>
              </a:rPr>
              <a:t>2</a:t>
            </a:r>
            <a:r>
              <a:rPr lang="en-GB" sz="3000" b="1">
                <a:solidFill>
                  <a:srgbClr val="EF4B66"/>
                </a:solidFill>
                <a:effectLst/>
                <a:latin typeface="Bahnschrift" panose="020B0502040204020203" pitchFamily="34" charset="0"/>
              </a:rPr>
              <a:t>.</a:t>
            </a:r>
            <a:r>
              <a:rPr lang="vi-VN" sz="3000" b="1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Happy</a:t>
            </a:r>
            <a:r>
              <a:rPr lang="vi-VN" sz="3000" b="1">
                <a:effectLst/>
                <a:latin typeface="Bahnschrift" panose="020B0502040204020203" pitchFamily="34" charset="0"/>
              </a:rPr>
              <a:t> </a:t>
            </a:r>
            <a:r>
              <a:rPr lang="en-GB" sz="3000" b="1" dirty="0" err="1">
                <a:latin typeface="Bahnschrift" panose="020B0502040204020203" pitchFamily="34" charset="0"/>
              </a:rPr>
              <a:t>b</a:t>
            </a:r>
            <a:r>
              <a:rPr lang="vi-VN" sz="3000" b="1">
                <a:effectLst/>
                <a:latin typeface="Bahnschrift" panose="020B0502040204020203" pitchFamily="34" charset="0"/>
              </a:rPr>
              <a:t>irthday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. </a:t>
            </a:r>
            <a:r>
              <a:rPr lang="vi-VN" sz="3000" b="1" dirty="0" err="1">
                <a:latin typeface="Bahnschrift" panose="020B0502040204020203" pitchFamily="34" charset="0"/>
              </a:rPr>
              <a:t>Wow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you’re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wearing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such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>
                <a:latin typeface="Bahnschrift" panose="020B0502040204020203" pitchFamily="34" charset="0"/>
              </a:rPr>
              <a:t>a beautiful</a:t>
            </a:r>
            <a:r>
              <a:rPr lang="en-GB" sz="3000" b="1">
                <a:latin typeface="Bahnschrift" panose="020B0502040204020203" pitchFamily="34" charset="0"/>
              </a:rPr>
              <a:t> dress</a:t>
            </a:r>
            <a:endParaRPr lang="en-US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39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3319178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>
                <a:solidFill>
                  <a:srgbClr val="EF4B66"/>
                </a:solidFill>
                <a:latin typeface="Bahnschrift" panose="020B0502040204020203" pitchFamily="34" charset="0"/>
              </a:rPr>
              <a:t>3</a:t>
            </a:r>
            <a:r>
              <a:rPr lang="en-GB" sz="3000" b="1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Here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is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your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present</a:t>
            </a:r>
            <a:r>
              <a:rPr lang="vi-VN" sz="3000" b="1" dirty="0">
                <a:latin typeface="Bahnschrift" panose="020B0502040204020203" pitchFamily="34" charset="0"/>
              </a:rPr>
              <a:t>. I </a:t>
            </a:r>
            <a:r>
              <a:rPr lang="vi-VN" sz="3000" b="1" dirty="0" err="1">
                <a:latin typeface="Bahnschrift" panose="020B0502040204020203" pitchFamily="34" charset="0"/>
              </a:rPr>
              <a:t>hope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like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err="1">
                <a:latin typeface="Bahnschrift" panose="020B0502040204020203" pitchFamily="34" charset="0"/>
              </a:rPr>
              <a:t>it</a:t>
            </a:r>
            <a:r>
              <a:rPr lang="vi-VN" sz="3000" b="1">
                <a:latin typeface="Bahnschrift" panose="020B0502040204020203" pitchFamily="34" charset="0"/>
              </a:rPr>
              <a:t>.</a:t>
            </a:r>
            <a:endParaRPr lang="vi-VN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40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4417665"/>
            <a:ext cx="54597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>
                <a:solidFill>
                  <a:srgbClr val="EF4B66"/>
                </a:solidFill>
                <a:latin typeface="Bahnschrift" panose="020B0502040204020203" pitchFamily="34" charset="0"/>
              </a:rPr>
              <a:t>4</a:t>
            </a:r>
            <a:r>
              <a:rPr lang="en-GB" sz="3000" b="1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I’m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glad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like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it</a:t>
            </a:r>
            <a:r>
              <a:rPr lang="en-US" sz="3000" b="1">
                <a:effectLst/>
                <a:latin typeface="Bahnschrift" panose="020B0502040204020203" pitchFamily="34" charset="0"/>
              </a:rPr>
              <a:t>.</a:t>
            </a:r>
            <a:endParaRPr lang="en-US" sz="3000" b="1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5054036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EF4B66"/>
                </a:solidFill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5.</a:t>
            </a:r>
            <a:r>
              <a:rPr lang="en-US" sz="3000" b="1"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This </a:t>
            </a:r>
            <a:r>
              <a:rPr lang="en-US" sz="30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is the best gift I have ever had. I love it. </a:t>
            </a:r>
            <a:endParaRPr lang="en-US" sz="3000" b="1" dirty="0">
              <a:effectLst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00196 -0.09884 " pathEditMode="relative" rAng="0" ptsTypes="AA">
                                      <p:cBhvr>
                                        <p:cTn id="6" dur="1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9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324 L 2.29167E-6 0.14259 " pathEditMode="relative" rAng="0" ptsTypes="AA">
                                      <p:cBhvr>
                                        <p:cTn id="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6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648 L -0.00013 -0.09375 " pathEditMode="relative" rAng="0" ptsTypes="AA">
                                      <p:cBhvr>
                                        <p:cTn id="10" dur="1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50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2.5E-6 0.13287 " pathEditMode="relative" rAng="0" ptsTypes="AA">
                                      <p:cBhvr>
                                        <p:cTn id="12" dur="1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1155" y="1224737"/>
            <a:ext cx="101593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highlighted 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18798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52558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333153" y="11011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AFD6E97A-B8ED-5497-154D-70A07F6D3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125431"/>
              </p:ext>
            </p:extLst>
          </p:nvPr>
        </p:nvGraphicFramePr>
        <p:xfrm>
          <a:off x="648629" y="5204081"/>
          <a:ext cx="10894742" cy="1454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0186">
                  <a:extLst>
                    <a:ext uri="{9D8B030D-6E8A-4147-A177-3AD203B41FA5}">
                      <a16:colId xmlns:a16="http://schemas.microsoft.com/office/drawing/2014/main" val="20209894"/>
                    </a:ext>
                  </a:extLst>
                </a:gridCol>
                <a:gridCol w="4814556">
                  <a:extLst>
                    <a:ext uri="{9D8B030D-6E8A-4147-A177-3AD203B41FA5}">
                      <a16:colId xmlns:a16="http://schemas.microsoft.com/office/drawing/2014/main" val="3743394339"/>
                    </a:ext>
                  </a:extLst>
                </a:gridCol>
              </a:tblGrid>
              <a:tr h="484763">
                <a:tc>
                  <a:txBody>
                    <a:bodyPr/>
                    <a:lstStyle/>
                    <a:p>
                      <a:pPr algn="ctr"/>
                      <a:r>
                        <a:rPr lang="en-GB" sz="2600">
                          <a:effectLst/>
                          <a:latin typeface="+mn-lt"/>
                        </a:rPr>
                        <a:t>Giving compliments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effectLst/>
                          <a:latin typeface="+mn-lt"/>
                        </a:rPr>
                        <a:t>Responding</a:t>
                      </a:r>
                      <a:r>
                        <a:rPr lang="en-US" sz="2600" baseline="0">
                          <a:effectLst/>
                          <a:latin typeface="+mn-lt"/>
                        </a:rPr>
                        <a:t> to compliments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3408639"/>
                  </a:ext>
                </a:extLst>
              </a:tr>
              <a:tr h="96952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What</a:t>
                      </a:r>
                      <a:r>
                        <a:rPr lang="en-US" sz="2400" b="0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 beautiful kite you have!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="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You really have a nice dress.</a:t>
                      </a:r>
                      <a:endParaRPr lang="vi-VN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8E5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Thank you</a:t>
                      </a: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I’m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glad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like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8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94318"/>
                  </a:ext>
                </a:extLst>
              </a:tr>
            </a:tbl>
          </a:graphicData>
        </a:graphic>
      </p:graphicFrame>
      <p:pic>
        <p:nvPicPr>
          <p:cNvPr id="7" name="Google Shape;582;p29" descr="Boy Vectors &amp; Illustrations for Free Download | Freepik">
            <a:extLst>
              <a:ext uri="{FF2B5EF4-FFF2-40B4-BE49-F238E27FC236}">
                <a16:creationId xmlns:a16="http://schemas.microsoft.com/office/drawing/2014/main" id="{D5A274D8-1EC8-03C0-7E1C-2B7319E2E5B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6803" t="15399" r="26806" b="15329"/>
          <a:stretch/>
        </p:blipFill>
        <p:spPr>
          <a:xfrm>
            <a:off x="8954430" y="1915233"/>
            <a:ext cx="1996068" cy="3133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83;p29" descr="Premium Vector | Illustration of happy cute boy ready to go to school">
            <a:extLst>
              <a:ext uri="{FF2B5EF4-FFF2-40B4-BE49-F238E27FC236}">
                <a16:creationId xmlns:a16="http://schemas.microsoft.com/office/drawing/2014/main" id="{36456E4B-D598-D2D7-F062-B5BE4551F89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6308" t="3705" r="28364" b="5874"/>
          <a:stretch/>
        </p:blipFill>
        <p:spPr>
          <a:xfrm flipH="1">
            <a:off x="7605131" y="1873405"/>
            <a:ext cx="1561169" cy="318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2351" t="2667" r="4826" b="3675"/>
          <a:stretch/>
        </p:blipFill>
        <p:spPr>
          <a:xfrm>
            <a:off x="751760" y="1915233"/>
            <a:ext cx="5486400" cy="3182113"/>
          </a:xfrm>
          <a:prstGeom prst="rect">
            <a:avLst/>
          </a:prstGeom>
        </p:spPr>
      </p:pic>
      <p:pic>
        <p:nvPicPr>
          <p:cNvPr id="6" name="Track 10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89900" y="38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87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42462" y="12724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219" y="1174075"/>
            <a:ext cx="986046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giving and responding to compliments, using the cues below.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066" y="11562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1E05205-2F7A-56D7-C673-085200347D78}"/>
              </a:ext>
            </a:extLst>
          </p:cNvPr>
          <p:cNvSpPr txBox="1"/>
          <p:nvPr/>
        </p:nvSpPr>
        <p:spPr>
          <a:xfrm>
            <a:off x="847493" y="2267944"/>
            <a:ext cx="33342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shirt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bicycle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school bag</a:t>
            </a:r>
            <a:r>
              <a:rPr lang="en-US" sz="2800" b="1" dirty="0"/>
              <a:t> </a:t>
            </a:r>
            <a:endParaRPr lang="vi-VN" sz="2800" b="1" dirty="0"/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74857A25-B7EA-3654-CB5C-B86612097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1" y="3491801"/>
            <a:ext cx="3388461" cy="3388461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7941C5B1-E20A-8DDA-805C-23DD0AF46F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30" y="3824119"/>
            <a:ext cx="2542478" cy="2542478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084EC18A-0D6F-94C1-FD13-75140C1714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67" y="3431387"/>
            <a:ext cx="3013558" cy="303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576198" y="117946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768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F15A3908-58CF-5EB1-BB44-44360DEF32DD}"/>
              </a:ext>
            </a:extLst>
          </p:cNvPr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0425AB8-E85F-4844-9B95-01E38EE3E929}"/>
              </a:ext>
            </a:extLst>
          </p:cNvPr>
          <p:cNvSpPr txBox="1"/>
          <p:nvPr/>
        </p:nvSpPr>
        <p:spPr>
          <a:xfrm>
            <a:off x="1896156" y="1773582"/>
            <a:ext cx="94422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uong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Lam and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Hollum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both ancient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villages,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vi-VN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67" y="2983544"/>
            <a:ext cx="5305425" cy="3467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460" y="2960997"/>
            <a:ext cx="5353050" cy="3857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135" y="2311560"/>
            <a:ext cx="2933700" cy="657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3829" y="2322021"/>
            <a:ext cx="3771900" cy="6667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53829" y="912029"/>
            <a:ext cx="1129977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adverts for the two beautiful villages. tick the boxes to show which village the statements describe. Sometimes both boxes need to be ticked.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19389" y="109503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979" y="1071259"/>
            <a:ext cx="1129977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adverts for the two beautiful villages. tick the boxes to show which village the statements describe. Sometimes both boxes need to be ticked.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9831" y="98596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212E098F-6089-7FDC-8902-69E4CF498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015517"/>
              </p:ext>
            </p:extLst>
          </p:nvPr>
        </p:nvGraphicFramePr>
        <p:xfrm>
          <a:off x="314140" y="2160185"/>
          <a:ext cx="11556658" cy="456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0165">
                  <a:extLst>
                    <a:ext uri="{9D8B030D-6E8A-4147-A177-3AD203B41FA5}">
                      <a16:colId xmlns:a16="http://schemas.microsoft.com/office/drawing/2014/main" val="2615494065"/>
                    </a:ext>
                  </a:extLst>
                </a:gridCol>
                <a:gridCol w="2361629">
                  <a:extLst>
                    <a:ext uri="{9D8B030D-6E8A-4147-A177-3AD203B41FA5}">
                      <a16:colId xmlns:a16="http://schemas.microsoft.com/office/drawing/2014/main" val="2864052998"/>
                    </a:ext>
                  </a:extLst>
                </a:gridCol>
                <a:gridCol w="2344864">
                  <a:extLst>
                    <a:ext uri="{9D8B030D-6E8A-4147-A177-3AD203B41FA5}">
                      <a16:colId xmlns:a16="http://schemas.microsoft.com/office/drawing/2014/main" val="2260658015"/>
                    </a:ext>
                  </a:extLst>
                </a:gridCol>
              </a:tblGrid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Statements 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Duong Lam 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Hollum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4347560"/>
                  </a:ext>
                </a:extLst>
              </a:tr>
              <a:tr h="622088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buNone/>
                      </a:pPr>
                      <a:r>
                        <a:rPr lang="en-US" sz="2600">
                          <a:effectLst/>
                          <a:latin typeface="+mn-lt"/>
                        </a:rPr>
                        <a:t>1. It’s </a:t>
                      </a:r>
                      <a:r>
                        <a:rPr lang="en-US" sz="2600" dirty="0">
                          <a:effectLst/>
                          <a:latin typeface="+mn-lt"/>
                        </a:rPr>
                        <a:t>an ancient village.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2758312"/>
                  </a:ext>
                </a:extLst>
              </a:tr>
              <a:tr h="1056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2. We can visit an ancient pagoda, traditional houses, and temples in this village.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5447462"/>
                  </a:ext>
                </a:extLst>
              </a:tr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3. We can get there by plane or ferry.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6699905"/>
                  </a:ext>
                </a:extLst>
              </a:tr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4. We can go there by car, bus, or bike.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4588203"/>
                  </a:ext>
                </a:extLst>
              </a:tr>
              <a:tr h="594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5. It has a lighthouse.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3543443"/>
                  </a:ext>
                </a:extLst>
              </a:tr>
            </a:tbl>
          </a:graphicData>
        </a:graphic>
      </p:graphicFrame>
      <p:sp>
        <p:nvSpPr>
          <p:cNvPr id="7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8095784" y="2945444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10470994" y="2981900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8095783" y="3832188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10554628" y="4763348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8095782" y="5504191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10554627" y="6174739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06270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take turns to talk about the similarities and differences between Duong Lam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Hollum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17946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768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F15A3908-58CF-5EB1-BB44-44360DEF32DD}"/>
              </a:ext>
            </a:extLst>
          </p:cNvPr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0425AB8-E85F-4844-9B95-01E38EE3E929}"/>
              </a:ext>
            </a:extLst>
          </p:cNvPr>
          <p:cNvSpPr txBox="1"/>
          <p:nvPr/>
        </p:nvSpPr>
        <p:spPr>
          <a:xfrm>
            <a:off x="1896156" y="1773582"/>
            <a:ext cx="94422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uong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Lam and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Hollum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both ancient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villages,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2059877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06270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take turns to talk about the similarities and differences between Duong Lam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Hollum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17946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768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F15A3908-58CF-5EB1-BB44-44360DEF32DD}"/>
              </a:ext>
            </a:extLst>
          </p:cNvPr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0425AB8-E85F-4844-9B95-01E38EE3E929}"/>
              </a:ext>
            </a:extLst>
          </p:cNvPr>
          <p:cNvSpPr txBox="1"/>
          <p:nvPr/>
        </p:nvSpPr>
        <p:spPr>
          <a:xfrm>
            <a:off x="576198" y="1773582"/>
            <a:ext cx="107622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similarities :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uong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Lam and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Hollum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both ancient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villages,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vi-VN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628983" y="2395778"/>
            <a:ext cx="109534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differences : 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Duong Lam is </a:t>
            </a:r>
            <a:r>
              <a:rPr lang="en-US" sz="2800" dirty="0">
                <a:solidFill>
                  <a:srgbClr val="000000"/>
                </a:solidFill>
              </a:rPr>
              <a:t>s</a:t>
            </a:r>
            <a:r>
              <a:rPr lang="vi-VN" sz="2800" dirty="0">
                <a:solidFill>
                  <a:srgbClr val="000000"/>
                </a:solidFill>
              </a:rPr>
              <a:t>ituated in Son Tay, Ha Noi</a:t>
            </a:r>
          </a:p>
          <a:p>
            <a:r>
              <a:rPr lang="en-US" sz="2800" dirty="0">
                <a:solidFill>
                  <a:srgbClr val="000000"/>
                </a:solidFill>
                <a:latin typeface="Open Sans"/>
              </a:rPr>
              <a:t>in Viet Nam, </a:t>
            </a:r>
          </a:p>
          <a:p>
            <a:r>
              <a:rPr lang="en-US" sz="2800" dirty="0">
                <a:solidFill>
                  <a:srgbClr val="000000"/>
                </a:solidFill>
                <a:latin typeface="Open Sans"/>
              </a:rPr>
              <a:t>  - </a:t>
            </a:r>
            <a:r>
              <a:rPr lang="en-US" sz="2800" dirty="0">
                <a:solidFill>
                  <a:srgbClr val="000000"/>
                </a:solidFill>
              </a:rPr>
              <a:t>get there by car, bus or even by bicycle</a:t>
            </a:r>
          </a:p>
          <a:p>
            <a:r>
              <a:rPr lang="en-US" sz="2800" dirty="0">
                <a:solidFill>
                  <a:srgbClr val="000000"/>
                </a:solidFill>
              </a:rPr>
              <a:t>   - places to visit: traditional houses, and temples</a:t>
            </a:r>
          </a:p>
          <a:p>
            <a:r>
              <a:rPr lang="en-US" sz="2800" dirty="0" err="1">
                <a:solidFill>
                  <a:srgbClr val="000000"/>
                </a:solidFill>
                <a:latin typeface="Open Sans"/>
              </a:rPr>
              <a:t>Hollum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is </a:t>
            </a:r>
            <a:r>
              <a:rPr lang="en-US" sz="2800" dirty="0">
                <a:solidFill>
                  <a:srgbClr val="000000"/>
                </a:solidFill>
              </a:rPr>
              <a:t>located on the island of </a:t>
            </a:r>
            <a:r>
              <a:rPr lang="en-US" sz="2800" dirty="0" err="1">
                <a:solidFill>
                  <a:srgbClr val="000000"/>
                </a:solidFill>
              </a:rPr>
              <a:t>Ameland</a:t>
            </a:r>
            <a:r>
              <a:rPr lang="en-US" sz="2800" dirty="0">
                <a:solidFill>
                  <a:srgbClr val="000000"/>
                </a:solidFill>
              </a:rPr>
              <a:t>, New Zealand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.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   - get there by plane or ferry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   - places to visit: traditional houses, a museum, a church, a lighthouse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  <a:latin typeface="Open Sans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8028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3908</TotalTime>
  <Words>1506</Words>
  <Application>Microsoft Office PowerPoint</Application>
  <PresentationFormat>Widescreen</PresentationFormat>
  <Paragraphs>147</Paragraphs>
  <Slides>18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Bahnschrift</vt:lpstr>
      <vt:lpstr>Calibri</vt:lpstr>
      <vt:lpstr>Calibri Light</vt:lpstr>
      <vt:lpstr>ChronicaPro-Book</vt:lpstr>
      <vt:lpstr>Myriad Pro</vt:lpstr>
      <vt:lpstr>Open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Complete the sentences using the words and phrases below to help you 1. my cousin / crazy about / play / computer / games …………………..……………… 2. they / interested / play / badminton / after school? .............................................................................................. 3. I / not fond / make models / because / I / not patient ……………………………………………………………. 4. - why / you / not into / cook?- because / often / burn myself …………………………………………………… 5. my friends / keen / do judo / and / they / go / judo club / every Sunday. ……………………………………………………………………………………………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Phu Nguyen</cp:lastModifiedBy>
  <cp:revision>227</cp:revision>
  <dcterms:created xsi:type="dcterms:W3CDTF">2020-12-09T02:04:09Z</dcterms:created>
  <dcterms:modified xsi:type="dcterms:W3CDTF">2025-10-02T07:19:11Z</dcterms:modified>
</cp:coreProperties>
</file>