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332" r:id="rId3"/>
    <p:sldId id="333" r:id="rId4"/>
    <p:sldId id="334" r:id="rId5"/>
    <p:sldId id="256" r:id="rId6"/>
    <p:sldId id="302" r:id="rId7"/>
    <p:sldId id="279" r:id="rId8"/>
    <p:sldId id="276" r:id="rId9"/>
    <p:sldId id="298" r:id="rId10"/>
    <p:sldId id="327" r:id="rId11"/>
    <p:sldId id="325" r:id="rId12"/>
    <p:sldId id="313" r:id="rId13"/>
    <p:sldId id="314" r:id="rId14"/>
    <p:sldId id="330" r:id="rId15"/>
    <p:sldId id="3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40"/>
  </p:normalViewPr>
  <p:slideViewPr>
    <p:cSldViewPr snapToGrid="0" showGuides="1">
      <p:cViewPr varScale="1">
        <p:scale>
          <a:sx n="91" d="100"/>
          <a:sy n="91" d="100"/>
        </p:scale>
        <p:origin x="38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978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9988" y="12102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773" y="11076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491406" y="5452814"/>
            <a:ext cx="3040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doing origami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4583931" y="5452814"/>
            <a:ext cx="3020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playing badminton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2513914" y="1758004"/>
            <a:ext cx="7496261" cy="5412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  <a:effectLst/>
              </a:rPr>
              <a:t>What is the activity in each picture?</a:t>
            </a:r>
            <a:endParaRPr lang="en-US" sz="3600" dirty="0">
              <a:solidFill>
                <a:srgbClr val="0070C0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3078" name="Picture 6" descr="Little boy folding paper and making origami toys 5161885 Vector Art at  Vecteezy">
            <a:extLst>
              <a:ext uri="{FF2B5EF4-FFF2-40B4-BE49-F238E27FC236}">
                <a16:creationId xmlns:a16="http://schemas.microsoft.com/office/drawing/2014/main" id="{876E5DC8-612D-AD84-B05B-F568B25A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" y="2812925"/>
            <a:ext cx="3000399" cy="25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wo girls playing badminton cartoon character Vector Image">
            <a:extLst>
              <a:ext uri="{FF2B5EF4-FFF2-40B4-BE49-F238E27FC236}">
                <a16:creationId xmlns:a16="http://schemas.microsoft.com/office/drawing/2014/main" id="{10D9E8B0-6B86-F34A-2591-72CCC74D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526" b="14145"/>
          <a:stretch/>
        </p:blipFill>
        <p:spPr bwMode="auto">
          <a:xfrm>
            <a:off x="4079346" y="2527086"/>
            <a:ext cx="4203008" cy="29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ute snowboarder cartoon">
            <a:extLst>
              <a:ext uri="{FF2B5EF4-FFF2-40B4-BE49-F238E27FC236}">
                <a16:creationId xmlns:a16="http://schemas.microsoft.com/office/drawing/2014/main" id="{D1F8DB78-A57F-DB9E-28F9-9ED8B295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79" y="2618344"/>
            <a:ext cx="3618192" cy="28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5BAA5-38B5-4792-C634-9EFFB65305DD}"/>
              </a:ext>
            </a:extLst>
          </p:cNvPr>
          <p:cNvSpPr txBox="1"/>
          <p:nvPr/>
        </p:nvSpPr>
        <p:spPr>
          <a:xfrm>
            <a:off x="8428953" y="5729812"/>
            <a:ext cx="3390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snowboarding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three teenagers say about their leisure activities. Complete the table with the information from the text.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66862"/>
              </p:ext>
            </p:extLst>
          </p:nvPr>
        </p:nvGraphicFramePr>
        <p:xfrm>
          <a:off x="429479" y="2245155"/>
          <a:ext cx="11317921" cy="3748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694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2330701">
                  <a:extLst>
                    <a:ext uri="{9D8B030D-6E8A-4147-A177-3AD203B41FA5}">
                      <a16:colId xmlns:a16="http://schemas.microsoft.com/office/drawing/2014/main" val="1484692665"/>
                    </a:ext>
                  </a:extLst>
                </a:gridCol>
                <a:gridCol w="2740063">
                  <a:extLst>
                    <a:ext uri="{9D8B030D-6E8A-4147-A177-3AD203B41FA5}">
                      <a16:colId xmlns:a16="http://schemas.microsoft.com/office/drawing/2014/main" val="1191546626"/>
                    </a:ext>
                  </a:extLst>
                </a:gridCol>
                <a:gridCol w="3218539">
                  <a:extLst>
                    <a:ext uri="{9D8B030D-6E8A-4147-A177-3AD203B41FA5}">
                      <a16:colId xmlns:a16="http://schemas.microsoft.com/office/drawing/2014/main" val="4216417206"/>
                    </a:ext>
                  </a:extLst>
                </a:gridCol>
              </a:tblGrid>
              <a:tr h="7137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Name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Country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Leisure activity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/ People to do the activity with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the activity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713728">
                <a:tc>
                  <a:txBody>
                    <a:bodyPr/>
                    <a:lstStyle/>
                    <a:p>
                      <a:r>
                        <a:rPr lang="en-US" sz="2400" dirty="0"/>
                        <a:t>Sakura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Japan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  <a:tr h="913681">
                <a:tc>
                  <a:txBody>
                    <a:bodyPr/>
                    <a:lstStyle/>
                    <a:p>
                      <a:r>
                        <a:rPr lang="en-US" sz="2400" dirty="0"/>
                        <a:t>Eric 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Switzerland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51156"/>
                  </a:ext>
                </a:extLst>
              </a:tr>
              <a:tr h="814647">
                <a:tc>
                  <a:txBody>
                    <a:bodyPr/>
                    <a:lstStyle/>
                    <a:p>
                      <a:r>
                        <a:rPr lang="en-US" sz="2400" dirty="0"/>
                        <a:t>Lan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Viet Nam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5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F2D592-3205-103C-B7A4-F746208DB1BC}"/>
              </a:ext>
            </a:extLst>
          </p:cNvPr>
          <p:cNvSpPr txBox="1"/>
          <p:nvPr/>
        </p:nvSpPr>
        <p:spPr>
          <a:xfrm>
            <a:off x="3524599" y="306708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doing origami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E2D15-50E1-FA03-4442-98C036576D08}"/>
              </a:ext>
            </a:extLst>
          </p:cNvPr>
          <p:cNvSpPr txBox="1"/>
          <p:nvPr/>
        </p:nvSpPr>
        <p:spPr>
          <a:xfrm>
            <a:off x="3524599" y="3889017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snowboarding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56C9F-D63A-FB38-1650-EDE8C35A21F1}"/>
              </a:ext>
            </a:extLst>
          </p:cNvPr>
          <p:cNvSpPr txBox="1"/>
          <p:nvPr/>
        </p:nvSpPr>
        <p:spPr>
          <a:xfrm>
            <a:off x="3524599" y="4798016"/>
            <a:ext cx="212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playing badminton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DD7E2-85FE-1224-5CCF-E0172D250ABF}"/>
              </a:ext>
            </a:extLst>
          </p:cNvPr>
          <p:cNvSpPr txBox="1"/>
          <p:nvPr/>
        </p:nvSpPr>
        <p:spPr>
          <a:xfrm>
            <a:off x="5805692" y="3067085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VN" sz="2400" dirty="0"/>
              <a:t>o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E6841-148F-79FB-0692-2BDF2C70139A}"/>
              </a:ext>
            </a:extLst>
          </p:cNvPr>
          <p:cNvSpPr txBox="1"/>
          <p:nvPr/>
        </p:nvSpPr>
        <p:spPr>
          <a:xfrm>
            <a:off x="5805692" y="3880959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parents</a:t>
            </a:r>
            <a:endParaRPr lang="en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F50BF-0A75-3AF3-8539-B7F71CDFF5B3}"/>
              </a:ext>
            </a:extLst>
          </p:cNvPr>
          <p:cNvSpPr txBox="1"/>
          <p:nvPr/>
        </p:nvSpPr>
        <p:spPr>
          <a:xfrm>
            <a:off x="5805692" y="479801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best friend</a:t>
            </a:r>
            <a:endParaRPr lang="en-V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DD875-487C-388C-3D71-18358F7DA97B}"/>
              </a:ext>
            </a:extLst>
          </p:cNvPr>
          <p:cNvSpPr txBox="1"/>
          <p:nvPr/>
        </p:nvSpPr>
        <p:spPr>
          <a:xfrm>
            <a:off x="8612298" y="3067084"/>
            <a:ext cx="275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helps her to relax</a:t>
            </a:r>
            <a:endParaRPr lang="en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6D0DEC-6C74-8746-A676-0377A768FCC3}"/>
              </a:ext>
            </a:extLst>
          </p:cNvPr>
          <p:cNvSpPr txBox="1"/>
          <p:nvPr/>
        </p:nvSpPr>
        <p:spPr>
          <a:xfrm>
            <a:off x="8612298" y="3889017"/>
            <a:ext cx="275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improves his overall health and balance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C1B9E-F0A3-C10B-7CB4-950EE7D0F389}"/>
              </a:ext>
            </a:extLst>
          </p:cNvPr>
          <p:cNvSpPr txBox="1"/>
          <p:nvPr/>
        </p:nvSpPr>
        <p:spPr>
          <a:xfrm>
            <a:off x="8612297" y="4798016"/>
            <a:ext cx="296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improves her muscle strength </a:t>
            </a:r>
          </a:p>
          <a:p>
            <a:r>
              <a:rPr lang="en-US" sz="2400" dirty="0"/>
              <a:t>- reduces stress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7" y="1314062"/>
            <a:ext cx="77699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Ask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15B8C-964D-A056-80E9-391D764B7A65}"/>
              </a:ext>
            </a:extLst>
          </p:cNvPr>
          <p:cNvSpPr txBox="1"/>
          <p:nvPr/>
        </p:nvSpPr>
        <p:spPr>
          <a:xfrm>
            <a:off x="628983" y="2027401"/>
            <a:ext cx="9360131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Which of the activities in </a:t>
            </a:r>
            <a:r>
              <a:rPr lang="en-US" sz="3600" b="1" dirty="0">
                <a:solidFill>
                  <a:srgbClr val="FF7F00"/>
                </a:solidFill>
                <a:effectLst/>
              </a:rPr>
              <a:t>4 </a:t>
            </a:r>
            <a:r>
              <a:rPr lang="en-US" sz="3600" dirty="0">
                <a:effectLst/>
              </a:rPr>
              <a:t>do you want to try? </a:t>
            </a:r>
            <a:endParaRPr lang="en-US" sz="3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Why do you want to try it? </a:t>
            </a:r>
            <a:endParaRPr lang="en-US" sz="3600" dirty="0"/>
          </a:p>
        </p:txBody>
      </p:sp>
      <p:pic>
        <p:nvPicPr>
          <p:cNvPr id="4098" name="Picture 2" descr="Premium Vector | Group of children talking | Kids talking, Drawing for  kids, Cartoon kids">
            <a:extLst>
              <a:ext uri="{FF2B5EF4-FFF2-40B4-BE49-F238E27FC236}">
                <a16:creationId xmlns:a16="http://schemas.microsoft.com/office/drawing/2014/main" id="{F5DBA61F-D6F9-2DBC-B3BD-B68C76C6B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b="6651"/>
          <a:stretch/>
        </p:blipFill>
        <p:spPr bwMode="auto">
          <a:xfrm>
            <a:off x="7732846" y="2947994"/>
            <a:ext cx="4043218" cy="35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404"/>
            <a:ext cx="54802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603049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How to invite and accept invitations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452" y="2197613"/>
            <a:ext cx="4793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51" y="2813537"/>
            <a:ext cx="3314779" cy="33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2460-CE7F-57FD-E4F2-D9A9226D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1637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Match the sentence half in A with the other half in B to make a complete sentence.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E4B49-E559-94D0-31B4-E798A327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3" y="1380166"/>
            <a:ext cx="9868949" cy="42151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858272-B06B-AF36-38B8-FFA47C8A621E}"/>
              </a:ext>
            </a:extLst>
          </p:cNvPr>
          <p:cNvCxnSpPr>
            <a:cxnSpLocks/>
          </p:cNvCxnSpPr>
          <p:nvPr/>
        </p:nvCxnSpPr>
        <p:spPr>
          <a:xfrm>
            <a:off x="2290543" y="2500072"/>
            <a:ext cx="2960965" cy="553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ED811E-7BE5-BDDA-1F2A-8C49DC81EB01}"/>
              </a:ext>
            </a:extLst>
          </p:cNvPr>
          <p:cNvCxnSpPr>
            <a:cxnSpLocks/>
          </p:cNvCxnSpPr>
          <p:nvPr/>
        </p:nvCxnSpPr>
        <p:spPr>
          <a:xfrm flipV="1">
            <a:off x="2811010" y="4064313"/>
            <a:ext cx="2516697" cy="766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5A0F8A-31FC-9C96-830F-2EBD777C98EF}"/>
              </a:ext>
            </a:extLst>
          </p:cNvPr>
          <p:cNvCxnSpPr>
            <a:cxnSpLocks/>
          </p:cNvCxnSpPr>
          <p:nvPr/>
        </p:nvCxnSpPr>
        <p:spPr>
          <a:xfrm>
            <a:off x="3744286" y="4259329"/>
            <a:ext cx="1659622" cy="98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854308-D273-73AC-7CB0-C61903B3858E}"/>
              </a:ext>
            </a:extLst>
          </p:cNvPr>
          <p:cNvCxnSpPr>
            <a:cxnSpLocks/>
          </p:cNvCxnSpPr>
          <p:nvPr/>
        </p:nvCxnSpPr>
        <p:spPr>
          <a:xfrm flipV="1">
            <a:off x="2887211" y="2500072"/>
            <a:ext cx="2440497" cy="119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E98BDE-9E9F-08F6-9180-9E617F322F1C}"/>
              </a:ext>
            </a:extLst>
          </p:cNvPr>
          <p:cNvCxnSpPr>
            <a:cxnSpLocks/>
          </p:cNvCxnSpPr>
          <p:nvPr/>
        </p:nvCxnSpPr>
        <p:spPr>
          <a:xfrm>
            <a:off x="2480345" y="3067574"/>
            <a:ext cx="2923563" cy="1564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B501-34DB-ED43-3807-0F8F42CB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53" y="28818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Fill in each blank with a suitable word.</a:t>
            </a:r>
            <a:br>
              <a:rPr lang="en-US" dirty="0"/>
            </a:br>
            <a:r>
              <a:rPr lang="en-US" dirty="0"/>
              <a:t>1. Mark is ________ about sport, and he can play basketball, football, table tennis, and golf.</a:t>
            </a:r>
            <a:br>
              <a:rPr lang="en-US" dirty="0"/>
            </a:br>
            <a:r>
              <a:rPr lang="en-US" dirty="0"/>
              <a:t>2. Are you keen ________ gardening or going shopping?</a:t>
            </a:r>
            <a:br>
              <a:rPr lang="en-US" dirty="0"/>
            </a:br>
            <a:r>
              <a:rPr lang="en-US" dirty="0"/>
              <a:t>3. Many girls are interested in ________ DIY.</a:t>
            </a:r>
            <a:br>
              <a:rPr lang="en-US" dirty="0"/>
            </a:br>
            <a:r>
              <a:rPr lang="en-US" dirty="0"/>
              <a:t>4. My mum and I love </a:t>
            </a:r>
            <a:r>
              <a:rPr lang="en-US" u="sng" dirty="0"/>
              <a:t>________,</a:t>
            </a:r>
            <a:r>
              <a:rPr lang="en-US" dirty="0"/>
              <a:t> so we can spend hours in the kitchen.</a:t>
            </a:r>
            <a:br>
              <a:rPr lang="en-US" dirty="0"/>
            </a:br>
            <a:r>
              <a:rPr lang="en-US" dirty="0"/>
              <a:t>5. Is your grandfather ________ of collecting stamps and coins? - Yes, he is.</a:t>
            </a:r>
            <a:br>
              <a:rPr lang="en-US" dirty="0"/>
            </a:br>
            <a:r>
              <a:rPr lang="en-US" dirty="0"/>
              <a:t>6. What does your brother do in his free time? - He usually ________ the net.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2486-4940-57FE-5B14-CC0C4BDEBC4A}"/>
              </a:ext>
            </a:extLst>
          </p:cNvPr>
          <p:cNvSpPr txBox="1"/>
          <p:nvPr/>
        </p:nvSpPr>
        <p:spPr>
          <a:xfrm>
            <a:off x="3273804" y="587120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crazy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41B1F-395D-3995-80CB-AC7DDADDE86F}"/>
              </a:ext>
            </a:extLst>
          </p:cNvPr>
          <p:cNvSpPr txBox="1"/>
          <p:nvPr/>
        </p:nvSpPr>
        <p:spPr>
          <a:xfrm>
            <a:off x="4079147" y="1677689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677D3-3A24-7C2A-247B-ACA19266E62E}"/>
              </a:ext>
            </a:extLst>
          </p:cNvPr>
          <p:cNvSpPr txBox="1"/>
          <p:nvPr/>
        </p:nvSpPr>
        <p:spPr>
          <a:xfrm>
            <a:off x="7233408" y="2768258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doing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A8CF8-8798-5836-481A-CA3E22A9832B}"/>
              </a:ext>
            </a:extLst>
          </p:cNvPr>
          <p:cNvSpPr txBox="1"/>
          <p:nvPr/>
        </p:nvSpPr>
        <p:spPr>
          <a:xfrm>
            <a:off x="5253606" y="3359937"/>
            <a:ext cx="6665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cooking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17D054-E263-D453-7031-0521073C4803}"/>
              </a:ext>
            </a:extLst>
          </p:cNvPr>
          <p:cNvSpPr txBox="1"/>
          <p:nvPr/>
        </p:nvSpPr>
        <p:spPr>
          <a:xfrm>
            <a:off x="5362663" y="4500834"/>
            <a:ext cx="6665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fond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505B49-EC84-5C0A-C12C-FD19D8E2C26E}"/>
              </a:ext>
            </a:extLst>
          </p:cNvPr>
          <p:cNvSpPr txBox="1"/>
          <p:nvPr/>
        </p:nvSpPr>
        <p:spPr>
          <a:xfrm>
            <a:off x="3273804" y="6086214"/>
            <a:ext cx="6665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surfs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0AE2-C822-C6FD-2A63-113AA42C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62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Rewrite the sentences</a:t>
            </a:r>
            <a:br>
              <a:rPr lang="en-US" b="1" dirty="0"/>
            </a:br>
            <a:r>
              <a:rPr lang="en-US" dirty="0"/>
              <a:t>1. I like reading books, listening to music, and drawing in my free time.</a:t>
            </a:r>
            <a:br>
              <a:rPr lang="en-US" dirty="0"/>
            </a:br>
            <a:r>
              <a:rPr lang="en-US" dirty="0"/>
              <a:t>I like…………………………</a:t>
            </a:r>
            <a:br>
              <a:rPr lang="en-US" dirty="0"/>
            </a:br>
            <a:r>
              <a:rPr lang="en-US" dirty="0"/>
              <a:t>2. My brother is interested in doing puzzles.</a:t>
            </a:r>
            <a:br>
              <a:rPr lang="en-US" dirty="0"/>
            </a:br>
            <a:r>
              <a:rPr lang="en-US" dirty="0"/>
              <a:t>My brother likes………………………………..</a:t>
            </a:r>
            <a:br>
              <a:rPr lang="en-US" dirty="0"/>
            </a:br>
            <a:r>
              <a:rPr lang="en-US" dirty="0"/>
              <a:t>3. My </a:t>
            </a:r>
            <a:r>
              <a:rPr lang="en-US" dirty="0" err="1"/>
              <a:t>favourite</a:t>
            </a:r>
            <a:r>
              <a:rPr lang="en-US" dirty="0"/>
              <a:t> leisure activity is doing DIY.</a:t>
            </a:r>
            <a:br>
              <a:rPr lang="en-US" dirty="0"/>
            </a:br>
            <a:r>
              <a:rPr lang="en-US" dirty="0"/>
              <a:t>I like…………………………….</a:t>
            </a:r>
            <a:br>
              <a:rPr lang="en-US" dirty="0"/>
            </a:br>
            <a:r>
              <a:rPr lang="en-US" dirty="0"/>
              <a:t>4. They are crazy about cooking. </a:t>
            </a:r>
            <a:br>
              <a:rPr lang="en-US" dirty="0"/>
            </a:br>
            <a:r>
              <a:rPr lang="en-US" dirty="0"/>
              <a:t>They like……………………………</a:t>
            </a:r>
            <a:br>
              <a:rPr lang="en-US" dirty="0"/>
            </a:br>
            <a:r>
              <a:rPr lang="en-US" dirty="0"/>
              <a:t>5. Phong detests playing computer games.</a:t>
            </a:r>
            <a:br>
              <a:rPr lang="en-US" dirty="0"/>
            </a:br>
            <a:r>
              <a:rPr lang="en-US" dirty="0"/>
              <a:t>Phong hates…………………………………..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30124-6164-6E80-51AF-BA64910571B2}"/>
              </a:ext>
            </a:extLst>
          </p:cNvPr>
          <p:cNvSpPr txBox="1"/>
          <p:nvPr/>
        </p:nvSpPr>
        <p:spPr>
          <a:xfrm>
            <a:off x="1579228" y="1820303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books, music, and pictures.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0A93C-EB82-822D-2897-C02C9D8919D1}"/>
              </a:ext>
            </a:extLst>
          </p:cNvPr>
          <p:cNvSpPr txBox="1"/>
          <p:nvPr/>
        </p:nvSpPr>
        <p:spPr>
          <a:xfrm>
            <a:off x="4020424" y="2927650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doing puzzles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78178-1041-3C61-F763-08B30B7BB90C}"/>
              </a:ext>
            </a:extLst>
          </p:cNvPr>
          <p:cNvSpPr txBox="1"/>
          <p:nvPr/>
        </p:nvSpPr>
        <p:spPr>
          <a:xfrm>
            <a:off x="1579228" y="4013877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doing DIY the most.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BA6DA-67B3-EFFC-ABCF-459AD4F25D61}"/>
              </a:ext>
            </a:extLst>
          </p:cNvPr>
          <p:cNvSpPr txBox="1"/>
          <p:nvPr/>
        </p:nvSpPr>
        <p:spPr>
          <a:xfrm>
            <a:off x="2384571" y="5093876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cooking very much.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78E2D3-6954-14C5-524A-4747E04BC711}"/>
              </a:ext>
            </a:extLst>
          </p:cNvPr>
          <p:cNvSpPr txBox="1"/>
          <p:nvPr/>
        </p:nvSpPr>
        <p:spPr>
          <a:xfrm>
            <a:off x="3048699" y="6095971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playing computer games very much.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 descr="Invitation maker, Card design - Ứng dụng trên Google Play">
            <a:extLst>
              <a:ext uri="{FF2B5EF4-FFF2-40B4-BE49-F238E27FC236}">
                <a16:creationId xmlns:a16="http://schemas.microsoft.com/office/drawing/2014/main" id="{13CEED65-306A-8358-5820-244EE4E1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1" y="2659977"/>
            <a:ext cx="3762932" cy="376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750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4180" y="4160801"/>
            <a:ext cx="2285054" cy="108104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/>
              </a:rPr>
              <a:t>TEENS’ LEISURE ACTIVITIES AROUND THE WORLD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8" y="2229552"/>
            <a:ext cx="5740799" cy="148536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sentences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</a:t>
            </a:r>
            <a:r>
              <a:rPr lang="en-US" sz="17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situations.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74664" y="1540551"/>
            <a:ext cx="1439579" cy="9655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6708" y="2814917"/>
            <a:ext cx="1439579" cy="13458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95702" y="5893956"/>
            <a:ext cx="18364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99234" y="4701323"/>
            <a:ext cx="1214717" cy="119263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8" y="5893956"/>
            <a:ext cx="574080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8838" y="4013635"/>
            <a:ext cx="5749329" cy="14482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  <a:p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</a:t>
            </a:r>
            <a:r>
              <a:rPr lang="en-US" sz="17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omplete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table with the information from the text.</a:t>
            </a: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groups. Ask and 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68756" y="2506145"/>
            <a:ext cx="68114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/>
              <a:t>1. </a:t>
            </a:r>
            <a:r>
              <a:rPr lang="en-US" sz="3200" dirty="0"/>
              <a:t>What do you like doing in your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2. What do your friends like doing in their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3. What do young people in Viet</a:t>
            </a:r>
            <a:r>
              <a:rPr lang="vi-VN" sz="3200" dirty="0"/>
              <a:t> N</a:t>
            </a:r>
            <a:r>
              <a:rPr lang="en-US" sz="3200" dirty="0"/>
              <a:t>am often do in their free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396114"/>
            <a:ext cx="485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981" y="3250692"/>
            <a:ext cx="4073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cooking class Vectors &amp; Illustrations for Free Download | Freepik">
            <a:extLst>
              <a:ext uri="{FF2B5EF4-FFF2-40B4-BE49-F238E27FC236}">
                <a16:creationId xmlns:a16="http://schemas.microsoft.com/office/drawing/2014/main" id="{A9851C9D-23D5-10CB-D264-AF078EDC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43" y="1454722"/>
            <a:ext cx="3873898" cy="27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4713" y="1025276"/>
            <a:ext cx="101409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</a:t>
            </a:r>
            <a:r>
              <a:rPr lang="vi-VN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665" y="100235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450" y="899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E0B290-C7C2-3002-B0E2-5D848474BD57}"/>
              </a:ext>
            </a:extLst>
          </p:cNvPr>
          <p:cNvSpPr/>
          <p:nvPr/>
        </p:nvSpPr>
        <p:spPr>
          <a:xfrm>
            <a:off x="1459148" y="1554997"/>
            <a:ext cx="5492636" cy="1347281"/>
          </a:xfrm>
          <a:prstGeom prst="roundRect">
            <a:avLst/>
          </a:prstGeom>
          <a:noFill/>
          <a:ln w="28575">
            <a:solidFill>
              <a:srgbClr val="00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Trang: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Would you like</a:t>
            </a:r>
            <a:r>
              <a:rPr lang="en-US" sz="2400" dirty="0">
                <a:solidFill>
                  <a:schemeClr val="tx1"/>
                </a:solidFill>
                <a:effectLst/>
              </a:rPr>
              <a:t> to go to the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  cooking club with me this Sunday? </a:t>
            </a:r>
          </a:p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Ann: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I’d love to. Thanks.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1459149" y="3011778"/>
            <a:ext cx="5492635" cy="108235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Tom: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Do you fanc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y</a:t>
            </a:r>
            <a:r>
              <a:rPr lang="en-US" sz="2400" dirty="0">
                <a:solidFill>
                  <a:schemeClr val="tx1"/>
                </a:solidFill>
                <a:effectLst/>
              </a:rPr>
              <a:t> going for a walk?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2400" dirty="0">
                <a:solidFill>
                  <a:schemeClr val="tx1"/>
                </a:solidFill>
                <a:effectLst/>
              </a:rPr>
              <a:t> 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That’s great. Thanks.</a:t>
            </a:r>
            <a:endParaRPr lang="en-US" sz="2400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F49A64-E8E6-07B6-F953-41574C090C9A}"/>
              </a:ext>
            </a:extLst>
          </p:cNvPr>
          <p:cNvSpPr/>
          <p:nvPr/>
        </p:nvSpPr>
        <p:spPr>
          <a:xfrm>
            <a:off x="1279148" y="204863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279148" y="337295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19153"/>
              </p:ext>
            </p:extLst>
          </p:nvPr>
        </p:nvGraphicFramePr>
        <p:xfrm>
          <a:off x="2030095" y="4150409"/>
          <a:ext cx="8128000" cy="2407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29533">
                <a:tc>
                  <a:txBody>
                    <a:bodyPr/>
                    <a:lstStyle/>
                    <a:p>
                      <a:r>
                        <a:rPr lang="en-US" sz="2800" dirty="0"/>
                        <a:t>S</a:t>
                      </a:r>
                      <a:r>
                        <a:rPr lang="en-VN" sz="2800" dirty="0"/>
                        <a:t>tructur</a:t>
                      </a:r>
                      <a:r>
                        <a:rPr lang="vi-VN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en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VN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invite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</a:t>
                      </a:r>
                      <a:r>
                        <a:rPr lang="en-VN" sz="2800" dirty="0"/>
                        <a:t>ould you like to…</a:t>
                      </a:r>
                    </a:p>
                    <a:p>
                      <a:r>
                        <a:rPr lang="en-US" sz="2800" dirty="0"/>
                        <a:t>D</a:t>
                      </a:r>
                      <a:r>
                        <a:rPr lang="en-VN" sz="2800" dirty="0"/>
                        <a:t>o you fancy…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accept 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</a:t>
                      </a:r>
                      <a:r>
                        <a:rPr lang="en-VN" sz="2800" dirty="0"/>
                        <a:t>’d love to.</a:t>
                      </a:r>
                    </a:p>
                    <a:p>
                      <a:r>
                        <a:rPr lang="en-US" sz="2800" dirty="0"/>
                        <a:t>T</a:t>
                      </a:r>
                      <a:r>
                        <a:rPr lang="en-VN" sz="2800" dirty="0"/>
                        <a:t>hat’s great</a:t>
                      </a:r>
                      <a:r>
                        <a:rPr lang="vi-VN" sz="2800" dirty="0"/>
                        <a:t>.</a:t>
                      </a:r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13446"/>
                  </a:ext>
                </a:extLst>
              </a:tr>
            </a:tbl>
          </a:graphicData>
        </a:graphic>
      </p:graphicFrame>
      <p:pic>
        <p:nvPicPr>
          <p:cNvPr id="7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0810" y="1190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2730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the following situations. Remember to use the highlighted language in 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061055" y="2134906"/>
            <a:ext cx="10526485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play badminton.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make paper flowers with you.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try your home-made pizza. </a:t>
            </a:r>
          </a:p>
        </p:txBody>
      </p:sp>
      <p:pic>
        <p:nvPicPr>
          <p:cNvPr id="2050" name="Picture 2" descr="Page 7 | Kids play badminton Vectors &amp; Illustrations for Free Download |  Freepik">
            <a:extLst>
              <a:ext uri="{FF2B5EF4-FFF2-40B4-BE49-F238E27FC236}">
                <a16:creationId xmlns:a16="http://schemas.microsoft.com/office/drawing/2014/main" id="{4F9CEAA2-F1B7-8276-3E18-EA7ED40B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3" y="4381164"/>
            <a:ext cx="2446744" cy="2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Paper Flowers Decorations for Wall, Large 3D Artificial Fake  Flower Wall Decor Baby Girl Boy Nursery Room, Bridal Shower, Wedding  Centerpiece, Party Backdrop : Home &amp; Kitchen">
            <a:extLst>
              <a:ext uri="{FF2B5EF4-FFF2-40B4-BE49-F238E27FC236}">
                <a16:creationId xmlns:a16="http://schemas.microsoft.com/office/drawing/2014/main" id="{3899F927-4C23-E06E-B064-4543826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63" y="4482038"/>
            <a:ext cx="2254572" cy="22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5 Family Homemade Pizza Illustrations &amp; Clip Art - iStock">
            <a:extLst>
              <a:ext uri="{FF2B5EF4-FFF2-40B4-BE49-F238E27FC236}">
                <a16:creationId xmlns:a16="http://schemas.microsoft.com/office/drawing/2014/main" id="{A106CB9E-67FD-87F6-9E78-5EB935DE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11" y="4381164"/>
            <a:ext cx="3413634" cy="24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3788</TotalTime>
  <Words>743</Words>
  <Application>Microsoft Office PowerPoint</Application>
  <PresentationFormat>Widescreen</PresentationFormat>
  <Paragraphs>119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MyriadPro-Regular</vt:lpstr>
      <vt:lpstr>Open Sans</vt:lpstr>
      <vt:lpstr>Office Theme</vt:lpstr>
      <vt:lpstr>PowerPoint Presentation</vt:lpstr>
      <vt:lpstr>2. Match the sentence half in A with the other half in B to make a complete sentence. </vt:lpstr>
      <vt:lpstr>3. Fill in each blank with a suitable word. 1. Mark is ________ about sport, and he can play basketball, football, table tennis, and golf. 2. Are you keen ________ gardening or going shopping? 3. Many girls are interested in ________ DIY. 4. My mum and I love ________, so we can spend hours in the kitchen. 5. Is your grandfather ________ of collecting stamps and coins? - Yes, he is. 6. What does your brother do in his free time? - He usually ________ the net. </vt:lpstr>
      <vt:lpstr> Rewrite the sentences 1. I like reading books, listening to music, and drawing in my free time. I like………………………… 2. My brother is interested in doing puzzles. My brother likes……………………………….. 3. My favourite leisure activity is doing DIY. I like……………………………. 4. They are crazy about cooking.  They like…………………………… 5. Phong detests playing computer games. Phong hates…………………………………..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Phu Nguyen</cp:lastModifiedBy>
  <cp:revision>214</cp:revision>
  <dcterms:created xsi:type="dcterms:W3CDTF">2020-12-09T02:04:09Z</dcterms:created>
  <dcterms:modified xsi:type="dcterms:W3CDTF">2025-09-15T04:21:51Z</dcterms:modified>
</cp:coreProperties>
</file>