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1" r:id="rId2"/>
    <p:sldId id="279" r:id="rId3"/>
    <p:sldId id="256" r:id="rId4"/>
    <p:sldId id="316" r:id="rId5"/>
    <p:sldId id="347" r:id="rId6"/>
    <p:sldId id="348" r:id="rId7"/>
    <p:sldId id="349" r:id="rId8"/>
    <p:sldId id="350" r:id="rId9"/>
    <p:sldId id="283" r:id="rId10"/>
    <p:sldId id="276" r:id="rId11"/>
    <p:sldId id="298" r:id="rId12"/>
    <p:sldId id="352" r:id="rId13"/>
    <p:sldId id="327" r:id="rId14"/>
    <p:sldId id="325" r:id="rId15"/>
    <p:sldId id="313" r:id="rId16"/>
    <p:sldId id="353" r:id="rId17"/>
    <p:sldId id="330" r:id="rId18"/>
    <p:sldId id="35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7192A9"/>
    <a:srgbClr val="EF4B66"/>
    <a:srgbClr val="FBCDCD"/>
    <a:srgbClr val="F7A5A5"/>
    <a:srgbClr val="F37D91"/>
    <a:srgbClr val="F26649"/>
    <a:srgbClr val="F3F6F6"/>
    <a:srgbClr val="D8E5E5"/>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4640"/>
  </p:normalViewPr>
  <p:slideViewPr>
    <p:cSldViewPr snapToGrid="0" showGuides="1">
      <p:cViewPr varScale="1">
        <p:scale>
          <a:sx n="88" d="100"/>
          <a:sy n="88" d="100"/>
        </p:scale>
        <p:origin x="53"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9/10/2025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94010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24662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48986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11028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3879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9/10/2025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08026" y="1199229"/>
            <a:ext cx="2438559"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and read.</a:t>
            </a:r>
          </a:p>
        </p:txBody>
      </p:sp>
      <p:sp>
        <p:nvSpPr>
          <p:cNvPr id="16" name="Rounded Rectangle 15"/>
          <p:cNvSpPr/>
          <p:nvPr/>
        </p:nvSpPr>
        <p:spPr>
          <a:xfrm>
            <a:off x="487067" y="115828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065949"/>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B762BA3-5846-49A1-A041-93C20AA09C52}"/>
              </a:ext>
            </a:extLst>
          </p:cNvPr>
          <p:cNvSpPr txBox="1"/>
          <p:nvPr/>
        </p:nvSpPr>
        <p:spPr>
          <a:xfrm>
            <a:off x="284844" y="1660894"/>
            <a:ext cx="11655110" cy="5262979"/>
          </a:xfrm>
          <a:prstGeom prst="rect">
            <a:avLst/>
          </a:prstGeom>
          <a:noFill/>
        </p:spPr>
        <p:txBody>
          <a:bodyPr wrap="square">
            <a:spAutoFit/>
          </a:bodyPr>
          <a:lstStyle/>
          <a:p>
            <a:r>
              <a:rPr lang="en-US" sz="2400" b="1" dirty="0">
                <a:solidFill>
                  <a:srgbClr val="242021"/>
                </a:solidFill>
                <a:latin typeface="Comic Sans MS" panose="030F0702030302020204" pitchFamily="66" charset="0"/>
              </a:rPr>
              <a:t>Tom</a:t>
            </a:r>
            <a:r>
              <a:rPr lang="en-US" sz="2400" b="1">
                <a:solidFill>
                  <a:srgbClr val="242021"/>
                </a:solidFill>
                <a:latin typeface="Comic Sans MS" panose="030F0702030302020204" pitchFamily="66" charset="0"/>
              </a:rPr>
              <a:t>:</a:t>
            </a:r>
            <a:r>
              <a:rPr lang="en-US" sz="2400">
                <a:solidFill>
                  <a:srgbClr val="242021"/>
                </a:solidFill>
                <a:latin typeface="Comic Sans MS" panose="030F0702030302020204" pitchFamily="66" charset="0"/>
              </a:rPr>
              <a:t> 	  Hi</a:t>
            </a:r>
            <a:r>
              <a:rPr lang="en-US" sz="2400" dirty="0">
                <a:solidFill>
                  <a:srgbClr val="242021"/>
                </a:solidFill>
                <a:latin typeface="Comic Sans MS" panose="030F0702030302020204" pitchFamily="66" charset="0"/>
              </a:rPr>
              <a:t>, Trang. Surprised to see you. What brings you here?</a:t>
            </a:r>
          </a:p>
          <a:p>
            <a:r>
              <a:rPr lang="en-US" sz="2400" b="1" dirty="0">
                <a:solidFill>
                  <a:srgbClr val="242021"/>
                </a:solidFill>
                <a:latin typeface="Comic Sans MS" panose="030F0702030302020204" pitchFamily="66" charset="0"/>
              </a:rPr>
              <a:t>Trang:</a:t>
            </a:r>
            <a:r>
              <a:rPr lang="en-US" sz="2400" dirty="0">
                <a:solidFill>
                  <a:srgbClr val="242021"/>
                </a:solidFill>
                <a:latin typeface="Comic Sans MS" panose="030F0702030302020204" pitchFamily="66" charset="0"/>
              </a:rPr>
              <a:t> Oh, hello Tom. I’m looking for a knitting kit.</a:t>
            </a:r>
          </a:p>
          <a:p>
            <a:r>
              <a:rPr lang="en-US" sz="2400" b="1" dirty="0">
                <a:solidFill>
                  <a:srgbClr val="242021"/>
                </a:solidFill>
                <a:latin typeface="Comic Sans MS" panose="030F0702030302020204" pitchFamily="66" charset="0"/>
              </a:rPr>
              <a:t>Tom</a:t>
            </a:r>
            <a:r>
              <a:rPr lang="en-US" sz="2400" b="1">
                <a:solidFill>
                  <a:srgbClr val="242021"/>
                </a:solidFill>
                <a:latin typeface="Comic Sans MS" panose="030F0702030302020204" pitchFamily="66" charset="0"/>
              </a:rPr>
              <a:t>:</a:t>
            </a:r>
            <a:r>
              <a:rPr lang="en-US" sz="2400">
                <a:solidFill>
                  <a:srgbClr val="242021"/>
                </a:solidFill>
                <a:latin typeface="Comic Sans MS" panose="030F0702030302020204" pitchFamily="66" charset="0"/>
              </a:rPr>
              <a:t>    A </a:t>
            </a:r>
            <a:r>
              <a:rPr lang="en-US" sz="2400" dirty="0">
                <a:solidFill>
                  <a:srgbClr val="242021"/>
                </a:solidFill>
                <a:latin typeface="Comic Sans MS" panose="030F0702030302020204" pitchFamily="66" charset="0"/>
              </a:rPr>
              <a:t>knitting kit? I didn’t know you like knitting.</a:t>
            </a:r>
            <a:br>
              <a:rPr lang="en-US" sz="2400" dirty="0">
                <a:solidFill>
                  <a:srgbClr val="242021"/>
                </a:solidFill>
                <a:latin typeface="Comic Sans MS" panose="030F0702030302020204" pitchFamily="66" charset="0"/>
              </a:rPr>
            </a:br>
            <a:r>
              <a:rPr lang="en-US" sz="2400" b="1" dirty="0">
                <a:solidFill>
                  <a:srgbClr val="242021"/>
                </a:solidFill>
                <a:latin typeface="Comic Sans MS" panose="030F0702030302020204" pitchFamily="66" charset="0"/>
              </a:rPr>
              <a:t>Trang:</a:t>
            </a:r>
            <a:r>
              <a:rPr lang="en-US" sz="2400" dirty="0">
                <a:solidFill>
                  <a:srgbClr val="242021"/>
                </a:solidFill>
                <a:latin typeface="Comic Sans MS" panose="030F0702030302020204" pitchFamily="66" charset="0"/>
              </a:rPr>
              <a:t> Actually, I’m keen on many DIY activities. In my leisure time, </a:t>
            </a:r>
            <a:r>
              <a:rPr lang="en-US" sz="2400">
                <a:solidFill>
                  <a:srgbClr val="242021"/>
                </a:solidFill>
                <a:latin typeface="Comic Sans MS" panose="030F0702030302020204" pitchFamily="66" charset="0"/>
              </a:rPr>
              <a:t>I love</a:t>
            </a:r>
            <a:br>
              <a:rPr lang="en-US" sz="2400">
                <a:solidFill>
                  <a:srgbClr val="242021"/>
                </a:solidFill>
                <a:latin typeface="Comic Sans MS" panose="030F0702030302020204" pitchFamily="66" charset="0"/>
              </a:rPr>
            </a:br>
            <a:r>
              <a:rPr lang="en-US" sz="2400">
                <a:solidFill>
                  <a:srgbClr val="242021"/>
                </a:solidFill>
                <a:latin typeface="Comic Sans MS" panose="030F0702030302020204" pitchFamily="66" charset="0"/>
              </a:rPr>
              <a:t>            knitting</a:t>
            </a:r>
            <a:r>
              <a:rPr lang="en-US" sz="2400" dirty="0">
                <a:solidFill>
                  <a:srgbClr val="242021"/>
                </a:solidFill>
                <a:latin typeface="Comic Sans MS" panose="030F0702030302020204" pitchFamily="66" charset="0"/>
              </a:rPr>
              <a:t>, building dollhouses, and making paper flowers. </a:t>
            </a:r>
          </a:p>
          <a:p>
            <a:r>
              <a:rPr lang="en-US" sz="2400" b="1" dirty="0">
                <a:solidFill>
                  <a:srgbClr val="242021"/>
                </a:solidFill>
                <a:latin typeface="Comic Sans MS" panose="030F0702030302020204" pitchFamily="66" charset="0"/>
              </a:rPr>
              <a:t>Tom</a:t>
            </a:r>
            <a:r>
              <a:rPr lang="en-US" sz="2400" b="1">
                <a:solidFill>
                  <a:srgbClr val="242021"/>
                </a:solidFill>
                <a:latin typeface="Comic Sans MS" panose="030F0702030302020204" pitchFamily="66" charset="0"/>
              </a:rPr>
              <a:t>:</a:t>
            </a:r>
            <a:r>
              <a:rPr lang="en-US" sz="2400">
                <a:solidFill>
                  <a:srgbClr val="242021"/>
                </a:solidFill>
                <a:latin typeface="Comic Sans MS" panose="030F0702030302020204" pitchFamily="66" charset="0"/>
              </a:rPr>
              <a:t>    I </a:t>
            </a:r>
            <a:r>
              <a:rPr lang="en-US" sz="2400" dirty="0">
                <a:solidFill>
                  <a:srgbClr val="242021"/>
                </a:solidFill>
                <a:latin typeface="Comic Sans MS" panose="030F0702030302020204" pitchFamily="66" charset="0"/>
              </a:rPr>
              <a:t>see. So, you like spending time on your own.</a:t>
            </a:r>
          </a:p>
          <a:p>
            <a:r>
              <a:rPr lang="en-US" sz="2400" b="1" dirty="0">
                <a:solidFill>
                  <a:srgbClr val="242021"/>
                </a:solidFill>
                <a:latin typeface="Comic Sans MS" panose="030F0702030302020204" pitchFamily="66" charset="0"/>
              </a:rPr>
              <a:t>Trang:</a:t>
            </a:r>
            <a:r>
              <a:rPr lang="en-US" sz="2400" dirty="0">
                <a:solidFill>
                  <a:srgbClr val="242021"/>
                </a:solidFill>
                <a:latin typeface="Comic Sans MS" panose="030F0702030302020204" pitchFamily="66" charset="0"/>
              </a:rPr>
              <a:t> Yes. What do you do in your free time?</a:t>
            </a:r>
          </a:p>
          <a:p>
            <a:r>
              <a:rPr lang="en-US" sz="2400" b="1" dirty="0">
                <a:solidFill>
                  <a:srgbClr val="242021"/>
                </a:solidFill>
                <a:latin typeface="Comic Sans MS" panose="030F0702030302020204" pitchFamily="66" charset="0"/>
              </a:rPr>
              <a:t>Tom</a:t>
            </a:r>
            <a:r>
              <a:rPr lang="en-US" sz="2400" b="1">
                <a:solidFill>
                  <a:srgbClr val="242021"/>
                </a:solidFill>
                <a:latin typeface="Comic Sans MS" panose="030F0702030302020204" pitchFamily="66" charset="0"/>
              </a:rPr>
              <a:t>:</a:t>
            </a:r>
            <a:r>
              <a:rPr lang="en-US" sz="2400">
                <a:solidFill>
                  <a:srgbClr val="242021"/>
                </a:solidFill>
                <a:latin typeface="Comic Sans MS" panose="030F0702030302020204" pitchFamily="66" charset="0"/>
              </a:rPr>
              <a:t>    I’m </a:t>
            </a:r>
            <a:r>
              <a:rPr lang="en-US" sz="2400" dirty="0">
                <a:solidFill>
                  <a:srgbClr val="242021"/>
                </a:solidFill>
                <a:latin typeface="Comic Sans MS" panose="030F0702030302020204" pitchFamily="66" charset="0"/>
              </a:rPr>
              <a:t>a bit different. I usually hang out with my friends. We go </a:t>
            </a:r>
            <a:r>
              <a:rPr lang="en-US" sz="2400">
                <a:solidFill>
                  <a:srgbClr val="242021"/>
                </a:solidFill>
                <a:latin typeface="Comic Sans MS" panose="030F0702030302020204" pitchFamily="66" charset="0"/>
              </a:rPr>
              <a:t>to the</a:t>
            </a:r>
            <a:br>
              <a:rPr lang="en-US" sz="2400">
                <a:solidFill>
                  <a:srgbClr val="242021"/>
                </a:solidFill>
                <a:latin typeface="Comic Sans MS" panose="030F0702030302020204" pitchFamily="66" charset="0"/>
              </a:rPr>
            </a:br>
            <a:r>
              <a:rPr lang="en-US" sz="2400">
                <a:solidFill>
                  <a:srgbClr val="242021"/>
                </a:solidFill>
                <a:latin typeface="Comic Sans MS" panose="030F0702030302020204" pitchFamily="66" charset="0"/>
              </a:rPr>
              <a:t>            </a:t>
            </a:r>
            <a:r>
              <a:rPr lang="en-US" sz="2400" dirty="0">
                <a:solidFill>
                  <a:srgbClr val="242021"/>
                </a:solidFill>
                <a:latin typeface="Comic Sans MS" panose="030F0702030302020204" pitchFamily="66" charset="0"/>
              </a:rPr>
              <a:t>cinema, go cycling, or play sport in the park.</a:t>
            </a:r>
          </a:p>
          <a:p>
            <a:r>
              <a:rPr lang="en-US" sz="2400" b="1" dirty="0">
                <a:solidFill>
                  <a:srgbClr val="242021"/>
                </a:solidFill>
                <a:latin typeface="Comic Sans MS" panose="030F0702030302020204" pitchFamily="66" charset="0"/>
              </a:rPr>
              <a:t>Trang:</a:t>
            </a:r>
            <a:r>
              <a:rPr lang="en-US" sz="2400" dirty="0">
                <a:solidFill>
                  <a:srgbClr val="242021"/>
                </a:solidFill>
                <a:latin typeface="Comic Sans MS" panose="030F0702030302020204" pitchFamily="66" charset="0"/>
              </a:rPr>
              <a:t> You love spending free time with other people, don’t you?</a:t>
            </a:r>
          </a:p>
          <a:p>
            <a:r>
              <a:rPr lang="en-US" sz="2400" b="1" dirty="0">
                <a:solidFill>
                  <a:srgbClr val="242021"/>
                </a:solidFill>
                <a:latin typeface="Comic Sans MS" panose="030F0702030302020204" pitchFamily="66" charset="0"/>
              </a:rPr>
              <a:t>Tom</a:t>
            </a:r>
            <a:r>
              <a:rPr lang="en-US" sz="2400" b="1">
                <a:solidFill>
                  <a:srgbClr val="242021"/>
                </a:solidFill>
                <a:latin typeface="Comic Sans MS" panose="030F0702030302020204" pitchFamily="66" charset="0"/>
              </a:rPr>
              <a:t>:</a:t>
            </a:r>
            <a:r>
              <a:rPr lang="en-US" sz="2400">
                <a:solidFill>
                  <a:srgbClr val="242021"/>
                </a:solidFill>
                <a:latin typeface="Comic Sans MS" panose="030F0702030302020204" pitchFamily="66" charset="0"/>
              </a:rPr>
              <a:t>    That’s </a:t>
            </a:r>
            <a:r>
              <a:rPr lang="en-US" sz="2400" dirty="0">
                <a:solidFill>
                  <a:srgbClr val="242021"/>
                </a:solidFill>
                <a:latin typeface="Comic Sans MS" panose="030F0702030302020204" pitchFamily="66" charset="0"/>
              </a:rPr>
              <a:t>right. By the way, would you like to go to the cinema with </a:t>
            </a:r>
            <a:r>
              <a:rPr lang="en-US" sz="2400">
                <a:solidFill>
                  <a:srgbClr val="242021"/>
                </a:solidFill>
                <a:latin typeface="Comic Sans MS" panose="030F0702030302020204" pitchFamily="66" charset="0"/>
              </a:rPr>
              <a:t>me and</a:t>
            </a:r>
            <a:br>
              <a:rPr lang="en-US" sz="2400">
                <a:solidFill>
                  <a:srgbClr val="242021"/>
                </a:solidFill>
                <a:latin typeface="Comic Sans MS" panose="030F0702030302020204" pitchFamily="66" charset="0"/>
              </a:rPr>
            </a:br>
            <a:r>
              <a:rPr lang="en-US" sz="2400">
                <a:solidFill>
                  <a:srgbClr val="242021"/>
                </a:solidFill>
                <a:latin typeface="Comic Sans MS" panose="030F0702030302020204" pitchFamily="66" charset="0"/>
              </a:rPr>
              <a:t>            Mark </a:t>
            </a:r>
            <a:r>
              <a:rPr lang="en-US" sz="2400" dirty="0">
                <a:solidFill>
                  <a:srgbClr val="242021"/>
                </a:solidFill>
                <a:latin typeface="Comic Sans MS" panose="030F0702030302020204" pitchFamily="66" charset="0"/>
              </a:rPr>
              <a:t>this Sunday? There’s a new comedy at New World Cinema.</a:t>
            </a:r>
          </a:p>
          <a:p>
            <a:r>
              <a:rPr lang="en-US" sz="2400" b="1" dirty="0">
                <a:solidFill>
                  <a:srgbClr val="242021"/>
                </a:solidFill>
                <a:latin typeface="Comic Sans MS" panose="030F0702030302020204" pitchFamily="66" charset="0"/>
              </a:rPr>
              <a:t>Trang:</a:t>
            </a:r>
            <a:r>
              <a:rPr lang="en-US" sz="2400" dirty="0">
                <a:solidFill>
                  <a:srgbClr val="242021"/>
                </a:solidFill>
                <a:latin typeface="Comic Sans MS" panose="030F0702030302020204" pitchFamily="66" charset="0"/>
              </a:rPr>
              <a:t> Yes, I’d love to. Can I ask Mai to join us?</a:t>
            </a:r>
          </a:p>
          <a:p>
            <a:r>
              <a:rPr lang="en-US" sz="2400" b="1" dirty="0">
                <a:solidFill>
                  <a:srgbClr val="242021"/>
                </a:solidFill>
                <a:latin typeface="Comic Sans MS" panose="030F0702030302020204" pitchFamily="66" charset="0"/>
              </a:rPr>
              <a:t>Tom</a:t>
            </a:r>
            <a:r>
              <a:rPr lang="en-US" sz="2400" b="1">
                <a:solidFill>
                  <a:srgbClr val="242021"/>
                </a:solidFill>
                <a:latin typeface="Comic Sans MS" panose="030F0702030302020204" pitchFamily="66" charset="0"/>
              </a:rPr>
              <a:t>:</a:t>
            </a:r>
            <a:r>
              <a:rPr lang="en-US" sz="2400">
                <a:solidFill>
                  <a:srgbClr val="242021"/>
                </a:solidFill>
                <a:latin typeface="Comic Sans MS" panose="030F0702030302020204" pitchFamily="66" charset="0"/>
              </a:rPr>
              <a:t>   Sure</a:t>
            </a:r>
            <a:r>
              <a:rPr lang="en-US" sz="2400" dirty="0">
                <a:solidFill>
                  <a:srgbClr val="242021"/>
                </a:solidFill>
                <a:latin typeface="Comic Sans MS" panose="030F0702030302020204" pitchFamily="66" charset="0"/>
              </a:rPr>
              <a:t>. Let’s meet outside the cinema at 9 a.m. </a:t>
            </a:r>
          </a:p>
        </p:txBody>
      </p:sp>
      <p:pic>
        <p:nvPicPr>
          <p:cNvPr id="2" name="Trac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73054" y="1491986"/>
            <a:ext cx="609600" cy="609600"/>
          </a:xfrm>
          <a:prstGeom prst="rect">
            <a:avLst/>
          </a:prstGeom>
        </p:spPr>
      </p:pic>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40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87067" y="1842145"/>
            <a:ext cx="10282244" cy="4401205"/>
          </a:xfrm>
          <a:prstGeom prst="rect">
            <a:avLst/>
          </a:prstGeom>
          <a:noFill/>
        </p:spPr>
        <p:txBody>
          <a:bodyPr wrap="square">
            <a:spAutoFit/>
          </a:bodyPr>
          <a:lstStyle/>
          <a:p>
            <a:pPr>
              <a:lnSpc>
                <a:spcPct val="200000"/>
              </a:lnSpc>
              <a:buFont typeface="+mj-lt"/>
              <a:buAutoNum type="arabicPeriod"/>
            </a:pPr>
            <a:r>
              <a:rPr lang="en-US" sz="2800"/>
              <a:t> Trang </a:t>
            </a:r>
            <a:r>
              <a:rPr lang="en-US" sz="2800" dirty="0"/>
              <a:t>is looking for </a:t>
            </a:r>
            <a:r>
              <a:rPr lang="en-US" sz="2800"/>
              <a:t>a ____________. </a:t>
            </a:r>
            <a:endParaRPr lang="en-US" sz="2800" dirty="0"/>
          </a:p>
          <a:p>
            <a:pPr>
              <a:lnSpc>
                <a:spcPct val="200000"/>
              </a:lnSpc>
              <a:buFont typeface="+mj-lt"/>
              <a:buAutoNum type="arabicPeriod"/>
            </a:pPr>
            <a:r>
              <a:rPr lang="en-US" sz="2800"/>
              <a:t> She </a:t>
            </a:r>
            <a:r>
              <a:rPr lang="en-US" sz="2800" dirty="0"/>
              <a:t>likes doing DIY in her ____________. </a:t>
            </a:r>
          </a:p>
          <a:p>
            <a:pPr>
              <a:lnSpc>
                <a:spcPct val="200000"/>
              </a:lnSpc>
              <a:buFont typeface="+mj-lt"/>
              <a:buAutoNum type="arabicPeriod"/>
            </a:pPr>
            <a:r>
              <a:rPr lang="en-US" sz="2800"/>
              <a:t> Tom </a:t>
            </a:r>
            <a:r>
              <a:rPr lang="en-US" sz="2800" dirty="0"/>
              <a:t>loves spending his free time with ____________. </a:t>
            </a:r>
          </a:p>
          <a:p>
            <a:pPr>
              <a:lnSpc>
                <a:spcPct val="200000"/>
              </a:lnSpc>
              <a:buFont typeface="+mj-lt"/>
              <a:buAutoNum type="arabicPeriod"/>
            </a:pPr>
            <a:r>
              <a:rPr lang="en-US" sz="2800"/>
              <a:t> Tom </a:t>
            </a:r>
            <a:r>
              <a:rPr lang="en-US" sz="2800" dirty="0"/>
              <a:t>and his friends usually _________ together. </a:t>
            </a:r>
          </a:p>
          <a:p>
            <a:pPr>
              <a:lnSpc>
                <a:spcPct val="200000"/>
              </a:lnSpc>
              <a:buFont typeface="+mj-lt"/>
              <a:buAutoNum type="arabicPeriod"/>
            </a:pPr>
            <a:r>
              <a:rPr lang="en-US" sz="2800"/>
              <a:t> Tom</a:t>
            </a:r>
            <a:r>
              <a:rPr lang="en-US" sz="2800" dirty="0"/>
              <a:t>, Mark, Trang, and Mai are going to see a comedy this _______. </a:t>
            </a:r>
          </a:p>
        </p:txBody>
      </p:sp>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604692" y="133953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77792" y="1339539"/>
            <a:ext cx="7931039" cy="461665"/>
          </a:xfrm>
          <a:prstGeom prst="rect">
            <a:avLst/>
          </a:prstGeom>
          <a:noFill/>
          <a:effectLst/>
        </p:spPr>
        <p:txBody>
          <a:bodyPr wrap="square" rtlCol="0">
            <a:spAutoFit/>
          </a:bodyPr>
          <a:lstStyle/>
          <a:p>
            <a:r>
              <a:rPr lang="en-US" sz="2400" b="1" dirty="0">
                <a:effectLst/>
              </a:rPr>
              <a:t>Read the conversation again and complete the sentences. </a:t>
            </a:r>
            <a:endParaRPr lang="en-US" sz="2400" dirty="0"/>
          </a:p>
        </p:txBody>
      </p:sp>
      <p:sp>
        <p:nvSpPr>
          <p:cNvPr id="17" name="TextBox 16"/>
          <p:cNvSpPr txBox="1"/>
          <p:nvPr/>
        </p:nvSpPr>
        <p:spPr>
          <a:xfrm>
            <a:off x="657478" y="123689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a:t>
            </a:r>
          </a:p>
        </p:txBody>
      </p:sp>
      <p:sp>
        <p:nvSpPr>
          <p:cNvPr id="4" name="Hình chữ nhật: Góc Tròn 6">
            <a:extLst>
              <a:ext uri="{FF2B5EF4-FFF2-40B4-BE49-F238E27FC236}">
                <a16:creationId xmlns:a16="http://schemas.microsoft.com/office/drawing/2014/main" id="{08B1305C-B331-9195-FF9C-9532D6A247B3}"/>
              </a:ext>
            </a:extLst>
          </p:cNvPr>
          <p:cNvSpPr/>
          <p:nvPr/>
        </p:nvSpPr>
        <p:spPr>
          <a:xfrm>
            <a:off x="4170536" y="2055529"/>
            <a:ext cx="1834659"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knitting kit</a:t>
            </a:r>
            <a:endParaRPr lang="vi-VN" sz="2800" dirty="0">
              <a:solidFill>
                <a:srgbClr val="C00000"/>
              </a:solidFill>
            </a:endParaRPr>
          </a:p>
        </p:txBody>
      </p:sp>
      <p:sp>
        <p:nvSpPr>
          <p:cNvPr id="5" name="Hình chữ nhật: Góc Tròn 6">
            <a:extLst>
              <a:ext uri="{FF2B5EF4-FFF2-40B4-BE49-F238E27FC236}">
                <a16:creationId xmlns:a16="http://schemas.microsoft.com/office/drawing/2014/main" id="{817D9914-754B-4E2F-D4CE-94D72E37B2EF}"/>
              </a:ext>
            </a:extLst>
          </p:cNvPr>
          <p:cNvSpPr/>
          <p:nvPr/>
        </p:nvSpPr>
        <p:spPr>
          <a:xfrm>
            <a:off x="4599281" y="2922939"/>
            <a:ext cx="2057815"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leisure time</a:t>
            </a:r>
            <a:endParaRPr lang="vi-VN" sz="2800" dirty="0">
              <a:solidFill>
                <a:srgbClr val="C00000"/>
              </a:solidFill>
            </a:endParaRPr>
          </a:p>
        </p:txBody>
      </p:sp>
      <p:sp>
        <p:nvSpPr>
          <p:cNvPr id="6" name="Hình chữ nhật: Góc Tròn 6">
            <a:extLst>
              <a:ext uri="{FF2B5EF4-FFF2-40B4-BE49-F238E27FC236}">
                <a16:creationId xmlns:a16="http://schemas.microsoft.com/office/drawing/2014/main" id="{BD5FE6B4-2279-EF99-8879-0233645AC809}"/>
              </a:ext>
            </a:extLst>
          </p:cNvPr>
          <p:cNvSpPr/>
          <p:nvPr/>
        </p:nvSpPr>
        <p:spPr>
          <a:xfrm>
            <a:off x="6398104" y="3777411"/>
            <a:ext cx="218258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other people</a:t>
            </a:r>
            <a:endParaRPr lang="vi-VN" sz="2800" dirty="0">
              <a:solidFill>
                <a:srgbClr val="C00000"/>
              </a:solidFill>
            </a:endParaRPr>
          </a:p>
        </p:txBody>
      </p:sp>
      <p:sp>
        <p:nvSpPr>
          <p:cNvPr id="7" name="Hình chữ nhật: Góc Tròn 6">
            <a:extLst>
              <a:ext uri="{FF2B5EF4-FFF2-40B4-BE49-F238E27FC236}">
                <a16:creationId xmlns:a16="http://schemas.microsoft.com/office/drawing/2014/main" id="{731BE2B5-C050-7B4F-9264-9E410BA0742F}"/>
              </a:ext>
            </a:extLst>
          </p:cNvPr>
          <p:cNvSpPr/>
          <p:nvPr/>
        </p:nvSpPr>
        <p:spPr>
          <a:xfrm>
            <a:off x="4887953" y="4639902"/>
            <a:ext cx="1634080"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hang out</a:t>
            </a:r>
            <a:endParaRPr lang="vi-VN" sz="2800" dirty="0">
              <a:solidFill>
                <a:srgbClr val="C00000"/>
              </a:solidFill>
            </a:endParaRPr>
          </a:p>
        </p:txBody>
      </p:sp>
      <p:sp>
        <p:nvSpPr>
          <p:cNvPr id="8" name="Hình chữ nhật: Góc Tròn 6">
            <a:extLst>
              <a:ext uri="{FF2B5EF4-FFF2-40B4-BE49-F238E27FC236}">
                <a16:creationId xmlns:a16="http://schemas.microsoft.com/office/drawing/2014/main" id="{ECDC8F74-31EA-C91E-7B0B-77A245E22F44}"/>
              </a:ext>
            </a:extLst>
          </p:cNvPr>
          <p:cNvSpPr/>
          <p:nvPr/>
        </p:nvSpPr>
        <p:spPr>
          <a:xfrm>
            <a:off x="9256021" y="5477785"/>
            <a:ext cx="1295401"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Sunday</a:t>
            </a:r>
            <a:endParaRPr lang="vi-VN" sz="2800" dirty="0">
              <a:solidFill>
                <a:srgbClr val="C00000"/>
              </a:solidFill>
            </a:endParaRPr>
          </a:p>
        </p:txBody>
      </p:sp>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C405AD4-99BD-9C04-7222-F35A60A62ACA}"/>
              </a:ext>
            </a:extLst>
          </p:cNvPr>
          <p:cNvSpPr>
            <a:spLocks noGrp="1" noChangeArrowheads="1"/>
          </p:cNvSpPr>
          <p:nvPr>
            <p:ph type="title"/>
          </p:nvPr>
        </p:nvSpPr>
        <p:spPr bwMode="auto">
          <a:xfrm>
            <a:off x="651405" y="859783"/>
            <a:ext cx="951869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1.What is Trang looking for?</a:t>
            </a:r>
            <a:b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2.What DIY activities does Trang enjoy in her free time?</a:t>
            </a:r>
            <a:b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3.How does Tom usually spend his leisure time?</a:t>
            </a:r>
            <a:b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b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4.What does Tom invite Trang to do on Sunday?</a:t>
            </a:r>
            <a:b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5.What time will they meet outside the cinema?</a:t>
            </a:r>
          </a:p>
        </p:txBody>
      </p:sp>
      <p:sp>
        <p:nvSpPr>
          <p:cNvPr id="6" name="TextBox 5">
            <a:extLst>
              <a:ext uri="{FF2B5EF4-FFF2-40B4-BE49-F238E27FC236}">
                <a16:creationId xmlns:a16="http://schemas.microsoft.com/office/drawing/2014/main" id="{27829552-0369-125E-E09C-08164B05884A}"/>
              </a:ext>
            </a:extLst>
          </p:cNvPr>
          <p:cNvSpPr txBox="1"/>
          <p:nvPr/>
        </p:nvSpPr>
        <p:spPr>
          <a:xfrm>
            <a:off x="712365" y="1354115"/>
            <a:ext cx="6094602" cy="523220"/>
          </a:xfrm>
          <a:prstGeom prst="rect">
            <a:avLst/>
          </a:prstGeom>
          <a:noFill/>
        </p:spPr>
        <p:txBody>
          <a:bodyPr wrap="square">
            <a:spAutoFit/>
          </a:bodyPr>
          <a:lstStyle/>
          <a:p>
            <a:r>
              <a:rPr lang="en-US" sz="2800" dirty="0">
                <a:solidFill>
                  <a:srgbClr val="FF0000"/>
                </a:solidFill>
              </a:rPr>
              <a:t>She is looking for a knitting kit.</a:t>
            </a:r>
          </a:p>
        </p:txBody>
      </p:sp>
      <p:sp>
        <p:nvSpPr>
          <p:cNvPr id="8" name="TextBox 7">
            <a:extLst>
              <a:ext uri="{FF2B5EF4-FFF2-40B4-BE49-F238E27FC236}">
                <a16:creationId xmlns:a16="http://schemas.microsoft.com/office/drawing/2014/main" id="{532FF6DE-E3BF-7100-054E-4CF7CFC9C6F9}"/>
              </a:ext>
            </a:extLst>
          </p:cNvPr>
          <p:cNvSpPr txBox="1"/>
          <p:nvPr/>
        </p:nvSpPr>
        <p:spPr>
          <a:xfrm>
            <a:off x="662170" y="2342796"/>
            <a:ext cx="10878425" cy="523220"/>
          </a:xfrm>
          <a:prstGeom prst="rect">
            <a:avLst/>
          </a:prstGeom>
          <a:noFill/>
        </p:spPr>
        <p:txBody>
          <a:bodyPr wrap="square">
            <a:spAutoFit/>
          </a:bodyPr>
          <a:lstStyle/>
          <a:p>
            <a:r>
              <a:rPr lang="en-US" sz="2800" dirty="0">
                <a:solidFill>
                  <a:srgbClr val="FF0000"/>
                </a:solidFill>
              </a:rPr>
              <a:t>She enjoys knitting, building dollhouses, and making paper flowers</a:t>
            </a:r>
            <a:r>
              <a:rPr lang="en-US" dirty="0"/>
              <a:t>.</a:t>
            </a:r>
          </a:p>
        </p:txBody>
      </p:sp>
      <p:sp>
        <p:nvSpPr>
          <p:cNvPr id="10" name="TextBox 9">
            <a:extLst>
              <a:ext uri="{FF2B5EF4-FFF2-40B4-BE49-F238E27FC236}">
                <a16:creationId xmlns:a16="http://schemas.microsoft.com/office/drawing/2014/main" id="{BF4C4E0A-EC37-0701-C5DA-38AF0E2F5C61}"/>
              </a:ext>
            </a:extLst>
          </p:cNvPr>
          <p:cNvSpPr txBox="1"/>
          <p:nvPr/>
        </p:nvSpPr>
        <p:spPr>
          <a:xfrm>
            <a:off x="651405" y="3331477"/>
            <a:ext cx="10579917" cy="954107"/>
          </a:xfrm>
          <a:prstGeom prst="rect">
            <a:avLst/>
          </a:prstGeom>
          <a:noFill/>
        </p:spPr>
        <p:txBody>
          <a:bodyPr wrap="square">
            <a:spAutoFit/>
          </a:bodyPr>
          <a:lstStyle/>
          <a:p>
            <a:r>
              <a:rPr lang="en-US" sz="2800" dirty="0">
                <a:solidFill>
                  <a:srgbClr val="FF0000"/>
                </a:solidFill>
              </a:rPr>
              <a:t>He usually hangs out with his friends. They go to the cinema, go cycling, or play sport in the park.</a:t>
            </a:r>
          </a:p>
        </p:txBody>
      </p:sp>
      <p:sp>
        <p:nvSpPr>
          <p:cNvPr id="12" name="TextBox 11">
            <a:extLst>
              <a:ext uri="{FF2B5EF4-FFF2-40B4-BE49-F238E27FC236}">
                <a16:creationId xmlns:a16="http://schemas.microsoft.com/office/drawing/2014/main" id="{61C0A5D7-8C79-4C0C-2113-C61A18936201}"/>
              </a:ext>
            </a:extLst>
          </p:cNvPr>
          <p:cNvSpPr txBox="1"/>
          <p:nvPr/>
        </p:nvSpPr>
        <p:spPr>
          <a:xfrm>
            <a:off x="712365" y="4831311"/>
            <a:ext cx="8613397" cy="523220"/>
          </a:xfrm>
          <a:prstGeom prst="rect">
            <a:avLst/>
          </a:prstGeom>
          <a:noFill/>
        </p:spPr>
        <p:txBody>
          <a:bodyPr wrap="square">
            <a:spAutoFit/>
          </a:bodyPr>
          <a:lstStyle/>
          <a:p>
            <a:r>
              <a:rPr lang="en-US" sz="2800" dirty="0">
                <a:solidFill>
                  <a:srgbClr val="FF0000"/>
                </a:solidFill>
              </a:rPr>
              <a:t>He invites Trang to go to the cinema with him and Mark.</a:t>
            </a:r>
          </a:p>
        </p:txBody>
      </p:sp>
      <p:sp>
        <p:nvSpPr>
          <p:cNvPr id="14" name="TextBox 13">
            <a:extLst>
              <a:ext uri="{FF2B5EF4-FFF2-40B4-BE49-F238E27FC236}">
                <a16:creationId xmlns:a16="http://schemas.microsoft.com/office/drawing/2014/main" id="{7E80DFAC-4380-C3C1-C69D-347C19EE9BAF}"/>
              </a:ext>
            </a:extLst>
          </p:cNvPr>
          <p:cNvSpPr txBox="1"/>
          <p:nvPr/>
        </p:nvSpPr>
        <p:spPr>
          <a:xfrm>
            <a:off x="712365" y="5876541"/>
            <a:ext cx="6094602" cy="523220"/>
          </a:xfrm>
          <a:prstGeom prst="rect">
            <a:avLst/>
          </a:prstGeom>
          <a:noFill/>
        </p:spPr>
        <p:txBody>
          <a:bodyPr wrap="square">
            <a:spAutoFit/>
          </a:bodyPr>
          <a:lstStyle/>
          <a:p>
            <a:r>
              <a:rPr lang="en-US" sz="2800" dirty="0">
                <a:solidFill>
                  <a:srgbClr val="FF0000"/>
                </a:solidFill>
              </a:rPr>
              <a:t>They will meet at 9 a.m.</a:t>
            </a:r>
          </a:p>
        </p:txBody>
      </p:sp>
      <p:sp>
        <p:nvSpPr>
          <p:cNvPr id="16" name="TextBox 15">
            <a:extLst>
              <a:ext uri="{FF2B5EF4-FFF2-40B4-BE49-F238E27FC236}">
                <a16:creationId xmlns:a16="http://schemas.microsoft.com/office/drawing/2014/main" id="{8F66AA51-E2E7-D54E-9EED-4F937D2AA6DC}"/>
              </a:ext>
            </a:extLst>
          </p:cNvPr>
          <p:cNvSpPr txBox="1"/>
          <p:nvPr/>
        </p:nvSpPr>
        <p:spPr>
          <a:xfrm>
            <a:off x="651405" y="314056"/>
            <a:ext cx="6094602" cy="461665"/>
          </a:xfrm>
          <a:prstGeom prst="rect">
            <a:avLst/>
          </a:prstGeom>
          <a:noFill/>
        </p:spPr>
        <p:txBody>
          <a:bodyPr wrap="square">
            <a:spAutoFit/>
          </a:bodyPr>
          <a:lstStyle/>
          <a:p>
            <a:r>
              <a:rPr lang="en-US" sz="2400" b="1" dirty="0">
                <a:solidFill>
                  <a:srgbClr val="FF0000"/>
                </a:solidFill>
              </a:rPr>
              <a:t>ANSWER THE QUESTIONS</a:t>
            </a:r>
          </a:p>
        </p:txBody>
      </p:sp>
    </p:spTree>
    <p:extLst>
      <p:ext uri="{BB962C8B-B14F-4D97-AF65-F5344CB8AC3E}">
        <p14:creationId xmlns:p14="http://schemas.microsoft.com/office/powerpoint/2010/main" val="41755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additive="base">
                                        <p:cTn id="3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2" name="Round Single Corner Rectangle 2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093751"/>
            <a:ext cx="10815315" cy="461665"/>
          </a:xfrm>
          <a:prstGeom prst="rect">
            <a:avLst/>
          </a:prstGeom>
          <a:noFill/>
          <a:effectLst/>
        </p:spPr>
        <p:txBody>
          <a:bodyPr wrap="square" rtlCol="0">
            <a:spAutoFit/>
          </a:bodyPr>
          <a:lstStyle/>
          <a:p>
            <a:r>
              <a:rPr lang="en-US" sz="2400" b="1" dirty="0">
                <a:effectLst/>
              </a:rPr>
              <a:t>Work in pairs. Write the activities from the box under the correct pictures. </a:t>
            </a:r>
            <a:endParaRPr lang="en-US" sz="2400" dirty="0"/>
          </a:p>
        </p:txBody>
      </p:sp>
      <p:sp>
        <p:nvSpPr>
          <p:cNvPr id="16" name="Rounded Rectangle 15"/>
          <p:cNvSpPr/>
          <p:nvPr/>
        </p:nvSpPr>
        <p:spPr>
          <a:xfrm>
            <a:off x="576198" y="107151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96887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4" name="Hình chữ nhật: Góc Tròn 6">
            <a:extLst>
              <a:ext uri="{FF2B5EF4-FFF2-40B4-BE49-F238E27FC236}">
                <a16:creationId xmlns:a16="http://schemas.microsoft.com/office/drawing/2014/main" id="{DD1BA7B0-ACBD-FD5E-EE0A-1758F7F8840B}"/>
              </a:ext>
            </a:extLst>
          </p:cNvPr>
          <p:cNvSpPr/>
          <p:nvPr/>
        </p:nvSpPr>
        <p:spPr>
          <a:xfrm>
            <a:off x="102363" y="1703726"/>
            <a:ext cx="1448085"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doing DIY</a:t>
            </a:r>
            <a:endParaRPr lang="vi-VN" sz="2400" dirty="0">
              <a:solidFill>
                <a:srgbClr val="C00000"/>
              </a:solidFill>
            </a:endParaRPr>
          </a:p>
        </p:txBody>
      </p:sp>
      <p:sp>
        <p:nvSpPr>
          <p:cNvPr id="6" name="Hình chữ nhật: Góc Tròn 20">
            <a:extLst>
              <a:ext uri="{FF2B5EF4-FFF2-40B4-BE49-F238E27FC236}">
                <a16:creationId xmlns:a16="http://schemas.microsoft.com/office/drawing/2014/main" id="{9D323001-C3AB-87DF-FBE5-D93F3CF82806}"/>
              </a:ext>
            </a:extLst>
          </p:cNvPr>
          <p:cNvSpPr/>
          <p:nvPr/>
        </p:nvSpPr>
        <p:spPr>
          <a:xfrm>
            <a:off x="1705499" y="1710462"/>
            <a:ext cx="1259731"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cooking</a:t>
            </a:r>
            <a:endParaRPr lang="vi-VN" sz="2400" dirty="0">
              <a:solidFill>
                <a:srgbClr val="C00000"/>
              </a:solidFill>
            </a:endParaRPr>
          </a:p>
        </p:txBody>
      </p:sp>
      <p:sp>
        <p:nvSpPr>
          <p:cNvPr id="7" name="Hình chữ nhật: Góc Tròn 21">
            <a:extLst>
              <a:ext uri="{FF2B5EF4-FFF2-40B4-BE49-F238E27FC236}">
                <a16:creationId xmlns:a16="http://schemas.microsoft.com/office/drawing/2014/main" id="{38689B60-EF1D-A043-86D7-D8769C644766}"/>
              </a:ext>
            </a:extLst>
          </p:cNvPr>
          <p:cNvSpPr/>
          <p:nvPr/>
        </p:nvSpPr>
        <p:spPr>
          <a:xfrm>
            <a:off x="3146222" y="1710462"/>
            <a:ext cx="190661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doing puzzles</a:t>
            </a:r>
            <a:endParaRPr lang="vi-VN" sz="2400" dirty="0">
              <a:solidFill>
                <a:srgbClr val="C00000"/>
              </a:solidFill>
            </a:endParaRPr>
          </a:p>
        </p:txBody>
      </p:sp>
      <p:sp>
        <p:nvSpPr>
          <p:cNvPr id="8" name="Hình chữ nhật: Góc Tròn 22">
            <a:extLst>
              <a:ext uri="{FF2B5EF4-FFF2-40B4-BE49-F238E27FC236}">
                <a16:creationId xmlns:a16="http://schemas.microsoft.com/office/drawing/2014/main" id="{66BB8AA8-44E4-8D3C-DBC1-C70BE17DD6E7}"/>
              </a:ext>
            </a:extLst>
          </p:cNvPr>
          <p:cNvSpPr/>
          <p:nvPr/>
        </p:nvSpPr>
        <p:spPr>
          <a:xfrm>
            <a:off x="5231395" y="1701742"/>
            <a:ext cx="190661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playing sport</a:t>
            </a:r>
            <a:endParaRPr lang="vi-VN" sz="2400" dirty="0">
              <a:solidFill>
                <a:srgbClr val="C00000"/>
              </a:solidFill>
            </a:endParaRPr>
          </a:p>
        </p:txBody>
      </p:sp>
      <p:sp>
        <p:nvSpPr>
          <p:cNvPr id="9" name="Hình chữ nhật: Góc Tròn 23">
            <a:extLst>
              <a:ext uri="{FF2B5EF4-FFF2-40B4-BE49-F238E27FC236}">
                <a16:creationId xmlns:a16="http://schemas.microsoft.com/office/drawing/2014/main" id="{1AF76600-3E7C-0E0D-3911-B9B0BB90C774}"/>
              </a:ext>
            </a:extLst>
          </p:cNvPr>
          <p:cNvSpPr/>
          <p:nvPr/>
        </p:nvSpPr>
        <p:spPr>
          <a:xfrm>
            <a:off x="7317995" y="1710462"/>
            <a:ext cx="215411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surfing </a:t>
            </a:r>
            <a:r>
              <a:rPr lang="en-US" sz="2400">
                <a:solidFill>
                  <a:srgbClr val="C00000"/>
                </a:solidFill>
              </a:rPr>
              <a:t>the net</a:t>
            </a:r>
            <a:endParaRPr lang="vi-VN" sz="2400" dirty="0">
              <a:solidFill>
                <a:srgbClr val="C00000"/>
              </a:solidFill>
            </a:endParaRPr>
          </a:p>
        </p:txBody>
      </p:sp>
      <p:pic>
        <p:nvPicPr>
          <p:cNvPr id="10" name="Picture 8">
            <a:extLst>
              <a:ext uri="{FF2B5EF4-FFF2-40B4-BE49-F238E27FC236}">
                <a16:creationId xmlns:a16="http://schemas.microsoft.com/office/drawing/2014/main" id="{CE8B5EDE-B16D-C8F1-46D3-C0F131AA2E5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16" r="5316"/>
          <a:stretch/>
        </p:blipFill>
        <p:spPr bwMode="auto">
          <a:xfrm>
            <a:off x="4964273" y="2364203"/>
            <a:ext cx="2592000" cy="1727592"/>
          </a:xfrm>
          <a:prstGeom prst="roundRect">
            <a:avLst/>
          </a:prstGeom>
          <a:noFill/>
          <a:ln w="12700">
            <a:solidFill>
              <a:schemeClr val="accent6"/>
            </a:solidFill>
          </a:ln>
          <a:extLst>
            <a:ext uri="{909E8E84-426E-40DD-AFC4-6F175D3DCCD1}">
              <a14:hiddenFill xmlns:a14="http://schemas.microsoft.com/office/drawing/2010/main">
                <a:solidFill>
                  <a:srgbClr val="FFFFFF"/>
                </a:solidFill>
              </a14:hiddenFill>
            </a:ext>
          </a:extLst>
        </p:spPr>
      </p:pic>
      <p:pic>
        <p:nvPicPr>
          <p:cNvPr id="18" name="Picture 12">
            <a:extLst>
              <a:ext uri="{FF2B5EF4-FFF2-40B4-BE49-F238E27FC236}">
                <a16:creationId xmlns:a16="http://schemas.microsoft.com/office/drawing/2014/main" id="{7B9F379C-D0EC-85EC-62C4-17983FDF8B0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7" t="-603" r="9433" b="603"/>
          <a:stretch/>
        </p:blipFill>
        <p:spPr bwMode="auto">
          <a:xfrm>
            <a:off x="9023802" y="4666700"/>
            <a:ext cx="2592000" cy="1728000"/>
          </a:xfrm>
          <a:prstGeom prst="round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pic>
        <p:nvPicPr>
          <p:cNvPr id="19" name="Picture 14" descr="Da Nhân Tạo: Phù Hợp Để Luyện Tập Bóng Rổ">
            <a:extLst>
              <a:ext uri="{FF2B5EF4-FFF2-40B4-BE49-F238E27FC236}">
                <a16:creationId xmlns:a16="http://schemas.microsoft.com/office/drawing/2014/main" id="{3CD8FF31-1226-31AE-AC86-FD10083FD3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3802" y="2364203"/>
            <a:ext cx="2592000" cy="1728000"/>
          </a:xfrm>
          <a:prstGeom prst="round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pic>
        <p:nvPicPr>
          <p:cNvPr id="20" name="Picture 16" descr="Best Students Scissors">
            <a:extLst>
              <a:ext uri="{FF2B5EF4-FFF2-40B4-BE49-F238E27FC236}">
                <a16:creationId xmlns:a16="http://schemas.microsoft.com/office/drawing/2014/main" id="{50A76A1D-F920-B485-1E95-D05FFF2207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3333"/>
          <a:stretch/>
        </p:blipFill>
        <p:spPr bwMode="auto">
          <a:xfrm>
            <a:off x="4964273" y="4666700"/>
            <a:ext cx="2592000" cy="1728000"/>
          </a:xfrm>
          <a:prstGeom prst="round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sp>
        <p:nvSpPr>
          <p:cNvPr id="28" name="Hình chữ nhật: Góc Tròn 23">
            <a:extLst>
              <a:ext uri="{FF2B5EF4-FFF2-40B4-BE49-F238E27FC236}">
                <a16:creationId xmlns:a16="http://schemas.microsoft.com/office/drawing/2014/main" id="{E132CBB0-73D4-6140-F59B-CDD26733C241}"/>
              </a:ext>
            </a:extLst>
          </p:cNvPr>
          <p:cNvSpPr/>
          <p:nvPr/>
        </p:nvSpPr>
        <p:spPr>
          <a:xfrm>
            <a:off x="9629263" y="1703725"/>
            <a:ext cx="2592001"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messaging friends</a:t>
            </a:r>
            <a:endParaRPr lang="vi-VN" sz="2400" dirty="0">
              <a:solidFill>
                <a:srgbClr val="C00000"/>
              </a:solidFill>
            </a:endParaRPr>
          </a:p>
        </p:txBody>
      </p:sp>
      <p:pic>
        <p:nvPicPr>
          <p:cNvPr id="2" name="Picture 1"/>
          <p:cNvPicPr>
            <a:picLocks noChangeAspect="1"/>
          </p:cNvPicPr>
          <p:nvPr/>
        </p:nvPicPr>
        <p:blipFill rotWithShape="1">
          <a:blip r:embed="rId7"/>
          <a:srcRect l="1843" t="2880" r="2810" b="5023"/>
          <a:stretch/>
        </p:blipFill>
        <p:spPr>
          <a:xfrm>
            <a:off x="576198" y="2406417"/>
            <a:ext cx="2617294" cy="1685378"/>
          </a:xfrm>
          <a:prstGeom prst="rect">
            <a:avLst/>
          </a:prstGeom>
        </p:spPr>
      </p:pic>
      <p:pic>
        <p:nvPicPr>
          <p:cNvPr id="3" name="Picture 2"/>
          <p:cNvPicPr>
            <a:picLocks noChangeAspect="1"/>
          </p:cNvPicPr>
          <p:nvPr/>
        </p:nvPicPr>
        <p:blipFill rotWithShape="1">
          <a:blip r:embed="rId8"/>
          <a:srcRect l="1835" t="3976" r="2934" b="3448"/>
          <a:stretch/>
        </p:blipFill>
        <p:spPr>
          <a:xfrm>
            <a:off x="628983" y="4666699"/>
            <a:ext cx="2564509" cy="1728001"/>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7.40741E-7 L -0.73958 0.35579 " pathEditMode="relative" rAng="0" ptsTypes="AA">
                                      <p:cBhvr>
                                        <p:cTn id="6" dur="2000" fill="hold"/>
                                        <p:tgtEl>
                                          <p:spTgt spid="28"/>
                                        </p:tgtEl>
                                        <p:attrNameLst>
                                          <p:attrName>ppt_x</p:attrName>
                                          <p:attrName>ppt_y</p:attrName>
                                        </p:attrNameLst>
                                      </p:cBhvr>
                                      <p:rCtr x="-37057" y="1766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54167E-6 -3.7037E-7 L 0.32929 0.35486 " pathEditMode="relative" rAng="0" ptsTypes="AA">
                                      <p:cBhvr>
                                        <p:cTn id="10" dur="2000" fill="hold"/>
                                        <p:tgtEl>
                                          <p:spTgt spid="6"/>
                                        </p:tgtEl>
                                        <p:attrNameLst>
                                          <p:attrName>ppt_x</p:attrName>
                                          <p:attrName>ppt_y</p:attrName>
                                        </p:attrNameLst>
                                      </p:cBhvr>
                                      <p:rCtr x="16458" y="1773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45833E-6 -2.96296E-6 L 0.36406 0.35278 " pathEditMode="relative" rAng="0" ptsTypes="AA">
                                      <p:cBhvr>
                                        <p:cTn id="14" dur="2000" fill="hold"/>
                                        <p:tgtEl>
                                          <p:spTgt spid="8"/>
                                        </p:tgtEl>
                                        <p:attrNameLst>
                                          <p:attrName>ppt_x</p:attrName>
                                          <p:attrName>ppt_y</p:attrName>
                                        </p:attrNameLst>
                                      </p:cBhvr>
                                      <p:rCtr x="18203" y="1763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6 -3.7037E-7 L -0.16654 0.68681 " pathEditMode="relative" rAng="0" ptsTypes="AA">
                                      <p:cBhvr>
                                        <p:cTn id="18" dur="2000" fill="hold"/>
                                        <p:tgtEl>
                                          <p:spTgt spid="7"/>
                                        </p:tgtEl>
                                        <p:attrNameLst>
                                          <p:attrName>ppt_x</p:attrName>
                                          <p:attrName>ppt_y</p:attrName>
                                        </p:attrNameLst>
                                      </p:cBhvr>
                                      <p:rCtr x="-8333" y="3432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66667E-6 -4.44444E-6 L 0.45234 0.68774 " pathEditMode="relative" rAng="0" ptsTypes="AA">
                                      <p:cBhvr>
                                        <p:cTn id="22" dur="2000" fill="hold"/>
                                        <p:tgtEl>
                                          <p:spTgt spid="4"/>
                                        </p:tgtEl>
                                        <p:attrNameLst>
                                          <p:attrName>ppt_x</p:attrName>
                                          <p:attrName>ppt_y</p:attrName>
                                        </p:attrNameLst>
                                      </p:cBhvr>
                                      <p:rCtr x="22617" y="34375"/>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66667E-6 -3.7037E-7 L 0.16979 0.68611 " pathEditMode="relative" rAng="0" ptsTypes="AA">
                                      <p:cBhvr>
                                        <p:cTn id="26" dur="2000" fill="hold"/>
                                        <p:tgtEl>
                                          <p:spTgt spid="9"/>
                                        </p:tgtEl>
                                        <p:attrNameLst>
                                          <p:attrName>ppt_x</p:attrName>
                                          <p:attrName>ppt_y</p:attrName>
                                        </p:attrNameLst>
                                      </p:cBhvr>
                                      <p:rCtr x="8490" y="34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905" y="1905"/>
            <a:ext cx="12192000" cy="1083309"/>
            <a:chOff x="0" y="-3"/>
            <a:chExt cx="12192000" cy="1083309"/>
          </a:xfrm>
        </p:grpSpPr>
        <p:sp>
          <p:nvSpPr>
            <p:cNvPr id="28" name="Round Single Corner Rectangle 2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 Single Corner Rectangle 2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20439" y="1266231"/>
            <a:ext cx="11287106" cy="461665"/>
          </a:xfrm>
          <a:prstGeom prst="rect">
            <a:avLst/>
          </a:prstGeom>
          <a:noFill/>
          <a:effectLst/>
        </p:spPr>
        <p:txBody>
          <a:bodyPr wrap="square" rtlCol="0">
            <a:spAutoFit/>
          </a:bodyPr>
          <a:lstStyle/>
          <a:p>
            <a:r>
              <a:rPr lang="en-US" sz="2400" b="1" dirty="0">
                <a:effectLst/>
              </a:rPr>
              <a:t>Work in pairs. Read the word and phrases, and guess which activities in </a:t>
            </a:r>
            <a:r>
              <a:rPr lang="en-US" sz="2400" b="1" dirty="0">
                <a:solidFill>
                  <a:srgbClr val="EF4B66"/>
                </a:solidFill>
                <a:effectLst/>
              </a:rPr>
              <a:t>3</a:t>
            </a:r>
            <a:r>
              <a:rPr lang="en-US" sz="2400" b="1" dirty="0">
                <a:solidFill>
                  <a:srgbClr val="FF7F00"/>
                </a:solidFill>
                <a:effectLst/>
              </a:rPr>
              <a:t> </a:t>
            </a:r>
            <a:r>
              <a:rPr lang="en-US" sz="2400" b="1" dirty="0">
                <a:effectLst/>
              </a:rPr>
              <a:t>are described. </a:t>
            </a:r>
            <a:endParaRPr lang="en-US" sz="2400" dirty="0"/>
          </a:p>
        </p:txBody>
      </p:sp>
      <p:sp>
        <p:nvSpPr>
          <p:cNvPr id="16" name="Rounded Rectangle 15"/>
          <p:cNvSpPr/>
          <p:nvPr/>
        </p:nvSpPr>
        <p:spPr>
          <a:xfrm>
            <a:off x="347598" y="123492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00383" y="113228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8DE1DC7-075B-23AE-8277-9352718DC434}"/>
              </a:ext>
            </a:extLst>
          </p:cNvPr>
          <p:cNvSpPr txBox="1"/>
          <p:nvPr/>
        </p:nvSpPr>
        <p:spPr>
          <a:xfrm>
            <a:off x="284713" y="1559625"/>
            <a:ext cx="7591856" cy="5016758"/>
          </a:xfrm>
          <a:prstGeom prst="rect">
            <a:avLst/>
          </a:prstGeom>
          <a:noFill/>
        </p:spPr>
        <p:txBody>
          <a:bodyPr wrap="square">
            <a:spAutoFit/>
          </a:bodyPr>
          <a:lstStyle/>
          <a:p>
            <a:pPr>
              <a:lnSpc>
                <a:spcPct val="200000"/>
              </a:lnSpc>
              <a:buFont typeface="+mj-lt"/>
              <a:buAutoNum type="arabicPeriod"/>
            </a:pPr>
            <a:r>
              <a:rPr lang="en-US" sz="3200" dirty="0">
                <a:effectLst/>
              </a:rPr>
              <a:t> improve memory, a mental exercise </a:t>
            </a:r>
          </a:p>
          <a:p>
            <a:pPr>
              <a:lnSpc>
                <a:spcPct val="200000"/>
              </a:lnSpc>
              <a:buFont typeface="+mj-lt"/>
              <a:buAutoNum type="arabicPeriod"/>
            </a:pPr>
            <a:r>
              <a:rPr lang="en-US" sz="3200" dirty="0">
                <a:effectLst/>
              </a:rPr>
              <a:t> save money, increase creativity </a:t>
            </a:r>
          </a:p>
          <a:p>
            <a:pPr>
              <a:lnSpc>
                <a:spcPct val="200000"/>
              </a:lnSpc>
              <a:buFont typeface="+mj-lt"/>
              <a:buAutoNum type="arabicPeriod"/>
            </a:pPr>
            <a:r>
              <a:rPr lang="en-US" sz="3200" dirty="0">
                <a:effectLst/>
              </a:rPr>
              <a:t> improve physical health, make friends </a:t>
            </a:r>
          </a:p>
          <a:p>
            <a:pPr>
              <a:lnSpc>
                <a:spcPct val="200000"/>
              </a:lnSpc>
              <a:buFont typeface="+mj-lt"/>
              <a:buAutoNum type="arabicPeriod"/>
            </a:pPr>
            <a:r>
              <a:rPr lang="en-US" sz="3200" dirty="0">
                <a:effectLst/>
              </a:rPr>
              <a:t> keep in touch</a:t>
            </a:r>
            <a:r>
              <a:rPr lang="en-US" sz="3200">
                <a:effectLst/>
              </a:rPr>
              <a:t>, be relaxed</a:t>
            </a:r>
            <a:endParaRPr lang="en-US" sz="3200" dirty="0">
              <a:effectLst/>
            </a:endParaRPr>
          </a:p>
          <a:p>
            <a:pPr>
              <a:lnSpc>
                <a:spcPct val="200000"/>
              </a:lnSpc>
              <a:buFont typeface="+mj-lt"/>
              <a:buAutoNum type="arabicPeriod"/>
            </a:pPr>
            <a:r>
              <a:rPr lang="en-US" sz="3200" dirty="0">
                <a:effectLst/>
              </a:rPr>
              <a:t> learn something about IT, computer skills </a:t>
            </a:r>
          </a:p>
        </p:txBody>
      </p:sp>
      <p:sp>
        <p:nvSpPr>
          <p:cNvPr id="4" name="Hình chữ nhật: Góc Tròn 21">
            <a:extLst>
              <a:ext uri="{FF2B5EF4-FFF2-40B4-BE49-F238E27FC236}">
                <a16:creationId xmlns:a16="http://schemas.microsoft.com/office/drawing/2014/main" id="{D62CE67F-870B-58F5-D061-36E6DB0E6B5A}"/>
              </a:ext>
            </a:extLst>
          </p:cNvPr>
          <p:cNvSpPr/>
          <p:nvPr/>
        </p:nvSpPr>
        <p:spPr>
          <a:xfrm>
            <a:off x="7894352" y="1881867"/>
            <a:ext cx="2552536"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doing puzzles</a:t>
            </a:r>
            <a:endParaRPr lang="vi-VN" sz="3200" dirty="0">
              <a:solidFill>
                <a:srgbClr val="C00000"/>
              </a:solidFill>
            </a:endParaRPr>
          </a:p>
        </p:txBody>
      </p:sp>
      <p:sp>
        <p:nvSpPr>
          <p:cNvPr id="5" name="Hình chữ nhật: Góc Tròn 6">
            <a:extLst>
              <a:ext uri="{FF2B5EF4-FFF2-40B4-BE49-F238E27FC236}">
                <a16:creationId xmlns:a16="http://schemas.microsoft.com/office/drawing/2014/main" id="{3628CDFF-69EA-D4FA-61E3-10665DB8B6D5}"/>
              </a:ext>
            </a:extLst>
          </p:cNvPr>
          <p:cNvSpPr/>
          <p:nvPr/>
        </p:nvSpPr>
        <p:spPr>
          <a:xfrm>
            <a:off x="7894352" y="2856077"/>
            <a:ext cx="1916444"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doing DIY</a:t>
            </a:r>
            <a:endParaRPr lang="vi-VN" sz="3200" dirty="0">
              <a:solidFill>
                <a:srgbClr val="C00000"/>
              </a:solidFill>
            </a:endParaRPr>
          </a:p>
        </p:txBody>
      </p:sp>
      <p:sp>
        <p:nvSpPr>
          <p:cNvPr id="6" name="Hình chữ nhật: Góc Tròn 22">
            <a:extLst>
              <a:ext uri="{FF2B5EF4-FFF2-40B4-BE49-F238E27FC236}">
                <a16:creationId xmlns:a16="http://schemas.microsoft.com/office/drawing/2014/main" id="{BA750FCB-CA05-2EEA-F134-7C221656C4F1}"/>
              </a:ext>
            </a:extLst>
          </p:cNvPr>
          <p:cNvSpPr/>
          <p:nvPr/>
        </p:nvSpPr>
        <p:spPr>
          <a:xfrm>
            <a:off x="7875348" y="3838446"/>
            <a:ext cx="2552536"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playing sport</a:t>
            </a:r>
            <a:endParaRPr lang="vi-VN" sz="3200" dirty="0">
              <a:solidFill>
                <a:srgbClr val="C00000"/>
              </a:solidFill>
            </a:endParaRPr>
          </a:p>
        </p:txBody>
      </p:sp>
      <p:sp>
        <p:nvSpPr>
          <p:cNvPr id="7" name="Hình chữ nhật: Góc Tròn 23">
            <a:extLst>
              <a:ext uri="{FF2B5EF4-FFF2-40B4-BE49-F238E27FC236}">
                <a16:creationId xmlns:a16="http://schemas.microsoft.com/office/drawing/2014/main" id="{42F9ED95-D715-DD34-8D0A-43515CFDE079}"/>
              </a:ext>
            </a:extLst>
          </p:cNvPr>
          <p:cNvSpPr/>
          <p:nvPr/>
        </p:nvSpPr>
        <p:spPr>
          <a:xfrm>
            <a:off x="7875348" y="4742912"/>
            <a:ext cx="3303848"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messaging friends</a:t>
            </a:r>
            <a:endParaRPr lang="vi-VN" sz="3200" dirty="0">
              <a:solidFill>
                <a:srgbClr val="C00000"/>
              </a:solidFill>
            </a:endParaRPr>
          </a:p>
        </p:txBody>
      </p:sp>
      <p:sp>
        <p:nvSpPr>
          <p:cNvPr id="8" name="Hình chữ nhật: Góc Tròn 23">
            <a:extLst>
              <a:ext uri="{FF2B5EF4-FFF2-40B4-BE49-F238E27FC236}">
                <a16:creationId xmlns:a16="http://schemas.microsoft.com/office/drawing/2014/main" id="{CA3F56D9-6AAC-6B98-FCB9-C4C849DB8016}"/>
              </a:ext>
            </a:extLst>
          </p:cNvPr>
          <p:cNvSpPr/>
          <p:nvPr/>
        </p:nvSpPr>
        <p:spPr>
          <a:xfrm>
            <a:off x="7876570" y="5709869"/>
            <a:ext cx="2735746"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surfing </a:t>
            </a:r>
            <a:r>
              <a:rPr lang="en-US" sz="3200">
                <a:solidFill>
                  <a:srgbClr val="C00000"/>
                </a:solidFill>
              </a:rPr>
              <a:t>the net</a:t>
            </a:r>
            <a:endParaRPr lang="vi-VN" sz="3200" dirty="0">
              <a:solidFill>
                <a:srgbClr val="C00000"/>
              </a:solidFill>
            </a:endParaRP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905" y="1905"/>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202872"/>
            <a:ext cx="10815315" cy="830997"/>
          </a:xfrm>
          <a:prstGeom prst="rect">
            <a:avLst/>
          </a:prstGeom>
          <a:noFill/>
          <a:effectLst/>
        </p:spPr>
        <p:txBody>
          <a:bodyPr wrap="square" rtlCol="0">
            <a:spAutoFit/>
          </a:bodyPr>
          <a:lstStyle/>
          <a:p>
            <a:r>
              <a:rPr lang="en-US" sz="2400" b="1" dirty="0">
                <a:effectLst/>
              </a:rPr>
              <a:t>Work in groups. Ask one another the question below. Then report your friends’ answers to the class. </a:t>
            </a:r>
            <a:endParaRPr lang="en-US" sz="2400" dirty="0"/>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PRODUCTION</a:t>
            </a:r>
          </a:p>
        </p:txBody>
      </p:sp>
      <p:sp>
        <p:nvSpPr>
          <p:cNvPr id="2" name="Hộp Văn bản 3">
            <a:extLst>
              <a:ext uri="{FF2B5EF4-FFF2-40B4-BE49-F238E27FC236}">
                <a16:creationId xmlns:a16="http://schemas.microsoft.com/office/drawing/2014/main" id="{9E0521DF-788E-C29B-C1FF-66F41E6946B5}"/>
              </a:ext>
            </a:extLst>
          </p:cNvPr>
          <p:cNvSpPr txBox="1"/>
          <p:nvPr/>
        </p:nvSpPr>
        <p:spPr>
          <a:xfrm>
            <a:off x="238234" y="2425750"/>
            <a:ext cx="6586312" cy="1323439"/>
          </a:xfrm>
          <a:prstGeom prst="rect">
            <a:avLst/>
          </a:prstGeom>
          <a:noFill/>
        </p:spPr>
        <p:txBody>
          <a:bodyPr wrap="square">
            <a:spAutoFit/>
          </a:bodyPr>
          <a:lstStyle/>
          <a:p>
            <a:r>
              <a:rPr lang="en-US" sz="4000" dirty="0">
                <a:effectLst/>
              </a:rPr>
              <a:t>If you have some free time this weekend, what will you do? </a:t>
            </a:r>
            <a:endParaRPr lang="en-US" sz="4000" dirty="0"/>
          </a:p>
        </p:txBody>
      </p:sp>
      <p:pic>
        <p:nvPicPr>
          <p:cNvPr id="4" name="Google Shape;622;p31" descr="Two people talking, dialogue, people png | PNGEgg">
            <a:extLst>
              <a:ext uri="{FF2B5EF4-FFF2-40B4-BE49-F238E27FC236}">
                <a16:creationId xmlns:a16="http://schemas.microsoft.com/office/drawing/2014/main" id="{E3216F0E-4ECA-4F35-772D-3864D5930F8D}"/>
              </a:ext>
            </a:extLst>
          </p:cNvPr>
          <p:cNvPicPr preferRelativeResize="0"/>
          <p:nvPr/>
        </p:nvPicPr>
        <p:blipFill rotWithShape="1">
          <a:blip r:embed="rId3">
            <a:alphaModFix/>
          </a:blip>
          <a:srcRect l="55624"/>
          <a:stretch/>
        </p:blipFill>
        <p:spPr>
          <a:xfrm>
            <a:off x="9752531" y="4393580"/>
            <a:ext cx="1799184" cy="2464420"/>
          </a:xfrm>
          <a:prstGeom prst="rect">
            <a:avLst/>
          </a:prstGeom>
          <a:noFill/>
          <a:ln>
            <a:noFill/>
          </a:ln>
        </p:spPr>
      </p:pic>
      <p:pic>
        <p:nvPicPr>
          <p:cNvPr id="5" name="Google Shape;623;p31" descr="Two people talking, dialogue, people png | PNGEgg">
            <a:extLst>
              <a:ext uri="{FF2B5EF4-FFF2-40B4-BE49-F238E27FC236}">
                <a16:creationId xmlns:a16="http://schemas.microsoft.com/office/drawing/2014/main" id="{C171EBD5-18E2-00FF-C5CF-9C998A90C173}"/>
              </a:ext>
            </a:extLst>
          </p:cNvPr>
          <p:cNvPicPr preferRelativeResize="0"/>
          <p:nvPr/>
        </p:nvPicPr>
        <p:blipFill rotWithShape="1">
          <a:blip r:embed="rId4">
            <a:alphaModFix/>
          </a:blip>
          <a:srcRect l="-378" t="-1424" r="38309" b="1424"/>
          <a:stretch/>
        </p:blipFill>
        <p:spPr>
          <a:xfrm>
            <a:off x="7141939" y="4416375"/>
            <a:ext cx="2610592" cy="2464420"/>
          </a:xfrm>
          <a:prstGeom prst="rect">
            <a:avLst/>
          </a:prstGeom>
          <a:noFill/>
          <a:ln>
            <a:noFill/>
          </a:ln>
        </p:spPr>
      </p:pic>
      <p:pic>
        <p:nvPicPr>
          <p:cNvPr id="6" name="Google Shape;624;p31">
            <a:extLst>
              <a:ext uri="{FF2B5EF4-FFF2-40B4-BE49-F238E27FC236}">
                <a16:creationId xmlns:a16="http://schemas.microsoft.com/office/drawing/2014/main" id="{A7832960-6874-FCBB-0CCA-D60176D44701}"/>
              </a:ext>
            </a:extLst>
          </p:cNvPr>
          <p:cNvPicPr preferRelativeResize="0"/>
          <p:nvPr/>
        </p:nvPicPr>
        <p:blipFill rotWithShape="1">
          <a:blip r:embed="rId5">
            <a:alphaModFix/>
          </a:blip>
          <a:srcRect/>
          <a:stretch/>
        </p:blipFill>
        <p:spPr>
          <a:xfrm rot="21388127">
            <a:off x="10146842" y="2871469"/>
            <a:ext cx="1711485" cy="1476636"/>
          </a:xfrm>
          <a:prstGeom prst="rect">
            <a:avLst/>
          </a:prstGeom>
          <a:noFill/>
          <a:ln>
            <a:noFill/>
          </a:ln>
        </p:spPr>
      </p:pic>
      <p:pic>
        <p:nvPicPr>
          <p:cNvPr id="7" name="Google Shape;626;p31">
            <a:extLst>
              <a:ext uri="{FF2B5EF4-FFF2-40B4-BE49-F238E27FC236}">
                <a16:creationId xmlns:a16="http://schemas.microsoft.com/office/drawing/2014/main" id="{23F47EFC-787F-AF47-F760-5E550CB2AC76}"/>
              </a:ext>
            </a:extLst>
          </p:cNvPr>
          <p:cNvPicPr preferRelativeResize="0"/>
          <p:nvPr/>
        </p:nvPicPr>
        <p:blipFill rotWithShape="1">
          <a:blip r:embed="rId5">
            <a:alphaModFix/>
          </a:blip>
          <a:srcRect/>
          <a:stretch/>
        </p:blipFill>
        <p:spPr>
          <a:xfrm flipH="1">
            <a:off x="6824546" y="2874343"/>
            <a:ext cx="1982359" cy="1470888"/>
          </a:xfrm>
          <a:prstGeom prst="rect">
            <a:avLst/>
          </a:prstGeom>
          <a:noFill/>
          <a:ln>
            <a:noFill/>
          </a:ln>
        </p:spPr>
      </p:pic>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2132-E8CA-EA41-6093-E5FC815E298D}"/>
              </a:ext>
            </a:extLst>
          </p:cNvPr>
          <p:cNvSpPr>
            <a:spLocks noGrp="1"/>
          </p:cNvSpPr>
          <p:nvPr>
            <p:ph type="title"/>
          </p:nvPr>
        </p:nvSpPr>
        <p:spPr>
          <a:xfrm>
            <a:off x="620087" y="2948934"/>
            <a:ext cx="10515600" cy="1325563"/>
          </a:xfrm>
        </p:spPr>
        <p:txBody>
          <a:bodyPr>
            <a:normAutofit fontScale="90000"/>
          </a:bodyPr>
          <a:lstStyle/>
          <a:p>
            <a:r>
              <a:rPr lang="en-US" dirty="0"/>
              <a:t>1. She was from a small town in China, ....             ?</a:t>
            </a:r>
            <a:br>
              <a:rPr lang="en-US" dirty="0"/>
            </a:br>
            <a:r>
              <a:rPr lang="en-US" dirty="0"/>
              <a:t>2. He's still sleeping, ....           ?</a:t>
            </a:r>
            <a:br>
              <a:rPr lang="en-US" dirty="0"/>
            </a:br>
            <a:r>
              <a:rPr lang="en-US" dirty="0"/>
              <a:t>3. We’re late again, ....           ? </a:t>
            </a:r>
            <a:br>
              <a:rPr lang="en-US" dirty="0"/>
            </a:br>
            <a:r>
              <a:rPr lang="en-US" dirty="0"/>
              <a:t>4. I’m not the person with the tickets,  ....          ?</a:t>
            </a:r>
            <a:br>
              <a:rPr lang="en-US" dirty="0"/>
            </a:br>
            <a:r>
              <a:rPr lang="en-US" dirty="0"/>
              <a:t>5. You do go to school, ....          ?</a:t>
            </a:r>
            <a:br>
              <a:rPr lang="en-US" dirty="0"/>
            </a:br>
            <a:r>
              <a:rPr lang="en-US" dirty="0"/>
              <a:t>6. The weather is really bad today,  ....      ?</a:t>
            </a:r>
            <a:br>
              <a:rPr lang="en-US" dirty="0"/>
            </a:br>
            <a:r>
              <a:rPr lang="en-US" dirty="0"/>
              <a:t>7. We won't be late,  ....      ?</a:t>
            </a:r>
            <a:br>
              <a:rPr lang="en-US" dirty="0"/>
            </a:br>
            <a:r>
              <a:rPr lang="en-US" dirty="0"/>
              <a:t>8. She doesn’t work in a hotel,  ....      ?</a:t>
            </a:r>
            <a:br>
              <a:rPr lang="en-US" dirty="0"/>
            </a:br>
            <a:r>
              <a:rPr lang="en-US" dirty="0"/>
              <a:t>9. They will wash the car, ....           ?</a:t>
            </a:r>
            <a:br>
              <a:rPr lang="en-US" dirty="0"/>
            </a:br>
            <a:r>
              <a:rPr lang="en-US" dirty="0"/>
              <a:t>10. She lived in China, ……………?</a:t>
            </a:r>
            <a:br>
              <a:rPr lang="en-US" dirty="0"/>
            </a:br>
            <a:endParaRPr lang="en-US" dirty="0"/>
          </a:p>
        </p:txBody>
      </p:sp>
      <p:sp>
        <p:nvSpPr>
          <p:cNvPr id="5" name="TextBox 4">
            <a:extLst>
              <a:ext uri="{FF2B5EF4-FFF2-40B4-BE49-F238E27FC236}">
                <a16:creationId xmlns:a16="http://schemas.microsoft.com/office/drawing/2014/main" id="{32E0FB11-4AF9-38D0-2F00-091B8DD09228}"/>
              </a:ext>
            </a:extLst>
          </p:cNvPr>
          <p:cNvSpPr txBox="1"/>
          <p:nvPr/>
        </p:nvSpPr>
        <p:spPr>
          <a:xfrm>
            <a:off x="8417314" y="570878"/>
            <a:ext cx="6094602" cy="523220"/>
          </a:xfrm>
          <a:prstGeom prst="rect">
            <a:avLst/>
          </a:prstGeom>
          <a:noFill/>
        </p:spPr>
        <p:txBody>
          <a:bodyPr wrap="square">
            <a:spAutoFit/>
          </a:bodyPr>
          <a:lstStyle/>
          <a:p>
            <a:r>
              <a:rPr lang="en-US" b="0" i="0" dirty="0">
                <a:solidFill>
                  <a:srgbClr val="222222"/>
                </a:solidFill>
                <a:effectLst/>
                <a:latin typeface="Helvetica" panose="020B0604020202020204" pitchFamily="34" charset="0"/>
              </a:rPr>
              <a:t> </a:t>
            </a:r>
            <a:r>
              <a:rPr lang="en-US" sz="2800" b="0" i="0" dirty="0">
                <a:solidFill>
                  <a:srgbClr val="FF0000"/>
                </a:solidFill>
                <a:effectLst/>
                <a:latin typeface="Helvetica" panose="020B0604020202020204" pitchFamily="34" charset="0"/>
              </a:rPr>
              <a:t>wasn’t she</a:t>
            </a:r>
            <a:endParaRPr lang="en-US" sz="2800" dirty="0">
              <a:solidFill>
                <a:srgbClr val="FF0000"/>
              </a:solidFill>
            </a:endParaRPr>
          </a:p>
        </p:txBody>
      </p:sp>
      <p:sp>
        <p:nvSpPr>
          <p:cNvPr id="6" name="TextBox 5">
            <a:extLst>
              <a:ext uri="{FF2B5EF4-FFF2-40B4-BE49-F238E27FC236}">
                <a16:creationId xmlns:a16="http://schemas.microsoft.com/office/drawing/2014/main" id="{628FCF42-D9EA-EE22-57FA-BF01D343A2A7}"/>
              </a:ext>
            </a:extLst>
          </p:cNvPr>
          <p:cNvSpPr txBox="1"/>
          <p:nvPr/>
        </p:nvSpPr>
        <p:spPr>
          <a:xfrm>
            <a:off x="4699194" y="1121553"/>
            <a:ext cx="6094602" cy="523220"/>
          </a:xfrm>
          <a:prstGeom prst="rect">
            <a:avLst/>
          </a:prstGeom>
          <a:noFill/>
        </p:spPr>
        <p:txBody>
          <a:bodyPr wrap="square">
            <a:spAutoFit/>
          </a:bodyPr>
          <a:lstStyle/>
          <a:p>
            <a:r>
              <a:rPr lang="en-US" b="0" i="0" dirty="0">
                <a:solidFill>
                  <a:srgbClr val="222222"/>
                </a:solidFill>
                <a:effectLst/>
                <a:latin typeface="Helvetica" panose="020B0604020202020204" pitchFamily="34" charset="0"/>
              </a:rPr>
              <a:t> </a:t>
            </a:r>
            <a:r>
              <a:rPr lang="en-US" sz="2800" b="0" i="0" dirty="0">
                <a:solidFill>
                  <a:srgbClr val="FF0000"/>
                </a:solidFill>
                <a:effectLst/>
                <a:latin typeface="Helvetica" panose="020B0604020202020204" pitchFamily="34" charset="0"/>
              </a:rPr>
              <a:t>isn’t he</a:t>
            </a:r>
            <a:endParaRPr lang="en-US" sz="2800" dirty="0">
              <a:solidFill>
                <a:srgbClr val="FF0000"/>
              </a:solidFill>
            </a:endParaRPr>
          </a:p>
        </p:txBody>
      </p:sp>
      <p:sp>
        <p:nvSpPr>
          <p:cNvPr id="8" name="TextBox 7">
            <a:extLst>
              <a:ext uri="{FF2B5EF4-FFF2-40B4-BE49-F238E27FC236}">
                <a16:creationId xmlns:a16="http://schemas.microsoft.com/office/drawing/2014/main" id="{E6D6A8CB-6FEF-6898-0133-019CDB7F1BB7}"/>
              </a:ext>
            </a:extLst>
          </p:cNvPr>
          <p:cNvSpPr txBox="1"/>
          <p:nvPr/>
        </p:nvSpPr>
        <p:spPr>
          <a:xfrm>
            <a:off x="4699194" y="1663729"/>
            <a:ext cx="7014754" cy="523220"/>
          </a:xfrm>
          <a:prstGeom prst="rect">
            <a:avLst/>
          </a:prstGeom>
          <a:noFill/>
        </p:spPr>
        <p:txBody>
          <a:bodyPr wrap="square">
            <a:spAutoFit/>
          </a:bodyPr>
          <a:lstStyle/>
          <a:p>
            <a:r>
              <a:rPr lang="en-US" sz="2800" dirty="0">
                <a:solidFill>
                  <a:srgbClr val="FF0000"/>
                </a:solidFill>
              </a:rPr>
              <a:t>aren’t we</a:t>
            </a:r>
          </a:p>
        </p:txBody>
      </p:sp>
      <p:sp>
        <p:nvSpPr>
          <p:cNvPr id="9" name="TextBox 8">
            <a:extLst>
              <a:ext uri="{FF2B5EF4-FFF2-40B4-BE49-F238E27FC236}">
                <a16:creationId xmlns:a16="http://schemas.microsoft.com/office/drawing/2014/main" id="{2FA250BE-72BF-9709-5240-77701622C103}"/>
              </a:ext>
            </a:extLst>
          </p:cNvPr>
          <p:cNvSpPr txBox="1"/>
          <p:nvPr/>
        </p:nvSpPr>
        <p:spPr>
          <a:xfrm>
            <a:off x="8410872" y="2212277"/>
            <a:ext cx="6094602" cy="523220"/>
          </a:xfrm>
          <a:prstGeom prst="rect">
            <a:avLst/>
          </a:prstGeom>
          <a:noFill/>
        </p:spPr>
        <p:txBody>
          <a:bodyPr wrap="square">
            <a:spAutoFit/>
          </a:bodyPr>
          <a:lstStyle/>
          <a:p>
            <a:r>
              <a:rPr lang="en-US" b="0" i="0" dirty="0">
                <a:solidFill>
                  <a:srgbClr val="222222"/>
                </a:solidFill>
                <a:effectLst/>
                <a:latin typeface="Helvetica" panose="020B0604020202020204" pitchFamily="34" charset="0"/>
              </a:rPr>
              <a:t> </a:t>
            </a:r>
            <a:r>
              <a:rPr lang="en-US" sz="2800" dirty="0">
                <a:solidFill>
                  <a:srgbClr val="FF0000"/>
                </a:solidFill>
                <a:latin typeface="Helvetica" panose="020B0604020202020204" pitchFamily="34" charset="0"/>
              </a:rPr>
              <a:t>am I</a:t>
            </a:r>
            <a:endParaRPr lang="en-US" sz="2800" dirty="0">
              <a:solidFill>
                <a:srgbClr val="FF0000"/>
              </a:solidFill>
            </a:endParaRPr>
          </a:p>
        </p:txBody>
      </p:sp>
      <p:sp>
        <p:nvSpPr>
          <p:cNvPr id="10" name="TextBox 9">
            <a:extLst>
              <a:ext uri="{FF2B5EF4-FFF2-40B4-BE49-F238E27FC236}">
                <a16:creationId xmlns:a16="http://schemas.microsoft.com/office/drawing/2014/main" id="{4038FCE2-5526-7547-AFC8-7C6ECDA359B0}"/>
              </a:ext>
            </a:extLst>
          </p:cNvPr>
          <p:cNvSpPr txBox="1"/>
          <p:nvPr/>
        </p:nvSpPr>
        <p:spPr>
          <a:xfrm>
            <a:off x="5252188" y="2790408"/>
            <a:ext cx="6094602" cy="523220"/>
          </a:xfrm>
          <a:prstGeom prst="rect">
            <a:avLst/>
          </a:prstGeom>
          <a:noFill/>
        </p:spPr>
        <p:txBody>
          <a:bodyPr wrap="square">
            <a:spAutoFit/>
          </a:bodyPr>
          <a:lstStyle/>
          <a:p>
            <a:r>
              <a:rPr lang="en-US" b="0" i="0" dirty="0">
                <a:solidFill>
                  <a:srgbClr val="222222"/>
                </a:solidFill>
                <a:effectLst/>
                <a:latin typeface="Helvetica" panose="020B0604020202020204" pitchFamily="34" charset="0"/>
              </a:rPr>
              <a:t> </a:t>
            </a:r>
            <a:r>
              <a:rPr lang="en-US" sz="2800" dirty="0">
                <a:solidFill>
                  <a:srgbClr val="FF0000"/>
                </a:solidFill>
                <a:latin typeface="Helvetica" panose="020B0604020202020204" pitchFamily="34" charset="0"/>
              </a:rPr>
              <a:t>don’t you</a:t>
            </a:r>
            <a:endParaRPr lang="en-US" sz="2800" dirty="0">
              <a:solidFill>
                <a:srgbClr val="FF0000"/>
              </a:solidFill>
            </a:endParaRPr>
          </a:p>
        </p:txBody>
      </p:sp>
      <p:sp>
        <p:nvSpPr>
          <p:cNvPr id="11" name="TextBox 10">
            <a:extLst>
              <a:ext uri="{FF2B5EF4-FFF2-40B4-BE49-F238E27FC236}">
                <a16:creationId xmlns:a16="http://schemas.microsoft.com/office/drawing/2014/main" id="{9BE75F94-2B97-2BBF-46D8-A27F7EE98FC1}"/>
              </a:ext>
            </a:extLst>
          </p:cNvPr>
          <p:cNvSpPr txBox="1"/>
          <p:nvPr/>
        </p:nvSpPr>
        <p:spPr>
          <a:xfrm>
            <a:off x="7671291" y="3380784"/>
            <a:ext cx="6094602" cy="523220"/>
          </a:xfrm>
          <a:prstGeom prst="rect">
            <a:avLst/>
          </a:prstGeom>
          <a:noFill/>
        </p:spPr>
        <p:txBody>
          <a:bodyPr wrap="square">
            <a:spAutoFit/>
          </a:bodyPr>
          <a:lstStyle/>
          <a:p>
            <a:r>
              <a:rPr lang="en-US" b="0" i="0" dirty="0">
                <a:solidFill>
                  <a:srgbClr val="222222"/>
                </a:solidFill>
                <a:effectLst/>
                <a:latin typeface="Helvetica" panose="020B0604020202020204" pitchFamily="34" charset="0"/>
              </a:rPr>
              <a:t> </a:t>
            </a:r>
            <a:r>
              <a:rPr lang="en-US" sz="2800" b="0" i="0" dirty="0">
                <a:solidFill>
                  <a:srgbClr val="FF0000"/>
                </a:solidFill>
                <a:effectLst/>
                <a:latin typeface="Helvetica" panose="020B0604020202020204" pitchFamily="34" charset="0"/>
              </a:rPr>
              <a:t>isn’t </a:t>
            </a:r>
            <a:r>
              <a:rPr lang="en-US" sz="2800" dirty="0">
                <a:solidFill>
                  <a:srgbClr val="FF0000"/>
                </a:solidFill>
                <a:latin typeface="Helvetica" panose="020B0604020202020204" pitchFamily="34" charset="0"/>
              </a:rPr>
              <a:t>it</a:t>
            </a:r>
            <a:endParaRPr lang="en-US" sz="2800" dirty="0">
              <a:solidFill>
                <a:srgbClr val="FF0000"/>
              </a:solidFill>
            </a:endParaRPr>
          </a:p>
        </p:txBody>
      </p:sp>
      <p:sp>
        <p:nvSpPr>
          <p:cNvPr id="12" name="TextBox 11">
            <a:extLst>
              <a:ext uri="{FF2B5EF4-FFF2-40B4-BE49-F238E27FC236}">
                <a16:creationId xmlns:a16="http://schemas.microsoft.com/office/drawing/2014/main" id="{25513B2D-6991-5765-B922-DC66040AD3E3}"/>
              </a:ext>
            </a:extLst>
          </p:cNvPr>
          <p:cNvSpPr txBox="1"/>
          <p:nvPr/>
        </p:nvSpPr>
        <p:spPr>
          <a:xfrm>
            <a:off x="4623990" y="3904004"/>
            <a:ext cx="6094602" cy="523220"/>
          </a:xfrm>
          <a:prstGeom prst="rect">
            <a:avLst/>
          </a:prstGeom>
          <a:noFill/>
        </p:spPr>
        <p:txBody>
          <a:bodyPr wrap="square">
            <a:spAutoFit/>
          </a:bodyPr>
          <a:lstStyle/>
          <a:p>
            <a:r>
              <a:rPr lang="en-US" b="0" i="0" dirty="0">
                <a:solidFill>
                  <a:srgbClr val="222222"/>
                </a:solidFill>
                <a:effectLst/>
                <a:latin typeface="Helvetica" panose="020B0604020202020204" pitchFamily="34" charset="0"/>
              </a:rPr>
              <a:t> </a:t>
            </a:r>
            <a:r>
              <a:rPr lang="en-US" sz="2800" dirty="0">
                <a:solidFill>
                  <a:srgbClr val="FF0000"/>
                </a:solidFill>
                <a:latin typeface="Helvetica" panose="020B0604020202020204" pitchFamily="34" charset="0"/>
              </a:rPr>
              <a:t> will we</a:t>
            </a:r>
            <a:endParaRPr lang="en-US" sz="2800" dirty="0">
              <a:solidFill>
                <a:srgbClr val="FF0000"/>
              </a:solidFill>
            </a:endParaRPr>
          </a:p>
        </p:txBody>
      </p:sp>
      <p:sp>
        <p:nvSpPr>
          <p:cNvPr id="13" name="TextBox 12">
            <a:extLst>
              <a:ext uri="{FF2B5EF4-FFF2-40B4-BE49-F238E27FC236}">
                <a16:creationId xmlns:a16="http://schemas.microsoft.com/office/drawing/2014/main" id="{75008B67-1192-9DC5-8A58-6C2B2723EA18}"/>
              </a:ext>
            </a:extLst>
          </p:cNvPr>
          <p:cNvSpPr txBox="1"/>
          <p:nvPr/>
        </p:nvSpPr>
        <p:spPr>
          <a:xfrm>
            <a:off x="6731944" y="4375407"/>
            <a:ext cx="6094602" cy="523220"/>
          </a:xfrm>
          <a:prstGeom prst="rect">
            <a:avLst/>
          </a:prstGeom>
          <a:noFill/>
        </p:spPr>
        <p:txBody>
          <a:bodyPr wrap="square">
            <a:spAutoFit/>
          </a:bodyPr>
          <a:lstStyle/>
          <a:p>
            <a:r>
              <a:rPr lang="en-US" b="0" i="0" dirty="0">
                <a:solidFill>
                  <a:srgbClr val="222222"/>
                </a:solidFill>
                <a:effectLst/>
                <a:latin typeface="Helvetica" panose="020B0604020202020204" pitchFamily="34" charset="0"/>
              </a:rPr>
              <a:t> </a:t>
            </a:r>
            <a:r>
              <a:rPr lang="en-US" sz="2800" dirty="0">
                <a:solidFill>
                  <a:srgbClr val="FF0000"/>
                </a:solidFill>
                <a:latin typeface="Helvetica" panose="020B0604020202020204" pitchFamily="34" charset="0"/>
              </a:rPr>
              <a:t>does she</a:t>
            </a:r>
            <a:endParaRPr lang="en-US" sz="2800" dirty="0">
              <a:solidFill>
                <a:srgbClr val="FF0000"/>
              </a:solidFill>
            </a:endParaRPr>
          </a:p>
        </p:txBody>
      </p:sp>
      <p:sp>
        <p:nvSpPr>
          <p:cNvPr id="15" name="TextBox 14">
            <a:extLst>
              <a:ext uri="{FF2B5EF4-FFF2-40B4-BE49-F238E27FC236}">
                <a16:creationId xmlns:a16="http://schemas.microsoft.com/office/drawing/2014/main" id="{889E4ECD-864A-19CB-0AEB-4C53EF1AD510}"/>
              </a:ext>
            </a:extLst>
          </p:cNvPr>
          <p:cNvSpPr txBox="1"/>
          <p:nvPr/>
        </p:nvSpPr>
        <p:spPr>
          <a:xfrm>
            <a:off x="5757763" y="4932661"/>
            <a:ext cx="6094602" cy="523220"/>
          </a:xfrm>
          <a:prstGeom prst="rect">
            <a:avLst/>
          </a:prstGeom>
          <a:noFill/>
        </p:spPr>
        <p:txBody>
          <a:bodyPr wrap="square">
            <a:spAutoFit/>
          </a:bodyPr>
          <a:lstStyle/>
          <a:p>
            <a:r>
              <a:rPr lang="en-US" b="0" i="0" dirty="0">
                <a:solidFill>
                  <a:srgbClr val="222222"/>
                </a:solidFill>
                <a:effectLst/>
                <a:latin typeface="Helvetica" panose="020B0604020202020204" pitchFamily="34" charset="0"/>
              </a:rPr>
              <a:t> </a:t>
            </a:r>
            <a:r>
              <a:rPr lang="en-US" sz="2800" b="0" i="0" dirty="0">
                <a:solidFill>
                  <a:srgbClr val="FF0000"/>
                </a:solidFill>
                <a:effectLst/>
                <a:latin typeface="Helvetica" panose="020B0604020202020204" pitchFamily="34" charset="0"/>
              </a:rPr>
              <a:t>won’t they</a:t>
            </a:r>
            <a:endParaRPr lang="en-US" sz="2800" dirty="0">
              <a:solidFill>
                <a:srgbClr val="FF0000"/>
              </a:solidFill>
            </a:endParaRPr>
          </a:p>
        </p:txBody>
      </p:sp>
      <p:sp>
        <p:nvSpPr>
          <p:cNvPr id="16" name="TextBox 15">
            <a:extLst>
              <a:ext uri="{FF2B5EF4-FFF2-40B4-BE49-F238E27FC236}">
                <a16:creationId xmlns:a16="http://schemas.microsoft.com/office/drawing/2014/main" id="{64830404-B35D-81A6-A722-BA09C17BCF7D}"/>
              </a:ext>
            </a:extLst>
          </p:cNvPr>
          <p:cNvSpPr txBox="1"/>
          <p:nvPr/>
        </p:nvSpPr>
        <p:spPr>
          <a:xfrm>
            <a:off x="727385" y="131376"/>
            <a:ext cx="6094602" cy="523220"/>
          </a:xfrm>
          <a:prstGeom prst="rect">
            <a:avLst/>
          </a:prstGeom>
          <a:noFill/>
        </p:spPr>
        <p:txBody>
          <a:bodyPr wrap="square">
            <a:spAutoFit/>
          </a:bodyPr>
          <a:lstStyle/>
          <a:p>
            <a:r>
              <a:rPr lang="en-US" b="0" i="0" dirty="0">
                <a:solidFill>
                  <a:srgbClr val="222222"/>
                </a:solidFill>
                <a:effectLst/>
                <a:latin typeface="Helvetica" panose="020B0604020202020204" pitchFamily="34" charset="0"/>
              </a:rPr>
              <a:t> </a:t>
            </a:r>
            <a:r>
              <a:rPr lang="en-US" sz="2800" b="0" i="0" dirty="0">
                <a:solidFill>
                  <a:srgbClr val="FF0000"/>
                </a:solidFill>
                <a:effectLst/>
                <a:latin typeface="Helvetica" panose="020B0604020202020204" pitchFamily="34" charset="0"/>
              </a:rPr>
              <a:t>Tag questions</a:t>
            </a:r>
            <a:endParaRPr lang="en-US" sz="2800" dirty="0">
              <a:solidFill>
                <a:srgbClr val="FF0000"/>
              </a:solidFill>
            </a:endParaRPr>
          </a:p>
        </p:txBody>
      </p:sp>
      <p:sp>
        <p:nvSpPr>
          <p:cNvPr id="17" name="TextBox 16">
            <a:extLst>
              <a:ext uri="{FF2B5EF4-FFF2-40B4-BE49-F238E27FC236}">
                <a16:creationId xmlns:a16="http://schemas.microsoft.com/office/drawing/2014/main" id="{C4D664EC-8D17-01A6-66E9-381F9262A68B}"/>
              </a:ext>
            </a:extLst>
          </p:cNvPr>
          <p:cNvSpPr txBox="1"/>
          <p:nvPr/>
        </p:nvSpPr>
        <p:spPr>
          <a:xfrm>
            <a:off x="5041085" y="5513306"/>
            <a:ext cx="6094602" cy="523220"/>
          </a:xfrm>
          <a:prstGeom prst="rect">
            <a:avLst/>
          </a:prstGeom>
          <a:noFill/>
        </p:spPr>
        <p:txBody>
          <a:bodyPr wrap="square">
            <a:spAutoFit/>
          </a:bodyPr>
          <a:lstStyle/>
          <a:p>
            <a:r>
              <a:rPr lang="en-US" b="0" i="0" dirty="0">
                <a:solidFill>
                  <a:srgbClr val="222222"/>
                </a:solidFill>
                <a:effectLst/>
                <a:latin typeface="Helvetica" panose="020B0604020202020204" pitchFamily="34" charset="0"/>
              </a:rPr>
              <a:t> </a:t>
            </a:r>
            <a:r>
              <a:rPr lang="en-US" sz="2800" dirty="0">
                <a:solidFill>
                  <a:srgbClr val="FF0000"/>
                </a:solidFill>
                <a:latin typeface="Helvetica" panose="020B0604020202020204" pitchFamily="34" charset="0"/>
              </a:rPr>
              <a:t>didn’t she</a:t>
            </a:r>
            <a:endParaRPr lang="en-US" sz="2800" dirty="0">
              <a:solidFill>
                <a:srgbClr val="FF0000"/>
              </a:solidFill>
            </a:endParaRPr>
          </a:p>
        </p:txBody>
      </p:sp>
    </p:spTree>
    <p:extLst>
      <p:ext uri="{BB962C8B-B14F-4D97-AF65-F5344CB8AC3E}">
        <p14:creationId xmlns:p14="http://schemas.microsoft.com/office/powerpoint/2010/main" val="257987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921344" y="2088125"/>
            <a:ext cx="8149852" cy="2610843"/>
          </a:xfrm>
          <a:prstGeom prst="rect">
            <a:avLst/>
          </a:prstGeom>
          <a:noFill/>
        </p:spPr>
        <p:txBody>
          <a:bodyPr wrap="square" rtlCol="0">
            <a:spAutoFit/>
          </a:bodyPr>
          <a:lstStyle/>
          <a:p>
            <a:pPr marL="457200" indent="-457200">
              <a:lnSpc>
                <a:spcPct val="150000"/>
              </a:lnSpc>
              <a:buFontTx/>
              <a:buChar char="-"/>
            </a:pPr>
            <a:r>
              <a:rPr lang="en-US" sz="2800" dirty="0"/>
              <a:t>Name a list of cheap expensive, easy and difficult leisure activities.</a:t>
            </a:r>
          </a:p>
          <a:p>
            <a:pPr marL="457200" indent="-457200">
              <a:lnSpc>
                <a:spcPct val="150000"/>
              </a:lnSpc>
              <a:buFontTx/>
              <a:buChar char="-"/>
            </a:pPr>
            <a:r>
              <a:rPr lang="en-US" sz="2800" dirty="0"/>
              <a:t>Do exercises in the workbook.</a:t>
            </a:r>
          </a:p>
          <a:p>
            <a:pPr marL="457200" indent="-457200">
              <a:lnSpc>
                <a:spcPct val="150000"/>
              </a:lnSpc>
              <a:buFontTx/>
              <a:buChar char="-"/>
            </a:pPr>
            <a:r>
              <a:rPr lang="en-US" sz="2800" dirty="0"/>
              <a:t>Prepare for the Project of Unit 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406" y="3058322"/>
            <a:ext cx="3414917" cy="3414917"/>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facebook.com/www.tienganhglobalsuccess.vn/</a:t>
            </a:r>
            <a:endParaRPr lang="en-GB"/>
          </a:p>
        </p:txBody>
      </p:sp>
    </p:spTree>
    <p:extLst>
      <p:ext uri="{BB962C8B-B14F-4D97-AF65-F5344CB8AC3E}">
        <p14:creationId xmlns:p14="http://schemas.microsoft.com/office/powerpoint/2010/main" val="312035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p:cNvGrpSpPr/>
          <p:nvPr/>
        </p:nvGrpSpPr>
        <p:grpSpPr>
          <a:xfrm>
            <a:off x="-1905" y="1905"/>
            <a:ext cx="12192000" cy="1083309"/>
            <a:chOff x="0" y="-3"/>
            <a:chExt cx="12192000" cy="1083309"/>
          </a:xfrm>
        </p:grpSpPr>
        <p:sp>
          <p:nvSpPr>
            <p:cNvPr id="38" name="Round Single Corner Rectangle 3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 Single Corner Rectangle 3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 Single Corner Rectangle 3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3967993" y="2039007"/>
            <a:ext cx="8296711" cy="3416320"/>
          </a:xfrm>
          <a:prstGeom prst="rect">
            <a:avLst/>
          </a:prstGeom>
          <a:noFill/>
        </p:spPr>
        <p:txBody>
          <a:bodyPr wrap="square">
            <a:spAutoFit/>
          </a:bodyPr>
          <a:lstStyle/>
          <a:p>
            <a:pPr marL="742950" indent="-742950">
              <a:buAutoNum type="arabicPeriod"/>
            </a:pPr>
            <a:r>
              <a:rPr lang="en-US" sz="3600" dirty="0">
                <a:solidFill>
                  <a:srgbClr val="002060"/>
                </a:solidFill>
              </a:rPr>
              <a:t>What do you usually do in your </a:t>
            </a:r>
            <a:r>
              <a:rPr lang="en-US" sz="3600" dirty="0" err="1">
                <a:solidFill>
                  <a:srgbClr val="002060"/>
                </a:solidFill>
              </a:rPr>
              <a:t>freetime</a:t>
            </a:r>
            <a:r>
              <a:rPr lang="en-US" sz="3600" dirty="0">
                <a:solidFill>
                  <a:srgbClr val="002060"/>
                </a:solidFill>
              </a:rPr>
              <a:t>?</a:t>
            </a:r>
          </a:p>
          <a:p>
            <a:pPr marL="742950" indent="-742950">
              <a:buAutoNum type="arabicPeriod"/>
            </a:pPr>
            <a:r>
              <a:rPr lang="en-US" sz="3600" dirty="0">
                <a:solidFill>
                  <a:srgbClr val="002060"/>
                </a:solidFill>
              </a:rPr>
              <a:t>Do you spend more time indoors or outdoors?</a:t>
            </a:r>
          </a:p>
          <a:p>
            <a:pPr marL="742950" indent="-742950">
              <a:buAutoNum type="arabicPeriod"/>
            </a:pPr>
            <a:r>
              <a:rPr lang="en-US" sz="3600" dirty="0">
                <a:solidFill>
                  <a:srgbClr val="002060"/>
                </a:solidFill>
              </a:rPr>
              <a:t>Who do you usually spend your </a:t>
            </a:r>
            <a:r>
              <a:rPr lang="en-US" sz="3600" dirty="0" err="1">
                <a:solidFill>
                  <a:srgbClr val="002060"/>
                </a:solidFill>
              </a:rPr>
              <a:t>freetime</a:t>
            </a:r>
            <a:r>
              <a:rPr lang="en-US" sz="3600" dirty="0">
                <a:solidFill>
                  <a:srgbClr val="002060"/>
                </a:solidFill>
              </a:rPr>
              <a:t> with?</a:t>
            </a:r>
          </a:p>
        </p:txBody>
      </p:sp>
      <p:sp>
        <p:nvSpPr>
          <p:cNvPr id="4" name="TextBox 3">
            <a:extLst>
              <a:ext uri="{FF2B5EF4-FFF2-40B4-BE49-F238E27FC236}">
                <a16:creationId xmlns:a16="http://schemas.microsoft.com/office/drawing/2014/main" id="{90A3E95A-3D5D-4E3E-A00D-CA3CAC576081}"/>
              </a:ext>
            </a:extLst>
          </p:cNvPr>
          <p:cNvSpPr txBox="1"/>
          <p:nvPr/>
        </p:nvSpPr>
        <p:spPr>
          <a:xfrm>
            <a:off x="3738568" y="962562"/>
            <a:ext cx="4235398" cy="646331"/>
          </a:xfrm>
          <a:prstGeom prst="rect">
            <a:avLst/>
          </a:prstGeom>
          <a:noFill/>
        </p:spPr>
        <p:txBody>
          <a:bodyPr wrap="square" rtlCol="0">
            <a:spAutoFit/>
          </a:bodyPr>
          <a:lstStyle/>
          <a:p>
            <a:r>
              <a:rPr lang="en-US" sz="3600" b="1" dirty="0">
                <a:solidFill>
                  <a:srgbClr val="0070C0"/>
                </a:solidFill>
              </a:rPr>
              <a:t>Who knows more?</a:t>
            </a:r>
          </a:p>
        </p:txBody>
      </p:sp>
      <p:sp>
        <p:nvSpPr>
          <p:cNvPr id="5" name="TextBox 4">
            <a:extLst>
              <a:ext uri="{FF2B5EF4-FFF2-40B4-BE49-F238E27FC236}">
                <a16:creationId xmlns:a16="http://schemas.microsoft.com/office/drawing/2014/main" id="{337A5E1E-3CA0-4464-8CDD-31E8FAFCE4DB}"/>
              </a:ext>
            </a:extLst>
          </p:cNvPr>
          <p:cNvSpPr txBox="1"/>
          <p:nvPr/>
        </p:nvSpPr>
        <p:spPr>
          <a:xfrm>
            <a:off x="359617" y="3275937"/>
            <a:ext cx="3325276" cy="1754326"/>
          </a:xfrm>
          <a:prstGeom prst="rect">
            <a:avLst/>
          </a:prstGeom>
          <a:noFill/>
        </p:spPr>
        <p:txBody>
          <a:bodyPr wrap="square" rtlCol="0">
            <a:spAutoFit/>
          </a:bodyPr>
          <a:lstStyle/>
          <a:p>
            <a:pPr algn="ctr"/>
            <a:r>
              <a:rPr lang="en-US" sz="5400" b="1" dirty="0">
                <a:solidFill>
                  <a:srgbClr val="A40000"/>
                </a:solidFill>
                <a:effectLst>
                  <a:outerShdw blurRad="38100" dist="38100" dir="2700000" algn="tl">
                    <a:srgbClr val="000000">
                      <a:alpha val="43137"/>
                    </a:srgbClr>
                  </a:outerShdw>
                </a:effectLst>
              </a:rPr>
              <a:t>LEISURE ACTIVITIES</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barn(inVertic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barn(inVertical)">
                                      <p:cBhvr>
                                        <p:cTn id="22" dur="5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865601" y="1456093"/>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268505" y="1287697"/>
            <a:ext cx="964452" cy="916490"/>
          </a:xfrm>
          <a:prstGeom prst="rect">
            <a:avLst/>
          </a:prstGeom>
        </p:spPr>
      </p:pic>
      <p:sp>
        <p:nvSpPr>
          <p:cNvPr id="36" name="TextBox 35"/>
          <p:cNvSpPr txBox="1"/>
          <p:nvPr/>
        </p:nvSpPr>
        <p:spPr>
          <a:xfrm>
            <a:off x="4232957" y="1568858"/>
            <a:ext cx="3226438"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a:solidFill>
                  <a:schemeClr val="bg1"/>
                </a:solidFill>
                <a:latin typeface="Myriad Pro" pitchFamily="34" charset="0"/>
              </a:rPr>
              <a:t>LEISURE TIME</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43" name="TextBox 42">
            <a:extLst>
              <a:ext uri="{FF2B5EF4-FFF2-40B4-BE49-F238E27FC236}">
                <a16:creationId xmlns:a16="http://schemas.microsoft.com/office/drawing/2014/main" id="{607B7897-B16D-44E3-91AE-9D0FF2697117}"/>
              </a:ext>
            </a:extLst>
          </p:cNvPr>
          <p:cNvSpPr txBox="1"/>
          <p:nvPr/>
        </p:nvSpPr>
        <p:spPr>
          <a:xfrm>
            <a:off x="2380853" y="2396549"/>
            <a:ext cx="6516963" cy="584775"/>
          </a:xfrm>
          <a:prstGeom prst="rect">
            <a:avLst/>
          </a:prstGeom>
          <a:noFill/>
        </p:spPr>
        <p:txBody>
          <a:bodyPr wrap="square" rtlCol="0">
            <a:spAutoFit/>
          </a:bodyPr>
          <a:lstStyle/>
          <a:p>
            <a:pPr algn="ctr"/>
            <a:r>
              <a:rPr lang="en-US" sz="3200" b="1" dirty="0">
                <a:solidFill>
                  <a:srgbClr val="F26649"/>
                </a:solidFill>
              </a:rPr>
              <a:t>I’m keen on DIY (do-it-yourself).</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2" name="Picture 4" descr="5 lý do khiến mô hình DIY trở nên quan trọng với trẻ - Thiết bị giáo dục  STEM">
            <a:extLst>
              <a:ext uri="{FF2B5EF4-FFF2-40B4-BE49-F238E27FC236}">
                <a16:creationId xmlns:a16="http://schemas.microsoft.com/office/drawing/2014/main" id="{FF468C11-B434-9E94-07B2-B16C838AB2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5337" y="3296140"/>
            <a:ext cx="3392506" cy="339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4" name="Google Shape;1881;p31">
            <a:extLst>
              <a:ext uri="{FF2B5EF4-FFF2-40B4-BE49-F238E27FC236}">
                <a16:creationId xmlns:a16="http://schemas.microsoft.com/office/drawing/2014/main" id="{AC835552-578E-AA6A-8D04-ABE445C48CD6}"/>
              </a:ext>
            </a:extLst>
          </p:cNvPr>
          <p:cNvSpPr txBox="1">
            <a:spLocks/>
          </p:cNvSpPr>
          <p:nvPr/>
        </p:nvSpPr>
        <p:spPr>
          <a:xfrm>
            <a:off x="487067" y="1273559"/>
            <a:ext cx="6458856"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b="1" dirty="0">
                <a:solidFill>
                  <a:srgbClr val="AD4F0F"/>
                </a:solidFill>
              </a:rPr>
              <a:t>DIY </a:t>
            </a:r>
            <a:r>
              <a:rPr lang="en-US" sz="5400" b="1" dirty="0">
                <a:solidFill>
                  <a:srgbClr val="AD4F0F"/>
                </a:solidFill>
              </a:rPr>
              <a:t>(n)</a:t>
            </a:r>
            <a:endParaRPr lang="en-US" sz="7200" b="1" dirty="0">
              <a:solidFill>
                <a:srgbClr val="AD4F0F"/>
              </a:solidFill>
            </a:endParaRPr>
          </a:p>
          <a:p>
            <a:pPr marL="0" indent="0" algn="ctr">
              <a:buNone/>
            </a:pPr>
            <a:r>
              <a:rPr lang="en-US" sz="7200" b="1" dirty="0">
                <a:solidFill>
                  <a:srgbClr val="AD4F0F"/>
                </a:solidFill>
                <a:cs typeface="Calibri" panose="020F0502020204030204" pitchFamily="34" charset="0"/>
              </a:rPr>
              <a:t>(do-it-yourself)</a:t>
            </a:r>
            <a:endParaRPr lang="en-US" sz="6000" b="1" dirty="0">
              <a:solidFill>
                <a:srgbClr val="AD4F0F"/>
              </a:solidFill>
              <a:cs typeface="Calibri" panose="020F0502020204030204" pitchFamily="34" charset="0"/>
            </a:endParaRPr>
          </a:p>
        </p:txBody>
      </p:sp>
      <p:sp>
        <p:nvSpPr>
          <p:cNvPr id="5" name="Rectangle 4">
            <a:extLst>
              <a:ext uri="{FF2B5EF4-FFF2-40B4-BE49-F238E27FC236}">
                <a16:creationId xmlns:a16="http://schemas.microsoft.com/office/drawing/2014/main" id="{092A3042-938C-08D7-EE9E-F60A54B5B7BC}"/>
              </a:ext>
            </a:extLst>
          </p:cNvPr>
          <p:cNvSpPr/>
          <p:nvPr/>
        </p:nvSpPr>
        <p:spPr>
          <a:xfrm>
            <a:off x="881913" y="5480893"/>
            <a:ext cx="5001623" cy="769441"/>
          </a:xfrm>
          <a:prstGeom prst="rect">
            <a:avLst/>
          </a:prstGeom>
        </p:spPr>
        <p:txBody>
          <a:bodyPr wrap="square">
            <a:spAutoFit/>
          </a:bodyPr>
          <a:lstStyle/>
          <a:p>
            <a:pPr lvl="0" algn="ctr"/>
            <a:r>
              <a:rPr lang="en-US" sz="4400" dirty="0" err="1"/>
              <a:t>tự</a:t>
            </a:r>
            <a:r>
              <a:rPr lang="en-US" sz="4400" dirty="0"/>
              <a:t> </a:t>
            </a:r>
            <a:r>
              <a:rPr lang="en-US" sz="4400" err="1"/>
              <a:t>tay</a:t>
            </a:r>
            <a:r>
              <a:rPr lang="en-US" sz="4400"/>
              <a:t> làm</a:t>
            </a:r>
            <a:endParaRPr lang="en-US" sz="6000" dirty="0"/>
          </a:p>
        </p:txBody>
      </p:sp>
      <p:sp>
        <p:nvSpPr>
          <p:cNvPr id="6" name="Rectangle 5">
            <a:extLst>
              <a:ext uri="{FF2B5EF4-FFF2-40B4-BE49-F238E27FC236}">
                <a16:creationId xmlns:a16="http://schemas.microsoft.com/office/drawing/2014/main" id="{188EC76A-130E-019C-6AE0-3F420839E35B}"/>
              </a:ext>
            </a:extLst>
          </p:cNvPr>
          <p:cNvSpPr/>
          <p:nvPr/>
        </p:nvSpPr>
        <p:spPr>
          <a:xfrm>
            <a:off x="1503174" y="4081478"/>
            <a:ext cx="3759100" cy="769441"/>
          </a:xfrm>
          <a:prstGeom prst="rect">
            <a:avLst/>
          </a:prstGeom>
        </p:spPr>
        <p:txBody>
          <a:bodyPr wrap="square">
            <a:spAutoFit/>
          </a:bodyPr>
          <a:lstStyle/>
          <a:p>
            <a:pPr algn="ctr"/>
            <a:r>
              <a:rPr lang="en-US" sz="4400" b="1" dirty="0">
                <a:solidFill>
                  <a:schemeClr val="accent5">
                    <a:lumMod val="50000"/>
                  </a:schemeClr>
                </a:solidFill>
              </a:rPr>
              <a:t>/</a:t>
            </a:r>
            <a:r>
              <a:rPr lang="en-US" sz="4400" b="1">
                <a:solidFill>
                  <a:schemeClr val="accent5">
                    <a:lumMod val="50000"/>
                  </a:schemeClr>
                </a:solidFill>
              </a:rPr>
              <a:t>ˌdiːaɪ</a:t>
            </a:r>
            <a:r>
              <a:rPr lang="en-US" sz="4400" b="1" dirty="0" err="1">
                <a:solidFill>
                  <a:schemeClr val="accent5">
                    <a:lumMod val="50000"/>
                  </a:schemeClr>
                </a:solidFill>
              </a:rPr>
              <a:t>ˈwaɪ</a:t>
            </a:r>
            <a:r>
              <a:rPr lang="en-US" sz="4400" b="1" dirty="0">
                <a:solidFill>
                  <a:schemeClr val="accent5">
                    <a:lumMod val="50000"/>
                  </a:schemeClr>
                </a:solidFill>
              </a:rPr>
              <a:t>/</a:t>
            </a:r>
          </a:p>
        </p:txBody>
      </p:sp>
      <p:pic>
        <p:nvPicPr>
          <p:cNvPr id="8" name="Picture 2" descr="Pin on trabajos en foamy">
            <a:extLst>
              <a:ext uri="{FF2B5EF4-FFF2-40B4-BE49-F238E27FC236}">
                <a16:creationId xmlns:a16="http://schemas.microsoft.com/office/drawing/2014/main" id="{D61C3924-D88A-C4FF-9FAA-D449E70C5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564" y="1587764"/>
            <a:ext cx="4490981" cy="449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6080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8" name="Google Shape;1881;p31">
            <a:extLst>
              <a:ext uri="{FF2B5EF4-FFF2-40B4-BE49-F238E27FC236}">
                <a16:creationId xmlns:a16="http://schemas.microsoft.com/office/drawing/2014/main" id="{D416C306-6932-4695-A232-0456608B6375}"/>
              </a:ext>
            </a:extLst>
          </p:cNvPr>
          <p:cNvSpPr txBox="1">
            <a:spLocks/>
          </p:cNvSpPr>
          <p:nvPr/>
        </p:nvSpPr>
        <p:spPr>
          <a:xfrm>
            <a:off x="-105680" y="1444912"/>
            <a:ext cx="7245806"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knitting kit </a:t>
            </a:r>
            <a:r>
              <a:rPr lang="en-US" sz="6000" b="1" dirty="0">
                <a:solidFill>
                  <a:srgbClr val="AD4F0F"/>
                </a:solidFill>
              </a:rPr>
              <a:t>(n)</a:t>
            </a:r>
            <a:endParaRPr lang="en-US" sz="4800" b="1" dirty="0">
              <a:solidFill>
                <a:srgbClr val="AD4F0F"/>
              </a:solidFill>
            </a:endParaRPr>
          </a:p>
        </p:txBody>
      </p:sp>
      <p:sp>
        <p:nvSpPr>
          <p:cNvPr id="9" name="Rectangle 8">
            <a:extLst>
              <a:ext uri="{FF2B5EF4-FFF2-40B4-BE49-F238E27FC236}">
                <a16:creationId xmlns:a16="http://schemas.microsoft.com/office/drawing/2014/main" id="{DD02061A-2E82-661A-C9B0-6D306EBC4757}"/>
              </a:ext>
            </a:extLst>
          </p:cNvPr>
          <p:cNvSpPr/>
          <p:nvPr/>
        </p:nvSpPr>
        <p:spPr>
          <a:xfrm>
            <a:off x="725370" y="5275583"/>
            <a:ext cx="5327450" cy="830997"/>
          </a:xfrm>
          <a:prstGeom prst="rect">
            <a:avLst/>
          </a:prstGeom>
        </p:spPr>
        <p:txBody>
          <a:bodyPr wrap="square">
            <a:spAutoFit/>
          </a:bodyPr>
          <a:lstStyle/>
          <a:p>
            <a:pPr lvl="0" algn="ctr"/>
            <a:r>
              <a:rPr lang="en-US" sz="4800" dirty="0" err="1"/>
              <a:t>bộ</a:t>
            </a:r>
            <a:r>
              <a:rPr lang="en-US" sz="4800" dirty="0"/>
              <a:t> </a:t>
            </a:r>
            <a:r>
              <a:rPr lang="en-US" sz="4800" dirty="0" err="1"/>
              <a:t>dụng</a:t>
            </a:r>
            <a:r>
              <a:rPr lang="en-US" sz="4800" dirty="0"/>
              <a:t> </a:t>
            </a:r>
            <a:r>
              <a:rPr lang="en-US" sz="4800" dirty="0" err="1"/>
              <a:t>cụ</a:t>
            </a:r>
            <a:r>
              <a:rPr lang="en-US" sz="4800" dirty="0"/>
              <a:t> </a:t>
            </a:r>
            <a:r>
              <a:rPr lang="en-US" sz="4800" dirty="0" err="1"/>
              <a:t>đan</a:t>
            </a:r>
            <a:r>
              <a:rPr lang="en-US" sz="4800" dirty="0"/>
              <a:t> </a:t>
            </a:r>
            <a:r>
              <a:rPr lang="en-US" sz="4800" dirty="0" err="1"/>
              <a:t>len</a:t>
            </a:r>
            <a:endParaRPr lang="en-US" sz="6600" dirty="0"/>
          </a:p>
        </p:txBody>
      </p:sp>
      <p:sp>
        <p:nvSpPr>
          <p:cNvPr id="10" name="Rectangle 9">
            <a:extLst>
              <a:ext uri="{FF2B5EF4-FFF2-40B4-BE49-F238E27FC236}">
                <a16:creationId xmlns:a16="http://schemas.microsoft.com/office/drawing/2014/main" id="{C3C5FE9C-D4A9-DEE7-3063-3EF394BDCE9A}"/>
              </a:ext>
            </a:extLst>
          </p:cNvPr>
          <p:cNvSpPr/>
          <p:nvPr/>
        </p:nvSpPr>
        <p:spPr>
          <a:xfrm>
            <a:off x="1893536" y="3587259"/>
            <a:ext cx="3018775" cy="830997"/>
          </a:xfrm>
          <a:prstGeom prst="rect">
            <a:avLst/>
          </a:prstGeom>
        </p:spPr>
        <p:txBody>
          <a:bodyPr wrap="none">
            <a:spAutoFit/>
          </a:bodyPr>
          <a:lstStyle/>
          <a:p>
            <a:pPr algn="ctr"/>
            <a:r>
              <a:rPr lang="en-US" sz="4800" b="1" dirty="0">
                <a:solidFill>
                  <a:schemeClr val="accent5">
                    <a:lumMod val="50000"/>
                  </a:schemeClr>
                </a:solidFill>
              </a:rPr>
              <a:t>/</a:t>
            </a:r>
            <a:r>
              <a:rPr lang="en-US" sz="4800" b="1">
                <a:solidFill>
                  <a:schemeClr val="accent5">
                    <a:lumMod val="50000"/>
                  </a:schemeClr>
                </a:solidFill>
              </a:rPr>
              <a:t>ˈnɪtɪŋ </a:t>
            </a:r>
            <a:r>
              <a:rPr lang="en-US" sz="4800" b="1" dirty="0" err="1">
                <a:solidFill>
                  <a:schemeClr val="accent5">
                    <a:lumMod val="50000"/>
                  </a:schemeClr>
                </a:solidFill>
              </a:rPr>
              <a:t>kɪt</a:t>
            </a:r>
            <a:r>
              <a:rPr lang="en-US" sz="4800" b="1" dirty="0">
                <a:solidFill>
                  <a:schemeClr val="accent5">
                    <a:lumMod val="50000"/>
                  </a:schemeClr>
                </a:solidFill>
              </a:rPr>
              <a:t>/</a:t>
            </a:r>
          </a:p>
        </p:txBody>
      </p:sp>
      <p:pic>
        <p:nvPicPr>
          <p:cNvPr id="11" name="Picture 2" descr="Basket With Knitting Balls Bright Decorative Home Hobby Stock Illustration  - Download Image Now - iStock">
            <a:extLst>
              <a:ext uri="{FF2B5EF4-FFF2-40B4-BE49-F238E27FC236}">
                <a16:creationId xmlns:a16="http://schemas.microsoft.com/office/drawing/2014/main" id="{51788A2A-1777-E7E3-A249-044BB60E45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47" t="12749" r="6760" b="6894"/>
          <a:stretch/>
        </p:blipFill>
        <p:spPr bwMode="auto">
          <a:xfrm>
            <a:off x="6923314" y="1537778"/>
            <a:ext cx="4490358" cy="424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14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905" y="1905"/>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566198" y="1624905"/>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b="1" dirty="0">
                <a:solidFill>
                  <a:srgbClr val="AD4F0F"/>
                </a:solidFill>
              </a:rPr>
              <a:t>dollhouse </a:t>
            </a:r>
            <a:r>
              <a:rPr lang="en-US" sz="5400" b="1" dirty="0">
                <a:solidFill>
                  <a:srgbClr val="AD4F0F"/>
                </a:solidFill>
              </a:rPr>
              <a:t>(n)</a:t>
            </a:r>
          </a:p>
        </p:txBody>
      </p:sp>
      <p:sp>
        <p:nvSpPr>
          <p:cNvPr id="12" name="Rectangle 11"/>
          <p:cNvSpPr/>
          <p:nvPr/>
        </p:nvSpPr>
        <p:spPr>
          <a:xfrm>
            <a:off x="975058" y="5041441"/>
            <a:ext cx="4050892" cy="769441"/>
          </a:xfrm>
          <a:prstGeom prst="rect">
            <a:avLst/>
          </a:prstGeom>
        </p:spPr>
        <p:txBody>
          <a:bodyPr wrap="square">
            <a:spAutoFit/>
          </a:bodyPr>
          <a:lstStyle/>
          <a:p>
            <a:pPr lvl="0" algn="ctr"/>
            <a:r>
              <a:rPr lang="en-US" sz="4400" dirty="0" err="1"/>
              <a:t>nhà</a:t>
            </a:r>
            <a:r>
              <a:rPr lang="en-US" sz="4400" dirty="0"/>
              <a:t> </a:t>
            </a:r>
            <a:r>
              <a:rPr lang="en-US" sz="4400" dirty="0" err="1"/>
              <a:t>búp</a:t>
            </a:r>
            <a:r>
              <a:rPr lang="en-US" sz="4400" dirty="0"/>
              <a:t> </a:t>
            </a:r>
            <a:r>
              <a:rPr lang="en-US" sz="4400" dirty="0" err="1"/>
              <a:t>bê</a:t>
            </a:r>
            <a:endParaRPr lang="en-US" sz="4400" dirty="0"/>
          </a:p>
        </p:txBody>
      </p:sp>
      <p:sp>
        <p:nvSpPr>
          <p:cNvPr id="2" name="Rectangle 1"/>
          <p:cNvSpPr/>
          <p:nvPr/>
        </p:nvSpPr>
        <p:spPr>
          <a:xfrm>
            <a:off x="1580083" y="3549600"/>
            <a:ext cx="2840842" cy="769441"/>
          </a:xfrm>
          <a:prstGeom prst="rect">
            <a:avLst/>
          </a:prstGeom>
        </p:spPr>
        <p:txBody>
          <a:bodyPr wrap="none">
            <a:spAutoFit/>
          </a:bodyPr>
          <a:lstStyle/>
          <a:p>
            <a:pPr algn="ctr"/>
            <a:r>
              <a:rPr lang="en-US" sz="4400" b="1" dirty="0">
                <a:solidFill>
                  <a:schemeClr val="accent5">
                    <a:lumMod val="50000"/>
                  </a:schemeClr>
                </a:solidFill>
              </a:rPr>
              <a:t>/ˈ</a:t>
            </a:r>
            <a:r>
              <a:rPr lang="en-US" sz="4400" b="1" dirty="0" err="1">
                <a:solidFill>
                  <a:schemeClr val="accent5">
                    <a:lumMod val="50000"/>
                  </a:schemeClr>
                </a:solidFill>
              </a:rPr>
              <a:t>dɒlhaʊs</a:t>
            </a:r>
            <a:r>
              <a:rPr lang="en-US" sz="4400" b="1" dirty="0">
                <a:solidFill>
                  <a:schemeClr val="accent5">
                    <a:lumMod val="50000"/>
                  </a:schemeClr>
                </a:solidFill>
              </a:rPr>
              <a:t>/ </a:t>
            </a:r>
          </a:p>
        </p:txBody>
      </p:sp>
      <p:sp>
        <p:nvSpPr>
          <p:cNvPr id="15" name="TextBox 14"/>
          <p:cNvSpPr txBox="1"/>
          <p:nvPr/>
        </p:nvSpPr>
        <p:spPr>
          <a:xfrm>
            <a:off x="487067" y="1703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5122" name="Picture 2" descr="Robotime Wooden Dollhouse With Furniture, Pretend Play Doll House Toys For  Kids, Gift For Girls &amp; Reviews | Wayfair">
            <a:extLst>
              <a:ext uri="{FF2B5EF4-FFF2-40B4-BE49-F238E27FC236}">
                <a16:creationId xmlns:a16="http://schemas.microsoft.com/office/drawing/2014/main" id="{8CC97BDF-3A12-4AB5-9C23-61C7AC6DA4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5938" y="1236784"/>
            <a:ext cx="5165271" cy="516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42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905" y="1905"/>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03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Google Shape;1881;p31">
            <a:extLst>
              <a:ext uri="{FF2B5EF4-FFF2-40B4-BE49-F238E27FC236}">
                <a16:creationId xmlns:a16="http://schemas.microsoft.com/office/drawing/2014/main" id="{65318A2B-D2F2-01C3-EC8B-3C6C8F6C8A28}"/>
              </a:ext>
            </a:extLst>
          </p:cNvPr>
          <p:cNvSpPr txBox="1">
            <a:spLocks/>
          </p:cNvSpPr>
          <p:nvPr/>
        </p:nvSpPr>
        <p:spPr>
          <a:xfrm>
            <a:off x="-208751" y="1165541"/>
            <a:ext cx="96570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make paper flowers </a:t>
            </a:r>
            <a:r>
              <a:rPr lang="en-US" sz="6600" b="1" dirty="0">
                <a:solidFill>
                  <a:srgbClr val="AD4F0F"/>
                </a:solidFill>
              </a:rPr>
              <a:t>(</a:t>
            </a:r>
            <a:r>
              <a:rPr lang="en-US" sz="6600" b="1" dirty="0" err="1">
                <a:solidFill>
                  <a:srgbClr val="AD4F0F"/>
                </a:solidFill>
              </a:rPr>
              <a:t>v.phr</a:t>
            </a:r>
            <a:r>
              <a:rPr lang="en-US" sz="6600" b="1" dirty="0">
                <a:solidFill>
                  <a:srgbClr val="AD4F0F"/>
                </a:solidFill>
              </a:rPr>
              <a:t>)</a:t>
            </a:r>
          </a:p>
        </p:txBody>
      </p:sp>
      <p:sp>
        <p:nvSpPr>
          <p:cNvPr id="5" name="Rectangle 4">
            <a:extLst>
              <a:ext uri="{FF2B5EF4-FFF2-40B4-BE49-F238E27FC236}">
                <a16:creationId xmlns:a16="http://schemas.microsoft.com/office/drawing/2014/main" id="{857FEA5C-64E1-D242-1D04-0C6CF6CF270C}"/>
              </a:ext>
            </a:extLst>
          </p:cNvPr>
          <p:cNvSpPr/>
          <p:nvPr/>
        </p:nvSpPr>
        <p:spPr>
          <a:xfrm>
            <a:off x="1627723" y="5323468"/>
            <a:ext cx="4050892" cy="830997"/>
          </a:xfrm>
          <a:prstGeom prst="rect">
            <a:avLst/>
          </a:prstGeom>
        </p:spPr>
        <p:txBody>
          <a:bodyPr wrap="square">
            <a:spAutoFit/>
          </a:bodyPr>
          <a:lstStyle/>
          <a:p>
            <a:pPr lvl="0" algn="ctr"/>
            <a:r>
              <a:rPr lang="en-US" sz="4800" dirty="0" err="1"/>
              <a:t>làm</a:t>
            </a:r>
            <a:r>
              <a:rPr lang="en-US" sz="4800" dirty="0"/>
              <a:t> </a:t>
            </a:r>
            <a:r>
              <a:rPr lang="en-US" sz="4800" dirty="0" err="1"/>
              <a:t>hoa</a:t>
            </a:r>
            <a:r>
              <a:rPr lang="en-US" sz="4800" dirty="0"/>
              <a:t> </a:t>
            </a:r>
            <a:r>
              <a:rPr lang="en-US" sz="4800" dirty="0" err="1"/>
              <a:t>giấy</a:t>
            </a:r>
            <a:endParaRPr lang="en-US" sz="4800" dirty="0"/>
          </a:p>
        </p:txBody>
      </p:sp>
      <p:sp>
        <p:nvSpPr>
          <p:cNvPr id="6" name="Rectangle 5">
            <a:extLst>
              <a:ext uri="{FF2B5EF4-FFF2-40B4-BE49-F238E27FC236}">
                <a16:creationId xmlns:a16="http://schemas.microsoft.com/office/drawing/2014/main" id="{BF7FD1D7-3182-7685-10AF-7293F86F18E8}"/>
              </a:ext>
            </a:extLst>
          </p:cNvPr>
          <p:cNvSpPr/>
          <p:nvPr/>
        </p:nvSpPr>
        <p:spPr>
          <a:xfrm>
            <a:off x="678467" y="4083843"/>
            <a:ext cx="6072496" cy="830997"/>
          </a:xfrm>
          <a:prstGeom prst="rect">
            <a:avLst/>
          </a:prstGeom>
        </p:spPr>
        <p:txBody>
          <a:bodyPr wrap="none">
            <a:spAutoFit/>
          </a:bodyPr>
          <a:lstStyle/>
          <a:p>
            <a:pPr algn="ctr"/>
            <a:r>
              <a:rPr lang="en-US" sz="4800" b="1" dirty="0">
                <a:solidFill>
                  <a:schemeClr val="accent5">
                    <a:lumMod val="50000"/>
                  </a:schemeClr>
                </a:solidFill>
              </a:rPr>
              <a:t>/</a:t>
            </a:r>
            <a:r>
              <a:rPr lang="en-US" sz="4800" b="1" err="1">
                <a:solidFill>
                  <a:schemeClr val="accent5">
                    <a:lumMod val="50000"/>
                  </a:schemeClr>
                </a:solidFill>
              </a:rPr>
              <a:t>meɪk</a:t>
            </a:r>
            <a:r>
              <a:rPr lang="en-US" sz="4800" b="1">
                <a:solidFill>
                  <a:schemeClr val="accent5">
                    <a:lumMod val="50000"/>
                  </a:schemeClr>
                </a:solidFill>
              </a:rPr>
              <a:t> 'peɪpər </a:t>
            </a:r>
            <a:r>
              <a:rPr lang="en-US" sz="4800" b="1" dirty="0">
                <a:solidFill>
                  <a:schemeClr val="accent5">
                    <a:lumMod val="50000"/>
                  </a:schemeClr>
                </a:solidFill>
              </a:rPr>
              <a:t>'</a:t>
            </a:r>
            <a:r>
              <a:rPr lang="en-US" sz="4800" b="1" dirty="0" err="1">
                <a:solidFill>
                  <a:schemeClr val="accent5">
                    <a:lumMod val="50000"/>
                  </a:schemeClr>
                </a:solidFill>
              </a:rPr>
              <a:t>flaʊərz</a:t>
            </a:r>
            <a:r>
              <a:rPr lang="en-US" sz="4800" b="1" dirty="0">
                <a:solidFill>
                  <a:schemeClr val="accent5">
                    <a:lumMod val="50000"/>
                  </a:schemeClr>
                </a:solidFill>
              </a:rPr>
              <a:t>/</a:t>
            </a:r>
          </a:p>
        </p:txBody>
      </p:sp>
      <p:pic>
        <p:nvPicPr>
          <p:cNvPr id="8" name="Picture 2" descr="9,109 Paper Flower Stock Photos, Pictures &amp; Royalty-Free Images - iStock">
            <a:extLst>
              <a:ext uri="{FF2B5EF4-FFF2-40B4-BE49-F238E27FC236}">
                <a16:creationId xmlns:a16="http://schemas.microsoft.com/office/drawing/2014/main" id="{678DF3C8-604E-5455-2051-724C090CA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877" y="2431831"/>
            <a:ext cx="4193066" cy="419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76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905" y="1905"/>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03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Google Shape;1881;p31">
            <a:extLst>
              <a:ext uri="{FF2B5EF4-FFF2-40B4-BE49-F238E27FC236}">
                <a16:creationId xmlns:a16="http://schemas.microsoft.com/office/drawing/2014/main" id="{A55D47A0-C26B-DEB9-2874-5AF14FEE5F9D}"/>
              </a:ext>
            </a:extLst>
          </p:cNvPr>
          <p:cNvSpPr txBox="1">
            <a:spLocks/>
          </p:cNvSpPr>
          <p:nvPr/>
        </p:nvSpPr>
        <p:spPr>
          <a:xfrm>
            <a:off x="308742" y="1343978"/>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hang out </a:t>
            </a:r>
            <a:r>
              <a:rPr lang="en-US" sz="6600" b="1" dirty="0">
                <a:solidFill>
                  <a:srgbClr val="AD4F0F"/>
                </a:solidFill>
              </a:rPr>
              <a:t>(v)</a:t>
            </a:r>
          </a:p>
        </p:txBody>
      </p:sp>
      <p:sp>
        <p:nvSpPr>
          <p:cNvPr id="4" name="Rectangle 3">
            <a:extLst>
              <a:ext uri="{FF2B5EF4-FFF2-40B4-BE49-F238E27FC236}">
                <a16:creationId xmlns:a16="http://schemas.microsoft.com/office/drawing/2014/main" id="{700AD810-20FE-C656-F294-1A27385AD04C}"/>
              </a:ext>
            </a:extLst>
          </p:cNvPr>
          <p:cNvSpPr/>
          <p:nvPr/>
        </p:nvSpPr>
        <p:spPr>
          <a:xfrm>
            <a:off x="487067" y="4998806"/>
            <a:ext cx="4050892" cy="830997"/>
          </a:xfrm>
          <a:prstGeom prst="rect">
            <a:avLst/>
          </a:prstGeom>
        </p:spPr>
        <p:txBody>
          <a:bodyPr wrap="square">
            <a:spAutoFit/>
          </a:bodyPr>
          <a:lstStyle/>
          <a:p>
            <a:pPr lvl="0" algn="ctr"/>
            <a:r>
              <a:rPr lang="en-US" sz="4800" dirty="0" err="1"/>
              <a:t>đi</a:t>
            </a:r>
            <a:r>
              <a:rPr lang="en-US" sz="4800" dirty="0"/>
              <a:t> </a:t>
            </a:r>
            <a:r>
              <a:rPr lang="en-US" sz="4800" dirty="0" err="1"/>
              <a:t>chơi</a:t>
            </a:r>
            <a:endParaRPr lang="en-US" sz="4800" dirty="0"/>
          </a:p>
        </p:txBody>
      </p:sp>
      <p:sp>
        <p:nvSpPr>
          <p:cNvPr id="7" name="Rectangle 6">
            <a:extLst>
              <a:ext uri="{FF2B5EF4-FFF2-40B4-BE49-F238E27FC236}">
                <a16:creationId xmlns:a16="http://schemas.microsoft.com/office/drawing/2014/main" id="{119AFD3D-4FBB-0281-B553-D5B8C60A9552}"/>
              </a:ext>
            </a:extLst>
          </p:cNvPr>
          <p:cNvSpPr/>
          <p:nvPr/>
        </p:nvSpPr>
        <p:spPr>
          <a:xfrm>
            <a:off x="1210537" y="3444827"/>
            <a:ext cx="2868094"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hæŋ</a:t>
            </a:r>
            <a:r>
              <a:rPr lang="en-US" sz="4800" b="1" dirty="0">
                <a:solidFill>
                  <a:schemeClr val="accent5">
                    <a:lumMod val="50000"/>
                  </a:schemeClr>
                </a:solidFill>
              </a:rPr>
              <a:t> </a:t>
            </a:r>
            <a:r>
              <a:rPr lang="en-US" sz="4800" b="1" dirty="0" err="1">
                <a:solidFill>
                  <a:schemeClr val="accent5">
                    <a:lumMod val="50000"/>
                  </a:schemeClr>
                </a:solidFill>
              </a:rPr>
              <a:t>aʊt</a:t>
            </a:r>
            <a:r>
              <a:rPr lang="en-US" sz="4800" b="1" dirty="0">
                <a:solidFill>
                  <a:schemeClr val="accent5">
                    <a:lumMod val="50000"/>
                  </a:schemeClr>
                </a:solidFill>
              </a:rPr>
              <a:t>/</a:t>
            </a:r>
          </a:p>
        </p:txBody>
      </p:sp>
      <p:pic>
        <p:nvPicPr>
          <p:cNvPr id="9" name="Picture 4" descr="Female Friends Hanging Out In Cafe | EPS PNG Images Free Download - Pikbest">
            <a:extLst>
              <a:ext uri="{FF2B5EF4-FFF2-40B4-BE49-F238E27FC236}">
                <a16:creationId xmlns:a16="http://schemas.microsoft.com/office/drawing/2014/main" id="{7BF45857-6E36-E7F8-A269-0AA0690D3A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7" t="2822" r="1731" b="1566"/>
          <a:stretch/>
        </p:blipFill>
        <p:spPr bwMode="auto">
          <a:xfrm>
            <a:off x="5409272" y="1890849"/>
            <a:ext cx="6603023" cy="393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42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905" y="1905"/>
            <a:ext cx="12192000" cy="1083309"/>
            <a:chOff x="0" y="-3"/>
            <a:chExt cx="12192000" cy="1083309"/>
          </a:xfrm>
        </p:grpSpPr>
        <p:sp>
          <p:nvSpPr>
            <p:cNvPr id="17" name="Round Single Corner Rectangle 16"/>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499767" y="193087"/>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6A68DAF4-AE25-B987-9978-B0B9DEC685E3}"/>
              </a:ext>
            </a:extLst>
          </p:cNvPr>
          <p:cNvGraphicFramePr>
            <a:graphicFrameLocks noGrp="1"/>
          </p:cNvGraphicFramePr>
          <p:nvPr>
            <p:extLst>
              <p:ext uri="{D42A27DB-BD31-4B8C-83A1-F6EECF244321}">
                <p14:modId xmlns:p14="http://schemas.microsoft.com/office/powerpoint/2010/main" val="2209587203"/>
              </p:ext>
            </p:extLst>
          </p:nvPr>
        </p:nvGraphicFramePr>
        <p:xfrm>
          <a:off x="960318" y="1681781"/>
          <a:ext cx="10271364" cy="4014776"/>
        </p:xfrm>
        <a:graphic>
          <a:graphicData uri="http://schemas.openxmlformats.org/drawingml/2006/table">
            <a:tbl>
              <a:tblPr firstRow="1" bandRow="1">
                <a:tableStyleId>{5DA37D80-6434-44D0-A028-1B22A696006F}</a:tableStyleId>
              </a:tblPr>
              <a:tblGrid>
                <a:gridCol w="3916410">
                  <a:extLst>
                    <a:ext uri="{9D8B030D-6E8A-4147-A177-3AD203B41FA5}">
                      <a16:colId xmlns:a16="http://schemas.microsoft.com/office/drawing/2014/main" val="20000"/>
                    </a:ext>
                  </a:extLst>
                </a:gridCol>
                <a:gridCol w="3193003">
                  <a:extLst>
                    <a:ext uri="{9D8B030D-6E8A-4147-A177-3AD203B41FA5}">
                      <a16:colId xmlns:a16="http://schemas.microsoft.com/office/drawing/2014/main" val="20001"/>
                    </a:ext>
                  </a:extLst>
                </a:gridCol>
                <a:gridCol w="3161951">
                  <a:extLst>
                    <a:ext uri="{9D8B030D-6E8A-4147-A177-3AD203B41FA5}">
                      <a16:colId xmlns:a16="http://schemas.microsoft.com/office/drawing/2014/main" val="20002"/>
                    </a:ext>
                  </a:extLst>
                </a:gridCol>
              </a:tblGrid>
              <a:tr h="690156">
                <a:tc>
                  <a:txBody>
                    <a:bodyPr/>
                    <a:lstStyle/>
                    <a:p>
                      <a:pPr algn="ctr"/>
                      <a:r>
                        <a:rPr lang="en-US" sz="2500" b="1" dirty="0">
                          <a:solidFill>
                            <a:srgbClr val="0070C0"/>
                          </a:solidFill>
                        </a:rPr>
                        <a:t>New words</a:t>
                      </a:r>
                    </a:p>
                  </a:txBody>
                  <a:tcPr anchor="ctr"/>
                </a:tc>
                <a:tc>
                  <a:txBody>
                    <a:bodyPr/>
                    <a:lstStyle/>
                    <a:p>
                      <a:pPr algn="ctr"/>
                      <a:r>
                        <a:rPr lang="en-US" sz="2500" b="1" dirty="0">
                          <a:solidFill>
                            <a:srgbClr val="0070C0"/>
                          </a:solidFill>
                        </a:rPr>
                        <a:t>Pronunciation</a:t>
                      </a:r>
                    </a:p>
                  </a:txBody>
                  <a:tcPr anchor="ctr"/>
                </a:tc>
                <a:tc>
                  <a:txBody>
                    <a:bodyPr/>
                    <a:lstStyle/>
                    <a:p>
                      <a:pPr algn="ctr"/>
                      <a:r>
                        <a:rPr lang="en-US" sz="2500" b="1" dirty="0">
                          <a:solidFill>
                            <a:srgbClr val="0070C0"/>
                          </a:solidFill>
                        </a:rPr>
                        <a:t>Meaning</a:t>
                      </a:r>
                    </a:p>
                  </a:txBody>
                  <a:tcPr anchor="ctr"/>
                </a:tc>
                <a:extLst>
                  <a:ext uri="{0D108BD9-81ED-4DB2-BD59-A6C34878D82A}">
                    <a16:rowId xmlns:a16="http://schemas.microsoft.com/office/drawing/2014/main" val="10000"/>
                  </a:ext>
                </a:extLst>
              </a:tr>
              <a:tr h="664924">
                <a:tc>
                  <a:txBody>
                    <a:bodyPr/>
                    <a:lstStyle/>
                    <a:p>
                      <a:pPr marL="144145" marR="0" indent="-144145">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DIY (n) </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kern="1200" dirty="0">
                          <a:solidFill>
                            <a:srgbClr val="000000"/>
                          </a:solidFill>
                          <a:effectLst/>
                          <a:latin typeface="Calibri" panose="020F0502020204030204" pitchFamily="34" charset="0"/>
                          <a:ea typeface="+mn-ea"/>
                          <a:cs typeface="Calibri" panose="020F0502020204030204" pitchFamily="34" charset="0"/>
                        </a:rPr>
                        <a:t>/</a:t>
                      </a:r>
                      <a:r>
                        <a:rPr lang="en-US" sz="2400" kern="1200">
                          <a:solidFill>
                            <a:srgbClr val="000000"/>
                          </a:solidFill>
                          <a:effectLst/>
                          <a:latin typeface="Calibri" panose="020F0502020204030204" pitchFamily="34" charset="0"/>
                          <a:ea typeface="+mn-ea"/>
                          <a:cs typeface="Calibri" panose="020F0502020204030204" pitchFamily="34" charset="0"/>
                        </a:rPr>
                        <a:t>ˌdiːaɪ</a:t>
                      </a:r>
                      <a:r>
                        <a:rPr lang="en-US" sz="2400" kern="1200" dirty="0" err="1">
                          <a:solidFill>
                            <a:srgbClr val="000000"/>
                          </a:solidFill>
                          <a:effectLst/>
                          <a:latin typeface="Calibri" panose="020F0502020204030204" pitchFamily="34" charset="0"/>
                          <a:ea typeface="+mn-ea"/>
                          <a:cs typeface="Calibri" panose="020F0502020204030204" pitchFamily="34" charset="0"/>
                        </a:rPr>
                        <a:t>ˈwaɪ</a:t>
                      </a:r>
                      <a:r>
                        <a:rPr lang="en-US" sz="2400" kern="1200" dirty="0">
                          <a:solidFill>
                            <a:srgbClr val="000000"/>
                          </a:solidFill>
                          <a:effectLst/>
                          <a:latin typeface="Calibri" panose="020F0502020204030204" pitchFamily="34" charset="0"/>
                          <a:ea typeface="+mn-ea"/>
                          <a:cs typeface="Calibri" panose="020F0502020204030204" pitchFamily="34" charset="0"/>
                        </a:rPr>
                        <a:t>/</a:t>
                      </a:r>
                    </a:p>
                  </a:txBody>
                  <a:tcPr marL="36195" marR="36195" marT="71755" marB="71755" anchor="ctr"/>
                </a:tc>
                <a:tc>
                  <a:txBody>
                    <a:bodyPr/>
                    <a:lstStyle/>
                    <a:p>
                      <a:pPr marL="0" marR="0" algn="ctr">
                        <a:lnSpc>
                          <a:spcPct val="107000"/>
                        </a:lnSpc>
                        <a:spcBef>
                          <a:spcPts val="0"/>
                        </a:spcBef>
                        <a:spcAft>
                          <a:spcPts val="0"/>
                        </a:spcAft>
                      </a:pP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tự</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a:t>
                      </a:r>
                      <a:r>
                        <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làm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64924">
                <a:tc>
                  <a:txBody>
                    <a:bodyPr/>
                    <a:lstStyle/>
                    <a:p>
                      <a:pPr marL="144145" marR="0" indent="-144145">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knitting kit (n)</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400" kern="1200">
                          <a:solidFill>
                            <a:srgbClr val="000000"/>
                          </a:solidFill>
                          <a:effectLst/>
                          <a:latin typeface="Calibri" panose="020F0502020204030204" pitchFamily="34" charset="0"/>
                          <a:cs typeface="Calibri" panose="020F0502020204030204" pitchFamily="34" charset="0"/>
                        </a:rPr>
                        <a:t>ˈnɪtɪŋ </a:t>
                      </a:r>
                      <a:r>
                        <a:rPr lang="en-US" sz="2400" kern="1200" dirty="0" err="1">
                          <a:solidFill>
                            <a:srgbClr val="000000"/>
                          </a:solidFill>
                          <a:effectLst/>
                          <a:latin typeface="Calibri" panose="020F0502020204030204" pitchFamily="34" charset="0"/>
                          <a:cs typeface="Calibri" panose="020F0502020204030204" pitchFamily="34" charset="0"/>
                        </a:rPr>
                        <a:t>kɪt</a:t>
                      </a:r>
                      <a:r>
                        <a:rPr lang="en-US" sz="2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ctr">
                        <a:lnSpc>
                          <a:spcPct val="107000"/>
                        </a:lnSpc>
                        <a:spcBef>
                          <a:spcPts val="0"/>
                        </a:spcBef>
                        <a:spcAft>
                          <a:spcPts val="0"/>
                        </a:spcAft>
                      </a:pP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bộ</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dung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cụ</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đan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len</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extLst>
                  <a:ext uri="{0D108BD9-81ED-4DB2-BD59-A6C34878D82A}">
                    <a16:rowId xmlns:a16="http://schemas.microsoft.com/office/drawing/2014/main" val="2917693607"/>
                  </a:ext>
                </a:extLst>
              </a:tr>
              <a:tr h="664924">
                <a:tc>
                  <a:txBody>
                    <a:bodyPr/>
                    <a:lstStyle/>
                    <a:p>
                      <a:pPr marL="144145" marR="0" indent="-144145">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dollhouse (n)</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400" kern="1200" dirty="0">
                          <a:solidFill>
                            <a:srgbClr val="000000"/>
                          </a:solidFill>
                          <a:effectLst/>
                          <a:latin typeface="Calibri" panose="020F0502020204030204" pitchFamily="34" charset="0"/>
                          <a:cs typeface="Calibri" panose="020F0502020204030204" pitchFamily="34" charset="0"/>
                        </a:rPr>
                        <a:t>ˈ</a:t>
                      </a:r>
                      <a:r>
                        <a:rPr lang="en-US" sz="2400" kern="1200" dirty="0" err="1">
                          <a:solidFill>
                            <a:srgbClr val="000000"/>
                          </a:solidFill>
                          <a:effectLst/>
                          <a:latin typeface="Calibri" panose="020F0502020204030204" pitchFamily="34" charset="0"/>
                          <a:cs typeface="Calibri" panose="020F0502020204030204" pitchFamily="34" charset="0"/>
                        </a:rPr>
                        <a:t>dɒlˌhaʊs</a:t>
                      </a:r>
                      <a:r>
                        <a:rPr lang="en-US" sz="2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ctr">
                        <a:lnSpc>
                          <a:spcPct val="107000"/>
                        </a:lnSpc>
                        <a:spcBef>
                          <a:spcPts val="0"/>
                        </a:spcBef>
                        <a:spcAft>
                          <a:spcPts val="0"/>
                        </a:spcAft>
                      </a:pPr>
                      <a:r>
                        <a:rPr lang="en-US" sz="24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nhà</a:t>
                      </a:r>
                      <a:r>
                        <a:rPr lang="en-US" sz="2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búp</a:t>
                      </a:r>
                      <a:r>
                        <a:rPr lang="en-US" sz="2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bê</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4170779777"/>
                  </a:ext>
                </a:extLst>
              </a:tr>
              <a:tr h="664924">
                <a:tc>
                  <a:txBody>
                    <a:bodyPr/>
                    <a:lstStyle/>
                    <a:p>
                      <a:pPr marL="144145" marR="0" indent="-144145">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make paper flowers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v.phr</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400" kern="1200" err="1">
                          <a:solidFill>
                            <a:srgbClr val="000000"/>
                          </a:solidFill>
                          <a:effectLst/>
                          <a:latin typeface="Calibri" panose="020F0502020204030204" pitchFamily="34" charset="0"/>
                          <a:cs typeface="Calibri" panose="020F0502020204030204" pitchFamily="34" charset="0"/>
                        </a:rPr>
                        <a:t>meɪk</a:t>
                      </a:r>
                      <a:r>
                        <a:rPr lang="en-US" sz="2400" kern="1200">
                          <a:solidFill>
                            <a:srgbClr val="000000"/>
                          </a:solidFill>
                          <a:effectLst/>
                          <a:latin typeface="Calibri" panose="020F0502020204030204" pitchFamily="34" charset="0"/>
                          <a:cs typeface="Calibri" panose="020F0502020204030204" pitchFamily="34" charset="0"/>
                        </a:rPr>
                        <a:t> 'peɪpər </a:t>
                      </a:r>
                      <a:r>
                        <a:rPr lang="en-US" sz="2400" kern="1200" dirty="0">
                          <a:solidFill>
                            <a:srgbClr val="000000"/>
                          </a:solidFill>
                          <a:effectLst/>
                          <a:latin typeface="Calibri" panose="020F0502020204030204" pitchFamily="34" charset="0"/>
                          <a:cs typeface="Calibri" panose="020F0502020204030204" pitchFamily="34" charset="0"/>
                        </a:rPr>
                        <a:t>'</a:t>
                      </a:r>
                      <a:r>
                        <a:rPr lang="en-US" sz="2400" kern="1200" dirty="0" err="1">
                          <a:solidFill>
                            <a:srgbClr val="000000"/>
                          </a:solidFill>
                          <a:effectLst/>
                          <a:latin typeface="Calibri" panose="020F0502020204030204" pitchFamily="34" charset="0"/>
                          <a:cs typeface="Calibri" panose="020F0502020204030204" pitchFamily="34" charset="0"/>
                        </a:rPr>
                        <a:t>flaʊərz</a:t>
                      </a:r>
                      <a:r>
                        <a:rPr lang="en-US" sz="2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ctr">
                        <a:lnSpc>
                          <a:spcPct val="107000"/>
                        </a:lnSpc>
                        <a:spcBef>
                          <a:spcPts val="0"/>
                        </a:spcBef>
                        <a:spcAft>
                          <a:spcPts val="0"/>
                        </a:spcAft>
                      </a:pP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hoa</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giấy</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3524542958"/>
                  </a:ext>
                </a:extLst>
              </a:tr>
              <a:tr h="664924">
                <a:tc>
                  <a:txBody>
                    <a:bodyPr/>
                    <a:lstStyle/>
                    <a:p>
                      <a:pPr marL="144145" marR="0" indent="-144145">
                        <a:lnSpc>
                          <a:spcPct val="107000"/>
                        </a:lnSpc>
                        <a:spcBef>
                          <a:spcPts val="0"/>
                        </a:spcBef>
                        <a:spcAft>
                          <a:spcPts val="0"/>
                        </a:spcAft>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5. hang out (v)</a:t>
                      </a:r>
                    </a:p>
                  </a:txBody>
                  <a:tcPr marL="71755" marR="71755" marT="71755" marB="71755" anchor="ctr"/>
                </a:tc>
                <a:tc>
                  <a:txBody>
                    <a:bodyPr/>
                    <a:lstStyle/>
                    <a:p>
                      <a:pPr marL="0" marR="0" algn="ctr">
                        <a:lnSpc>
                          <a:spcPct val="107000"/>
                        </a:lnSpc>
                        <a:spcBef>
                          <a:spcPts val="0"/>
                        </a:spcBef>
                        <a:spcAft>
                          <a:spcPts val="0"/>
                        </a:spcAft>
                      </a:pPr>
                      <a:r>
                        <a:rPr lang="en-US" sz="2400" kern="1200" dirty="0">
                          <a:solidFill>
                            <a:srgbClr val="000000"/>
                          </a:solidFill>
                          <a:effectLst/>
                          <a:latin typeface="Calibri" panose="020F0502020204030204" pitchFamily="34" charset="0"/>
                          <a:cs typeface="Calibri" panose="020F0502020204030204" pitchFamily="34" charset="0"/>
                        </a:rPr>
                        <a:t>/</a:t>
                      </a:r>
                      <a:r>
                        <a:rPr lang="en-US" sz="2400" kern="1200" dirty="0" err="1">
                          <a:solidFill>
                            <a:srgbClr val="000000"/>
                          </a:solidFill>
                          <a:effectLst/>
                          <a:latin typeface="Calibri" panose="020F0502020204030204" pitchFamily="34" charset="0"/>
                          <a:cs typeface="Calibri" panose="020F0502020204030204" pitchFamily="34" charset="0"/>
                        </a:rPr>
                        <a:t>hæŋ</a:t>
                      </a:r>
                      <a:r>
                        <a:rPr lang="en-US" sz="2400" kern="1200" dirty="0">
                          <a:solidFill>
                            <a:srgbClr val="000000"/>
                          </a:solidFill>
                          <a:effectLst/>
                          <a:latin typeface="Calibri" panose="020F0502020204030204" pitchFamily="34" charset="0"/>
                          <a:cs typeface="Calibri" panose="020F0502020204030204" pitchFamily="34" charset="0"/>
                        </a:rPr>
                        <a:t> </a:t>
                      </a:r>
                      <a:r>
                        <a:rPr lang="en-US" sz="2400" kern="1200" dirty="0" err="1">
                          <a:solidFill>
                            <a:srgbClr val="000000"/>
                          </a:solidFill>
                          <a:effectLst/>
                          <a:latin typeface="Calibri" panose="020F0502020204030204" pitchFamily="34" charset="0"/>
                          <a:cs typeface="Calibri" panose="020F0502020204030204" pitchFamily="34" charset="0"/>
                        </a:rPr>
                        <a:t>aʊt</a:t>
                      </a:r>
                      <a:r>
                        <a:rPr lang="en-US" sz="2400" kern="1200" dirty="0">
                          <a:solidFill>
                            <a:srgbClr val="000000"/>
                          </a:solidFill>
                          <a:effectLst/>
                          <a:latin typeface="Calibri" panose="020F0502020204030204" pitchFamily="34" charset="0"/>
                          <a:cs typeface="Calibri" panose="020F0502020204030204" pitchFamily="34" charset="0"/>
                        </a:rPr>
                        <a:t>/</a:t>
                      </a:r>
                      <a:endParaRPr lang="en-US" sz="2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đi</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chơi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285282616"/>
                  </a:ext>
                </a:extLst>
              </a:tr>
            </a:tbl>
          </a:graphicData>
        </a:graphic>
      </p:graphicFrame>
    </p:spTree>
    <p:extLst>
      <p:ext uri="{BB962C8B-B14F-4D97-AF65-F5344CB8AC3E}">
        <p14:creationId xmlns:p14="http://schemas.microsoft.com/office/powerpoint/2010/main" val="17699861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3460</TotalTime>
  <Words>966</Words>
  <Application>Microsoft Office PowerPoint</Application>
  <PresentationFormat>Widescreen</PresentationFormat>
  <Paragraphs>149</Paragraphs>
  <Slides>18</Slides>
  <Notes>14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Comic Sans MS</vt:lpstr>
      <vt:lpstr>Helvetica</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1.What is Trang looking for?  2.What DIY activities does Trang enjoy in her free time?  3.How does Tom usually spend his leisure time?   4.What does Tom invite Trang to do on Sunday?  5.What time will they meet outside the cinema?</vt:lpstr>
      <vt:lpstr>PowerPoint Presentation</vt:lpstr>
      <vt:lpstr>PowerPoint Presentation</vt:lpstr>
      <vt:lpstr>PowerPoint Presentation</vt:lpstr>
      <vt:lpstr>1. She was from a small town in China, ....             ? 2. He's still sleeping, ....           ? 3. We’re late again, ....           ?  4. I’m not the person with the tickets,  ....          ? 5. You do go to school, ....          ? 6. The weather is really bad today,  ....      ? 7. We won't be late,  ....      ? 8. She doesn’t work in a hotel,  ....      ? 9. They will wash the car, ....           ? 10. She lived in China, ……………?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Phu Nguyen</cp:lastModifiedBy>
  <cp:revision>215</cp:revision>
  <dcterms:created xsi:type="dcterms:W3CDTF">2020-12-09T02:04:09Z</dcterms:created>
  <dcterms:modified xsi:type="dcterms:W3CDTF">2025-09-10T03:01:10Z</dcterms:modified>
</cp:coreProperties>
</file>