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361" r:id="rId4"/>
    <p:sldId id="358" r:id="rId5"/>
    <p:sldId id="357" r:id="rId6"/>
    <p:sldId id="359" r:id="rId7"/>
    <p:sldId id="316" r:id="rId8"/>
    <p:sldId id="347" r:id="rId9"/>
    <p:sldId id="348" r:id="rId10"/>
    <p:sldId id="349" r:id="rId11"/>
    <p:sldId id="350" r:id="rId12"/>
    <p:sldId id="351" r:id="rId13"/>
    <p:sldId id="283" r:id="rId14"/>
    <p:sldId id="369" r:id="rId15"/>
    <p:sldId id="352" r:id="rId16"/>
    <p:sldId id="276" r:id="rId17"/>
    <p:sldId id="298" r:id="rId18"/>
    <p:sldId id="362" r:id="rId19"/>
    <p:sldId id="363" r:id="rId20"/>
    <p:sldId id="364" r:id="rId21"/>
    <p:sldId id="325" r:id="rId22"/>
    <p:sldId id="313" r:id="rId23"/>
    <p:sldId id="365" r:id="rId24"/>
    <p:sldId id="314" r:id="rId25"/>
    <p:sldId id="330" r:id="rId26"/>
    <p:sldId id="3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9933"/>
    <a:srgbClr val="FBCDCD"/>
    <a:srgbClr val="3B87CD"/>
    <a:srgbClr val="FFCC99"/>
    <a:srgbClr val="FFFF99"/>
    <a:srgbClr val="FFFFCC"/>
    <a:srgbClr val="66FFFF"/>
    <a:srgbClr val="5DD2FF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2.xml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openxmlformats.org/officeDocument/2006/relationships/image" Target="../media/image13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2989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pressure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47850" y="4219486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áp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363727" y="3009882"/>
            <a:ext cx="3291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069" y="548250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6686551" y="1834364"/>
            <a:ext cx="4857750" cy="3813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27368" y="1145681"/>
            <a:ext cx="76823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user-friendly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</a:t>
            </a:r>
            <a:r>
              <a:rPr lang="en-US" sz="6000" b="1" dirty="0" err="1">
                <a:solidFill>
                  <a:srgbClr val="AD4F0F"/>
                </a:solidFill>
              </a:rPr>
              <a:t>adj</a:t>
            </a:r>
            <a:r>
              <a:rPr lang="en-US" sz="6000" b="1" dirty="0">
                <a:solidFill>
                  <a:srgbClr val="AD4F0F"/>
                </a:solidFill>
              </a:rPr>
              <a:t>)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952" y="4081788"/>
            <a:ext cx="6151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thiện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</a:p>
          <a:p>
            <a:pPr lvl="0" algn="ctr"/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dùng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871235" y="2963312"/>
            <a:ext cx="4291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/ˈjuːzə-ˈfrendli/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6260229" y="2637411"/>
            <a:ext cx="5845690" cy="3337622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18" y="5732452"/>
            <a:ext cx="767916" cy="76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0866" y="1340278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midterm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20519" y="4541056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giữa kì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1366611" y="3117169"/>
            <a:ext cx="3389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820" y="5681608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6969526" y="1912156"/>
            <a:ext cx="4361685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686237"/>
              </p:ext>
            </p:extLst>
          </p:nvPr>
        </p:nvGraphicFramePr>
        <p:xfrm>
          <a:off x="1039091" y="1300052"/>
          <a:ext cx="10770027" cy="49379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630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9977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947621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forum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2. stress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3200">
                          <a:effectLst/>
                          <a:latin typeface="+mn-lt"/>
                        </a:rPr>
                        <a:t>. stressful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4. pressure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(r)/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user-friendly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3200">
                          <a:effectLst/>
                          <a:latin typeface="+mn-lt"/>
                        </a:rPr>
                        <a:t>. midterm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1957178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6" y="2612736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326030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946108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480142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5789461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968837"/>
              </p:ext>
            </p:extLst>
          </p:nvPr>
        </p:nvGraphicFramePr>
        <p:xfrm>
          <a:off x="1009650" y="1456404"/>
          <a:ext cx="10644080" cy="458555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83859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72903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4487318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3432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615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upload (v)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ʌpˈləʊd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615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browse (v)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braʊz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615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notification (n)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nəʊtɪfɪˈkeɪʃn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615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log on to (v)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lɒɡ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tə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69868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check (v)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tʃek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615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 account (n)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</a:rPr>
                        <a:t>əˈkaʊnt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tài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khoản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7067" y="2119684"/>
            <a:ext cx="487363" cy="487363"/>
          </a:xfrm>
          <a:prstGeom prst="rect">
            <a:avLst/>
          </a:prstGeom>
        </p:spPr>
      </p:pic>
      <p:pic>
        <p:nvPicPr>
          <p:cNvPr id="12" name="brow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7067" y="2809419"/>
            <a:ext cx="522583" cy="522583"/>
          </a:xfrm>
          <a:prstGeom prst="rect">
            <a:avLst/>
          </a:prstGeom>
        </p:spPr>
      </p:pic>
      <p:pic>
        <p:nvPicPr>
          <p:cNvPr id="13" name="notific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7067" y="3438714"/>
            <a:ext cx="548005" cy="548005"/>
          </a:xfrm>
          <a:prstGeom prst="rect">
            <a:avLst/>
          </a:prstGeom>
        </p:spPr>
      </p:pic>
      <p:pic>
        <p:nvPicPr>
          <p:cNvPr id="14" name="log on t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431" y="4081577"/>
            <a:ext cx="554219" cy="554219"/>
          </a:xfrm>
          <a:prstGeom prst="rect">
            <a:avLst/>
          </a:prstGeom>
        </p:spPr>
      </p:pic>
      <p:pic>
        <p:nvPicPr>
          <p:cNvPr id="17" name="check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2280" y="4769653"/>
            <a:ext cx="592158" cy="592158"/>
          </a:xfrm>
          <a:prstGeom prst="rect">
            <a:avLst/>
          </a:prstGeom>
        </p:spPr>
      </p:pic>
      <p:pic>
        <p:nvPicPr>
          <p:cNvPr id="18" name="accoun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2280" y="5497988"/>
            <a:ext cx="582792" cy="5827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15879" y="2119684"/>
            <a:ext cx="127591" cy="113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53415" y="3438714"/>
            <a:ext cx="127591" cy="113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52083" y="5497988"/>
            <a:ext cx="127591" cy="113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3331" y="3317841"/>
            <a:ext cx="814677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solidFill>
                  <a:srgbClr val="000000"/>
                </a:solidFill>
              </a:rPr>
              <a:t>- </a:t>
            </a:r>
            <a:r>
              <a:rPr lang="en-US" sz="4000" i="1" dirty="0">
                <a:solidFill>
                  <a:srgbClr val="000000"/>
                </a:solidFill>
              </a:rPr>
              <a:t>Who are the people? 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</a:rPr>
              <a:t>- What might they be talking about?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3493" y="82976"/>
            <a:ext cx="5317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 AND LISTEN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013" y="1625695"/>
            <a:ext cx="742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Look at the picture in the book </a:t>
            </a:r>
          </a:p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and answer the questions:</a:t>
            </a:r>
            <a:endParaRPr lang="en-US" sz="3600" dirty="0">
              <a:solidFill>
                <a:srgbClr val="EF4B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30313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58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82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5856" y="1739913"/>
            <a:ext cx="121161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are some new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clubs like arts and crafts, and music. The club leaders will provide us with a variety of activities to suit different interests. And there will also be competitions as usual.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you all can join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the clubs you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11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33680"/>
              </p:ext>
            </p:extLst>
          </p:nvPr>
        </p:nvGraphicFramePr>
        <p:xfrm>
          <a:off x="372360" y="1871927"/>
          <a:ext cx="11269479" cy="4786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992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7586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1. The students finished their midterm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2. 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3. The teacher tells</a:t>
                      </a:r>
                      <a:r>
                        <a:rPr lang="en-US" sz="2800" baseline="0" dirty="0">
                          <a:latin typeface="+mn-lt"/>
                        </a:rPr>
                        <a:t> them to stay calm and work hard.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4. 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5. The school has different</a:t>
                      </a:r>
                      <a:r>
                        <a:rPr lang="en-US" sz="2800" baseline="0" dirty="0">
                          <a:latin typeface="+mn-lt"/>
                        </a:rPr>
                        <a:t> clubs for its students.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4692" y="1240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183" y="127350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1275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28" y="2639519"/>
            <a:ext cx="709070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3608324"/>
            <a:ext cx="709070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4396942"/>
            <a:ext cx="709070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97" y="5203815"/>
            <a:ext cx="709070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5990129"/>
            <a:ext cx="709070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78" y="2643952"/>
            <a:ext cx="6169739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They are preparing for the midterm test.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078" y="5125660"/>
            <a:ext cx="9673698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 class will discuss their problems </a:t>
            </a:r>
            <a:r>
              <a:rPr lang="en-US" sz="2800">
                <a:solidFill>
                  <a:srgbClr val="FF0000"/>
                </a:solidFill>
              </a:rPr>
              <a:t>in their </a:t>
            </a:r>
            <a:r>
              <a:rPr lang="en-US" sz="2800" dirty="0">
                <a:solidFill>
                  <a:srgbClr val="FF0000"/>
                </a:solidFill>
              </a:rPr>
              <a:t>new Facebook group.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2.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63" y="3024907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1.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l</a:t>
            </a:r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arts and crafts club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forum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TEENAGERS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30051" y="2587387"/>
            <a:ext cx="497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0702A"/>
                </a:solidFill>
              </a:rPr>
              <a:t>It’s great to see </a:t>
            </a:r>
            <a:r>
              <a:rPr lang="en-US" sz="3200" b="1">
                <a:solidFill>
                  <a:srgbClr val="E0702A"/>
                </a:solidFill>
              </a:rPr>
              <a:t>you again!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914059" y="6143622"/>
            <a:ext cx="223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23496" y="6134456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30927" y="2595286"/>
            <a:ext cx="2231698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91802" y="1983220"/>
            <a:ext cx="790281" cy="12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20339" y="1918347"/>
            <a:ext cx="117903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1.</a:t>
            </a:r>
            <a:r>
              <a:rPr lang="en-US" sz="3200"/>
              <a:t> Minh </a:t>
            </a:r>
            <a:r>
              <a:rPr lang="en-US" sz="3200" dirty="0"/>
              <a:t>is a member of our ________________. The greeting cards he makes are really creative.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2.</a:t>
            </a:r>
            <a:r>
              <a:rPr lang="en-US" sz="3200"/>
              <a:t> Students </a:t>
            </a:r>
            <a:r>
              <a:rPr lang="en-US" sz="3200" dirty="0"/>
              <a:t>can discuss their problems in </a:t>
            </a:r>
            <a:r>
              <a:rPr lang="en-US" sz="3200"/>
              <a:t>their class ______.</a:t>
            </a:r>
            <a:endParaRPr lang="en-US" sz="3200" dirty="0"/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3.</a:t>
            </a:r>
            <a:r>
              <a:rPr lang="en-US" sz="3200"/>
              <a:t> We </a:t>
            </a:r>
            <a:r>
              <a:rPr lang="en-US" sz="3200" dirty="0"/>
              <a:t>share the essays and stories that we write in English in our _____________.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4.</a:t>
            </a:r>
            <a:r>
              <a:rPr lang="en-US" sz="3200"/>
              <a:t> She </a:t>
            </a:r>
            <a:r>
              <a:rPr lang="en-US" sz="3200" dirty="0"/>
              <a:t>is not feeling very well this weekend because of all the _______</a:t>
            </a:r>
          </a:p>
          <a:p>
            <a:pPr marL="0" indent="0">
              <a:buNone/>
            </a:pPr>
            <a:r>
              <a:rPr lang="en-US" sz="3200"/>
              <a:t>from </a:t>
            </a:r>
            <a:r>
              <a:rPr lang="en-US" sz="3200" dirty="0"/>
              <a:t>her school work.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5.</a:t>
            </a:r>
            <a:r>
              <a:rPr lang="en-US" sz="3200"/>
              <a:t> The </a:t>
            </a:r>
            <a:r>
              <a:rPr lang="en-US" sz="3200" dirty="0"/>
              <a:t>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632413" y="1914843"/>
            <a:ext cx="37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arts and crafts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087350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 </a:t>
            </a:r>
            <a:r>
              <a:rPr lang="en-US" sz="2400" b="1" dirty="0">
                <a:solidFill>
                  <a:srgbClr val="FF9933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8619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835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760404" y="2893409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forum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05132" y="3916096"/>
            <a:ext cx="2671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language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57956" y="4486941"/>
            <a:ext cx="17435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pressure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495941" y="5614351"/>
            <a:ext cx="2425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sports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6996" y="2111499"/>
            <a:ext cx="8885533" cy="39813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types of social media do you 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kinds of pressure do you have?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clubs do you participate 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8892073" y="2182700"/>
            <a:ext cx="3213846" cy="30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216EB-ECD0-378E-2A74-03C17AE70E18}"/>
              </a:ext>
            </a:extLst>
          </p:cNvPr>
          <p:cNvSpPr txBox="1"/>
          <p:nvPr/>
        </p:nvSpPr>
        <p:spPr>
          <a:xfrm>
            <a:off x="176996" y="2787245"/>
            <a:ext cx="8054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I'm using Social Networks: Facebook; Instagram; Twitter;.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80A70-ED86-BBE7-B47D-DADD746B8FD5}"/>
              </a:ext>
            </a:extLst>
          </p:cNvPr>
          <p:cNvSpPr txBox="1"/>
          <p:nvPr/>
        </p:nvSpPr>
        <p:spPr>
          <a:xfrm>
            <a:off x="487067" y="3509157"/>
            <a:ext cx="8405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have pressure from my schoolwork, from my parents and also peer pressure( </a:t>
            </a:r>
            <a:r>
              <a:rPr lang="en-US" sz="2400" dirty="0" err="1">
                <a:solidFill>
                  <a:srgbClr val="FF0000"/>
                </a:solidFill>
              </a:rPr>
              <a:t>đồng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lứa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DF9BE-916A-3546-AC42-C7EF76F47002}"/>
              </a:ext>
            </a:extLst>
          </p:cNvPr>
          <p:cNvSpPr txBox="1"/>
          <p:nvPr/>
        </p:nvSpPr>
        <p:spPr>
          <a:xfrm>
            <a:off x="572540" y="4457236"/>
            <a:ext cx="7923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participate in chess club; sports club and language club.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B4107-2B97-9D59-4721-678279277352}"/>
              </a:ext>
            </a:extLst>
          </p:cNvPr>
          <p:cNvSpPr txBox="1"/>
          <p:nvPr/>
        </p:nvSpPr>
        <p:spPr>
          <a:xfrm>
            <a:off x="572540" y="5584263"/>
            <a:ext cx="8692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chose chess club because it improves my mental health(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thần</a:t>
            </a:r>
            <a:r>
              <a:rPr lang="en-US" sz="240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the questions below. 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939" y="2401887"/>
            <a:ext cx="6196537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My friend</a:t>
            </a:r>
            <a:r>
              <a:rPr lang="en-US" sz="3000"/>
              <a:t>, …, </a:t>
            </a:r>
            <a:r>
              <a:rPr lang="en-US" sz="3000" dirty="0"/>
              <a:t>often use Facebook/ Instagram/ </a:t>
            </a:r>
            <a:r>
              <a:rPr lang="en-US" sz="3000" dirty="0" err="1"/>
              <a:t>Zalo</a:t>
            </a:r>
            <a:r>
              <a:rPr lang="en-US" sz="3000" dirty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5" y="2506662"/>
            <a:ext cx="5165746" cy="37621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48827" y="1715057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38837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99696" y="2358330"/>
            <a:ext cx="10434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hobbies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2"/>
            <a:ext cx="26397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837" y="1998857"/>
            <a:ext cx="8149852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school clubs </a:t>
            </a:r>
            <a:r>
              <a:rPr lang="en-US" sz="3200"/>
              <a:t>and 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Do exercises in the workbook.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Start preparing for the Project of the 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0" y="342535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5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29586" y="47378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179272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or F.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and phrases from the box under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of the sentences with a word or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828582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Ask and answer the questions. Report your friend’s answers to the class.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42468" cy="94960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70490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38569"/>
            <a:ext cx="1042468" cy="666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652821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5275" y="1295606"/>
            <a:ext cx="10515600" cy="60519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4669" y="2420979"/>
            <a:ext cx="10515600" cy="3580810"/>
          </a:xfrm>
        </p:spPr>
        <p:txBody>
          <a:bodyPr>
            <a:normAutofit/>
          </a:bodyPr>
          <a:lstStyle/>
          <a:p>
            <a:r>
              <a:rPr lang="en-US" sz="3600" dirty="0"/>
              <a:t>Work in 2 teams.</a:t>
            </a:r>
          </a:p>
          <a:p>
            <a:r>
              <a:rPr lang="en-US" sz="3600" dirty="0"/>
              <a:t>Look at 9 pictures.</a:t>
            </a:r>
          </a:p>
          <a:p>
            <a:r>
              <a:rPr lang="en-US" sz="3600" dirty="0"/>
              <a:t>Find the word for each picture, then take the first letter from each picture to form the mystery word. </a:t>
            </a:r>
          </a:p>
          <a:p>
            <a:r>
              <a:rPr lang="en-US" sz="3600" dirty="0"/>
              <a:t>Which team finds the mystery word first will become the winner.</a:t>
            </a:r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8244" y="14248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forum </a:t>
            </a:r>
            <a:r>
              <a:rPr lang="en-US" sz="66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4679" y="4279060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diễn</a:t>
            </a:r>
            <a:r>
              <a:rPr lang="en-US" sz="4400" dirty="0"/>
              <a:t> </a:t>
            </a:r>
            <a:r>
              <a:rPr lang="en-US" sz="4400" dirty="0" err="1"/>
              <a:t>đàn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781646" y="3128917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444" y="529058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6228994" y="1632559"/>
            <a:ext cx="5781675" cy="4192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880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</a:t>
            </a:r>
            <a:r>
              <a:rPr lang="en-US" sz="8800" b="1" dirty="0"/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7914" y="449532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căng</a:t>
            </a:r>
            <a:r>
              <a:rPr lang="en-US" sz="4800" dirty="0"/>
              <a:t> </a:t>
            </a:r>
            <a:r>
              <a:rPr lang="en-US" sz="4800" dirty="0" err="1"/>
              <a:t>thẳng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8405" y="3177517"/>
            <a:ext cx="2249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5268" y="581313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5" y="1724804"/>
            <a:ext cx="5176329" cy="3860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113" y="1493775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stressful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37" y="4510228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căng </a:t>
            </a:r>
            <a:r>
              <a:rPr lang="en-US" sz="4800" dirty="0" err="1"/>
              <a:t>thẳng</a:t>
            </a:r>
            <a:r>
              <a:rPr lang="en-US" sz="4800" dirty="0"/>
              <a:t>,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427542" y="3226744"/>
            <a:ext cx="3192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996634"/>
            <a:ext cx="5216514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126" y="5632931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4366</TotalTime>
  <Words>1208</Words>
  <Application>Microsoft Office PowerPoint</Application>
  <PresentationFormat>Widescreen</PresentationFormat>
  <Paragraphs>216</Paragraphs>
  <Slides>26</Slides>
  <Notes>22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.VnBodoni</vt:lpstr>
      <vt:lpstr>Adobe Gothic Std B</vt:lpstr>
      <vt:lpstr>Arial</vt:lpstr>
      <vt:lpstr>Calibri</vt:lpstr>
      <vt:lpstr>Calibri Light</vt:lpstr>
      <vt:lpstr>ChronicaPro-Book</vt:lpstr>
      <vt:lpstr>ChronicaProMediumIt</vt:lpstr>
      <vt:lpstr>Myriad Pro</vt:lpstr>
      <vt:lpstr>MyriadPro-Regular</vt:lpstr>
      <vt:lpstr>Wingdings</vt:lpstr>
      <vt:lpstr>Office Theme</vt:lpstr>
      <vt:lpstr>PowerPoint Presentation</vt:lpstr>
      <vt:lpstr>PowerPoint Presentation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matdep92@outlook.com</cp:lastModifiedBy>
  <cp:revision>248</cp:revision>
  <dcterms:created xsi:type="dcterms:W3CDTF">2020-12-09T02:04:09Z</dcterms:created>
  <dcterms:modified xsi:type="dcterms:W3CDTF">2024-07-23T10:37:49Z</dcterms:modified>
</cp:coreProperties>
</file>