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256" r:id="rId3"/>
    <p:sldId id="373" r:id="rId4"/>
    <p:sldId id="316" r:id="rId5"/>
    <p:sldId id="369" r:id="rId6"/>
    <p:sldId id="374" r:id="rId7"/>
    <p:sldId id="276" r:id="rId8"/>
    <p:sldId id="375" r:id="rId9"/>
    <p:sldId id="378" r:id="rId10"/>
    <p:sldId id="327" r:id="rId11"/>
    <p:sldId id="325" r:id="rId12"/>
    <p:sldId id="370" r:id="rId13"/>
    <p:sldId id="377" r:id="rId14"/>
    <p:sldId id="330" r:id="rId15"/>
    <p:sldId id="3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E0702A"/>
    <a:srgbClr val="EF4B66"/>
    <a:srgbClr val="FF9933"/>
    <a:srgbClr val="0000FF"/>
    <a:srgbClr val="66FFFF"/>
    <a:srgbClr val="AD4F0F"/>
    <a:srgbClr val="3B87CD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82" d="100"/>
          <a:sy n="82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87847"/>
              </p:ext>
            </p:extLst>
          </p:nvPr>
        </p:nvGraphicFramePr>
        <p:xfrm>
          <a:off x="2187150" y="2050712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2221" y="814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</a:p>
        </p:txBody>
      </p:sp>
      <p:sp>
        <p:nvSpPr>
          <p:cNvPr id="2" name="Oval 1"/>
          <p:cNvSpPr/>
          <p:nvPr/>
        </p:nvSpPr>
        <p:spPr>
          <a:xfrm>
            <a:off x="4175095" y="2050712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85881" y="2512992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00616" y="4192501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81518" y="4743673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66106" y="2606757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098610" y="2050712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90260"/>
              </p:ext>
            </p:extLst>
          </p:nvPr>
        </p:nvGraphicFramePr>
        <p:xfrm>
          <a:off x="1759223" y="3265502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1117815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338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1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92342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295" y="1973459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boy		tourist		toy		ensure</a:t>
            </a:r>
          </a:p>
          <a:p>
            <a:r>
              <a:rPr lang="en-US" sz="2800" b="1" dirty="0"/>
              <a:t>avoid		choice		sure		tournament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53238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60894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98711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51033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6118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1256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39682" y="201781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She 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They 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 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She’ll 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He is not acting </a:t>
            </a:r>
            <a:r>
              <a:rPr lang="en-US" sz="3200"/>
              <a:t>very mature </a:t>
            </a:r>
            <a:r>
              <a:rPr lang="en-US" sz="3200" dirty="0"/>
              <a:t>and is starting to annoy me.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1589" y="11425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97" y="1222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2" y="1120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677270" y="2301373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6022" y="3152393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745604" y="4380355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550" y="5222421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4572" y="399908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6457" y="486648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9968" y="5699885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07921" y="3486150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1625" y="1513350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347864" y="2674521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6112453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Students look closely and memorize the words  in 1 minutes. Then rewrite those words  in 5 minutes.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words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32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429" y="1193574"/>
            <a:ext cx="26212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harvest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832" y="2442306"/>
            <a:ext cx="1895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noisy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366" y="1280002"/>
            <a:ext cx="2451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upload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94720" y="4473632"/>
            <a:ext cx="19800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avoid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41573" y="3457969"/>
            <a:ext cx="16663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crop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74967" y="1193575"/>
            <a:ext cx="20093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9433" y="3457970"/>
            <a:ext cx="52693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touch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8576" y="3369096"/>
            <a:ext cx="27494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account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32514" y="1087705"/>
            <a:ext cx="19754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cattle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4824" y="2295667"/>
            <a:ext cx="27911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friendly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77762" y="2295665"/>
            <a:ext cx="1956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5634" y="4473633"/>
            <a:ext cx="20649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check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9609" y="5532045"/>
            <a:ext cx="62135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1D0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friends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13297" y="5573280"/>
            <a:ext cx="23214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dislike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2611" y="0"/>
            <a:ext cx="1115612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FURTHER PRACTICE: </a:t>
            </a:r>
            <a:r>
              <a:rPr 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Kim’s Game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96749" y="2442305"/>
            <a:ext cx="12162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toy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3976" y="4509115"/>
            <a:ext cx="4075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paddy field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66" y="1268115"/>
            <a:ext cx="11666487" cy="539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8804" y="1793577"/>
            <a:ext cx="8182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Do exercises in the workbook.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Learn by heart New words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Prepare: Lesson 3:  Unit 2 A closer look 2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4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798616" y="99451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46269" y="1025587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32499" y="994519"/>
            <a:ext cx="339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TEENAGERS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7824" y="98933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60" y="2494077"/>
            <a:ext cx="6400800" cy="424949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84318" y="1758475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58" y="1523256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01501" y="1871240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27305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338" y="378540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Word 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352" y="1942231"/>
            <a:ext cx="5755112" cy="1412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Circle the correct options to complete the phrases.</a:t>
            </a:r>
          </a:p>
          <a:p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Use the correct form of the verbs in 1 to complete the sentences.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6772" y="3444380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ʊə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/ and /</a:t>
            </a:r>
            <a:r>
              <a:rPr lang="en-US" dirty="0" err="1">
                <a:solidFill>
                  <a:schemeClr val="tx1"/>
                </a:solidFill>
                <a:cs typeface="Calibri" panose="020F0502020204030204" pitchFamily="34" charset="0"/>
              </a:rPr>
              <a:t>ɔɪ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/.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ɔɪ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732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41642" y="2581857"/>
            <a:ext cx="1509679" cy="120355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338" y="580622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1"/>
            <a:endCxn id="27" idx="0"/>
          </p:cNvCxnSpPr>
          <p:nvPr/>
        </p:nvCxnSpPr>
        <p:spPr>
          <a:xfrm rot="10800000" flipV="1">
            <a:off x="1375296" y="5372202"/>
            <a:ext cx="1576025" cy="4340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06220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51320" y="507012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cxnSpLocks/>
            <a:stCxn id="19" idx="3"/>
            <a:endCxn id="18" idx="0"/>
          </p:cNvCxnSpPr>
          <p:nvPr/>
        </p:nvCxnSpPr>
        <p:spPr>
          <a:xfrm>
            <a:off x="2425944" y="4086131"/>
            <a:ext cx="1443333" cy="9839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5114384"/>
            <a:ext cx="5758577" cy="51563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Kim’s game</a:t>
            </a:r>
          </a:p>
        </p:txBody>
      </p:sp>
    </p:spTree>
    <p:extLst>
      <p:ext uri="{BB962C8B-B14F-4D97-AF65-F5344CB8AC3E}">
        <p14:creationId xmlns:p14="http://schemas.microsoft.com/office/powerpoint/2010/main" val="321857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07" y="542016"/>
            <a:ext cx="288151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     upload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1450" y="455237"/>
            <a:ext cx="264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4307" y="542016"/>
            <a:ext cx="3150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ʌpˈləʊd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/: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6118" y="668318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04999" y="1806002"/>
            <a:ext cx="6287001" cy="460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65" y="0"/>
            <a:ext cx="37745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3" name="Oval 2"/>
          <p:cNvSpPr/>
          <p:nvPr/>
        </p:nvSpPr>
        <p:spPr>
          <a:xfrm>
            <a:off x="1472564" y="744279"/>
            <a:ext cx="93057" cy="63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38" y="2095500"/>
            <a:ext cx="6237921" cy="4311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308" y="1293528"/>
            <a:ext cx="224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browse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6474" y="1309763"/>
            <a:ext cx="1893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braʊz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9724" y="1286234"/>
            <a:ext cx="5309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64946"/>
            <a:ext cx="590389" cy="5903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04999" y="2063602"/>
            <a:ext cx="6262460" cy="4455621"/>
          </a:xfrm>
          <a:prstGeom prst="rect">
            <a:avLst/>
          </a:prstGeom>
        </p:spPr>
      </p:pic>
      <p:pic>
        <p:nvPicPr>
          <p:cNvPr id="24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956094"/>
            <a:ext cx="608648" cy="608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389" y="1937252"/>
            <a:ext cx="312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notification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1568" y="1918411"/>
            <a:ext cx="3214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nəʊtɪfɪˈkeɪʃn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</a:t>
            </a:r>
          </a:p>
        </p:txBody>
      </p:sp>
      <p:sp>
        <p:nvSpPr>
          <p:cNvPr id="25" name="Oval 24"/>
          <p:cNvSpPr/>
          <p:nvPr/>
        </p:nvSpPr>
        <p:spPr>
          <a:xfrm>
            <a:off x="1920630" y="2031988"/>
            <a:ext cx="93057" cy="63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85194" y="1886217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9"/>
          <a:srcRect b="7272"/>
          <a:stretch/>
        </p:blipFill>
        <p:spPr>
          <a:xfrm>
            <a:off x="5711450" y="2687052"/>
            <a:ext cx="6342930" cy="3822424"/>
          </a:xfrm>
          <a:prstGeom prst="rect">
            <a:avLst/>
          </a:prstGeom>
        </p:spPr>
      </p:pic>
      <p:pic>
        <p:nvPicPr>
          <p:cNvPr id="27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2687052"/>
            <a:ext cx="554219" cy="5542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22844" y="2640995"/>
            <a:ext cx="25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log on to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endParaRPr lang="en-US" sz="1400" b="1" dirty="0">
              <a:solidFill>
                <a:srgbClr val="AD4F0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1049" y="259494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lɒɡ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ɒn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tə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98998" y="2532548"/>
            <a:ext cx="2095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0389" y="3287326"/>
            <a:ext cx="1967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pic>
        <p:nvPicPr>
          <p:cNvPr id="32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7691" y="3324057"/>
            <a:ext cx="609600" cy="609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536330" y="3287326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tʃek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88975" y="3241271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1450" y="2095216"/>
            <a:ext cx="6456009" cy="470908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6251278" y="3079343"/>
            <a:ext cx="0" cy="205618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251278" y="2855713"/>
            <a:ext cx="2467420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0389" y="4013743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account (n)</a:t>
            </a:r>
          </a:p>
        </p:txBody>
      </p:sp>
      <p:pic>
        <p:nvPicPr>
          <p:cNvPr id="41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90" y="4013743"/>
            <a:ext cx="633827" cy="63382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51615" y="4001239"/>
            <a:ext cx="2137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əˈkaʊnt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</a:t>
            </a:r>
          </a:p>
        </p:txBody>
      </p:sp>
      <p:sp>
        <p:nvSpPr>
          <p:cNvPr id="43" name="Oval 42"/>
          <p:cNvSpPr/>
          <p:nvPr/>
        </p:nvSpPr>
        <p:spPr>
          <a:xfrm>
            <a:off x="1426035" y="4074675"/>
            <a:ext cx="93057" cy="63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44057" y="3927872"/>
            <a:ext cx="1890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mute="1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10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5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139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78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86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3" grpId="0" animBg="1"/>
      <p:bldP spid="4" grpId="0"/>
      <p:bldP spid="5" grpId="0"/>
      <p:bldP spid="6" grpId="0"/>
      <p:bldP spid="9" grpId="0"/>
      <p:bldP spid="10" grpId="0"/>
      <p:bldP spid="25" grpId="0" animBg="1"/>
      <p:bldP spid="11" grpId="0"/>
      <p:bldP spid="28" grpId="0"/>
      <p:bldP spid="29" grpId="0"/>
      <p:bldP spid="30" grpId="0"/>
      <p:bldP spid="31" grpId="0"/>
      <p:bldP spid="33" grpId="0"/>
      <p:bldP spid="34" grpId="0"/>
      <p:bldP spid="37" grpId="0" animBg="1"/>
      <p:bldP spid="37" grpId="1" animBg="1"/>
      <p:bldP spid="39" grpId="0"/>
      <p:bldP spid="42" grpId="0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06747"/>
              </p:ext>
            </p:extLst>
          </p:nvPr>
        </p:nvGraphicFramePr>
        <p:xfrm>
          <a:off x="1009650" y="1456404"/>
          <a:ext cx="10644080" cy="45855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119684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809419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3438714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5431" y="4081577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4769653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5497988"/>
            <a:ext cx="582792" cy="5827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15879" y="2119684"/>
            <a:ext cx="127591" cy="113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53415" y="3438714"/>
            <a:ext cx="127591" cy="113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52083" y="5497988"/>
            <a:ext cx="127591" cy="113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233" y="0"/>
            <a:ext cx="35460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72" y="2798269"/>
            <a:ext cx="8858250" cy="111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054513" y="3914687"/>
            <a:ext cx="8762862" cy="116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9" y="5084266"/>
            <a:ext cx="8982075" cy="130025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489035" y="335647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89036" y="4499476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99616" y="571961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51274" y="25453"/>
            <a:ext cx="846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Circle the correct options to complete the phrases.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197" y="1553551"/>
            <a:ext cx="8963025" cy="126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1042" t="6304" r="3242"/>
          <a:stretch/>
        </p:blipFill>
        <p:spPr>
          <a:xfrm>
            <a:off x="1092319" y="517294"/>
            <a:ext cx="8724900" cy="116194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99615" y="591313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76709" y="167923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9977" y="119944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1524" y="1947687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E0702A"/>
                </a:solidFill>
                <a:effectLst/>
              </a:rPr>
              <a:t>1. </a:t>
            </a:r>
            <a:r>
              <a:rPr lang="en-US" sz="3200">
                <a:solidFill>
                  <a:srgbClr val="242021"/>
                </a:solidFill>
                <a:effectLst/>
              </a:rPr>
              <a:t>I</a:t>
            </a:r>
            <a:r>
              <a:rPr lang="en-US" sz="3200" dirty="0">
                <a:solidFill>
                  <a:srgbClr val="242021"/>
                </a:solidFill>
                <a:effectLst/>
              </a:rPr>
              <a:t>________ the school website and found pictures of school </a:t>
            </a:r>
            <a:r>
              <a:rPr lang="en-US" sz="3200">
                <a:solidFill>
                  <a:srgbClr val="242021"/>
                </a:solidFill>
                <a:effectLst/>
              </a:rPr>
              <a:t>activities.</a:t>
            </a:r>
          </a:p>
          <a:p>
            <a:endParaRPr lang="en-US" sz="1500" dirty="0">
              <a:solidFill>
                <a:srgbClr val="242021"/>
              </a:solidFill>
              <a:effectLst/>
            </a:endParaRPr>
          </a:p>
          <a:p>
            <a:r>
              <a:rPr lang="en-US" sz="3200" b="1">
                <a:solidFill>
                  <a:srgbClr val="E0702A"/>
                </a:solidFill>
              </a:rPr>
              <a:t>2. </a:t>
            </a:r>
            <a:r>
              <a:rPr lang="en-US" sz="3200">
                <a:solidFill>
                  <a:srgbClr val="242021"/>
                </a:solidFill>
              </a:rPr>
              <a:t>Our </a:t>
            </a:r>
            <a:r>
              <a:rPr lang="en-US" sz="3200" dirty="0">
                <a:solidFill>
                  <a:srgbClr val="242021"/>
                </a:solidFill>
              </a:rPr>
              <a:t>teacher ________ a video of our last meeting in our forum for everyone to </a:t>
            </a:r>
            <a:r>
              <a:rPr lang="en-US" sz="3200">
                <a:solidFill>
                  <a:srgbClr val="242021"/>
                </a:solidFill>
              </a:rPr>
              <a:t>see.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>
                <a:solidFill>
                  <a:srgbClr val="E0702A"/>
                </a:solidFill>
              </a:rPr>
              <a:t>3. </a:t>
            </a:r>
            <a:r>
              <a:rPr lang="en-US" sz="320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 with some old friends at the English </a:t>
            </a:r>
            <a:r>
              <a:rPr lang="en-US" sz="3200">
                <a:solidFill>
                  <a:srgbClr val="242021"/>
                </a:solidFill>
              </a:rPr>
              <a:t>club.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>
                <a:solidFill>
                  <a:srgbClr val="E0702A"/>
                </a:solidFill>
              </a:rPr>
              <a:t>4. </a:t>
            </a:r>
            <a:r>
              <a:rPr lang="en-US" sz="3200">
                <a:solidFill>
                  <a:srgbClr val="242021"/>
                </a:solidFill>
              </a:rPr>
              <a:t>Tom </a:t>
            </a:r>
            <a:r>
              <a:rPr lang="en-US" sz="3200" dirty="0">
                <a:solidFill>
                  <a:srgbClr val="242021"/>
                </a:solidFill>
              </a:rPr>
              <a:t>________ the notifications and saw some new </a:t>
            </a:r>
            <a:r>
              <a:rPr lang="en-US" sz="3200">
                <a:solidFill>
                  <a:srgbClr val="242021"/>
                </a:solidFill>
              </a:rPr>
              <a:t>posts.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>
                <a:solidFill>
                  <a:srgbClr val="E0702A"/>
                </a:solidFill>
              </a:rPr>
              <a:t>5. </a:t>
            </a:r>
            <a:r>
              <a:rPr lang="en-US" sz="3200">
                <a:solidFill>
                  <a:srgbClr val="242021"/>
                </a:solidFill>
              </a:rPr>
              <a:t>Mi </a:t>
            </a:r>
            <a:r>
              <a:rPr lang="en-US" sz="3200" dirty="0">
                <a:solidFill>
                  <a:srgbClr val="242021"/>
                </a:solidFill>
              </a:rPr>
              <a:t>often ________ to her Instagram account to chat with her </a:t>
            </a:r>
            <a:r>
              <a:rPr lang="en-US" sz="3200">
                <a:solidFill>
                  <a:srgbClr val="242021"/>
                </a:solidFill>
              </a:rPr>
              <a:t>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88674" y="1966975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browsed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53415" y="2681490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uploaded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69154" y="3886810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connects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34402" y="4588832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checked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34109" y="5317245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logs 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1294122"/>
            <a:ext cx="12021820" cy="55638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1.</a:t>
            </a:r>
            <a:r>
              <a:rPr lang="en-US" sz="3200" dirty="0"/>
              <a:t> Our class has a(n)______, and we often post questions there to discuss.</a:t>
            </a:r>
          </a:p>
          <a:p>
            <a:pPr marL="0" indent="0">
              <a:buNone/>
            </a:pPr>
            <a:r>
              <a:rPr lang="en-US" sz="3200" dirty="0"/>
              <a:t>	A. office		B. forum			C. club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2.</a:t>
            </a:r>
            <a:r>
              <a:rPr lang="en-US" sz="3200" dirty="0"/>
              <a:t> We try to meet our parents’ ______, but it is hard.</a:t>
            </a:r>
          </a:p>
          <a:p>
            <a:pPr marL="0" indent="0">
              <a:buNone/>
            </a:pPr>
            <a:r>
              <a:rPr lang="en-US" sz="3200" dirty="0"/>
              <a:t>	A. dreams		B. interests		C. expectations(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vọng</a:t>
            </a:r>
            <a:r>
              <a:rPr lang="en-US" sz="3200" dirty="0"/>
              <a:t>)</a:t>
            </a:r>
            <a:endParaRPr lang="en-US" sz="3200" b="1" dirty="0">
              <a:solidFill>
                <a:srgbClr val="FF9933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3.</a:t>
            </a:r>
            <a:r>
              <a:rPr lang="en-US" sz="3200" dirty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A. bully</a:t>
            </a:r>
            <a:r>
              <a:rPr lang="en-US" sz="2200" dirty="0"/>
              <a:t>(</a:t>
            </a:r>
            <a:r>
              <a:rPr lang="en-US" sz="2200" dirty="0" err="1"/>
              <a:t>người</a:t>
            </a:r>
            <a:r>
              <a:rPr lang="en-US" sz="2200" dirty="0"/>
              <a:t> hay </a:t>
            </a:r>
            <a:r>
              <a:rPr lang="en-US" sz="2200" dirty="0" err="1"/>
              <a:t>bắt</a:t>
            </a:r>
            <a:r>
              <a:rPr lang="en-US" sz="2200" dirty="0"/>
              <a:t> </a:t>
            </a:r>
            <a:r>
              <a:rPr lang="en-US" sz="2200" dirty="0" err="1"/>
              <a:t>nạt</a:t>
            </a:r>
            <a:r>
              <a:rPr lang="en-US" sz="2200" dirty="0"/>
              <a:t> </a:t>
            </a:r>
            <a:r>
              <a:rPr lang="en-US" sz="2200" dirty="0" err="1"/>
              <a:t>người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)</a:t>
            </a:r>
            <a:r>
              <a:rPr lang="en-US" sz="3500" dirty="0"/>
              <a:t>    </a:t>
            </a:r>
            <a:r>
              <a:rPr lang="en-US" sz="3200" dirty="0"/>
              <a:t>B. forum			C. pressure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4.</a:t>
            </a:r>
            <a:r>
              <a:rPr lang="en-US" sz="3200" dirty="0"/>
              <a:t> She was chatting with her friends, so she couldn’t ______ on the lesson.</a:t>
            </a:r>
          </a:p>
          <a:p>
            <a:pPr marL="0" indent="0">
              <a:buNone/>
            </a:pPr>
            <a:r>
              <a:rPr lang="en-US" sz="3200" dirty="0"/>
              <a:t>	A. concentrate(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)B. coach(</a:t>
            </a:r>
            <a:r>
              <a:rPr lang="en-US" sz="3200" dirty="0" err="1"/>
              <a:t>huấn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r>
              <a:rPr lang="en-US" sz="3200" dirty="0"/>
              <a:t>)		C. advise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5. </a:t>
            </a:r>
            <a:r>
              <a:rPr lang="en-US" sz="3200" dirty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A. interests		B. pressure		C. friends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0843"/>
            <a:ext cx="35938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</p:txBody>
      </p:sp>
      <p:sp>
        <p:nvSpPr>
          <p:cNvPr id="16" name="Oval 15"/>
          <p:cNvSpPr/>
          <p:nvPr/>
        </p:nvSpPr>
        <p:spPr>
          <a:xfrm>
            <a:off x="835791" y="377631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5791" y="477980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93805" y="6054394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34314" y="0"/>
            <a:ext cx="851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3. Choose the correct answer A, B, or C.</a:t>
            </a:r>
          </a:p>
        </p:txBody>
      </p:sp>
      <p:sp>
        <p:nvSpPr>
          <p:cNvPr id="12" name="Oval 11"/>
          <p:cNvSpPr/>
          <p:nvPr/>
        </p:nvSpPr>
        <p:spPr>
          <a:xfrm>
            <a:off x="3603010" y="178802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67475" y="2755591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BEE15-3E13-D34C-980E-EBEED992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" y="93306"/>
            <a:ext cx="11896531" cy="67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3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5287</TotalTime>
  <Words>913</Words>
  <Application>Microsoft Office PowerPoint</Application>
  <PresentationFormat>Widescreen</PresentationFormat>
  <Paragraphs>223</Paragraphs>
  <Slides>15</Slides>
  <Notes>11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Find 6 meaningful words in the puzzle.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matdep92@outlook.com</cp:lastModifiedBy>
  <cp:revision>285</cp:revision>
  <dcterms:created xsi:type="dcterms:W3CDTF">2020-12-09T02:04:09Z</dcterms:created>
  <dcterms:modified xsi:type="dcterms:W3CDTF">2024-07-19T02:36:06Z</dcterms:modified>
</cp:coreProperties>
</file>