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65" r:id="rId2"/>
    <p:sldId id="267" r:id="rId3"/>
    <p:sldId id="319" r:id="rId4"/>
    <p:sldId id="395" r:id="rId5"/>
    <p:sldId id="318" r:id="rId6"/>
    <p:sldId id="281" r:id="rId7"/>
    <p:sldId id="317" r:id="rId8"/>
    <p:sldId id="327" r:id="rId9"/>
    <p:sldId id="336" r:id="rId10"/>
    <p:sldId id="401" r:id="rId11"/>
    <p:sldId id="370" r:id="rId12"/>
    <p:sldId id="294" r:id="rId13"/>
    <p:sldId id="298" r:id="rId14"/>
    <p:sldId id="297" r:id="rId15"/>
    <p:sldId id="405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6B7"/>
    <a:srgbClr val="D6DAE1"/>
    <a:srgbClr val="DAD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6681-4A81-8AED-8FDE-AEF38A5E8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B3063-CD3E-7134-9A57-E0ADA62F8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25805-36B4-6B49-21EB-B9D30ECE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9176-1FD2-E091-6132-6316801B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C6EF-FF69-E27F-E363-9D3CB5CE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E55-7E49-7317-FFF7-162498BB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1E8D2-2734-D05D-A2FC-2DBC13357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0FBFE-A9C8-07B2-2490-FAA0E5E3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7A34-E876-2A52-C099-DDE46509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DFCC3-E36E-9317-448F-DB739919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4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C7E52-CB9A-7A44-D183-74FB6BF59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30D62-EFA3-8D8F-8959-B71C3B77D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B3B61-74B3-B4C8-1DF0-761E0B5B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473B8-4EE1-5665-156A-D5DC0169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60109-8974-D7D8-3237-B17A3324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0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B79D-4084-0B31-377B-0A507FD1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352E6-6F3E-112A-2160-D2E5C3E5D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10F9-46FF-E30A-EE6F-580FFC57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9D39B-22A4-D8CD-F8AD-0D049426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3CD1B-2B83-379F-4DAE-1715E591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1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E8B5-119B-99CE-D2E2-7CB28CB5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1F7D5-46EB-592B-F1A9-418E55D0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4EAB-D136-EC8E-1C68-4A5EE99D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F7BA3-EF7A-AB0C-80C4-550DC4EE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1AB5B-88A2-FB71-C36E-F070F4EB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D53B-6025-9A0A-136C-A80C2EC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AAFA-98FE-F783-5458-59A7C7461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0B22-E3BC-4E86-45C5-00DA4CCF5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58D0-4268-53B0-E697-9E556855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27982-9440-2DF0-65E6-A99F05C0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752CB-EACA-0B5B-D6E9-0B8C4F90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5C26-42BA-9C49-56ED-7C222587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A9A89-8CB2-7742-F5B4-43797D42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18BBC-B6AD-9CEC-00C1-B8B1E7508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986C7-37D3-F097-2E34-70CF1F4C0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BF2F9-28FD-BEB6-18C9-03EDF2AFF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C751E-0C94-B983-5E13-CBECE6B7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423EF-15BA-DB22-DE42-05FF4CCA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F511E-C45A-24C9-88A1-4D15FEE8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8339-0CF9-EA60-B424-6EABD029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E406F-BD3E-61E8-109A-BDA42A42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5D15F-40E9-7195-47C5-8584644A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CD9B0-F51C-DBC5-F969-BCCB28DB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5CBB4-DC27-3104-1602-84CAC4D3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DFD9-7B42-81F5-EC7A-3C7D649C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456DA-DDA6-1345-2566-3F6FD3E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8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798C-F574-5AEB-A6B5-F62919D0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5B75-FFED-A2BF-4C48-3825D4EE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751CC-32D2-84A5-C69F-4A616CE4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2B6AD-1BA7-AFC0-3DFB-89920223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F35BC-05BD-EE71-3FC9-FCB84C02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F9658-C633-EA50-F182-5312FC84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B5D7-B2D3-D18F-1B2C-4F0C8086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BB059-5144-2959-6916-86A562325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1CBC0-A94E-9C20-1DD0-12721FDE1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F5BAF-7383-23A8-D911-A650BB78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95A1B-7994-2C29-4CAB-AE53E40F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DDC65-42A9-A0EC-5F94-5CD2EECB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5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CC6F9D-1049-FCC7-BF3D-A960C002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C604C-C204-60B8-5724-4F178C017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3F92-CF27-9E39-3140-59074F841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3613A-B52B-4461-B459-16ED9CFB076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FBCB2-5858-3C25-8CB2-D91DCEC3B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8EF9C-5956-0C6E-2F91-64040C751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C3DB2-69C1-483B-883A-DF76DA919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5.jpeg"/><Relationship Id="rId10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BB93F3-820A-43C0-B8B2-003607DD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39371"/>
              </p:ext>
            </p:extLst>
          </p:nvPr>
        </p:nvGraphicFramePr>
        <p:xfrm>
          <a:off x="28072" y="734392"/>
          <a:ext cx="12115800" cy="59844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81898">
                  <a:extLst>
                    <a:ext uri="{9D8B030D-6E8A-4147-A177-3AD203B41FA5}">
                      <a16:colId xmlns:a16="http://schemas.microsoft.com/office/drawing/2014/main" val="1826664706"/>
                    </a:ext>
                  </a:extLst>
                </a:gridCol>
                <a:gridCol w="6333902">
                  <a:extLst>
                    <a:ext uri="{9D8B030D-6E8A-4147-A177-3AD203B41FA5}">
                      <a16:colId xmlns:a16="http://schemas.microsoft.com/office/drawing/2014/main" val="2187064910"/>
                    </a:ext>
                  </a:extLst>
                </a:gridCol>
              </a:tblGrid>
              <a:tr h="557238"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14520"/>
                  </a:ext>
                </a:extLst>
              </a:tr>
              <a:tr h="1143332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  <a:tabLst>
                          <a:tab pos="2723515" algn="r"/>
                        </a:tabLst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55967"/>
                  </a:ext>
                </a:extLst>
              </a:tr>
              <a:tr h="1416080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233662"/>
                  </a:ext>
                </a:extLst>
              </a:tr>
              <a:tr h="1724477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66880"/>
                  </a:ext>
                </a:extLst>
              </a:tr>
              <a:tr h="1143332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636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E1CE66-9B20-6ACD-AE06-51300FD9855B}"/>
              </a:ext>
            </a:extLst>
          </p:cNvPr>
          <p:cNvSpPr txBox="1"/>
          <p:nvPr/>
        </p:nvSpPr>
        <p:spPr>
          <a:xfrm>
            <a:off x="198783" y="26506"/>
            <a:ext cx="1194508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VÀ HOÀN THIỆN NỘI DUNG BẢNG SAU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1BDA-F90B-E5FC-6C18-F57EF812C661}"/>
              </a:ext>
            </a:extLst>
          </p:cNvPr>
          <p:cNvSpPr txBox="1"/>
          <p:nvPr/>
        </p:nvSpPr>
        <p:spPr>
          <a:xfrm>
            <a:off x="48129" y="1378228"/>
            <a:ext cx="5716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Lý Thông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E5A7A-D8FB-7C22-DA07-32E9C797E5FC}"/>
              </a:ext>
            </a:extLst>
          </p:cNvPr>
          <p:cNvSpPr txBox="1"/>
          <p:nvPr/>
        </p:nvSpPr>
        <p:spPr>
          <a:xfrm>
            <a:off x="5784755" y="1364976"/>
            <a:ext cx="6379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giết chết chằn tinh, thu được cung tên bằng vàng.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0F40B-F965-99A1-86FF-B0053CB480A7}"/>
              </a:ext>
            </a:extLst>
          </p:cNvPr>
          <p:cNvSpPr txBox="1"/>
          <p:nvPr/>
        </p:nvSpPr>
        <p:spPr>
          <a:xfrm>
            <a:off x="48129" y="2425150"/>
            <a:ext cx="5736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2.Thạch Sanh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Lý Thông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E9544-D8D2-713E-5395-20E4740192F5}"/>
              </a:ext>
            </a:extLst>
          </p:cNvPr>
          <p:cNvSpPr txBox="1"/>
          <p:nvPr/>
        </p:nvSpPr>
        <p:spPr>
          <a:xfrm>
            <a:off x="5844210" y="2478158"/>
            <a:ext cx="6180393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968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b.Thạch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83979-D144-533B-D026-7B56217BBC78}"/>
              </a:ext>
            </a:extLst>
          </p:cNvPr>
          <p:cNvSpPr txBox="1"/>
          <p:nvPr/>
        </p:nvSpPr>
        <p:spPr>
          <a:xfrm>
            <a:off x="119271" y="3975652"/>
            <a:ext cx="5585972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032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chằn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75263-AC70-47DA-47DA-8DFD35CD5A21}"/>
              </a:ext>
            </a:extLst>
          </p:cNvPr>
          <p:cNvSpPr txBox="1"/>
          <p:nvPr/>
        </p:nvSpPr>
        <p:spPr>
          <a:xfrm>
            <a:off x="5855898" y="3916161"/>
            <a:ext cx="6168705" cy="14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c.Tiếng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A342C-C969-693A-DF98-DAF8C671AAC5}"/>
              </a:ext>
            </a:extLst>
          </p:cNvPr>
          <p:cNvSpPr txBox="1"/>
          <p:nvPr/>
        </p:nvSpPr>
        <p:spPr>
          <a:xfrm>
            <a:off x="92767" y="5605667"/>
            <a:ext cx="5671930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032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C4F66-4592-F635-0889-27585FBFE365}"/>
              </a:ext>
            </a:extLst>
          </p:cNvPr>
          <p:cNvSpPr txBox="1"/>
          <p:nvPr/>
        </p:nvSpPr>
        <p:spPr>
          <a:xfrm>
            <a:off x="5855898" y="5685187"/>
            <a:ext cx="6243335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gảy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CB20F-5FB5-4C48-A753-4C3FF176A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7870"/>
              </p:ext>
            </p:extLst>
          </p:nvPr>
        </p:nvGraphicFramePr>
        <p:xfrm>
          <a:off x="133517" y="1415790"/>
          <a:ext cx="12002453" cy="50562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25889">
                  <a:extLst>
                    <a:ext uri="{9D8B030D-6E8A-4147-A177-3AD203B41FA5}">
                      <a16:colId xmlns:a16="http://schemas.microsoft.com/office/drawing/2014/main" val="48633834"/>
                    </a:ext>
                  </a:extLst>
                </a:gridCol>
                <a:gridCol w="4208929">
                  <a:extLst>
                    <a:ext uri="{9D8B030D-6E8A-4147-A177-3AD203B41FA5}">
                      <a16:colId xmlns:a16="http://schemas.microsoft.com/office/drawing/2014/main" val="4021096026"/>
                    </a:ext>
                  </a:extLst>
                </a:gridCol>
                <a:gridCol w="3267635">
                  <a:extLst>
                    <a:ext uri="{9D8B030D-6E8A-4147-A177-3AD203B41FA5}">
                      <a16:colId xmlns:a16="http://schemas.microsoft.com/office/drawing/2014/main" val="206827875"/>
                    </a:ext>
                  </a:extLst>
                </a:gridCol>
              </a:tblGrid>
              <a:tr h="567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thử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thách</a:t>
                      </a:r>
                      <a:endParaRPr lang="vi-VN" sz="2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 công của Thạch Sanh</a:t>
                      </a:r>
                      <a:endParaRPr lang="vi-VN" sz="22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44625"/>
                  </a:ext>
                </a:extLst>
              </a:tr>
              <a:tr h="8424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6625"/>
                  </a:ext>
                </a:extLst>
              </a:tr>
              <a:tr h="10994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97450774"/>
                  </a:ext>
                </a:extLst>
              </a:tr>
              <a:tr h="13031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c.Tiếng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5881640"/>
                  </a:ext>
                </a:extLst>
              </a:tr>
              <a:tr h="9403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45783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0A3856-C710-4D8C-A984-C131B1910B9E}"/>
              </a:ext>
            </a:extLst>
          </p:cNvPr>
          <p:cNvSpPr txBox="1"/>
          <p:nvPr/>
        </p:nvSpPr>
        <p:spPr>
          <a:xfrm>
            <a:off x="8754035" y="625288"/>
            <a:ext cx="2185147" cy="36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3B5EF-BE40-4222-85DF-E783E388D81C}"/>
              </a:ext>
            </a:extLst>
          </p:cNvPr>
          <p:cNvSpPr txBox="1"/>
          <p:nvPr/>
        </p:nvSpPr>
        <p:spPr>
          <a:xfrm>
            <a:off x="8945822" y="2509680"/>
            <a:ext cx="3190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1477F-9C37-4883-9B76-CF68A2028AA1}"/>
              </a:ext>
            </a:extLst>
          </p:cNvPr>
          <p:cNvSpPr txBox="1"/>
          <p:nvPr/>
        </p:nvSpPr>
        <p:spPr>
          <a:xfrm>
            <a:off x="8945822" y="3551031"/>
            <a:ext cx="3101711" cy="14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FEC33-0E4C-425E-A14A-B819A975DC79}"/>
              </a:ext>
            </a:extLst>
          </p:cNvPr>
          <p:cNvSpPr txBox="1"/>
          <p:nvPr/>
        </p:nvSpPr>
        <p:spPr>
          <a:xfrm>
            <a:off x="9001853" y="5126690"/>
            <a:ext cx="3190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E723039-8BF2-4143-9320-638E1BEC29BB}"/>
              </a:ext>
            </a:extLst>
          </p:cNvPr>
          <p:cNvSpPr/>
          <p:nvPr/>
        </p:nvSpPr>
        <p:spPr>
          <a:xfrm>
            <a:off x="133517" y="0"/>
            <a:ext cx="8620518" cy="1277471"/>
          </a:xfrm>
          <a:prstGeom prst="cloudCallout">
            <a:avLst>
              <a:gd name="adj1" fmla="val 40538"/>
              <a:gd name="adj2" fmla="val 6122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76387"/>
              </p:ext>
            </p:extLst>
          </p:nvPr>
        </p:nvGraphicFramePr>
        <p:xfrm>
          <a:off x="-1" y="887897"/>
          <a:ext cx="12192001" cy="5930348"/>
        </p:xfrm>
        <a:graphic>
          <a:graphicData uri="http://schemas.openxmlformats.org/drawingml/2006/table">
            <a:tbl>
              <a:tblPr/>
              <a:tblGrid>
                <a:gridCol w="2112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1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8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Thạch</a:t>
                      </a:r>
                      <a:r>
                        <a:rPr lang="en-US" sz="24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Sanh</a:t>
                      </a:r>
                      <a:endParaRPr lang="en-US" sz="24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Lý</a:t>
                      </a:r>
                      <a:r>
                        <a:rPr lang="en-US" sz="24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Thông</a:t>
                      </a:r>
                      <a:endParaRPr lang="en-US" sz="24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2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chất</a:t>
                      </a: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quả</a:t>
                      </a: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1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10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21917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5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27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21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endParaRPr lang="en-US" sz="27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2E9977-A361-43C8-80F6-59BB3EF5A3F9}"/>
              </a:ext>
            </a:extLst>
          </p:cNvPr>
          <p:cNvSpPr txBox="1"/>
          <p:nvPr/>
        </p:nvSpPr>
        <p:spPr>
          <a:xfrm>
            <a:off x="2147046" y="3929159"/>
            <a:ext cx="4531659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THIỆN,</a:t>
            </a: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012A5-9A3F-41EF-BDB3-28AAFCAA1A8C}"/>
              </a:ext>
            </a:extLst>
          </p:cNvPr>
          <p:cNvSpPr txBox="1"/>
          <p:nvPr/>
        </p:nvSpPr>
        <p:spPr>
          <a:xfrm>
            <a:off x="6824870" y="3992085"/>
            <a:ext cx="5300870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4B1DE9-FF99-42AD-8707-5302EE13CCEA}"/>
              </a:ext>
            </a:extLst>
          </p:cNvPr>
          <p:cNvSpPr/>
          <p:nvPr/>
        </p:nvSpPr>
        <p:spPr>
          <a:xfrm>
            <a:off x="146270" y="212166"/>
            <a:ext cx="11899458" cy="848140"/>
          </a:xfrm>
          <a:prstGeom prst="cloudCallout">
            <a:avLst>
              <a:gd name="adj1" fmla="val 43127"/>
              <a:gd name="adj2" fmla="val 533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10486-D84E-164F-3600-138A09BB0622}"/>
              </a:ext>
            </a:extLst>
          </p:cNvPr>
          <p:cNvSpPr txBox="1"/>
          <p:nvPr/>
        </p:nvSpPr>
        <p:spPr>
          <a:xfrm>
            <a:off x="2147046" y="1524001"/>
            <a:ext cx="4531659" cy="1564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Dũng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0983-76EB-D35E-31B4-0F68FF6228EB}"/>
              </a:ext>
            </a:extLst>
          </p:cNvPr>
          <p:cNvSpPr txBox="1"/>
          <p:nvPr/>
        </p:nvSpPr>
        <p:spPr>
          <a:xfrm>
            <a:off x="6678706" y="1524001"/>
            <a:ext cx="5447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72DA7-CC23-FDBD-3E75-AF2FA1D5F584}"/>
              </a:ext>
            </a:extLst>
          </p:cNvPr>
          <p:cNvSpPr txBox="1"/>
          <p:nvPr/>
        </p:nvSpPr>
        <p:spPr>
          <a:xfrm>
            <a:off x="2266122" y="3167270"/>
            <a:ext cx="4412583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Cưới công chúa, lên ngôi 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9226D-765A-FB6A-0533-10DEF4BDEBA9}"/>
              </a:ext>
            </a:extLst>
          </p:cNvPr>
          <p:cNvSpPr txBox="1"/>
          <p:nvPr/>
        </p:nvSpPr>
        <p:spPr>
          <a:xfrm>
            <a:off x="6824870" y="3167270"/>
            <a:ext cx="530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hung.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B1D0B-8B4F-EC65-3AB1-1D7076B3B7BF}"/>
              </a:ext>
            </a:extLst>
          </p:cNvPr>
          <p:cNvSpPr txBox="1"/>
          <p:nvPr/>
        </p:nvSpPr>
        <p:spPr>
          <a:xfrm>
            <a:off x="2266122" y="5241235"/>
            <a:ext cx="9859618" cy="14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Sanh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Thông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8045"/>
            <a:ext cx="4564912" cy="272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>
            <a:fillRect/>
          </a:stretch>
        </p:blipFill>
        <p:spPr bwMode="auto">
          <a:xfrm>
            <a:off x="1" y="1382181"/>
            <a:ext cx="4543363" cy="294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29245" y="0"/>
            <a:ext cx="5628168" cy="102072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02"/>
          <p:cNvSpPr>
            <a:spLocks noEditPoints="1"/>
          </p:cNvSpPr>
          <p:nvPr/>
        </p:nvSpPr>
        <p:spPr bwMode="auto">
          <a:xfrm>
            <a:off x="2802190" y="2521045"/>
            <a:ext cx="599068" cy="712759"/>
          </a:xfrm>
          <a:custGeom>
            <a:avLst/>
            <a:gdLst>
              <a:gd name="T0" fmla="*/ 139 w 242"/>
              <a:gd name="T1" fmla="*/ 47 h 287"/>
              <a:gd name="T2" fmla="*/ 139 w 242"/>
              <a:gd name="T3" fmla="*/ 23 h 287"/>
              <a:gd name="T4" fmla="*/ 152 w 242"/>
              <a:gd name="T5" fmla="*/ 23 h 287"/>
              <a:gd name="T6" fmla="*/ 163 w 242"/>
              <a:gd name="T7" fmla="*/ 11 h 287"/>
              <a:gd name="T8" fmla="*/ 152 w 242"/>
              <a:gd name="T9" fmla="*/ 0 h 287"/>
              <a:gd name="T10" fmla="*/ 91 w 242"/>
              <a:gd name="T11" fmla="*/ 0 h 287"/>
              <a:gd name="T12" fmla="*/ 79 w 242"/>
              <a:gd name="T13" fmla="*/ 11 h 287"/>
              <a:gd name="T14" fmla="*/ 91 w 242"/>
              <a:gd name="T15" fmla="*/ 23 h 287"/>
              <a:gd name="T16" fmla="*/ 103 w 242"/>
              <a:gd name="T17" fmla="*/ 23 h 287"/>
              <a:gd name="T18" fmla="*/ 103 w 242"/>
              <a:gd name="T19" fmla="*/ 47 h 287"/>
              <a:gd name="T20" fmla="*/ 0 w 242"/>
              <a:gd name="T21" fmla="*/ 166 h 287"/>
              <a:gd name="T22" fmla="*/ 121 w 242"/>
              <a:gd name="T23" fmla="*/ 287 h 287"/>
              <a:gd name="T24" fmla="*/ 242 w 242"/>
              <a:gd name="T25" fmla="*/ 166 h 287"/>
              <a:gd name="T26" fmla="*/ 139 w 242"/>
              <a:gd name="T27" fmla="*/ 47 h 287"/>
              <a:gd name="T28" fmla="*/ 121 w 242"/>
              <a:gd name="T29" fmla="*/ 257 h 287"/>
              <a:gd name="T30" fmla="*/ 30 w 242"/>
              <a:gd name="T31" fmla="*/ 166 h 287"/>
              <a:gd name="T32" fmla="*/ 121 w 242"/>
              <a:gd name="T33" fmla="*/ 75 h 287"/>
              <a:gd name="T34" fmla="*/ 212 w 242"/>
              <a:gd name="T35" fmla="*/ 166 h 287"/>
              <a:gd name="T36" fmla="*/ 121 w 242"/>
              <a:gd name="T37" fmla="*/ 2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2" h="287">
                <a:moveTo>
                  <a:pt x="139" y="47"/>
                </a:moveTo>
                <a:cubicBezTo>
                  <a:pt x="139" y="23"/>
                  <a:pt x="139" y="23"/>
                  <a:pt x="139" y="23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8" y="23"/>
                  <a:pt x="163" y="18"/>
                  <a:pt x="163" y="11"/>
                </a:cubicBezTo>
                <a:cubicBezTo>
                  <a:pt x="163" y="5"/>
                  <a:pt x="158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79" y="5"/>
                  <a:pt x="79" y="11"/>
                </a:cubicBezTo>
                <a:cubicBezTo>
                  <a:pt x="79" y="18"/>
                  <a:pt x="84" y="23"/>
                  <a:pt x="91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5"/>
                  <a:pt x="0" y="106"/>
                  <a:pt x="0" y="166"/>
                </a:cubicBezTo>
                <a:cubicBezTo>
                  <a:pt x="0" y="233"/>
                  <a:pt x="54" y="287"/>
                  <a:pt x="121" y="287"/>
                </a:cubicBezTo>
                <a:cubicBezTo>
                  <a:pt x="188" y="287"/>
                  <a:pt x="242" y="233"/>
                  <a:pt x="242" y="166"/>
                </a:cubicBezTo>
                <a:cubicBezTo>
                  <a:pt x="242" y="105"/>
                  <a:pt x="197" y="55"/>
                  <a:pt x="139" y="47"/>
                </a:cubicBezTo>
                <a:close/>
                <a:moveTo>
                  <a:pt x="121" y="257"/>
                </a:moveTo>
                <a:cubicBezTo>
                  <a:pt x="71" y="257"/>
                  <a:pt x="30" y="216"/>
                  <a:pt x="30" y="166"/>
                </a:cubicBezTo>
                <a:cubicBezTo>
                  <a:pt x="30" y="116"/>
                  <a:pt x="71" y="75"/>
                  <a:pt x="121" y="75"/>
                </a:cubicBezTo>
                <a:cubicBezTo>
                  <a:pt x="171" y="75"/>
                  <a:pt x="212" y="116"/>
                  <a:pt x="212" y="166"/>
                </a:cubicBezTo>
                <a:cubicBezTo>
                  <a:pt x="212" y="216"/>
                  <a:pt x="171" y="257"/>
                  <a:pt x="121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tIns="34290" rIns="68578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8" name="Freeform 103"/>
          <p:cNvSpPr>
            <a:spLocks/>
          </p:cNvSpPr>
          <p:nvPr/>
        </p:nvSpPr>
        <p:spPr bwMode="auto">
          <a:xfrm>
            <a:off x="3073300" y="2765918"/>
            <a:ext cx="183656" cy="284229"/>
          </a:xfrm>
          <a:custGeom>
            <a:avLst/>
            <a:gdLst>
              <a:gd name="T0" fmla="*/ 71 w 74"/>
              <a:gd name="T1" fmla="*/ 93 h 114"/>
              <a:gd name="T2" fmla="*/ 23 w 74"/>
              <a:gd name="T3" fmla="*/ 61 h 114"/>
              <a:gd name="T4" fmla="*/ 23 w 74"/>
              <a:gd name="T5" fmla="*/ 5 h 114"/>
              <a:gd name="T6" fmla="*/ 21 w 74"/>
              <a:gd name="T7" fmla="*/ 2 h 114"/>
              <a:gd name="T8" fmla="*/ 18 w 74"/>
              <a:gd name="T9" fmla="*/ 0 h 114"/>
              <a:gd name="T10" fmla="*/ 5 w 74"/>
              <a:gd name="T11" fmla="*/ 0 h 114"/>
              <a:gd name="T12" fmla="*/ 1 w 74"/>
              <a:gd name="T13" fmla="*/ 2 h 114"/>
              <a:gd name="T14" fmla="*/ 0 w 74"/>
              <a:gd name="T15" fmla="*/ 5 h 114"/>
              <a:gd name="T16" fmla="*/ 0 w 74"/>
              <a:gd name="T17" fmla="*/ 71 h 114"/>
              <a:gd name="T18" fmla="*/ 1 w 74"/>
              <a:gd name="T19" fmla="*/ 75 h 114"/>
              <a:gd name="T20" fmla="*/ 2 w 74"/>
              <a:gd name="T21" fmla="*/ 75 h 114"/>
              <a:gd name="T22" fmla="*/ 58 w 74"/>
              <a:gd name="T23" fmla="*/ 113 h 114"/>
              <a:gd name="T24" fmla="*/ 61 w 74"/>
              <a:gd name="T25" fmla="*/ 114 h 114"/>
              <a:gd name="T26" fmla="*/ 62 w 74"/>
              <a:gd name="T27" fmla="*/ 114 h 114"/>
              <a:gd name="T28" fmla="*/ 65 w 74"/>
              <a:gd name="T29" fmla="*/ 111 h 114"/>
              <a:gd name="T30" fmla="*/ 72 w 74"/>
              <a:gd name="T31" fmla="*/ 100 h 114"/>
              <a:gd name="T32" fmla="*/ 71 w 74"/>
              <a:gd name="T33" fmla="*/ 9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4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2"/>
                </a:cubicBezTo>
                <a:cubicBezTo>
                  <a:pt x="21" y="1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4"/>
                  <a:pt x="1" y="75"/>
                </a:cubicBezTo>
                <a:cubicBezTo>
                  <a:pt x="1" y="75"/>
                  <a:pt x="2" y="75"/>
                  <a:pt x="2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4"/>
                  <a:pt x="61" y="114"/>
                </a:cubicBezTo>
                <a:cubicBezTo>
                  <a:pt x="61" y="114"/>
                  <a:pt x="62" y="114"/>
                  <a:pt x="62" y="114"/>
                </a:cubicBezTo>
                <a:cubicBezTo>
                  <a:pt x="63" y="113"/>
                  <a:pt x="64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5"/>
                  <a:pt x="71" y="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tIns="34290" rIns="68578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844734" y="2110019"/>
            <a:ext cx="2537637" cy="14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762804" y="4578703"/>
            <a:ext cx="2576679" cy="18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con LT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hung.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683741" y="1743740"/>
            <a:ext cx="907312" cy="4890976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03703" y="2215706"/>
            <a:ext cx="3388296" cy="13234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ớc mơ về một xã hội công bằng có công lý chính 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3703" y="3901594"/>
            <a:ext cx="3175644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 mơ người có tài năng được sử dụng đúng vị trí, không phân biệt thành phần xuất thân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65998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37889" grpId="0"/>
      <p:bldP spid="37890" grpId="0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7434" y="1"/>
            <a:ext cx="8265554" cy="7425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Ý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chi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kì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ảo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truyện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834" y="822665"/>
            <a:ext cx="11578166" cy="1231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3: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 4: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282" y="2451348"/>
            <a:ext cx="12176492" cy="184665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475" y="4737896"/>
            <a:ext cx="9682717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Niêu cơm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 rộng lượng, tinh thần nhân đạo, yêu chuộng hòa bình.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 muốn giản đơn về cuộc sống no ấm, cơm gạo đủ đầy</a:t>
            </a:r>
          </a:p>
        </p:txBody>
      </p:sp>
      <p:sp>
        <p:nvSpPr>
          <p:cNvPr id="1026" name="AutoShape 2" descr="Káº¿t quáº£ hÃ¬nh áº£nh cho niÃªu cÆ¡m tháº§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028" name="AutoShape 4" descr="Káº¿t quáº£ hÃ¬nh áº£nh cho niÃªu cÆ¡m tháº§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535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43B720-1CB5-88F8-8969-19BDA92E2065}"/>
              </a:ext>
            </a:extLst>
          </p:cNvPr>
          <p:cNvSpPr txBox="1"/>
          <p:nvPr/>
        </p:nvSpPr>
        <p:spPr>
          <a:xfrm>
            <a:off x="112734" y="50104"/>
            <a:ext cx="119874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– TIẾT 7,8                                     ĐỌC HIỂU VĂN BẨN THẠCH SANH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499A1-114D-BB58-46E5-9B8AA7EF04C4}"/>
              </a:ext>
            </a:extLst>
          </p:cNvPr>
          <p:cNvSpPr txBox="1"/>
          <p:nvPr/>
        </p:nvSpPr>
        <p:spPr>
          <a:xfrm>
            <a:off x="0" y="436962"/>
            <a:ext cx="35780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III.TỔNG KẾT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B2AFB-9A41-6316-A360-BD9FE0E79689}"/>
              </a:ext>
            </a:extLst>
          </p:cNvPr>
          <p:cNvCxnSpPr>
            <a:cxnSpLocks/>
          </p:cNvCxnSpPr>
          <p:nvPr/>
        </p:nvCxnSpPr>
        <p:spPr>
          <a:xfrm>
            <a:off x="3686826" y="450214"/>
            <a:ext cx="0" cy="6301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23936F-B3AB-B4A4-BF35-37D2F4E764AF}"/>
              </a:ext>
            </a:extLst>
          </p:cNvPr>
          <p:cNvSpPr txBox="1"/>
          <p:nvPr/>
        </p:nvSpPr>
        <p:spPr>
          <a:xfrm>
            <a:off x="3686826" y="543340"/>
            <a:ext cx="841331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Nội dung: </a:t>
            </a:r>
            <a:r>
              <a:rPr lang="vi-VN" sz="3200" i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Thạch Sanh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là truyện cổ tích về người dũng sĩ diệt chằn tinh, đại bàng cứu người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bội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Nghệ th</a:t>
            </a:r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u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cấu, cốt truyện mạch lạc, sắp xếp tình tiết khéo léo, hoàn chỉnh.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Chi tiết tưởng tượng thần kỳ độc đáo giàu ý nghĩa 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Ý nghĩa: 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Truyện thể hiện ước mơ, niềm tin của nhân dân về công lý xã hội, sự chiến thắng cuối cùng của những con người chính nghĩa lương thiện.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275E2-1DF7-4B57-8F70-8C6E4FEB7A5E}"/>
              </a:ext>
            </a:extLst>
          </p:cNvPr>
          <p:cNvSpPr txBox="1"/>
          <p:nvPr/>
        </p:nvSpPr>
        <p:spPr>
          <a:xfrm>
            <a:off x="524555" y="311885"/>
            <a:ext cx="11326550" cy="677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F16AE-A9FC-4CDE-BD7A-790D62E8AF8F}"/>
              </a:ext>
            </a:extLst>
          </p:cNvPr>
          <p:cNvSpPr txBox="1"/>
          <p:nvPr/>
        </p:nvSpPr>
        <p:spPr>
          <a:xfrm>
            <a:off x="2962956" y="1701200"/>
            <a:ext cx="6740441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489CB-D79B-4BAA-9BE1-CF1603DAF6D9}"/>
              </a:ext>
            </a:extLst>
          </p:cNvPr>
          <p:cNvSpPr txBox="1"/>
          <p:nvPr/>
        </p:nvSpPr>
        <p:spPr>
          <a:xfrm>
            <a:off x="2925150" y="3024367"/>
            <a:ext cx="441381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72A1D-1292-4746-82A7-2F8E5EE84C18}"/>
              </a:ext>
            </a:extLst>
          </p:cNvPr>
          <p:cNvSpPr txBox="1"/>
          <p:nvPr/>
        </p:nvSpPr>
        <p:spPr>
          <a:xfrm>
            <a:off x="2925155" y="4271916"/>
            <a:ext cx="449708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B0546-FF28-45BC-9749-2D78248DAE21}"/>
              </a:ext>
            </a:extLst>
          </p:cNvPr>
          <p:cNvSpPr txBox="1"/>
          <p:nvPr/>
        </p:nvSpPr>
        <p:spPr>
          <a:xfrm>
            <a:off x="2967683" y="5533647"/>
            <a:ext cx="4380508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—Pngtree—chicken_2525025.png">
            <a:extLst>
              <a:ext uri="{FF2B5EF4-FFF2-40B4-BE49-F238E27FC236}">
                <a16:creationId xmlns:a16="http://schemas.microsoft.com/office/drawing/2014/main" id="{8A99B301-4F33-4475-AFB7-D9CD8DF320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584" y="1376906"/>
            <a:ext cx="1189075" cy="1189075"/>
          </a:xfrm>
          <a:prstGeom prst="rect">
            <a:avLst/>
          </a:prstGeom>
        </p:spPr>
      </p:pic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682EFAF5-8E7A-42A0-8B3F-ED73763820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777" y="2700073"/>
            <a:ext cx="1189075" cy="1189075"/>
          </a:xfrm>
          <a:prstGeom prst="rect">
            <a:avLst/>
          </a:prstGeom>
        </p:spPr>
      </p:pic>
      <p:pic>
        <p:nvPicPr>
          <p:cNvPr id="9" name="Picture 8" descr="—Pngtree—chicken_2525025.png">
            <a:extLst>
              <a:ext uri="{FF2B5EF4-FFF2-40B4-BE49-F238E27FC236}">
                <a16:creationId xmlns:a16="http://schemas.microsoft.com/office/drawing/2014/main" id="{F3EE202D-8695-4482-ABDA-A45E0668E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783" y="3947623"/>
            <a:ext cx="1189075" cy="1189075"/>
          </a:xfrm>
          <a:prstGeom prst="rect">
            <a:avLst/>
          </a:prstGeom>
        </p:spPr>
      </p:pic>
      <p:pic>
        <p:nvPicPr>
          <p:cNvPr id="10" name="Picture 9" descr="—Pngtree—chicken_2525025.png">
            <a:extLst>
              <a:ext uri="{FF2B5EF4-FFF2-40B4-BE49-F238E27FC236}">
                <a16:creationId xmlns:a16="http://schemas.microsoft.com/office/drawing/2014/main" id="{3E0F65A8-9004-4923-B088-F8DDECD722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311" y="5209353"/>
            <a:ext cx="1189075" cy="11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6EDBD-879C-48BC-B63E-57CDD6B00664}"/>
              </a:ext>
            </a:extLst>
          </p:cNvPr>
          <p:cNvSpPr txBox="1"/>
          <p:nvPr/>
        </p:nvSpPr>
        <p:spPr>
          <a:xfrm>
            <a:off x="801281" y="393118"/>
            <a:ext cx="10776091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7D30E484-810A-495C-9CA8-71C25C5F97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75381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86A1D8-7881-465B-9CD3-07929D4804C8}"/>
              </a:ext>
            </a:extLst>
          </p:cNvPr>
          <p:cNvSpPr txBox="1"/>
          <p:nvPr/>
        </p:nvSpPr>
        <p:spPr>
          <a:xfrm>
            <a:off x="1730601" y="1899676"/>
            <a:ext cx="8041619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F9C272B5-4736-4FA7-BAB2-6A0014254B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898548"/>
            <a:ext cx="1189075" cy="118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F3921-15DB-4613-953B-6F7716506EF6}"/>
              </a:ext>
            </a:extLst>
          </p:cNvPr>
          <p:cNvSpPr txBox="1"/>
          <p:nvPr/>
        </p:nvSpPr>
        <p:spPr>
          <a:xfrm>
            <a:off x="1735326" y="3024360"/>
            <a:ext cx="10188450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—Pngtree—chicken_2525025.png">
            <a:extLst>
              <a:ext uri="{FF2B5EF4-FFF2-40B4-BE49-F238E27FC236}">
                <a16:creationId xmlns:a16="http://schemas.microsoft.com/office/drawing/2014/main" id="{A79DC582-C289-47E3-BA37-91C9EA0CB9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46097"/>
            <a:ext cx="1189075" cy="1189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08315-6D39-404A-A6D9-278D7C94B91D}"/>
              </a:ext>
            </a:extLst>
          </p:cNvPr>
          <p:cNvSpPr txBox="1"/>
          <p:nvPr/>
        </p:nvSpPr>
        <p:spPr>
          <a:xfrm>
            <a:off x="1678622" y="4328618"/>
            <a:ext cx="10776091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—Pngtree—chicken_2525025.png">
            <a:extLst>
              <a:ext uri="{FF2B5EF4-FFF2-40B4-BE49-F238E27FC236}">
                <a16:creationId xmlns:a16="http://schemas.microsoft.com/office/drawing/2014/main" id="{71831999-F1BD-4620-BAD5-4BD913ED38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07828"/>
            <a:ext cx="1189075" cy="1189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16568-2A91-4C66-97FE-9E95EC588FDE}"/>
              </a:ext>
            </a:extLst>
          </p:cNvPr>
          <p:cNvSpPr txBox="1"/>
          <p:nvPr/>
        </p:nvSpPr>
        <p:spPr>
          <a:xfrm>
            <a:off x="1975197" y="5453302"/>
            <a:ext cx="6943561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29E58-BCDC-4C17-8435-AA4891EDB2FB}"/>
              </a:ext>
            </a:extLst>
          </p:cNvPr>
          <p:cNvSpPr txBox="1"/>
          <p:nvPr/>
        </p:nvSpPr>
        <p:spPr>
          <a:xfrm>
            <a:off x="524555" y="85047"/>
            <a:ext cx="11057845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B0FFB858-941B-4AEA-ADA2-296B4D5EF4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75381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AEA44-BBD3-4DD5-84F7-F2512C1E6222}"/>
              </a:ext>
            </a:extLst>
          </p:cNvPr>
          <p:cNvSpPr txBox="1"/>
          <p:nvPr/>
        </p:nvSpPr>
        <p:spPr>
          <a:xfrm>
            <a:off x="1453711" y="1899676"/>
            <a:ext cx="6922723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8DD29D05-0EB1-4A43-8845-A9B5EAB7AC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898548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ED4297EA-E331-4D74-B8AB-D60C7451C9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46097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74F24-FDDA-4AB5-88B3-CC580CB70511}"/>
              </a:ext>
            </a:extLst>
          </p:cNvPr>
          <p:cNvSpPr txBox="1"/>
          <p:nvPr/>
        </p:nvSpPr>
        <p:spPr>
          <a:xfrm>
            <a:off x="1401732" y="4328618"/>
            <a:ext cx="10776091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DCD5B79B-0759-4663-8597-1C35FA9A81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07828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9F42C3-67C9-489C-B3AA-DBBFCCBAF0D7}"/>
              </a:ext>
            </a:extLst>
          </p:cNvPr>
          <p:cNvSpPr txBox="1"/>
          <p:nvPr/>
        </p:nvSpPr>
        <p:spPr>
          <a:xfrm>
            <a:off x="1430084" y="5335157"/>
            <a:ext cx="10549267" cy="984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5A380-A9A1-4BBD-80A9-AEA9C502FFE7}"/>
              </a:ext>
            </a:extLst>
          </p:cNvPr>
          <p:cNvSpPr/>
          <p:nvPr/>
        </p:nvSpPr>
        <p:spPr>
          <a:xfrm>
            <a:off x="1545267" y="3118886"/>
            <a:ext cx="8009859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27D5F-DB76-465C-8CEC-8C9773A0B13E}"/>
              </a:ext>
            </a:extLst>
          </p:cNvPr>
          <p:cNvSpPr txBox="1"/>
          <p:nvPr/>
        </p:nvSpPr>
        <p:spPr>
          <a:xfrm>
            <a:off x="0" y="85047"/>
            <a:ext cx="12192000" cy="1107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ảnh niêu cơm ăn hết lại đầy trong truyện Thạch Sanh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 hiện ý nghĩa nào?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09309C6B-54B1-4BC5-8B30-087BA6AEF0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12912-7F36-4803-83FF-DD3E2E7B21D3}"/>
              </a:ext>
            </a:extLst>
          </p:cNvPr>
          <p:cNvSpPr txBox="1"/>
          <p:nvPr/>
        </p:nvSpPr>
        <p:spPr>
          <a:xfrm>
            <a:off x="1368652" y="1502713"/>
            <a:ext cx="1008615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3E38FF5F-4DDB-40B9-A0E6-C8864F47BD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4987A698-B584-4899-B9C8-6348DAE09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258E7-60D4-42B5-9680-5A547E8C1E52}"/>
              </a:ext>
            </a:extLst>
          </p:cNvPr>
          <p:cNvSpPr txBox="1"/>
          <p:nvPr/>
        </p:nvSpPr>
        <p:spPr>
          <a:xfrm>
            <a:off x="1368652" y="3968086"/>
            <a:ext cx="10790269" cy="1415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mơ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quân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hùng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cường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lũ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giặc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ngoại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xâm hung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bạo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2CBA6404-42A4-4EC9-A628-EE0029D75B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448EB7-C7CA-45EF-B054-A5AEA4D6AF2E}"/>
              </a:ext>
            </a:extLst>
          </p:cNvPr>
          <p:cNvSpPr txBox="1"/>
          <p:nvPr/>
        </p:nvSpPr>
        <p:spPr>
          <a:xfrm>
            <a:off x="1430084" y="5491107"/>
            <a:ext cx="10549267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 mơ về cuộc sống đầy đủ, no ấm, sung túc của nhân dân.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EC536-5028-4FAA-BA0F-016D2B9B2FC7}"/>
              </a:ext>
            </a:extLst>
          </p:cNvPr>
          <p:cNvSpPr txBox="1"/>
          <p:nvPr/>
        </p:nvSpPr>
        <p:spPr>
          <a:xfrm>
            <a:off x="1430084" y="2841618"/>
            <a:ext cx="975920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Thể hiện tài năng phi thường của Thạch Sanh, không chỉ khiến quân giặc quy hàng mà còn "tâm phục, khẩu phục".</a:t>
            </a:r>
          </a:p>
        </p:txBody>
      </p:sp>
    </p:spTree>
    <p:extLst>
      <p:ext uri="{BB962C8B-B14F-4D97-AF65-F5344CB8AC3E}">
        <p14:creationId xmlns:p14="http://schemas.microsoft.com/office/powerpoint/2010/main" val="9883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783" y="-132521"/>
            <a:ext cx="11762159" cy="169627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1094C-D49F-407F-3C29-57BB87EFCB60}"/>
              </a:ext>
            </a:extLst>
          </p:cNvPr>
          <p:cNvSpPr txBox="1"/>
          <p:nvPr/>
        </p:nvSpPr>
        <p:spPr>
          <a:xfrm>
            <a:off x="4055165" y="1590260"/>
            <a:ext cx="371060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THÁNH GIÓNG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C50CF-BB50-5170-3D24-142CB8E53E0F}"/>
              </a:ext>
            </a:extLst>
          </p:cNvPr>
          <p:cNvSpPr txBox="1"/>
          <p:nvPr/>
        </p:nvSpPr>
        <p:spPr>
          <a:xfrm>
            <a:off x="198783" y="2610681"/>
            <a:ext cx="11900452" cy="4031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4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D52D4E-C877-4B60-9273-2C5EC9C48000}"/>
              </a:ext>
            </a:extLst>
          </p:cNvPr>
          <p:cNvSpPr txBox="1"/>
          <p:nvPr/>
        </p:nvSpPr>
        <p:spPr>
          <a:xfrm>
            <a:off x="312821" y="256672"/>
            <a:ext cx="11117179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2" name="Picture 11" descr="—Pngtree—chicken_2525025.png">
            <a:extLst>
              <a:ext uri="{FF2B5EF4-FFF2-40B4-BE49-F238E27FC236}">
                <a16:creationId xmlns:a16="http://schemas.microsoft.com/office/drawing/2014/main" id="{1A7E19B7-4F7F-45BA-B249-080C4C7E09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1B657-C28A-42CD-8BE0-68EC2E55540D}"/>
              </a:ext>
            </a:extLst>
          </p:cNvPr>
          <p:cNvSpPr txBox="1"/>
          <p:nvPr/>
        </p:nvSpPr>
        <p:spPr>
          <a:xfrm>
            <a:off x="1453712" y="1559419"/>
            <a:ext cx="1008615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 descr="—Pngtree—chicken_2525025.png">
            <a:extLst>
              <a:ext uri="{FF2B5EF4-FFF2-40B4-BE49-F238E27FC236}">
                <a16:creationId xmlns:a16="http://schemas.microsoft.com/office/drawing/2014/main" id="{C0EE88F0-6E5D-4CDC-B059-4E23E3AEDE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15" name="Picture 14" descr="—Pngtree—chicken_2525025.png">
            <a:extLst>
              <a:ext uri="{FF2B5EF4-FFF2-40B4-BE49-F238E27FC236}">
                <a16:creationId xmlns:a16="http://schemas.microsoft.com/office/drawing/2014/main" id="{DCB78327-B435-4E79-9E33-E0E0A538C3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B5703A-2586-4202-A2F1-7DF7BD4BC7A7}"/>
              </a:ext>
            </a:extLst>
          </p:cNvPr>
          <p:cNvSpPr txBox="1"/>
          <p:nvPr/>
        </p:nvSpPr>
        <p:spPr>
          <a:xfrm>
            <a:off x="1401732" y="4144313"/>
            <a:ext cx="10776091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hòa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6" descr="—Pngtree—chicken_2525025.png">
            <a:extLst>
              <a:ext uri="{FF2B5EF4-FFF2-40B4-BE49-F238E27FC236}">
                <a16:creationId xmlns:a16="http://schemas.microsoft.com/office/drawing/2014/main" id="{E6304854-092D-4039-8E73-1AEFA30D33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B51B4D-2341-4ACA-B90A-E925747E0BFE}"/>
              </a:ext>
            </a:extLst>
          </p:cNvPr>
          <p:cNvSpPr txBox="1"/>
          <p:nvPr/>
        </p:nvSpPr>
        <p:spPr>
          <a:xfrm>
            <a:off x="1430084" y="5363511"/>
            <a:ext cx="1054926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10DC5A-F67E-45F6-82BA-9B8E9024A010}"/>
              </a:ext>
            </a:extLst>
          </p:cNvPr>
          <p:cNvSpPr/>
          <p:nvPr/>
        </p:nvSpPr>
        <p:spPr>
          <a:xfrm>
            <a:off x="1446025" y="2920403"/>
            <a:ext cx="1015054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681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74349-709F-41CC-A248-08907335EAEA}"/>
              </a:ext>
            </a:extLst>
          </p:cNvPr>
          <p:cNvSpPr txBox="1"/>
          <p:nvPr/>
        </p:nvSpPr>
        <p:spPr>
          <a:xfrm>
            <a:off x="0" y="85047"/>
            <a:ext cx="12192000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89002C21-A355-45EA-9CDB-3CE7D1C82A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9E354-BB18-4576-8E5D-280BD9C9F3EF}"/>
              </a:ext>
            </a:extLst>
          </p:cNvPr>
          <p:cNvSpPr txBox="1"/>
          <p:nvPr/>
        </p:nvSpPr>
        <p:spPr>
          <a:xfrm>
            <a:off x="1366289" y="1872240"/>
            <a:ext cx="100471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6782F46D-8F25-42AE-A3EC-666C612AAE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E97D6706-75BD-4F38-8D49-146FCA67C9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44FD9-6FE4-4E22-A2F0-2F78444F1E7E}"/>
              </a:ext>
            </a:extLst>
          </p:cNvPr>
          <p:cNvSpPr txBox="1"/>
          <p:nvPr/>
        </p:nvSpPr>
        <p:spPr>
          <a:xfrm>
            <a:off x="1314309" y="4669794"/>
            <a:ext cx="10291453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D1A82A91-64CF-4293-808C-BDC374063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AD288F-1D8E-438A-8D2D-84638C71386D}"/>
              </a:ext>
            </a:extLst>
          </p:cNvPr>
          <p:cNvSpPr txBox="1"/>
          <p:nvPr/>
        </p:nvSpPr>
        <p:spPr>
          <a:xfrm>
            <a:off x="1342662" y="5676333"/>
            <a:ext cx="10291452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8E925-378B-4E4F-8DF7-F924007AB3C1}"/>
              </a:ext>
            </a:extLst>
          </p:cNvPr>
          <p:cNvSpPr/>
          <p:nvPr/>
        </p:nvSpPr>
        <p:spPr>
          <a:xfrm>
            <a:off x="1457843" y="3091451"/>
            <a:ext cx="100471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6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E2DE-975A-4512-A3C8-D906E8EB8BAF}"/>
              </a:ext>
            </a:extLst>
          </p:cNvPr>
          <p:cNvSpPr txBox="1"/>
          <p:nvPr/>
        </p:nvSpPr>
        <p:spPr>
          <a:xfrm>
            <a:off x="912750" y="2413337"/>
            <a:ext cx="10071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VẬN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E6F16BFA-DF9E-4EA6-82BC-2EDA443A11F0}"/>
              </a:ext>
            </a:extLst>
          </p:cNvPr>
          <p:cNvGrpSpPr/>
          <p:nvPr/>
        </p:nvGrpSpPr>
        <p:grpSpPr>
          <a:xfrm>
            <a:off x="647461" y="3764488"/>
            <a:ext cx="623199" cy="652562"/>
            <a:chOff x="5897911" y="1105759"/>
            <a:chExt cx="2166590" cy="2677747"/>
          </a:xfrm>
        </p:grpSpPr>
        <p:sp>
          <p:nvSpPr>
            <p:cNvPr id="3" name="자유형 88">
              <a:extLst>
                <a:ext uri="{FF2B5EF4-FFF2-40B4-BE49-F238E27FC236}">
                  <a16:creationId xmlns:a16="http://schemas.microsoft.com/office/drawing/2014/main" id="{C0DA1F30-4457-4BC7-BCBA-5FA628C204DE}"/>
                </a:ext>
              </a:extLst>
            </p:cNvPr>
            <p:cNvSpPr/>
            <p:nvPr/>
          </p:nvSpPr>
          <p:spPr bwMode="auto">
            <a:xfrm>
              <a:off x="5897911" y="1512891"/>
              <a:ext cx="2166590" cy="2270615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" name="자유형 87">
              <a:extLst>
                <a:ext uri="{FF2B5EF4-FFF2-40B4-BE49-F238E27FC236}">
                  <a16:creationId xmlns:a16="http://schemas.microsoft.com/office/drawing/2014/main" id="{55A371FD-998B-4787-A82C-A08B561B7A06}"/>
                </a:ext>
              </a:extLst>
            </p:cNvPr>
            <p:cNvSpPr/>
            <p:nvPr/>
          </p:nvSpPr>
          <p:spPr bwMode="auto">
            <a:xfrm>
              <a:off x="6999142" y="314321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" name="자유형 200">
              <a:extLst>
                <a:ext uri="{FF2B5EF4-FFF2-40B4-BE49-F238E27FC236}">
                  <a16:creationId xmlns:a16="http://schemas.microsoft.com/office/drawing/2014/main" id="{3C5871DC-DE1C-425C-BF7C-246E4FB76EC6}"/>
                </a:ext>
              </a:extLst>
            </p:cNvPr>
            <p:cNvSpPr/>
            <p:nvPr/>
          </p:nvSpPr>
          <p:spPr bwMode="auto">
            <a:xfrm>
              <a:off x="6084439" y="1577459"/>
              <a:ext cx="1949573" cy="389196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자유형 124">
              <a:extLst>
                <a:ext uri="{FF2B5EF4-FFF2-40B4-BE49-F238E27FC236}">
                  <a16:creationId xmlns:a16="http://schemas.microsoft.com/office/drawing/2014/main" id="{9AF76C1A-F48F-428F-BF3A-691AB7AD7F1F}"/>
                </a:ext>
              </a:extLst>
            </p:cNvPr>
            <p:cNvSpPr/>
            <p:nvPr/>
          </p:nvSpPr>
          <p:spPr bwMode="auto">
            <a:xfrm>
              <a:off x="7013490" y="1385549"/>
              <a:ext cx="132721" cy="281586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타원 113">
              <a:extLst>
                <a:ext uri="{FF2B5EF4-FFF2-40B4-BE49-F238E27FC236}">
                  <a16:creationId xmlns:a16="http://schemas.microsoft.com/office/drawing/2014/main" id="{9E84CEB7-E554-4B59-84D2-E6428BB9817E}"/>
                </a:ext>
              </a:extLst>
            </p:cNvPr>
            <p:cNvSpPr/>
            <p:nvPr/>
          </p:nvSpPr>
          <p:spPr bwMode="auto">
            <a:xfrm>
              <a:off x="6990174" y="1105759"/>
              <a:ext cx="301314" cy="303108"/>
            </a:xfrm>
            <a:prstGeom prst="ellipse">
              <a:avLst/>
            </a:pr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3">
            <a:extLst>
              <a:ext uri="{FF2B5EF4-FFF2-40B4-BE49-F238E27FC236}">
                <a16:creationId xmlns:a16="http://schemas.microsoft.com/office/drawing/2014/main" id="{ECD80B6A-7B21-4729-A05F-FC12B8DCBEE9}"/>
              </a:ext>
            </a:extLst>
          </p:cNvPr>
          <p:cNvGrpSpPr/>
          <p:nvPr/>
        </p:nvGrpSpPr>
        <p:grpSpPr>
          <a:xfrm>
            <a:off x="750999" y="2624455"/>
            <a:ext cx="531535" cy="601684"/>
            <a:chOff x="3476638" y="1141629"/>
            <a:chExt cx="2166590" cy="2679541"/>
          </a:xfrm>
        </p:grpSpPr>
        <p:sp>
          <p:nvSpPr>
            <p:cNvPr id="9" name="자유형 88">
              <a:extLst>
                <a:ext uri="{FF2B5EF4-FFF2-40B4-BE49-F238E27FC236}">
                  <a16:creationId xmlns:a16="http://schemas.microsoft.com/office/drawing/2014/main" id="{97F4FCF6-D0A1-4564-AC5C-F043949B96F5}"/>
                </a:ext>
              </a:extLst>
            </p:cNvPr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자유형 87">
              <a:extLst>
                <a:ext uri="{FF2B5EF4-FFF2-40B4-BE49-F238E27FC236}">
                  <a16:creationId xmlns:a16="http://schemas.microsoft.com/office/drawing/2014/main" id="{57FFFB28-EF4C-4C3E-AFCB-979F8BA5F389}"/>
                </a:ext>
              </a:extLst>
            </p:cNvPr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자유형 200">
              <a:extLst>
                <a:ext uri="{FF2B5EF4-FFF2-40B4-BE49-F238E27FC236}">
                  <a16:creationId xmlns:a16="http://schemas.microsoft.com/office/drawing/2014/main" id="{1AAB9998-2524-429B-9DB8-2EF0405A9AB8}"/>
                </a:ext>
              </a:extLst>
            </p:cNvPr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자유형 124">
              <a:extLst>
                <a:ext uri="{FF2B5EF4-FFF2-40B4-BE49-F238E27FC236}">
                  <a16:creationId xmlns:a16="http://schemas.microsoft.com/office/drawing/2014/main" id="{04412E18-E5A4-47F8-B36E-D9D476AEFCB7}"/>
                </a:ext>
              </a:extLst>
            </p:cNvPr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타원 113">
              <a:extLst>
                <a:ext uri="{FF2B5EF4-FFF2-40B4-BE49-F238E27FC236}">
                  <a16:creationId xmlns:a16="http://schemas.microsoft.com/office/drawing/2014/main" id="{DE10855F-0DE7-4110-BDEE-252D8B814F1E}"/>
                </a:ext>
              </a:extLst>
            </p:cNvPr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123FE-CAC9-4990-A751-DA880B268940}"/>
              </a:ext>
            </a:extLst>
          </p:cNvPr>
          <p:cNvSpPr/>
          <p:nvPr/>
        </p:nvSpPr>
        <p:spPr>
          <a:xfrm>
            <a:off x="1588158" y="3626418"/>
            <a:ext cx="93965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 yêu quái thì ra tay trừng trị; với con người thì độ lượng, nhân 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5B53-6AD8-400B-B8AD-6A18D35D9D81}"/>
              </a:ext>
            </a:extLst>
          </p:cNvPr>
          <p:cNvSpPr/>
          <p:nvPr/>
        </p:nvSpPr>
        <p:spPr>
          <a:xfrm>
            <a:off x="1628746" y="2438008"/>
            <a:ext cx="9284678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Thạch Sanh tin người, sẵn sàng giúp đỡ người bị hại, không bao giờ nghĩ tới việc đền 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005062-DB88-4C66-97A5-79292D4697B9}"/>
              </a:ext>
            </a:extLst>
          </p:cNvPr>
          <p:cNvSpPr/>
          <p:nvPr/>
        </p:nvSpPr>
        <p:spPr>
          <a:xfrm>
            <a:off x="558140" y="4966171"/>
            <a:ext cx="11210307" cy="1415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 kết: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 Sanh là biểu tượng tuyệt đẹp của con người Việt Nam trong cuộc sống lao động và chiến đấu, trong tình yêu và hạnh phúc gia đình.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82DA9F-8807-4581-95F7-AA74CF11CE93}"/>
              </a:ext>
            </a:extLst>
          </p:cNvPr>
          <p:cNvSpPr/>
          <p:nvPr/>
        </p:nvSpPr>
        <p:spPr>
          <a:xfrm>
            <a:off x="303609" y="108339"/>
            <a:ext cx="11888391" cy="1969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 Lan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 ngờ nghệch, khờ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dại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đỗi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lừa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F05C075-2A9B-41F3-9C0C-266C2F041647}"/>
              </a:ext>
            </a:extLst>
          </p:cNvPr>
          <p:cNvSpPr txBox="1"/>
          <p:nvPr/>
        </p:nvSpPr>
        <p:spPr>
          <a:xfrm>
            <a:off x="1093806" y="146972"/>
            <a:ext cx="1030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TRUYỆN CỔ TÍCH THÂN QUEN VỚI CÁC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38A1A9-F142-0343-D4FA-C0B99EE7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49" y="670192"/>
            <a:ext cx="2617941" cy="30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15CA7-F22A-352A-8B0A-8D959F62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23" y="670192"/>
            <a:ext cx="2617941" cy="3114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3A1AD-F734-F43C-7639-54AD3DC2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1" y="670192"/>
            <a:ext cx="2406274" cy="3001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4BF77-E113-18EA-1056-5A17087E1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208" y="670192"/>
            <a:ext cx="2317314" cy="3001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7311A-5BE8-DAB6-F126-43F53C5C4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6" y="3933172"/>
            <a:ext cx="3856321" cy="2889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27572-E58E-13CF-3369-792A66A6C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19" y="3968890"/>
            <a:ext cx="3356975" cy="2889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19023-5CDF-6150-27F0-3C84556E1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633" y="3933172"/>
            <a:ext cx="3621301" cy="27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43B720-1CB5-88F8-8969-19BDA92E2065}"/>
              </a:ext>
            </a:extLst>
          </p:cNvPr>
          <p:cNvSpPr txBox="1"/>
          <p:nvPr/>
        </p:nvSpPr>
        <p:spPr>
          <a:xfrm>
            <a:off x="112734" y="50104"/>
            <a:ext cx="119874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– TIẾT 7,8                                     ĐỌC HIỂU VĂN BẨN THẠCH SANH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499A1-114D-BB58-46E5-9B8AA7EF04C4}"/>
              </a:ext>
            </a:extLst>
          </p:cNvPr>
          <p:cNvSpPr txBox="1"/>
          <p:nvPr/>
        </p:nvSpPr>
        <p:spPr>
          <a:xfrm>
            <a:off x="0" y="450214"/>
            <a:ext cx="3407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2BF29-D256-E2C3-1314-A9090C5DD093}"/>
              </a:ext>
            </a:extLst>
          </p:cNvPr>
          <p:cNvSpPr txBox="1"/>
          <p:nvPr/>
        </p:nvSpPr>
        <p:spPr>
          <a:xfrm>
            <a:off x="3382026" y="414938"/>
            <a:ext cx="871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B2AFB-9A41-6316-A360-BD9FE0E79689}"/>
              </a:ext>
            </a:extLst>
          </p:cNvPr>
          <p:cNvCxnSpPr>
            <a:cxnSpLocks/>
          </p:cNvCxnSpPr>
          <p:nvPr/>
        </p:nvCxnSpPr>
        <p:spPr>
          <a:xfrm>
            <a:off x="3382026" y="450214"/>
            <a:ext cx="0" cy="6301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54550D8-638B-427A-A276-3F0FC18045EA}"/>
              </a:ext>
            </a:extLst>
          </p:cNvPr>
          <p:cNvSpPr/>
          <p:nvPr/>
        </p:nvSpPr>
        <p:spPr>
          <a:xfrm>
            <a:off x="112734" y="2769655"/>
            <a:ext cx="3244239" cy="25288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NGHE ĐỌC TRUYỆN THẠCH SACH VÀ THỰC HIỆN YÊU CẦU SAU:</a:t>
            </a:r>
          </a:p>
        </p:txBody>
      </p:sp>
      <p:pic>
        <p:nvPicPr>
          <p:cNvPr id="7" name="Truyện thạch sanh lý thông Cổ tích Việt Nam- Kể chuyện bé nghe">
            <a:hlinkClick r:id="" action="ppaction://media"/>
            <a:extLst>
              <a:ext uri="{FF2B5EF4-FFF2-40B4-BE49-F238E27FC236}">
                <a16:creationId xmlns:a16="http://schemas.microsoft.com/office/drawing/2014/main" id="{CCBE05FB-4502-4F1F-69FF-7E47AE9FB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9629" y="999713"/>
            <a:ext cx="8501000" cy="5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2BF60B-08E1-4F05-B886-77DBE4BE7481}"/>
              </a:ext>
            </a:extLst>
          </p:cNvPr>
          <p:cNvSpPr txBox="1"/>
          <p:nvPr/>
        </p:nvSpPr>
        <p:spPr>
          <a:xfrm>
            <a:off x="265042" y="4092444"/>
            <a:ext cx="11535669" cy="16550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chỉ ra các sự kiện chính 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1026" name="Picture 2" descr="Trò chơi Tin học - Ai nhanh hơn??? - Power Point - Bùi Văn Hùng - Thư viện  Bài giảng điện tử">
            <a:extLst>
              <a:ext uri="{FF2B5EF4-FFF2-40B4-BE49-F238E27FC236}">
                <a16:creationId xmlns:a16="http://schemas.microsoft.com/office/drawing/2014/main" id="{43D46071-A0F6-4CD2-AB04-B37795F2B1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026" y="0"/>
            <a:ext cx="10919791" cy="32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Ã¬nh áº£nh cÃ³ liÃªn qua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4267201" cy="221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48" y="0"/>
            <a:ext cx="395737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áº¿t quáº£ hÃ¬nh áº£nh cho tháº¡ch sanh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66" y="0"/>
            <a:ext cx="3941135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áº¿t quáº£ hÃ¬nh áº£nh cho tháº¡ch san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0292"/>
            <a:ext cx="4253023" cy="232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áº¿t quáº£ hÃ¬nh áº£nh cho tháº¡ch sanh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4263656" y="2211115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Ã¬nh áº£nh cÃ³ liÃªn qua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443" y="2223725"/>
            <a:ext cx="3971557" cy="235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áº¿t quáº£ hÃ¬nh áº£nh cho tháº¡ch sanh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1" y="4559787"/>
            <a:ext cx="4012019" cy="229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áº¿t quáº£ hÃ¬nh áº£nh cho tháº¡ch sanh ÄÆ°á»£c ai táº·ng cÃ¢y ÄÃ n tháº§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45" y="4559787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841901" y="1743741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8645" y="1790997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26088" y="179099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4980" y="41018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0292" y="4130160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6088" y="41018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08937" y="640749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53250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" y="4518135"/>
            <a:ext cx="4227617" cy="233986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875389" y="64425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75394" y="64425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8650892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6636" y="191904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pic>
        <p:nvPicPr>
          <p:cNvPr id="4" name="Picture 3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64" y="0"/>
            <a:ext cx="3957379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49886" y="1885997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0"/>
            <a:ext cx="4267201" cy="23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790452" y="1874364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8727"/>
            <a:ext cx="3971557" cy="23553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05645" y="4196808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28" y="2339101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533820" y="4186809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7" y="2315351"/>
            <a:ext cx="4250773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802055" y="4198070"/>
            <a:ext cx="389945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pic>
        <p:nvPicPr>
          <p:cNvPr id="14" name="Picture 13" descr="Káº¿t quáº£ hÃ¬nh áº£nh cho tháº¡ch sanh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95751"/>
            <a:ext cx="3930732" cy="22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566223" y="6442506"/>
            <a:ext cx="34015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0735" y="4583874"/>
            <a:ext cx="4049484" cy="22978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92368" y="6442506"/>
            <a:ext cx="352535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08" y="4620376"/>
            <a:ext cx="4249892" cy="22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1795124" y="6442506"/>
            <a:ext cx="396876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ECC8A-B771-4F8A-A16B-E194AD4FD671}"/>
              </a:ext>
            </a:extLst>
          </p:cNvPr>
          <p:cNvSpPr/>
          <p:nvPr/>
        </p:nvSpPr>
        <p:spPr>
          <a:xfrm>
            <a:off x="3605645" y="0"/>
            <a:ext cx="4542932" cy="496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ĐÁP ÁN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65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>
            <a:extLst>
              <a:ext uri="{FF2B5EF4-FFF2-40B4-BE49-F238E27FC236}">
                <a16:creationId xmlns:a16="http://schemas.microsoft.com/office/drawing/2014/main" id="{3148A94F-9CC3-46D3-B252-F614011E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-2" b="6623"/>
          <a:stretch/>
        </p:blipFill>
        <p:spPr bwMode="auto">
          <a:xfrm>
            <a:off x="640081" y="266514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2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3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6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8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1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8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  <a:noFill/>
        </p:spPr>
      </p:pic>
      <p:pic>
        <p:nvPicPr>
          <p:cNvPr id="5" name="Picture 4" descr="HÃ¬nh áº£nh cÃ³ liÃªn quan">
            <a:extLst>
              <a:ext uri="{FF2B5EF4-FFF2-40B4-BE49-F238E27FC236}">
                <a16:creationId xmlns:a16="http://schemas.microsoft.com/office/drawing/2014/main" id="{0BBC110D-FA80-4D43-96AE-47A1D0011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-2" b="3821"/>
          <a:stretch/>
        </p:blipFill>
        <p:spPr bwMode="auto">
          <a:xfrm>
            <a:off x="6183577" y="2665139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1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6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1"/>
                </a:cubicBezTo>
                <a:close/>
              </a:path>
            </a:pathLst>
          </a:custGeom>
          <a:noFill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A2FE0EE-4CAD-46E6-82E2-CE66435D9E75}"/>
              </a:ext>
            </a:extLst>
          </p:cNvPr>
          <p:cNvSpPr/>
          <p:nvPr/>
        </p:nvSpPr>
        <p:spPr>
          <a:xfrm>
            <a:off x="112735" y="651353"/>
            <a:ext cx="5981742" cy="15587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 ra đời của Thạch Sanh khiến em nhớ tới nhân vật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51511BB-7C84-4EE6-93CB-6274311828A2}"/>
              </a:ext>
            </a:extLst>
          </p:cNvPr>
          <p:cNvSpPr/>
          <p:nvPr/>
        </p:nvSpPr>
        <p:spPr>
          <a:xfrm>
            <a:off x="6689558" y="1515979"/>
            <a:ext cx="4006516" cy="114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 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0A31B-6731-C264-6E8B-0FBFDDCE76D6}"/>
              </a:ext>
            </a:extLst>
          </p:cNvPr>
          <p:cNvSpPr txBox="1"/>
          <p:nvPr/>
        </p:nvSpPr>
        <p:spPr>
          <a:xfrm>
            <a:off x="4722308" y="87682"/>
            <a:ext cx="3181611" cy="461665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</a:p>
        </p:txBody>
      </p:sp>
    </p:spTree>
    <p:extLst>
      <p:ext uri="{BB962C8B-B14F-4D97-AF65-F5344CB8AC3E}">
        <p14:creationId xmlns:p14="http://schemas.microsoft.com/office/powerpoint/2010/main" val="284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BB93F3-820A-43C0-B8B2-003607DD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81897"/>
              </p:ext>
            </p:extLst>
          </p:nvPr>
        </p:nvGraphicFramePr>
        <p:xfrm>
          <a:off x="28072" y="834888"/>
          <a:ext cx="12115800" cy="53661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81898">
                  <a:extLst>
                    <a:ext uri="{9D8B030D-6E8A-4147-A177-3AD203B41FA5}">
                      <a16:colId xmlns:a16="http://schemas.microsoft.com/office/drawing/2014/main" val="1826664706"/>
                    </a:ext>
                  </a:extLst>
                </a:gridCol>
                <a:gridCol w="6333902">
                  <a:extLst>
                    <a:ext uri="{9D8B030D-6E8A-4147-A177-3AD203B41FA5}">
                      <a16:colId xmlns:a16="http://schemas.microsoft.com/office/drawing/2014/main" val="2187064910"/>
                    </a:ext>
                  </a:extLst>
                </a:gridCol>
              </a:tblGrid>
              <a:tr h="499665"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14520"/>
                  </a:ext>
                </a:extLst>
              </a:tr>
              <a:tr h="1025203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  <a:tabLst>
                          <a:tab pos="2723515" algn="r"/>
                        </a:tabLst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55967"/>
                  </a:ext>
                </a:extLst>
              </a:tr>
              <a:tr h="1269771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233662"/>
                  </a:ext>
                </a:extLst>
              </a:tr>
              <a:tr h="1546305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66880"/>
                  </a:ext>
                </a:extLst>
              </a:tr>
              <a:tr h="1025203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636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E1CE66-9B20-6ACD-AE06-51300FD9855B}"/>
              </a:ext>
            </a:extLst>
          </p:cNvPr>
          <p:cNvSpPr txBox="1"/>
          <p:nvPr/>
        </p:nvSpPr>
        <p:spPr>
          <a:xfrm>
            <a:off x="198783" y="79514"/>
            <a:ext cx="1194508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VÀ HOÀN THIỆN NỘI DUNG BẢNG SAU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thử thách gắn liền với chiến công của Thạch Sanh</a:t>
            </a:r>
          </a:p>
        </p:txBody>
      </p:sp>
    </p:spTree>
    <p:extLst>
      <p:ext uri="{BB962C8B-B14F-4D97-AF65-F5344CB8AC3E}">
        <p14:creationId xmlns:p14="http://schemas.microsoft.com/office/powerpoint/2010/main" val="15022893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1792</Words>
  <Application>Microsoft Office PowerPoint</Application>
  <PresentationFormat>Widescreen</PresentationFormat>
  <Paragraphs>166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The Hand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thúc truyện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trungduchy1980</dc:creator>
  <cp:lastModifiedBy>Administrator</cp:lastModifiedBy>
  <cp:revision>48</cp:revision>
  <dcterms:created xsi:type="dcterms:W3CDTF">2024-05-06T07:34:33Z</dcterms:created>
  <dcterms:modified xsi:type="dcterms:W3CDTF">2025-09-22T05:09:23Z</dcterms:modified>
</cp:coreProperties>
</file>