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21"/>
  </p:notesMasterIdLst>
  <p:sldIdLst>
    <p:sldId id="268" r:id="rId2"/>
    <p:sldId id="323" r:id="rId3"/>
    <p:sldId id="280" r:id="rId4"/>
    <p:sldId id="300" r:id="rId5"/>
    <p:sldId id="302" r:id="rId6"/>
    <p:sldId id="303" r:id="rId7"/>
    <p:sldId id="306" r:id="rId8"/>
    <p:sldId id="304" r:id="rId9"/>
    <p:sldId id="311" r:id="rId10"/>
    <p:sldId id="309" r:id="rId11"/>
    <p:sldId id="313" r:id="rId12"/>
    <p:sldId id="314" r:id="rId13"/>
    <p:sldId id="315" r:id="rId14"/>
    <p:sldId id="320" r:id="rId15"/>
    <p:sldId id="321" r:id="rId16"/>
    <p:sldId id="322" r:id="rId17"/>
    <p:sldId id="276" r:id="rId18"/>
    <p:sldId id="299" r:id="rId19"/>
    <p:sldId id="283" r:id="rId2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99"/>
    <a:srgbClr val="000000"/>
    <a:srgbClr val="0000CC"/>
    <a:srgbClr val="008000"/>
    <a:srgbClr val="0000FF"/>
    <a:srgbClr val="009900"/>
    <a:srgbClr val="0033CC"/>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9" d="100"/>
          <a:sy n="69" d="100"/>
        </p:scale>
        <p:origin x="-1416" y="-96"/>
      </p:cViewPr>
      <p:guideLst>
        <p:guide orient="horz" pos="2142"/>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F22989B-AA80-4834-8051-267E1BE4CEA7}" type="datetimeFigureOut">
              <a:rPr lang="en-US"/>
              <a:pPr>
                <a:defRPr/>
              </a:pPr>
              <a:t>09/10/2025</a:t>
            </a:fld>
            <a:endParaRPr lang="en-US"/>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noProof="0" smtClean="0"/>
              <a:t>Bấm &amp; sửa kiểu tiêu đề</a:t>
            </a:r>
          </a:p>
          <a:p>
            <a:pPr lvl="1"/>
            <a:r>
              <a:rPr lang="vi-VN" noProof="0" smtClean="0"/>
              <a:t>Mức hai</a:t>
            </a:r>
          </a:p>
          <a:p>
            <a:pPr lvl="2"/>
            <a:r>
              <a:rPr lang="vi-VN" noProof="0" smtClean="0"/>
              <a:t>Mức ba</a:t>
            </a:r>
          </a:p>
          <a:p>
            <a:pPr lvl="3"/>
            <a:r>
              <a:rPr lang="vi-VN" noProof="0" smtClean="0"/>
              <a:t>Mức bốn</a:t>
            </a:r>
          </a:p>
          <a:p>
            <a:pPr lvl="4"/>
            <a:r>
              <a:rPr lang="vi-VN" noProof="0" smtClean="0"/>
              <a:t>Mức năm</a:t>
            </a:r>
            <a:endParaRPr lang="en-US" noProof="0" smtClean="0"/>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DBCB9AA1-B4D6-4F38-A6CD-9B5760DECB41}" type="slidenum">
              <a:rPr lang="en-US"/>
              <a:pPr>
                <a:defRPr/>
              </a:pPr>
              <a:t>‹#›</a:t>
            </a:fld>
            <a:endParaRPr lang="en-US"/>
          </a:p>
        </p:txBody>
      </p:sp>
    </p:spTree>
    <p:extLst>
      <p:ext uri="{BB962C8B-B14F-4D97-AF65-F5344CB8AC3E}">
        <p14:creationId xmlns:p14="http://schemas.microsoft.com/office/powerpoint/2010/main" val="2823765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idx="4294967295"/>
          </p:nvPr>
        </p:nvSpPr>
        <p:spPr>
          <a:ln/>
        </p:spPr>
      </p:sp>
      <p:sp>
        <p:nvSpPr>
          <p:cNvPr id="94210" name="Rectangle 3"/>
          <p:cNvSpPr>
            <a:spLocks noGrp="1" noChangeArrowheads="1"/>
          </p:cNvSpPr>
          <p:nvPr>
            <p:ph type="body" idx="4294967295"/>
          </p:nvPr>
        </p:nvSpPr>
        <p:spPr/>
        <p:txBody>
          <a:bodyPr>
            <a:prstTxWarp prst="textNoShape">
              <a:avLst/>
            </a:prstTxWarp>
          </a:bodyPr>
          <a:lstStyle/>
          <a:p>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68AB0E7F-1D3F-4251-8E46-80FD55299D12}" type="slidenum">
              <a:rPr lang="en-US" altLang="zh-CN" smtClean="0"/>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AB0E7F-1D3F-4251-8E46-80FD55299D12}" type="slidenum">
              <a:rPr lang="en-US" altLang="zh-CN" smtClean="0"/>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wmf"/><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29"/>
          <p:cNvPicPr>
            <a:picLocks noGrp="1" noChangeAspect="1" noChangeArrowheads="1"/>
          </p:cNvPicPr>
          <p:nvPr>
            <p:ph type="title"/>
          </p:nvPr>
        </p:nvPicPr>
        <p:blipFill>
          <a:blip r:embed="rId2"/>
          <a:stretch>
            <a:fillRect/>
          </a:stretch>
        </p:blipFill>
        <p:spPr>
          <a:xfrm>
            <a:off x="0" y="0"/>
            <a:ext cx="9144000" cy="6858000"/>
          </a:xfrm>
          <a:solidFill>
            <a:srgbClr val="FFFFCC"/>
          </a:solidFill>
        </p:spPr>
      </p:pic>
      <p:pic>
        <p:nvPicPr>
          <p:cNvPr id="4" name="Picture 2" descr="D:\BÁN TÀI LIỆU\GIÁO ÁN SỬ 6-  KẾT NỐI TRI THỨC\BÀI CHUẨN\KÌ 1 - LỊCH SỬ KẾT NỐI TRI THỨC\GIáo án kì 1 Sử 6 Kết nối\Sach-giao-khoa-lich-su-dia-li-6-ket-noi-tri-thuc-voi-cuoc-song-500x554.jpg"/>
          <p:cNvPicPr>
            <a:picLocks noChangeAspect="1" noChangeArrowheads="1"/>
          </p:cNvPicPr>
          <p:nvPr/>
        </p:nvPicPr>
        <p:blipFill>
          <a:blip r:embed="rId3"/>
          <a:srcRect/>
          <a:stretch>
            <a:fillRect/>
          </a:stretch>
        </p:blipFill>
        <p:spPr bwMode="auto">
          <a:xfrm>
            <a:off x="2971800" y="1524000"/>
            <a:ext cx="3507401" cy="38862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Table 19"/>
          <p:cNvGraphicFramePr>
            <a:graphicFrameLocks noGrp="1"/>
          </p:cNvGraphicFramePr>
          <p:nvPr/>
        </p:nvGraphicFramePr>
        <p:xfrm>
          <a:off x="381000" y="4724493"/>
          <a:ext cx="8077200" cy="1615440"/>
        </p:xfrm>
        <a:graphic>
          <a:graphicData uri="http://schemas.openxmlformats.org/drawingml/2006/table">
            <a:tbl>
              <a:tblPr>
                <a:tableStyleId>{0505E3EF-67EA-436B-97B2-0124C06EBD24}</a:tableStyleId>
              </a:tblPr>
              <a:tblGrid>
                <a:gridCol w="3969140"/>
                <a:gridCol w="4108060"/>
              </a:tblGrid>
              <a:tr h="0">
                <a:tc>
                  <a:txBody>
                    <a:bodyPr/>
                    <a:lstStyle/>
                    <a:p>
                      <a:pPr algn="ctr" fontAlgn="base">
                        <a:spcBef>
                          <a:spcPts val="600"/>
                        </a:spcBef>
                        <a:spcAft>
                          <a:spcPts val="0"/>
                        </a:spcAft>
                      </a:pPr>
                      <a:r>
                        <a:rPr lang="vi-VN" sz="1600" b="1" smtClean="0">
                          <a:solidFill>
                            <a:srgbClr val="0033CC"/>
                          </a:solidFill>
                        </a:rPr>
                        <a:t>Công</a:t>
                      </a:r>
                      <a:r>
                        <a:rPr lang="vi-VN" sz="1600" b="1" baseline="0" smtClean="0">
                          <a:solidFill>
                            <a:srgbClr val="0033CC"/>
                          </a:solidFill>
                        </a:rPr>
                        <a:t> cụ</a:t>
                      </a:r>
                      <a:endParaRPr lang="en-US" sz="1600" b="1">
                        <a:solidFill>
                          <a:srgbClr val="0033CC"/>
                        </a:solidFill>
                        <a:latin typeface="Calibri"/>
                        <a:ea typeface="Times New Roman"/>
                        <a:cs typeface="Times New Roman"/>
                      </a:endParaRPr>
                    </a:p>
                  </a:txBody>
                  <a:tcPr marL="68580" marR="68580" marT="0" marB="0"/>
                </a:tc>
                <a:tc>
                  <a:txBody>
                    <a:bodyPr/>
                    <a:lstStyle/>
                    <a:p>
                      <a:pPr algn="ctr" fontAlgn="base">
                        <a:spcBef>
                          <a:spcPts val="600"/>
                        </a:spcBef>
                        <a:spcAft>
                          <a:spcPts val="0"/>
                        </a:spcAft>
                      </a:pPr>
                      <a:r>
                        <a:rPr lang="vi-VN" sz="1600" b="1" smtClean="0">
                          <a:solidFill>
                            <a:srgbClr val="0033CC"/>
                          </a:solidFill>
                        </a:rPr>
                        <a:t>Vũ</a:t>
                      </a:r>
                      <a:r>
                        <a:rPr lang="vi-VN" sz="1600" b="1" baseline="0" smtClean="0">
                          <a:solidFill>
                            <a:srgbClr val="0033CC"/>
                          </a:solidFill>
                        </a:rPr>
                        <a:t> khí</a:t>
                      </a:r>
                      <a:endParaRPr lang="en-US" sz="1600" b="1">
                        <a:solidFill>
                          <a:srgbClr val="0033CC"/>
                        </a:solidFill>
                        <a:latin typeface="Calibri"/>
                        <a:ea typeface="Times New Roman"/>
                        <a:cs typeface="Times New Roman"/>
                      </a:endParaRPr>
                    </a:p>
                  </a:txBody>
                  <a:tcPr marL="68580" marR="68580" marT="0" marB="0"/>
                </a:tc>
              </a:tr>
              <a:tr h="0">
                <a:tc>
                  <a:txBody>
                    <a:bodyPr/>
                    <a:lstStyle/>
                    <a:p>
                      <a:pPr algn="just" fontAlgn="base">
                        <a:spcBef>
                          <a:spcPts val="600"/>
                        </a:spcBef>
                        <a:spcAft>
                          <a:spcPts val="0"/>
                        </a:spcAft>
                      </a:pPr>
                      <a:r>
                        <a:rPr lang="vi-VN" sz="1600" b="1" smtClean="0">
                          <a:solidFill>
                            <a:schemeClr val="tx1"/>
                          </a:solidFill>
                          <a:latin typeface="Calibri"/>
                          <a:ea typeface="Times New Roman"/>
                          <a:cs typeface="Times New Roman"/>
                        </a:rPr>
                        <a:t>Lưỡi</a:t>
                      </a:r>
                      <a:r>
                        <a:rPr lang="vi-VN" sz="1600" b="1" baseline="0" smtClean="0">
                          <a:solidFill>
                            <a:schemeClr val="tx1"/>
                          </a:solidFill>
                          <a:latin typeface="Calibri"/>
                          <a:ea typeface="Times New Roman"/>
                          <a:cs typeface="Times New Roman"/>
                        </a:rPr>
                        <a:t> cày đồng,  lưỡi rìu đồng</a:t>
                      </a:r>
                    </a:p>
                    <a:p>
                      <a:pPr algn="just" fontAlgn="base">
                        <a:spcBef>
                          <a:spcPts val="600"/>
                        </a:spcBef>
                        <a:spcAft>
                          <a:spcPts val="0"/>
                        </a:spcAft>
                      </a:pPr>
                      <a:r>
                        <a:rPr lang="vi-VN" sz="1600" b="1" baseline="0" smtClean="0">
                          <a:solidFill>
                            <a:schemeClr val="tx1"/>
                          </a:solidFill>
                          <a:latin typeface="Calibri"/>
                          <a:ea typeface="Times New Roman"/>
                          <a:cs typeface="Times New Roman"/>
                        </a:rPr>
                        <a:t>-&gt; Công cụ lao động được cải tiến, người nguyên thủy đã biết dùng sức kéo trong lao động, năng suất lao động tăng lên</a:t>
                      </a:r>
                    </a:p>
                    <a:p>
                      <a:pPr algn="just" fontAlgn="base">
                        <a:spcBef>
                          <a:spcPts val="600"/>
                        </a:spcBef>
                        <a:spcAft>
                          <a:spcPts val="0"/>
                        </a:spcAft>
                      </a:pPr>
                      <a:endParaRPr lang="en-US" sz="1600" b="1">
                        <a:solidFill>
                          <a:schemeClr val="tx1"/>
                        </a:solidFill>
                        <a:latin typeface="Calibri"/>
                        <a:ea typeface="Times New Roman"/>
                        <a:cs typeface="Times New Roman"/>
                      </a:endParaRPr>
                    </a:p>
                  </a:txBody>
                  <a:tcPr marL="68580" marR="68580" marT="0" marB="0"/>
                </a:tc>
                <a:tc>
                  <a:txBody>
                    <a:bodyPr/>
                    <a:lstStyle/>
                    <a:p>
                      <a:pPr algn="just" fontAlgn="base">
                        <a:spcBef>
                          <a:spcPts val="600"/>
                        </a:spcBef>
                        <a:spcAft>
                          <a:spcPts val="0"/>
                        </a:spcAft>
                      </a:pPr>
                      <a:r>
                        <a:rPr lang="vi-VN" sz="1600" b="1" smtClean="0">
                          <a:solidFill>
                            <a:schemeClr val="tx1"/>
                          </a:solidFill>
                        </a:rPr>
                        <a:t>Mũi</a:t>
                      </a:r>
                      <a:r>
                        <a:rPr lang="vi-VN" sz="1600" b="1" baseline="0" smtClean="0">
                          <a:solidFill>
                            <a:schemeClr val="tx1"/>
                          </a:solidFill>
                        </a:rPr>
                        <a:t> giáo đồng, dao găm đồng, mũi tên đồng</a:t>
                      </a:r>
                    </a:p>
                    <a:p>
                      <a:pPr algn="just" fontAlgn="base">
                        <a:spcBef>
                          <a:spcPts val="600"/>
                        </a:spcBef>
                        <a:spcAft>
                          <a:spcPts val="0"/>
                        </a:spcAft>
                      </a:pPr>
                      <a:r>
                        <a:rPr lang="vi-VN" sz="1600" b="1" baseline="0" smtClean="0">
                          <a:solidFill>
                            <a:schemeClr val="tx1"/>
                          </a:solidFill>
                          <a:latin typeface="Calibri"/>
                          <a:ea typeface="Times New Roman"/>
                          <a:cs typeface="Times New Roman"/>
                        </a:rPr>
                        <a:t>=&gt; Đã có những cuộc chiến để bảo vệ  bộ lạc</a:t>
                      </a:r>
                      <a:endParaRPr lang="en-US" sz="1600" b="1">
                        <a:solidFill>
                          <a:schemeClr val="tx1"/>
                        </a:solidFill>
                        <a:latin typeface="Calibri"/>
                        <a:ea typeface="Times New Roman"/>
                        <a:cs typeface="Times New Roman"/>
                      </a:endParaRPr>
                    </a:p>
                  </a:txBody>
                  <a:tcPr marL="68580" marR="68580" marT="0" marB="0"/>
                </a:tc>
              </a:tr>
            </a:tbl>
          </a:graphicData>
        </a:graphic>
      </p:graphicFrame>
      <p:pic>
        <p:nvPicPr>
          <p:cNvPr id="9219" name="Picture 3" descr="MỘT SỐ KĨ THUẬT DẠY HỌC TÍCH CỰC"/>
          <p:cNvPicPr>
            <a:picLocks noChangeAspect="1" noChangeArrowheads="1"/>
          </p:cNvPicPr>
          <p:nvPr/>
        </p:nvPicPr>
        <p:blipFill>
          <a:blip r:embed="rId3"/>
          <a:srcRect/>
          <a:stretch>
            <a:fillRect/>
          </a:stretch>
        </p:blipFill>
        <p:spPr bwMode="auto">
          <a:xfrm>
            <a:off x="7215261" y="311043"/>
            <a:ext cx="1711325" cy="1711326"/>
          </a:xfrm>
          <a:prstGeom prst="rect">
            <a:avLst/>
          </a:prstGeom>
          <a:noFill/>
        </p:spPr>
      </p:pic>
      <p:sp>
        <p:nvSpPr>
          <p:cNvPr id="19" name="Hộp_Văn_Bản 7"/>
          <p:cNvSpPr txBox="1"/>
          <p:nvPr/>
        </p:nvSpPr>
        <p:spPr>
          <a:xfrm>
            <a:off x="814136" y="124739"/>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pic>
        <p:nvPicPr>
          <p:cNvPr id="21" name="Picture 20"/>
          <p:cNvPicPr/>
          <p:nvPr/>
        </p:nvPicPr>
        <p:blipFill>
          <a:blip r:embed="rId4"/>
          <a:srcRect/>
          <a:stretch>
            <a:fillRect/>
          </a:stretch>
        </p:blipFill>
        <p:spPr bwMode="auto">
          <a:xfrm>
            <a:off x="380999" y="3407672"/>
            <a:ext cx="7900735" cy="3319835"/>
          </a:xfrm>
          <a:prstGeom prst="rect">
            <a:avLst/>
          </a:prstGeom>
          <a:noFill/>
          <a:ln w="9525">
            <a:noFill/>
            <a:miter lim="800000"/>
            <a:headEnd/>
            <a:tailEnd/>
          </a:ln>
        </p:spPr>
      </p:pic>
      <p:sp>
        <p:nvSpPr>
          <p:cNvPr id="22" name="Oval 21"/>
          <p:cNvSpPr/>
          <p:nvPr/>
        </p:nvSpPr>
        <p:spPr>
          <a:xfrm>
            <a:off x="814136" y="1567056"/>
            <a:ext cx="6501996" cy="1497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b="1" smtClean="0">
                <a:solidFill>
                  <a:srgbClr val="000099"/>
                </a:solidFill>
                <a:latin typeface="Times New Roman" pitchFamily="18" charset="0"/>
                <a:ea typeface="Calibri" pitchFamily="34" charset="0"/>
                <a:cs typeface="Times New Roman" pitchFamily="18" charset="0"/>
              </a:rPr>
              <a:t>Thảo luận cặp</a:t>
            </a:r>
            <a:r>
              <a:rPr lang="vi-VN" b="1" smtClean="0">
                <a:solidFill>
                  <a:srgbClr val="000099"/>
                </a:solidFill>
                <a:latin typeface="Times New Roman" pitchFamily="18" charset="0"/>
                <a:ea typeface="Calibri" pitchFamily="34" charset="0"/>
                <a:cs typeface="Times New Roman" pitchFamily="18" charset="0"/>
              </a:rPr>
              <a:t> cặp đôi </a:t>
            </a:r>
          </a:p>
          <a:p>
            <a:pPr lvl="0" algn="ctr"/>
            <a:r>
              <a:rPr lang="en-US" b="1" smtClean="0">
                <a:latin typeface="Times New Roman" pitchFamily="18" charset="0"/>
                <a:ea typeface="Calibri" pitchFamily="34" charset="0"/>
                <a:cs typeface="Times New Roman" pitchFamily="18" charset="0"/>
              </a:rPr>
              <a:t>Quan sát hình </a:t>
            </a:r>
            <a:r>
              <a:rPr lang="vi-VN" b="1" smtClean="0">
                <a:latin typeface="Times New Roman" pitchFamily="18" charset="0"/>
                <a:ea typeface="Calibri" pitchFamily="34" charset="0"/>
                <a:cs typeface="Times New Roman" pitchFamily="18" charset="0"/>
              </a:rPr>
              <a:t>ảnh </a:t>
            </a:r>
            <a:r>
              <a:rPr lang="en-US" b="1" smtClean="0">
                <a:latin typeface="Times New Roman" pitchFamily="18" charset="0"/>
                <a:ea typeface="Calibri" pitchFamily="34" charset="0"/>
                <a:cs typeface="Times New Roman" pitchFamily="18" charset="0"/>
              </a:rPr>
              <a:t>và cho biết</a:t>
            </a:r>
            <a:r>
              <a:rPr lang="vi-VN" b="1" smtClean="0">
                <a:latin typeface="Times New Roman" pitchFamily="18" charset="0"/>
                <a:ea typeface="Calibri" pitchFamily="34" charset="0"/>
                <a:cs typeface="Times New Roman" pitchFamily="18" charset="0"/>
              </a:rPr>
              <a:t> trong hình ảnh</a:t>
            </a:r>
            <a:r>
              <a:rPr lang="en-US" b="1" smtClean="0">
                <a:latin typeface="Times New Roman" pitchFamily="18" charset="0"/>
                <a:ea typeface="Calibri" pitchFamily="34" charset="0"/>
                <a:cs typeface="Times New Roman" pitchFamily="18" charset="0"/>
              </a:rPr>
              <a:t> có </a:t>
            </a:r>
            <a:r>
              <a:rPr lang="vi-VN" b="1" smtClean="0">
                <a:latin typeface="Times New Roman" pitchFamily="18" charset="0"/>
                <a:ea typeface="Calibri" pitchFamily="34" charset="0"/>
                <a:cs typeface="Times New Roman" pitchFamily="18" charset="0"/>
              </a:rPr>
              <a:t>xuất hiện </a:t>
            </a:r>
            <a:r>
              <a:rPr lang="en-US" b="1" smtClean="0">
                <a:latin typeface="Times New Roman" pitchFamily="18" charset="0"/>
                <a:ea typeface="Calibri" pitchFamily="34" charset="0"/>
                <a:cs typeface="Times New Roman" pitchFamily="18" charset="0"/>
              </a:rPr>
              <a:t>những công cụ và vũ khí gì? Theo em việc xuất hiện những công cụ và vũ khí đó thể hiện điều gì?</a:t>
            </a:r>
            <a:endParaRPr lang="en-US" b="1" smtClean="0">
              <a:latin typeface="Arial" pitchFamily="34" charset="0"/>
              <a:cs typeface="Arial" pitchFamily="34" charset="0"/>
            </a:endParaRPr>
          </a:p>
        </p:txBody>
      </p:sp>
      <p:pic>
        <p:nvPicPr>
          <p:cNvPr id="13" name="Picture 12"/>
          <p:cNvPicPr/>
          <p:nvPr/>
        </p:nvPicPr>
        <p:blipFill>
          <a:blip r:embed="rId4"/>
          <a:srcRect/>
          <a:stretch>
            <a:fillRect/>
          </a:stretch>
        </p:blipFill>
        <p:spPr bwMode="auto">
          <a:xfrm>
            <a:off x="228600" y="1404658"/>
            <a:ext cx="7110664" cy="3319835"/>
          </a:xfrm>
          <a:prstGeom prst="rect">
            <a:avLst/>
          </a:prstGeom>
          <a:noFill/>
          <a:ln w="9525">
            <a:noFill/>
            <a:miter lim="800000"/>
            <a:headEnd/>
            <a:tailEnd/>
          </a:ln>
        </p:spPr>
      </p:pic>
      <p:sp>
        <p:nvSpPr>
          <p:cNvPr id="14" name="Rectangle 13"/>
          <p:cNvSpPr/>
          <p:nvPr/>
        </p:nvSpPr>
        <p:spPr>
          <a:xfrm>
            <a:off x="228600" y="653623"/>
            <a:ext cx="6096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b="1" smtClean="0">
                <a:solidFill>
                  <a:srgbClr val="FF0000"/>
                </a:solidFill>
              </a:rPr>
              <a:t>2. Sự tan rã của xã hội nguyên thủy ở Việt Nam</a:t>
            </a:r>
            <a:endParaRPr lang="en-US" sz="2000">
              <a:solidFill>
                <a:srgbClr val="FF0000"/>
              </a:solidFill>
            </a:endParaRPr>
          </a:p>
        </p:txBody>
      </p:sp>
      <p:sp>
        <p:nvSpPr>
          <p:cNvPr id="15" name="Rectangle 14"/>
          <p:cNvSpPr/>
          <p:nvPr/>
        </p:nvSpPr>
        <p:spPr>
          <a:xfrm>
            <a:off x="228600" y="1107496"/>
            <a:ext cx="6781665" cy="369332"/>
          </a:xfrm>
          <a:prstGeom prst="rect">
            <a:avLst/>
          </a:prstGeom>
        </p:spPr>
        <p:txBody>
          <a:bodyPr wrap="none">
            <a:spAutoFit/>
          </a:bodyPr>
          <a:lstStyle/>
          <a:p>
            <a:r>
              <a:rPr lang="en-US" b="1" dirty="0"/>
              <a:t>b</a:t>
            </a:r>
            <a:r>
              <a:rPr lang="vi-VN" b="1" dirty="0" smtClean="0"/>
              <a:t>) Sự phân hóa và tan rã của xã hội nguyên thủy ở Việt Nam</a:t>
            </a:r>
            <a:endParaRPr lang="en-US" dirty="0"/>
          </a:p>
        </p:txBody>
      </p:sp>
    </p:spTree>
    <p:extLst>
      <p:ext uri="{BB962C8B-B14F-4D97-AF65-F5344CB8AC3E}">
        <p14:creationId xmlns:p14="http://schemas.microsoft.com/office/powerpoint/2010/main" val="51198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ox(in)">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heckerboard(across)">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4" presetClass="exit" presetSubtype="16" fill="hold" nodeType="withEffect">
                                  <p:stCondLst>
                                    <p:cond delay="0"/>
                                  </p:stCondLst>
                                  <p:childTnLst>
                                    <p:animEffect transition="out" filter="box(in)">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ox(in)">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039100" y="117445"/>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19787"/>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Hộp_Văn_Bản 7"/>
          <p:cNvSpPr txBox="1"/>
          <p:nvPr/>
        </p:nvSpPr>
        <p:spPr>
          <a:xfrm>
            <a:off x="814136" y="14417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sp>
        <p:nvSpPr>
          <p:cNvPr id="11" name="Rectangle 10"/>
          <p:cNvSpPr/>
          <p:nvPr/>
        </p:nvSpPr>
        <p:spPr>
          <a:xfrm>
            <a:off x="228600" y="1413186"/>
            <a:ext cx="6730369" cy="369332"/>
          </a:xfrm>
          <a:prstGeom prst="rect">
            <a:avLst/>
          </a:prstGeom>
        </p:spPr>
        <p:txBody>
          <a:bodyPr wrap="none">
            <a:spAutoFit/>
          </a:bodyPr>
          <a:lstStyle/>
          <a:p>
            <a:r>
              <a:rPr lang="en-US" b="1" dirty="0" smtClean="0"/>
              <a:t>b) </a:t>
            </a:r>
            <a:r>
              <a:rPr lang="vi-VN" b="1" dirty="0" smtClean="0"/>
              <a:t>Sự phân hóa và tan rã của xã hội nguyên thủy ở Việt Nam</a:t>
            </a:r>
            <a:endParaRPr lang="en-US" dirty="0"/>
          </a:p>
        </p:txBody>
      </p:sp>
      <p:sp>
        <p:nvSpPr>
          <p:cNvPr id="12" name="Rectangle 11"/>
          <p:cNvSpPr/>
          <p:nvPr/>
        </p:nvSpPr>
        <p:spPr>
          <a:xfrm>
            <a:off x="228600" y="853678"/>
            <a:ext cx="6096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b="1" smtClean="0">
                <a:solidFill>
                  <a:srgbClr val="FF0000"/>
                </a:solidFill>
              </a:rPr>
              <a:t>2. Sự tan rã của xã hội nguyên thủy ở Việt Nam</a:t>
            </a:r>
            <a:endParaRPr lang="en-US" sz="2000">
              <a:solidFill>
                <a:srgbClr val="FF0000"/>
              </a:solidFill>
            </a:endParaRPr>
          </a:p>
        </p:txBody>
      </p:sp>
      <p:pic>
        <p:nvPicPr>
          <p:cNvPr id="14"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675883" y="1413186"/>
            <a:ext cx="1211703" cy="892212"/>
          </a:xfrm>
          <a:prstGeom prst="rect">
            <a:avLst/>
          </a:prstGeom>
          <a:noFill/>
        </p:spPr>
      </p:pic>
      <p:sp>
        <p:nvSpPr>
          <p:cNvPr id="15" name="Cloud Callout 14"/>
          <p:cNvSpPr>
            <a:spLocks noChangeArrowheads="1"/>
          </p:cNvSpPr>
          <p:nvPr/>
        </p:nvSpPr>
        <p:spPr bwMode="auto">
          <a:xfrm>
            <a:off x="2438265" y="1782518"/>
            <a:ext cx="4953001" cy="2027482"/>
          </a:xfrm>
          <a:prstGeom prst="cloudCallout">
            <a:avLst>
              <a:gd name="adj1" fmla="val 60498"/>
              <a:gd name="adj2" fmla="val -59653"/>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vi-VN" sz="2000" smtClean="0"/>
              <a:t>                ? Qua đó ta thấy được sự phân hóa và tan rã của xã hội nguyên thủy ở Việt Nam được thể hiện như thế nào?</a:t>
            </a:r>
            <a:endParaRPr lang="en-US" sz="2000"/>
          </a:p>
        </p:txBody>
      </p:sp>
    </p:spTree>
    <p:extLst>
      <p:ext uri="{BB962C8B-B14F-4D97-AF65-F5344CB8AC3E}">
        <p14:creationId xmlns:p14="http://schemas.microsoft.com/office/powerpoint/2010/main" val="200083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1600200"/>
            <a:ext cx="8229600" cy="4525963"/>
          </a:xfrm>
        </p:spPr>
        <p:txBody>
          <a:bodyPr>
            <a:normAutofit fontScale="85000" lnSpcReduction="20000"/>
          </a:bodyPr>
          <a:lstStyle/>
          <a:p>
            <a:r>
              <a:rPr lang="en-US" dirty="0" smtClean="0"/>
              <a:t>" </a:t>
            </a:r>
            <a:r>
              <a:rPr lang="en-US" dirty="0" err="1"/>
              <a:t>Việc</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công</a:t>
            </a:r>
            <a:r>
              <a:rPr lang="en-US" dirty="0"/>
              <a:t> </a:t>
            </a:r>
            <a:r>
              <a:rPr lang="en-US" dirty="0" err="1"/>
              <a:t>cụ</a:t>
            </a:r>
            <a:r>
              <a:rPr lang="en-US" dirty="0"/>
              <a:t> </a:t>
            </a:r>
            <a:r>
              <a:rPr lang="en-US" dirty="0" err="1"/>
              <a:t>bằng</a:t>
            </a:r>
            <a:r>
              <a:rPr lang="en-US" dirty="0"/>
              <a:t> </a:t>
            </a:r>
            <a:r>
              <a:rPr lang="en-US" dirty="0" err="1"/>
              <a:t>kim</a:t>
            </a:r>
            <a:r>
              <a:rPr lang="en-US" dirty="0"/>
              <a:t> </a:t>
            </a:r>
            <a:r>
              <a:rPr lang="en-US" dirty="0" err="1"/>
              <a:t>loại</a:t>
            </a:r>
            <a:r>
              <a:rPr lang="en-US" dirty="0"/>
              <a:t> </a:t>
            </a:r>
            <a:r>
              <a:rPr lang="en-US" dirty="0" err="1"/>
              <a:t>đã</a:t>
            </a:r>
            <a:r>
              <a:rPr lang="en-US" dirty="0"/>
              <a:t> </a:t>
            </a:r>
            <a:r>
              <a:rPr lang="en-US" dirty="0" err="1"/>
              <a:t>giúp</a:t>
            </a:r>
            <a:r>
              <a:rPr lang="en-US" dirty="0"/>
              <a:t> </a:t>
            </a:r>
            <a:r>
              <a:rPr lang="en-US" dirty="0" err="1"/>
              <a:t>cho</a:t>
            </a:r>
            <a:r>
              <a:rPr lang="en-US" dirty="0"/>
              <a:t> </a:t>
            </a:r>
            <a:r>
              <a:rPr lang="en-US" dirty="0" err="1"/>
              <a:t>người</a:t>
            </a:r>
            <a:r>
              <a:rPr lang="en-US" dirty="0"/>
              <a:t> </a:t>
            </a:r>
            <a:r>
              <a:rPr lang="en-US" dirty="0" err="1"/>
              <a:t>nguyên</a:t>
            </a:r>
            <a:r>
              <a:rPr lang="en-US" dirty="0"/>
              <a:t> </a:t>
            </a:r>
            <a:r>
              <a:rPr lang="en-US" dirty="0" err="1"/>
              <a:t>thủy</a:t>
            </a:r>
            <a:r>
              <a:rPr lang="en-US" dirty="0"/>
              <a:t> </a:t>
            </a:r>
            <a:r>
              <a:rPr lang="en-US" dirty="0" err="1"/>
              <a:t>mở</a:t>
            </a:r>
            <a:r>
              <a:rPr lang="en-US" dirty="0"/>
              <a:t> </a:t>
            </a:r>
            <a:r>
              <a:rPr lang="en-US" dirty="0" err="1"/>
              <a:t>rộng</a:t>
            </a:r>
            <a:r>
              <a:rPr lang="en-US" dirty="0"/>
              <a:t> </a:t>
            </a:r>
            <a:r>
              <a:rPr lang="en-US" dirty="0" err="1"/>
              <a:t>địa</a:t>
            </a:r>
            <a:r>
              <a:rPr lang="en-US" dirty="0"/>
              <a:t> </a:t>
            </a:r>
            <a:r>
              <a:rPr lang="en-US" dirty="0" err="1"/>
              <a:t>bàn</a:t>
            </a:r>
            <a:r>
              <a:rPr lang="en-US" dirty="0"/>
              <a:t> </a:t>
            </a:r>
            <a:r>
              <a:rPr lang="en-US" dirty="0" err="1"/>
              <a:t>cư</a:t>
            </a:r>
            <a:r>
              <a:rPr lang="en-US" dirty="0"/>
              <a:t> </a:t>
            </a:r>
            <a:r>
              <a:rPr lang="en-US" dirty="0" err="1"/>
              <a:t>trú</a:t>
            </a:r>
            <a:r>
              <a:rPr lang="en-US" dirty="0"/>
              <a:t> .</a:t>
            </a:r>
            <a:r>
              <a:rPr lang="en-US" dirty="0" err="1"/>
              <a:t>Một</a:t>
            </a:r>
            <a:r>
              <a:rPr lang="en-US" dirty="0"/>
              <a:t> </a:t>
            </a:r>
            <a:r>
              <a:rPr lang="en-US" dirty="0" err="1"/>
              <a:t>số</a:t>
            </a:r>
            <a:r>
              <a:rPr lang="en-US" dirty="0"/>
              <a:t> </a:t>
            </a:r>
            <a:r>
              <a:rPr lang="en-US" dirty="0" err="1"/>
              <a:t>đã</a:t>
            </a:r>
            <a:r>
              <a:rPr lang="en-US" dirty="0"/>
              <a:t> </a:t>
            </a:r>
            <a:r>
              <a:rPr lang="en-US" dirty="0" err="1"/>
              <a:t>rời</a:t>
            </a:r>
            <a:r>
              <a:rPr lang="en-US" dirty="0"/>
              <a:t> </a:t>
            </a:r>
            <a:r>
              <a:rPr lang="en-US" dirty="0" err="1"/>
              <a:t>khỏi</a:t>
            </a:r>
            <a:r>
              <a:rPr lang="en-US" dirty="0"/>
              <a:t> </a:t>
            </a:r>
            <a:r>
              <a:rPr lang="en-US" dirty="0" err="1"/>
              <a:t>vùng</a:t>
            </a:r>
            <a:r>
              <a:rPr lang="en-US" dirty="0"/>
              <a:t> </a:t>
            </a:r>
            <a:r>
              <a:rPr lang="en-US" dirty="0" err="1"/>
              <a:t>trung</a:t>
            </a:r>
            <a:r>
              <a:rPr lang="en-US" dirty="0"/>
              <a:t> du, </a:t>
            </a:r>
            <a:r>
              <a:rPr lang="en-US" dirty="0" err="1"/>
              <a:t>chuyển</a:t>
            </a:r>
            <a:r>
              <a:rPr lang="en-US" dirty="0"/>
              <a:t> </a:t>
            </a:r>
            <a:r>
              <a:rPr lang="en-US" dirty="0" err="1"/>
              <a:t>xuống</a:t>
            </a:r>
            <a:r>
              <a:rPr lang="en-US" dirty="0"/>
              <a:t> </a:t>
            </a:r>
            <a:r>
              <a:rPr lang="en-US" dirty="0" err="1"/>
              <a:t>các</a:t>
            </a:r>
            <a:r>
              <a:rPr lang="en-US" dirty="0"/>
              <a:t> </a:t>
            </a:r>
            <a:r>
              <a:rPr lang="en-US" dirty="0" err="1"/>
              <a:t>vùng</a:t>
            </a:r>
            <a:r>
              <a:rPr lang="en-US" dirty="0"/>
              <a:t> </a:t>
            </a:r>
            <a:r>
              <a:rPr lang="en-US" dirty="0" err="1"/>
              <a:t>đồng</a:t>
            </a:r>
            <a:r>
              <a:rPr lang="en-US" dirty="0"/>
              <a:t> </a:t>
            </a:r>
            <a:r>
              <a:rPr lang="en-US" dirty="0" err="1"/>
              <a:t>bằng</a:t>
            </a:r>
            <a:r>
              <a:rPr lang="en-US" dirty="0"/>
              <a:t> </a:t>
            </a:r>
            <a:r>
              <a:rPr lang="en-US" dirty="0" err="1"/>
              <a:t>ven</a:t>
            </a:r>
            <a:r>
              <a:rPr lang="en-US" dirty="0"/>
              <a:t> </a:t>
            </a:r>
            <a:r>
              <a:rPr lang="en-US" dirty="0" err="1"/>
              <a:t>sông</a:t>
            </a:r>
            <a:r>
              <a:rPr lang="en-US" dirty="0"/>
              <a:t>. </a:t>
            </a:r>
            <a:r>
              <a:rPr lang="en-US" dirty="0" err="1"/>
              <a:t>Họ</a:t>
            </a:r>
            <a:r>
              <a:rPr lang="en-US" dirty="0"/>
              <a:t> </a:t>
            </a:r>
            <a:r>
              <a:rPr lang="en-US" dirty="0" err="1"/>
              <a:t>đã</a:t>
            </a:r>
            <a:r>
              <a:rPr lang="en-US" dirty="0"/>
              <a:t> </a:t>
            </a:r>
            <a:r>
              <a:rPr lang="en-US" dirty="0" err="1"/>
              <a:t>biết</a:t>
            </a:r>
            <a:r>
              <a:rPr lang="en-US" dirty="0"/>
              <a:t> </a:t>
            </a:r>
            <a:r>
              <a:rPr lang="en-US" dirty="0" err="1"/>
              <a:t>dùng</a:t>
            </a:r>
            <a:r>
              <a:rPr lang="en-US" dirty="0"/>
              <a:t> </a:t>
            </a:r>
            <a:r>
              <a:rPr lang="en-US" dirty="0" err="1"/>
              <a:t>cày</a:t>
            </a:r>
            <a:r>
              <a:rPr lang="en-US" dirty="0"/>
              <a:t> </a:t>
            </a:r>
            <a:r>
              <a:rPr lang="en-US" dirty="0" err="1"/>
              <a:t>gỗ</a:t>
            </a:r>
            <a:r>
              <a:rPr lang="en-US" dirty="0"/>
              <a:t> </a:t>
            </a:r>
            <a:r>
              <a:rPr lang="en-US" dirty="0" err="1"/>
              <a:t>có</a:t>
            </a:r>
            <a:r>
              <a:rPr lang="en-US" dirty="0"/>
              <a:t> </a:t>
            </a:r>
            <a:r>
              <a:rPr lang="en-US" dirty="0" err="1"/>
              <a:t>lắp</a:t>
            </a:r>
            <a:r>
              <a:rPr lang="en-US" dirty="0"/>
              <a:t> </a:t>
            </a:r>
            <a:r>
              <a:rPr lang="en-US" dirty="0" err="1"/>
              <a:t>lưỡi</a:t>
            </a:r>
            <a:r>
              <a:rPr lang="en-US" dirty="0"/>
              <a:t> </a:t>
            </a:r>
            <a:r>
              <a:rPr lang="en-US" dirty="0" err="1"/>
              <a:t>bằng</a:t>
            </a:r>
            <a:r>
              <a:rPr lang="en-US" dirty="0"/>
              <a:t> </a:t>
            </a:r>
            <a:r>
              <a:rPr lang="en-US" dirty="0" err="1"/>
              <a:t>đồng</a:t>
            </a:r>
            <a:r>
              <a:rPr lang="en-US" dirty="0"/>
              <a:t> </a:t>
            </a:r>
            <a:r>
              <a:rPr lang="en-US" dirty="0" err="1"/>
              <a:t>để</a:t>
            </a:r>
            <a:r>
              <a:rPr lang="en-US" dirty="0"/>
              <a:t> </a:t>
            </a:r>
            <a:r>
              <a:rPr lang="en-US" dirty="0" err="1"/>
              <a:t>cày</a:t>
            </a:r>
            <a:r>
              <a:rPr lang="en-US" dirty="0"/>
              <a:t> </a:t>
            </a:r>
            <a:r>
              <a:rPr lang="en-US" dirty="0" err="1"/>
              <a:t>ruộng</a:t>
            </a:r>
            <a:r>
              <a:rPr lang="en-US" dirty="0"/>
              <a:t>, </a:t>
            </a:r>
            <a:r>
              <a:rPr lang="en-US" dirty="0" err="1"/>
              <a:t>trồng</a:t>
            </a:r>
            <a:r>
              <a:rPr lang="en-US" dirty="0"/>
              <a:t> </a:t>
            </a:r>
            <a:r>
              <a:rPr lang="en-US" dirty="0" err="1"/>
              <a:t>lúa</a:t>
            </a:r>
            <a:r>
              <a:rPr lang="en-US" dirty="0"/>
              <a:t>, </a:t>
            </a:r>
            <a:r>
              <a:rPr lang="en-US" dirty="0" err="1"/>
              <a:t>dùng</a:t>
            </a:r>
            <a:r>
              <a:rPr lang="en-US" dirty="0"/>
              <a:t> </a:t>
            </a:r>
            <a:r>
              <a:rPr lang="en-US" dirty="0" err="1"/>
              <a:t>lưỡi</a:t>
            </a:r>
            <a:r>
              <a:rPr lang="en-US" dirty="0"/>
              <a:t> </a:t>
            </a:r>
            <a:r>
              <a:rPr lang="en-US" dirty="0" err="1"/>
              <a:t>hái</a:t>
            </a:r>
            <a:r>
              <a:rPr lang="en-US" dirty="0"/>
              <a:t> </a:t>
            </a:r>
            <a:r>
              <a:rPr lang="en-US" dirty="0" err="1"/>
              <a:t>để</a:t>
            </a:r>
            <a:r>
              <a:rPr lang="en-US" dirty="0"/>
              <a:t> </a:t>
            </a:r>
            <a:r>
              <a:rPr lang="en-US" dirty="0" err="1"/>
              <a:t>gặt</a:t>
            </a:r>
            <a:r>
              <a:rPr lang="en-US" dirty="0"/>
              <a:t>.</a:t>
            </a:r>
          </a:p>
          <a:p>
            <a:r>
              <a:rPr lang="en-US" dirty="0"/>
              <a:t>     </a:t>
            </a:r>
            <a:r>
              <a:rPr lang="en-US" dirty="0" err="1"/>
              <a:t>Sự</a:t>
            </a:r>
            <a:r>
              <a:rPr lang="en-US" dirty="0"/>
              <a:t> </a:t>
            </a:r>
            <a:r>
              <a:rPr lang="en-US" dirty="0" err="1"/>
              <a:t>phát</a:t>
            </a:r>
            <a:r>
              <a:rPr lang="en-US" dirty="0"/>
              <a:t> </a:t>
            </a:r>
            <a:r>
              <a:rPr lang="en-US" dirty="0" err="1"/>
              <a:t>triển</a:t>
            </a:r>
            <a:r>
              <a:rPr lang="en-US" dirty="0"/>
              <a:t> </a:t>
            </a:r>
            <a:r>
              <a:rPr lang="en-US" dirty="0" err="1"/>
              <a:t>kinh</a:t>
            </a:r>
            <a:r>
              <a:rPr lang="en-US" dirty="0"/>
              <a:t> </a:t>
            </a:r>
            <a:r>
              <a:rPr lang="en-US" dirty="0" err="1"/>
              <a:t>tế</a:t>
            </a:r>
            <a:r>
              <a:rPr lang="en-US" dirty="0"/>
              <a:t> </a:t>
            </a:r>
            <a:r>
              <a:rPr lang="en-US" dirty="0" err="1"/>
              <a:t>đã</a:t>
            </a:r>
            <a:r>
              <a:rPr lang="en-US" dirty="0"/>
              <a:t> </a:t>
            </a:r>
            <a:r>
              <a:rPr lang="en-US" dirty="0" err="1"/>
              <a:t>dẫn</a:t>
            </a:r>
            <a:r>
              <a:rPr lang="en-US" dirty="0"/>
              <a:t> </a:t>
            </a:r>
            <a:r>
              <a:rPr lang="en-US" dirty="0" err="1"/>
              <a:t>đến</a:t>
            </a:r>
            <a:r>
              <a:rPr lang="en-US" dirty="0"/>
              <a:t> </a:t>
            </a:r>
            <a:r>
              <a:rPr lang="en-US" dirty="0" err="1"/>
              <a:t>phân</a:t>
            </a:r>
            <a:r>
              <a:rPr lang="en-US" dirty="0"/>
              <a:t> </a:t>
            </a:r>
            <a:r>
              <a:rPr lang="en-US" dirty="0" err="1"/>
              <a:t>hóa</a:t>
            </a:r>
            <a:r>
              <a:rPr lang="en-US" dirty="0"/>
              <a:t> </a:t>
            </a:r>
            <a:r>
              <a:rPr lang="en-US" dirty="0" err="1"/>
              <a:t>trong</a:t>
            </a:r>
            <a:r>
              <a:rPr lang="en-US" dirty="0"/>
              <a:t> </a:t>
            </a:r>
            <a:r>
              <a:rPr lang="en-US" dirty="0" err="1"/>
              <a:t>đời</a:t>
            </a:r>
            <a:r>
              <a:rPr lang="en-US" dirty="0"/>
              <a:t> </a:t>
            </a:r>
            <a:r>
              <a:rPr lang="en-US" dirty="0" err="1"/>
              <a:t>sống</a:t>
            </a:r>
            <a:r>
              <a:rPr lang="en-US" dirty="0"/>
              <a:t> </a:t>
            </a:r>
            <a:r>
              <a:rPr lang="en-US" dirty="0" err="1"/>
              <a:t>xã</a:t>
            </a:r>
            <a:r>
              <a:rPr lang="en-US" dirty="0"/>
              <a:t> </a:t>
            </a:r>
            <a:r>
              <a:rPr lang="en-US" dirty="0" err="1"/>
              <a:t>hội</a:t>
            </a:r>
            <a:r>
              <a:rPr lang="en-US" dirty="0"/>
              <a:t>. </a:t>
            </a:r>
            <a:r>
              <a:rPr lang="en-US" dirty="0" err="1"/>
              <a:t>Cuộc</a:t>
            </a:r>
            <a:r>
              <a:rPr lang="en-US" dirty="0"/>
              <a:t> </a:t>
            </a:r>
            <a:r>
              <a:rPr lang="en-US" dirty="0" err="1"/>
              <a:t>sống</a:t>
            </a:r>
            <a:r>
              <a:rPr lang="en-US" dirty="0"/>
              <a:t> </a:t>
            </a:r>
            <a:r>
              <a:rPr lang="en-US" dirty="0" err="1"/>
              <a:t>của</a:t>
            </a:r>
            <a:r>
              <a:rPr lang="en-US" dirty="0"/>
              <a:t> </a:t>
            </a:r>
            <a:r>
              <a:rPr lang="en-US" dirty="0" err="1"/>
              <a:t>người</a:t>
            </a:r>
            <a:r>
              <a:rPr lang="en-US" dirty="0"/>
              <a:t> </a:t>
            </a:r>
            <a:r>
              <a:rPr lang="en-US" dirty="0" err="1"/>
              <a:t>nguyên</a:t>
            </a:r>
            <a:r>
              <a:rPr lang="en-US" dirty="0"/>
              <a:t> </a:t>
            </a:r>
            <a:r>
              <a:rPr lang="en-US" dirty="0" err="1"/>
              <a:t>thủy</a:t>
            </a:r>
            <a:r>
              <a:rPr lang="en-US" dirty="0"/>
              <a:t> </a:t>
            </a:r>
            <a:r>
              <a:rPr lang="en-US" dirty="0" err="1"/>
              <a:t>ngày</a:t>
            </a:r>
            <a:r>
              <a:rPr lang="en-US" dirty="0"/>
              <a:t> </a:t>
            </a:r>
            <a:r>
              <a:rPr lang="en-US" dirty="0" err="1"/>
              <a:t>càng</a:t>
            </a:r>
            <a:r>
              <a:rPr lang="en-US" dirty="0"/>
              <a:t> </a:t>
            </a:r>
            <a:r>
              <a:rPr lang="en-US" dirty="0" err="1"/>
              <a:t>ổn</a:t>
            </a:r>
            <a:r>
              <a:rPr lang="en-US" dirty="0"/>
              <a:t> </a:t>
            </a:r>
            <a:r>
              <a:rPr lang="en-US" dirty="0" err="1"/>
              <a:t>định</a:t>
            </a:r>
            <a:r>
              <a:rPr lang="en-US" dirty="0"/>
              <a:t>. </a:t>
            </a:r>
            <a:r>
              <a:rPr lang="en-US" dirty="0" err="1"/>
              <a:t>Họ</a:t>
            </a:r>
            <a:r>
              <a:rPr lang="en-US" dirty="0"/>
              <a:t> </a:t>
            </a:r>
            <a:r>
              <a:rPr lang="en-US" dirty="0" err="1"/>
              <a:t>định</a:t>
            </a:r>
            <a:r>
              <a:rPr lang="en-US" dirty="0"/>
              <a:t> </a:t>
            </a:r>
            <a:r>
              <a:rPr lang="en-US" dirty="0" err="1"/>
              <a:t>cư</a:t>
            </a:r>
            <a:r>
              <a:rPr lang="en-US" dirty="0"/>
              <a:t> </a:t>
            </a:r>
            <a:r>
              <a:rPr lang="en-US" dirty="0" err="1"/>
              <a:t>lâu</a:t>
            </a:r>
            <a:r>
              <a:rPr lang="en-US" dirty="0"/>
              <a:t> </a:t>
            </a:r>
            <a:r>
              <a:rPr lang="en-US" dirty="0" err="1"/>
              <a:t>dài</a:t>
            </a:r>
            <a:r>
              <a:rPr lang="en-US" dirty="0"/>
              <a:t> </a:t>
            </a:r>
            <a:r>
              <a:rPr lang="en-US" dirty="0" err="1"/>
              <a:t>ven</a:t>
            </a:r>
            <a:r>
              <a:rPr lang="en-US" dirty="0"/>
              <a:t> </a:t>
            </a:r>
            <a:r>
              <a:rPr lang="en-US" dirty="0" err="1"/>
              <a:t>các</a:t>
            </a:r>
            <a:r>
              <a:rPr lang="en-US" dirty="0"/>
              <a:t> con </a:t>
            </a:r>
            <a:r>
              <a:rPr lang="en-US" dirty="0" err="1"/>
              <a:t>sông</a:t>
            </a:r>
            <a:r>
              <a:rPr lang="en-US" dirty="0"/>
              <a:t> </a:t>
            </a:r>
            <a:r>
              <a:rPr lang="en-US" dirty="0" err="1"/>
              <a:t>lớn</a:t>
            </a:r>
            <a:r>
              <a:rPr lang="en-US" dirty="0"/>
              <a:t> </a:t>
            </a:r>
            <a:r>
              <a:rPr lang="en-US" dirty="0" err="1"/>
              <a:t>như</a:t>
            </a:r>
            <a:r>
              <a:rPr lang="en-US" dirty="0"/>
              <a:t> </a:t>
            </a:r>
            <a:r>
              <a:rPr lang="en-US" dirty="0" err="1"/>
              <a:t>sông</a:t>
            </a:r>
            <a:r>
              <a:rPr lang="en-US" dirty="0"/>
              <a:t> </a:t>
            </a:r>
            <a:r>
              <a:rPr lang="en-US" dirty="0" err="1"/>
              <a:t>Hồng</a:t>
            </a:r>
            <a:r>
              <a:rPr lang="en-US" dirty="0"/>
              <a:t>, </a:t>
            </a:r>
            <a:r>
              <a:rPr lang="en-US" dirty="0" err="1"/>
              <a:t>sông</a:t>
            </a:r>
            <a:r>
              <a:rPr lang="en-US" dirty="0"/>
              <a:t> </a:t>
            </a:r>
            <a:r>
              <a:rPr lang="en-US" dirty="0" err="1"/>
              <a:t>Mã</a:t>
            </a:r>
            <a:r>
              <a:rPr lang="en-US" dirty="0"/>
              <a:t>, </a:t>
            </a:r>
            <a:r>
              <a:rPr lang="en-US" dirty="0" err="1"/>
              <a:t>sông</a:t>
            </a:r>
            <a:r>
              <a:rPr lang="en-US" dirty="0"/>
              <a:t> Thu </a:t>
            </a:r>
            <a:r>
              <a:rPr lang="en-US" dirty="0" err="1"/>
              <a:t>Bồn</a:t>
            </a:r>
            <a:r>
              <a:rPr lang="en-US" dirty="0"/>
              <a:t>, </a:t>
            </a:r>
            <a:r>
              <a:rPr lang="en-US" dirty="0" err="1"/>
              <a:t>sông</a:t>
            </a:r>
            <a:r>
              <a:rPr lang="en-US" dirty="0"/>
              <a:t> </a:t>
            </a:r>
            <a:r>
              <a:rPr lang="en-US" dirty="0" err="1"/>
              <a:t>Đồng</a:t>
            </a:r>
            <a:r>
              <a:rPr lang="en-US" dirty="0"/>
              <a:t> </a:t>
            </a:r>
            <a:r>
              <a:rPr lang="en-US" dirty="0" err="1"/>
              <a:t>Nai</a:t>
            </a:r>
            <a:r>
              <a:rPr lang="en-US" dirty="0"/>
              <a:t>, . . . Ở </a:t>
            </a:r>
            <a:r>
              <a:rPr lang="en-US" dirty="0" err="1"/>
              <a:t>đây</a:t>
            </a:r>
            <a:r>
              <a:rPr lang="en-US" dirty="0"/>
              <a:t> </a:t>
            </a:r>
            <a:r>
              <a:rPr lang="en-US" dirty="0" err="1"/>
              <a:t>đã</a:t>
            </a:r>
            <a:r>
              <a:rPr lang="en-US" dirty="0"/>
              <a:t> </a:t>
            </a:r>
            <a:r>
              <a:rPr lang="en-US" dirty="0" err="1"/>
              <a:t>hình</a:t>
            </a:r>
            <a:r>
              <a:rPr lang="en-US" dirty="0"/>
              <a:t> </a:t>
            </a:r>
            <a:r>
              <a:rPr lang="en-US" dirty="0" err="1"/>
              <a:t>thành</a:t>
            </a:r>
            <a:r>
              <a:rPr lang="en-US" dirty="0"/>
              <a:t> </a:t>
            </a:r>
            <a:r>
              <a:rPr lang="en-US" dirty="0" err="1"/>
              <a:t>những</a:t>
            </a:r>
            <a:r>
              <a:rPr lang="en-US" dirty="0"/>
              <a:t> </a:t>
            </a:r>
            <a:r>
              <a:rPr lang="en-US" dirty="0" err="1"/>
              <a:t>khu</a:t>
            </a:r>
            <a:r>
              <a:rPr lang="en-US" dirty="0"/>
              <a:t> </a:t>
            </a:r>
            <a:r>
              <a:rPr lang="en-US" dirty="0" err="1"/>
              <a:t>vực</a:t>
            </a:r>
            <a:r>
              <a:rPr lang="en-US" dirty="0"/>
              <a:t> </a:t>
            </a:r>
            <a:r>
              <a:rPr lang="en-US" dirty="0" err="1"/>
              <a:t>dân</a:t>
            </a:r>
            <a:r>
              <a:rPr lang="en-US" dirty="0"/>
              <a:t> </a:t>
            </a:r>
            <a:r>
              <a:rPr lang="en-US" dirty="0" err="1"/>
              <a:t>cư</a:t>
            </a:r>
            <a:r>
              <a:rPr lang="en-US" dirty="0"/>
              <a:t> </a:t>
            </a:r>
            <a:r>
              <a:rPr lang="en-US" dirty="0" err="1"/>
              <a:t>đông</a:t>
            </a:r>
            <a:r>
              <a:rPr lang="en-US" dirty="0"/>
              <a:t> </a:t>
            </a:r>
            <a:r>
              <a:rPr lang="en-US" dirty="0" err="1"/>
              <a:t>đúc</a:t>
            </a:r>
            <a:r>
              <a:rPr lang="en-US" dirty="0"/>
              <a:t>, </a:t>
            </a:r>
            <a:r>
              <a:rPr lang="en-US" dirty="0" err="1"/>
              <a:t>là</a:t>
            </a:r>
            <a:r>
              <a:rPr lang="en-US" dirty="0"/>
              <a:t> </a:t>
            </a:r>
            <a:r>
              <a:rPr lang="en-US" dirty="0" err="1"/>
              <a:t>cơ</a:t>
            </a:r>
            <a:r>
              <a:rPr lang="en-US" dirty="0"/>
              <a:t> </a:t>
            </a:r>
            <a:r>
              <a:rPr lang="en-US" dirty="0" err="1"/>
              <a:t>sở</a:t>
            </a:r>
            <a:r>
              <a:rPr lang="en-US" dirty="0"/>
              <a:t> </a:t>
            </a:r>
            <a:r>
              <a:rPr lang="en-US" dirty="0" err="1"/>
              <a:t>cho</a:t>
            </a:r>
            <a:r>
              <a:rPr lang="en-US" dirty="0"/>
              <a:t> </a:t>
            </a:r>
            <a:r>
              <a:rPr lang="en-US" dirty="0" err="1"/>
              <a:t>sự</a:t>
            </a:r>
            <a:r>
              <a:rPr lang="en-US" dirty="0"/>
              <a:t> </a:t>
            </a:r>
            <a:r>
              <a:rPr lang="en-US" dirty="0" err="1"/>
              <a:t>xuất</a:t>
            </a:r>
            <a:r>
              <a:rPr lang="en-US" dirty="0"/>
              <a:t> </a:t>
            </a:r>
            <a:r>
              <a:rPr lang="en-US" dirty="0" err="1"/>
              <a:t>hiện</a:t>
            </a:r>
            <a:r>
              <a:rPr lang="en-US" dirty="0"/>
              <a:t> </a:t>
            </a:r>
            <a:r>
              <a:rPr lang="en-US" dirty="0" err="1"/>
              <a:t>các</a:t>
            </a:r>
            <a:r>
              <a:rPr lang="en-US" dirty="0"/>
              <a:t> </a:t>
            </a:r>
            <a:r>
              <a:rPr lang="en-US" dirty="0" err="1"/>
              <a:t>quốc</a:t>
            </a:r>
            <a:r>
              <a:rPr lang="en-US" dirty="0"/>
              <a:t> </a:t>
            </a:r>
            <a:r>
              <a:rPr lang="en-US" dirty="0" err="1"/>
              <a:t>gia</a:t>
            </a:r>
            <a:r>
              <a:rPr lang="en-US" dirty="0"/>
              <a:t> </a:t>
            </a:r>
            <a:r>
              <a:rPr lang="en-US" dirty="0" err="1"/>
              <a:t>cổ</a:t>
            </a:r>
            <a:r>
              <a:rPr lang="en-US" dirty="0"/>
              <a:t> </a:t>
            </a:r>
            <a:r>
              <a:rPr lang="en-US" dirty="0" err="1"/>
              <a:t>đầu</a:t>
            </a:r>
            <a:r>
              <a:rPr lang="en-US" dirty="0"/>
              <a:t> </a:t>
            </a:r>
            <a:r>
              <a:rPr lang="en-US" dirty="0" err="1"/>
              <a:t>tiên</a:t>
            </a:r>
            <a:r>
              <a:rPr lang="en-US" dirty="0"/>
              <a:t> </a:t>
            </a:r>
            <a:r>
              <a:rPr lang="en-US" dirty="0" err="1"/>
              <a:t>trên</a:t>
            </a:r>
            <a:r>
              <a:rPr lang="en-US" dirty="0"/>
              <a:t> </a:t>
            </a:r>
            <a:r>
              <a:rPr lang="en-US" dirty="0" err="1"/>
              <a:t>đất</a:t>
            </a:r>
            <a:r>
              <a:rPr lang="en-US" dirty="0"/>
              <a:t> </a:t>
            </a:r>
            <a:r>
              <a:rPr lang="en-US" dirty="0" err="1"/>
              <a:t>nước</a:t>
            </a:r>
            <a:r>
              <a:rPr lang="en-US" dirty="0"/>
              <a:t> </a:t>
            </a:r>
            <a:r>
              <a:rPr lang="en-US" dirty="0" err="1"/>
              <a:t>Việt</a:t>
            </a:r>
            <a:r>
              <a:rPr lang="en-US" dirty="0"/>
              <a:t> Nam".(</a:t>
            </a:r>
            <a:r>
              <a:rPr lang="en-US" i="1" dirty="0" err="1"/>
              <a:t>trích</a:t>
            </a:r>
            <a:r>
              <a:rPr lang="en-US" i="1" dirty="0"/>
              <a:t> SGK </a:t>
            </a:r>
            <a:r>
              <a:rPr lang="en-US" i="1" dirty="0" err="1"/>
              <a:t>trang</a:t>
            </a:r>
            <a:r>
              <a:rPr lang="en-US" i="1" dirty="0"/>
              <a:t> 26,27 </a:t>
            </a:r>
            <a:r>
              <a:rPr lang="en-US" i="1" dirty="0" err="1"/>
              <a:t>sách</a:t>
            </a:r>
            <a:r>
              <a:rPr lang="en-US" i="1" dirty="0"/>
              <a:t> KNTT)</a:t>
            </a:r>
            <a:endParaRPr lang="en-US" dirty="0"/>
          </a:p>
        </p:txBody>
      </p:sp>
    </p:spTree>
    <p:extLst>
      <p:ext uri="{BB962C8B-B14F-4D97-AF65-F5344CB8AC3E}">
        <p14:creationId xmlns:p14="http://schemas.microsoft.com/office/powerpoint/2010/main" val="531158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64457515"/>
              </p:ext>
            </p:extLst>
          </p:nvPr>
        </p:nvGraphicFramePr>
        <p:xfrm>
          <a:off x="1146810" y="1417635"/>
          <a:ext cx="7006590" cy="4548982"/>
        </p:xfrm>
        <a:graphic>
          <a:graphicData uri="http://schemas.openxmlformats.org/drawingml/2006/table">
            <a:tbl>
              <a:tblPr firstRow="1" firstCol="1" lastRow="1" lastCol="1" bandRow="1" bandCol="1"/>
              <a:tblGrid>
                <a:gridCol w="6071339"/>
                <a:gridCol w="545563"/>
                <a:gridCol w="389688"/>
              </a:tblGrid>
              <a:tr h="422116">
                <a:tc>
                  <a:txBody>
                    <a:bodyPr/>
                    <a:lstStyle/>
                    <a:p>
                      <a:pPr>
                        <a:spcAft>
                          <a:spcPts val="0"/>
                        </a:spcAft>
                        <a:tabLst>
                          <a:tab pos="2567940" algn="l"/>
                        </a:tabLst>
                      </a:pPr>
                      <a:r>
                        <a:rPr lang="en-US" sz="2000" dirty="0" err="1">
                          <a:effectLst/>
                          <a:latin typeface="Times New Roman"/>
                          <a:ea typeface="Times New Roman"/>
                        </a:rPr>
                        <a:t>Nội</a:t>
                      </a:r>
                      <a:r>
                        <a:rPr lang="en-US" sz="2000" dirty="0">
                          <a:effectLst/>
                          <a:latin typeface="Times New Roman"/>
                          <a:ea typeface="Times New Roman"/>
                        </a:rPr>
                        <a:t> dung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16">
                <a:tc>
                  <a:txBody>
                    <a:bodyPr/>
                    <a:lstStyle/>
                    <a:p>
                      <a:pPr>
                        <a:spcAft>
                          <a:spcPts val="0"/>
                        </a:spcAft>
                        <a:tabLst>
                          <a:tab pos="2567940" algn="l"/>
                        </a:tabLst>
                      </a:pPr>
                      <a:r>
                        <a:rPr lang="en-US" sz="2000" dirty="0" err="1">
                          <a:effectLst/>
                          <a:latin typeface="Times New Roman"/>
                          <a:ea typeface="Times New Roman"/>
                        </a:rPr>
                        <a:t>Người</a:t>
                      </a:r>
                      <a:r>
                        <a:rPr lang="en-US" sz="2000" dirty="0">
                          <a:effectLst/>
                          <a:latin typeface="Times New Roman"/>
                          <a:ea typeface="Times New Roman"/>
                        </a:rPr>
                        <a:t> </a:t>
                      </a:r>
                      <a:r>
                        <a:rPr lang="en-US" sz="2000" dirty="0" err="1">
                          <a:effectLst/>
                          <a:latin typeface="Times New Roman"/>
                          <a:ea typeface="Times New Roman"/>
                        </a:rPr>
                        <a:t>nguyên</a:t>
                      </a:r>
                      <a:r>
                        <a:rPr lang="en-US" sz="2000" dirty="0">
                          <a:effectLst/>
                          <a:latin typeface="Times New Roman"/>
                          <a:ea typeface="Times New Roman"/>
                        </a:rPr>
                        <a:t> </a:t>
                      </a:r>
                      <a:r>
                        <a:rPr lang="en-US" sz="2000" dirty="0" err="1">
                          <a:effectLst/>
                          <a:latin typeface="Times New Roman"/>
                          <a:ea typeface="Times New Roman"/>
                        </a:rPr>
                        <a:t>thủy</a:t>
                      </a:r>
                      <a:r>
                        <a:rPr lang="en-US" sz="2000" dirty="0">
                          <a:effectLst/>
                          <a:latin typeface="Times New Roman"/>
                          <a:ea typeface="Times New Roman"/>
                        </a:rPr>
                        <a:t> </a:t>
                      </a:r>
                      <a:r>
                        <a:rPr lang="en-US" sz="2000" dirty="0" err="1">
                          <a:effectLst/>
                          <a:latin typeface="Times New Roman"/>
                          <a:ea typeface="Times New Roman"/>
                        </a:rPr>
                        <a:t>mở</a:t>
                      </a:r>
                      <a:r>
                        <a:rPr lang="en-US" sz="2000" dirty="0">
                          <a:effectLst/>
                          <a:latin typeface="Times New Roman"/>
                          <a:ea typeface="Times New Roman"/>
                        </a:rPr>
                        <a:t> </a:t>
                      </a:r>
                      <a:r>
                        <a:rPr lang="en-US" sz="2000" dirty="0" err="1">
                          <a:effectLst/>
                          <a:latin typeface="Times New Roman"/>
                          <a:ea typeface="Times New Roman"/>
                        </a:rPr>
                        <a:t>rộng</a:t>
                      </a:r>
                      <a:r>
                        <a:rPr lang="en-US" sz="2000" dirty="0">
                          <a:effectLst/>
                          <a:latin typeface="Times New Roman"/>
                          <a:ea typeface="Times New Roman"/>
                        </a:rPr>
                        <a:t> </a:t>
                      </a:r>
                      <a:r>
                        <a:rPr lang="en-US" sz="2000" dirty="0" err="1">
                          <a:effectLst/>
                          <a:latin typeface="Times New Roman"/>
                          <a:ea typeface="Times New Roman"/>
                        </a:rPr>
                        <a:t>địa</a:t>
                      </a:r>
                      <a:r>
                        <a:rPr lang="en-US" sz="2000" dirty="0">
                          <a:effectLst/>
                          <a:latin typeface="Times New Roman"/>
                          <a:ea typeface="Times New Roman"/>
                        </a:rPr>
                        <a:t> </a:t>
                      </a:r>
                      <a:r>
                        <a:rPr lang="en-US" sz="2000" dirty="0" err="1">
                          <a:effectLst/>
                          <a:latin typeface="Times New Roman"/>
                          <a:ea typeface="Times New Roman"/>
                        </a:rPr>
                        <a:t>bàn</a:t>
                      </a:r>
                      <a:r>
                        <a:rPr lang="en-US" sz="2000" dirty="0">
                          <a:effectLst/>
                          <a:latin typeface="Times New Roman"/>
                          <a:ea typeface="Times New Roman"/>
                        </a:rPr>
                        <a:t> </a:t>
                      </a:r>
                      <a:r>
                        <a:rPr lang="en-US" sz="2000" dirty="0" err="1">
                          <a:effectLst/>
                          <a:latin typeface="Times New Roman"/>
                          <a:ea typeface="Times New Roman"/>
                        </a:rPr>
                        <a:t>cư</a:t>
                      </a:r>
                      <a:r>
                        <a:rPr lang="en-US" sz="2000" dirty="0">
                          <a:effectLst/>
                          <a:latin typeface="Times New Roman"/>
                          <a:ea typeface="Times New Roman"/>
                        </a:rPr>
                        <a:t> </a:t>
                      </a:r>
                      <a:r>
                        <a:rPr lang="en-US" sz="2000" dirty="0" err="1">
                          <a:effectLst/>
                          <a:latin typeface="Times New Roman"/>
                          <a:ea typeface="Times New Roman"/>
                        </a:rPr>
                        <a:t>trú</a:t>
                      </a:r>
                      <a:r>
                        <a:rPr lang="en-US" sz="2000" dirty="0">
                          <a:effectLst/>
                          <a:latin typeface="Times New Roman"/>
                          <a:ea typeface="Times New Roman"/>
                        </a:rPr>
                        <a:t> </a:t>
                      </a:r>
                      <a:r>
                        <a:rPr lang="en-US" sz="2000" dirty="0" err="1">
                          <a:effectLst/>
                          <a:latin typeface="Times New Roman"/>
                          <a:ea typeface="Times New Roman"/>
                        </a:rPr>
                        <a:t>nhờ</a:t>
                      </a:r>
                      <a:r>
                        <a:rPr lang="en-US" sz="2000" dirty="0">
                          <a:effectLst/>
                          <a:latin typeface="Times New Roman"/>
                          <a:ea typeface="Times New Roman"/>
                        </a:rPr>
                        <a:t> </a:t>
                      </a:r>
                      <a:r>
                        <a:rPr lang="en-US" sz="2000" dirty="0" err="1">
                          <a:effectLst/>
                          <a:latin typeface="Times New Roman"/>
                          <a:ea typeface="Times New Roman"/>
                        </a:rPr>
                        <a:t>vào</a:t>
                      </a:r>
                      <a:r>
                        <a:rPr lang="en-US" sz="2000" dirty="0">
                          <a:effectLst/>
                          <a:latin typeface="Times New Roman"/>
                          <a:ea typeface="Times New Roman"/>
                        </a:rPr>
                        <a:t> </a:t>
                      </a:r>
                      <a:r>
                        <a:rPr lang="en-US" sz="2000" dirty="0" err="1">
                          <a:effectLst/>
                          <a:latin typeface="Times New Roman"/>
                          <a:ea typeface="Times New Roman"/>
                        </a:rPr>
                        <a:t>việc</a:t>
                      </a:r>
                      <a:r>
                        <a:rPr lang="en-US" sz="2000" dirty="0">
                          <a:effectLst/>
                          <a:latin typeface="Times New Roman"/>
                          <a:ea typeface="Times New Roman"/>
                        </a:rPr>
                        <a:t> </a:t>
                      </a:r>
                      <a:r>
                        <a:rPr lang="en-US" sz="2000" dirty="0" err="1">
                          <a:effectLst/>
                          <a:latin typeface="Times New Roman"/>
                          <a:ea typeface="Times New Roman"/>
                        </a:rPr>
                        <a:t>sử</a:t>
                      </a:r>
                      <a:r>
                        <a:rPr lang="en-US" sz="2000" dirty="0">
                          <a:effectLst/>
                          <a:latin typeface="Times New Roman"/>
                          <a:ea typeface="Times New Roman"/>
                        </a:rPr>
                        <a:t> </a:t>
                      </a:r>
                      <a:r>
                        <a:rPr lang="en-US" sz="2000" dirty="0" err="1">
                          <a:effectLst/>
                          <a:latin typeface="Times New Roman"/>
                          <a:ea typeface="Times New Roman"/>
                        </a:rPr>
                        <a:t>dụng</a:t>
                      </a:r>
                      <a:r>
                        <a:rPr lang="en-US" sz="2000" dirty="0">
                          <a:effectLst/>
                          <a:latin typeface="Times New Roman"/>
                          <a:ea typeface="Times New Roman"/>
                        </a:rPr>
                        <a:t> </a:t>
                      </a:r>
                      <a:r>
                        <a:rPr lang="en-US" sz="2000" dirty="0" err="1">
                          <a:effectLst/>
                          <a:latin typeface="Times New Roman"/>
                          <a:ea typeface="Times New Roman"/>
                        </a:rPr>
                        <a:t>các</a:t>
                      </a:r>
                      <a:r>
                        <a:rPr lang="en-US" sz="2000" dirty="0">
                          <a:effectLst/>
                          <a:latin typeface="Times New Roman"/>
                          <a:ea typeface="Times New Roman"/>
                        </a:rPr>
                        <a:t> </a:t>
                      </a:r>
                      <a:r>
                        <a:rPr lang="en-US" sz="2000" dirty="0" err="1">
                          <a:effectLst/>
                          <a:latin typeface="Times New Roman"/>
                          <a:ea typeface="Times New Roman"/>
                        </a:rPr>
                        <a:t>công</a:t>
                      </a:r>
                      <a:r>
                        <a:rPr lang="en-US" sz="2000" dirty="0">
                          <a:effectLst/>
                          <a:latin typeface="Times New Roman"/>
                          <a:ea typeface="Times New Roman"/>
                        </a:rPr>
                        <a:t> </a:t>
                      </a:r>
                      <a:r>
                        <a:rPr lang="en-US" sz="2000" dirty="0" err="1">
                          <a:effectLst/>
                          <a:latin typeface="Times New Roman"/>
                          <a:ea typeface="Times New Roman"/>
                        </a:rPr>
                        <a:t>cụ</a:t>
                      </a:r>
                      <a:r>
                        <a:rPr lang="en-US" sz="2000" dirty="0">
                          <a:effectLst/>
                          <a:latin typeface="Times New Roman"/>
                          <a:ea typeface="Times New Roman"/>
                        </a:rPr>
                        <a:t> </a:t>
                      </a:r>
                      <a:r>
                        <a:rPr lang="en-US" sz="2000" dirty="0" err="1">
                          <a:effectLst/>
                          <a:latin typeface="Times New Roman"/>
                          <a:ea typeface="Times New Roman"/>
                        </a:rPr>
                        <a:t>kim</a:t>
                      </a:r>
                      <a:r>
                        <a:rPr lang="en-US" sz="2000" dirty="0">
                          <a:effectLst/>
                          <a:latin typeface="Times New Roman"/>
                          <a:ea typeface="Times New Roman"/>
                        </a:rPr>
                        <a:t> </a:t>
                      </a:r>
                      <a:r>
                        <a:rPr lang="en-US" sz="2000" dirty="0" err="1">
                          <a:effectLst/>
                          <a:latin typeface="Times New Roman"/>
                          <a:ea typeface="Times New Roman"/>
                        </a:rPr>
                        <a:t>loại</a:t>
                      </a:r>
                      <a:r>
                        <a:rPr lang="en-US" sz="2000" dirty="0">
                          <a:effectLst/>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233">
                <a:tc>
                  <a:txBody>
                    <a:bodyPr/>
                    <a:lstStyle/>
                    <a:p>
                      <a:pPr>
                        <a:spcAft>
                          <a:spcPts val="0"/>
                        </a:spcAft>
                        <a:tabLst>
                          <a:tab pos="2567940" algn="l"/>
                        </a:tabLst>
                      </a:pPr>
                      <a:r>
                        <a:rPr lang="en-US" sz="2000" dirty="0" err="1">
                          <a:effectLst/>
                          <a:latin typeface="Times New Roman"/>
                          <a:ea typeface="Times New Roman"/>
                        </a:rPr>
                        <a:t>Việc</a:t>
                      </a:r>
                      <a:r>
                        <a:rPr lang="en-US" sz="2000" dirty="0">
                          <a:effectLst/>
                          <a:latin typeface="Times New Roman"/>
                          <a:ea typeface="Times New Roman"/>
                        </a:rPr>
                        <a:t> </a:t>
                      </a:r>
                      <a:r>
                        <a:rPr lang="en-US" sz="2000" dirty="0" err="1">
                          <a:effectLst/>
                          <a:latin typeface="Times New Roman"/>
                          <a:ea typeface="Times New Roman"/>
                        </a:rPr>
                        <a:t>tìm</a:t>
                      </a:r>
                      <a:r>
                        <a:rPr lang="en-US" sz="2000" dirty="0">
                          <a:effectLst/>
                          <a:latin typeface="Times New Roman"/>
                          <a:ea typeface="Times New Roman"/>
                        </a:rPr>
                        <a:t> </a:t>
                      </a:r>
                      <a:r>
                        <a:rPr lang="en-US" sz="2000" dirty="0" err="1">
                          <a:effectLst/>
                          <a:latin typeface="Times New Roman"/>
                          <a:ea typeface="Times New Roman"/>
                        </a:rPr>
                        <a:t>ra</a:t>
                      </a:r>
                      <a:r>
                        <a:rPr lang="en-US" sz="2000" dirty="0">
                          <a:effectLst/>
                          <a:latin typeface="Times New Roman"/>
                          <a:ea typeface="Times New Roman"/>
                        </a:rPr>
                        <a:t> </a:t>
                      </a:r>
                      <a:r>
                        <a:rPr lang="en-US" sz="2000" dirty="0" err="1">
                          <a:effectLst/>
                          <a:latin typeface="Times New Roman"/>
                          <a:ea typeface="Times New Roman"/>
                        </a:rPr>
                        <a:t>kim</a:t>
                      </a:r>
                      <a:r>
                        <a:rPr lang="en-US" sz="2000" dirty="0">
                          <a:effectLst/>
                          <a:latin typeface="Times New Roman"/>
                          <a:ea typeface="Times New Roman"/>
                        </a:rPr>
                        <a:t> </a:t>
                      </a:r>
                      <a:r>
                        <a:rPr lang="en-US" sz="2000" dirty="0" err="1">
                          <a:effectLst/>
                          <a:latin typeface="Times New Roman"/>
                          <a:ea typeface="Times New Roman"/>
                        </a:rPr>
                        <a:t>loại</a:t>
                      </a:r>
                      <a:r>
                        <a:rPr lang="en-US" sz="2000" dirty="0">
                          <a:effectLst/>
                          <a:latin typeface="Times New Roman"/>
                          <a:ea typeface="Times New Roman"/>
                        </a:rPr>
                        <a:t> </a:t>
                      </a:r>
                      <a:r>
                        <a:rPr lang="en-US" sz="2000" dirty="0" err="1">
                          <a:effectLst/>
                          <a:latin typeface="Times New Roman"/>
                          <a:ea typeface="Times New Roman"/>
                        </a:rPr>
                        <a:t>không</a:t>
                      </a:r>
                      <a:r>
                        <a:rPr lang="en-US" sz="2000" dirty="0">
                          <a:effectLst/>
                          <a:latin typeface="Times New Roman"/>
                          <a:ea typeface="Times New Roman"/>
                        </a:rPr>
                        <a:t> </a:t>
                      </a:r>
                      <a:r>
                        <a:rPr lang="en-US" sz="2000" dirty="0" err="1">
                          <a:effectLst/>
                          <a:latin typeface="Times New Roman"/>
                          <a:ea typeface="Times New Roman"/>
                        </a:rPr>
                        <a:t>có</a:t>
                      </a:r>
                      <a:r>
                        <a:rPr lang="en-US" sz="2000" dirty="0">
                          <a:effectLst/>
                          <a:latin typeface="Times New Roman"/>
                          <a:ea typeface="Times New Roman"/>
                        </a:rPr>
                        <a:t> </a:t>
                      </a:r>
                      <a:r>
                        <a:rPr lang="en-US" sz="2000" dirty="0" err="1">
                          <a:effectLst/>
                          <a:latin typeface="Times New Roman"/>
                          <a:ea typeface="Times New Roman"/>
                        </a:rPr>
                        <a:t>tác</a:t>
                      </a:r>
                      <a:r>
                        <a:rPr lang="en-US" sz="2000" dirty="0">
                          <a:effectLst/>
                          <a:latin typeface="Times New Roman"/>
                          <a:ea typeface="Times New Roman"/>
                        </a:rPr>
                        <a:t> </a:t>
                      </a:r>
                      <a:r>
                        <a:rPr lang="en-US" sz="2000" dirty="0" err="1">
                          <a:effectLst/>
                          <a:latin typeface="Times New Roman"/>
                          <a:ea typeface="Times New Roman"/>
                        </a:rPr>
                        <a:t>dụng</a:t>
                      </a:r>
                      <a:r>
                        <a:rPr lang="en-US" sz="2000" dirty="0">
                          <a:effectLst/>
                          <a:latin typeface="Times New Roman"/>
                          <a:ea typeface="Times New Roman"/>
                        </a:rPr>
                        <a:t> </a:t>
                      </a:r>
                      <a:r>
                        <a:rPr lang="en-US" sz="2000" dirty="0" err="1">
                          <a:effectLst/>
                          <a:latin typeface="Times New Roman"/>
                          <a:ea typeface="Times New Roman"/>
                        </a:rPr>
                        <a:t>gì</a:t>
                      </a:r>
                      <a:r>
                        <a:rPr lang="en-US" sz="2000" dirty="0">
                          <a:effectLst/>
                          <a:latin typeface="Times New Roman"/>
                          <a:ea typeface="Times New Roman"/>
                        </a:rPr>
                        <a:t> </a:t>
                      </a:r>
                      <a:r>
                        <a:rPr lang="en-US" sz="2000" dirty="0" err="1">
                          <a:effectLst/>
                          <a:latin typeface="Times New Roman"/>
                          <a:ea typeface="Times New Roman"/>
                        </a:rPr>
                        <a:t>trong</a:t>
                      </a:r>
                      <a:r>
                        <a:rPr lang="en-US" sz="2000" dirty="0">
                          <a:effectLst/>
                          <a:latin typeface="Times New Roman"/>
                          <a:ea typeface="Times New Roman"/>
                        </a:rPr>
                        <a:t> </a:t>
                      </a:r>
                      <a:r>
                        <a:rPr lang="en-US" sz="2000" dirty="0" err="1">
                          <a:effectLst/>
                          <a:latin typeface="Times New Roman"/>
                          <a:ea typeface="Times New Roman"/>
                        </a:rPr>
                        <a:t>sự</a:t>
                      </a:r>
                      <a:r>
                        <a:rPr lang="en-US" sz="2000" dirty="0">
                          <a:effectLst/>
                          <a:latin typeface="Times New Roman"/>
                          <a:ea typeface="Times New Roman"/>
                        </a:rPr>
                        <a:t> </a:t>
                      </a:r>
                      <a:r>
                        <a:rPr lang="en-US" sz="2000" dirty="0" err="1">
                          <a:effectLst/>
                          <a:latin typeface="Times New Roman"/>
                          <a:ea typeface="Times New Roman"/>
                        </a:rPr>
                        <a:t>xuất</a:t>
                      </a:r>
                      <a:r>
                        <a:rPr lang="en-US" sz="2000" dirty="0">
                          <a:effectLst/>
                          <a:latin typeface="Times New Roman"/>
                          <a:ea typeface="Times New Roman"/>
                        </a:rPr>
                        <a:t> </a:t>
                      </a:r>
                      <a:r>
                        <a:rPr lang="en-US" sz="2000" dirty="0" err="1">
                          <a:effectLst/>
                          <a:latin typeface="Times New Roman"/>
                          <a:ea typeface="Times New Roman"/>
                        </a:rPr>
                        <a:t>hiện</a:t>
                      </a:r>
                      <a:r>
                        <a:rPr lang="en-US" sz="2000" dirty="0">
                          <a:effectLst/>
                          <a:latin typeface="Times New Roman"/>
                          <a:ea typeface="Times New Roman"/>
                        </a:rPr>
                        <a:t> </a:t>
                      </a:r>
                      <a:r>
                        <a:rPr lang="en-US" sz="2000" dirty="0" err="1">
                          <a:effectLst/>
                          <a:latin typeface="Times New Roman"/>
                          <a:ea typeface="Times New Roman"/>
                        </a:rPr>
                        <a:t>các</a:t>
                      </a:r>
                      <a:r>
                        <a:rPr lang="en-US" sz="2000" dirty="0">
                          <a:effectLst/>
                          <a:latin typeface="Times New Roman"/>
                          <a:ea typeface="Times New Roman"/>
                        </a:rPr>
                        <a:t> </a:t>
                      </a:r>
                      <a:r>
                        <a:rPr lang="en-US" sz="2000" dirty="0" err="1">
                          <a:effectLst/>
                          <a:latin typeface="Times New Roman"/>
                          <a:ea typeface="Times New Roman"/>
                        </a:rPr>
                        <a:t>quốc</a:t>
                      </a:r>
                      <a:r>
                        <a:rPr lang="en-US" sz="2000" dirty="0">
                          <a:effectLst/>
                          <a:latin typeface="Times New Roman"/>
                          <a:ea typeface="Times New Roman"/>
                        </a:rPr>
                        <a:t> </a:t>
                      </a:r>
                      <a:r>
                        <a:rPr lang="en-US" sz="2000" dirty="0" err="1">
                          <a:effectLst/>
                          <a:latin typeface="Times New Roman"/>
                          <a:ea typeface="Times New Roman"/>
                        </a:rPr>
                        <a:t>gia</a:t>
                      </a:r>
                      <a:r>
                        <a:rPr lang="en-US" sz="2000" dirty="0">
                          <a:effectLst/>
                          <a:latin typeface="Times New Roman"/>
                          <a:ea typeface="Times New Roman"/>
                        </a:rPr>
                        <a:t> </a:t>
                      </a:r>
                      <a:r>
                        <a:rPr lang="en-US" sz="2000" dirty="0" err="1">
                          <a:effectLst/>
                          <a:latin typeface="Times New Roman"/>
                          <a:ea typeface="Times New Roman"/>
                        </a:rPr>
                        <a:t>cổ</a:t>
                      </a:r>
                      <a:r>
                        <a:rPr lang="en-US" sz="2000" dirty="0">
                          <a:effectLst/>
                          <a:latin typeface="Times New Roman"/>
                          <a:ea typeface="Times New Roman"/>
                        </a:rPr>
                        <a:t> </a:t>
                      </a:r>
                      <a:r>
                        <a:rPr lang="en-US" sz="2000" dirty="0" err="1">
                          <a:effectLst/>
                          <a:latin typeface="Times New Roman"/>
                          <a:ea typeface="Times New Roman"/>
                        </a:rPr>
                        <a:t>đầ</a:t>
                      </a:r>
                      <a:r>
                        <a:rPr lang="en-US" sz="2000" dirty="0">
                          <a:effectLst/>
                          <a:latin typeface="Times New Roman"/>
                          <a:ea typeface="Times New Roman"/>
                        </a:rPr>
                        <a:t> </a:t>
                      </a:r>
                      <a:r>
                        <a:rPr lang="en-US" sz="2000" dirty="0" err="1">
                          <a:effectLst/>
                          <a:latin typeface="Times New Roman"/>
                          <a:ea typeface="Times New Roman"/>
                        </a:rPr>
                        <a:t>tiên</a:t>
                      </a:r>
                      <a:r>
                        <a:rPr lang="en-US" sz="2000" dirty="0">
                          <a:effectLst/>
                          <a:latin typeface="Times New Roman"/>
                          <a:ea typeface="Times New Roman"/>
                        </a:rPr>
                        <a:t> </a:t>
                      </a:r>
                      <a:r>
                        <a:rPr lang="en-US" sz="2000" dirty="0" err="1">
                          <a:effectLst/>
                          <a:latin typeface="Times New Roman"/>
                          <a:ea typeface="Times New Roman"/>
                        </a:rPr>
                        <a:t>trên</a:t>
                      </a:r>
                      <a:r>
                        <a:rPr lang="en-US" sz="2000" dirty="0">
                          <a:effectLst/>
                          <a:latin typeface="Times New Roman"/>
                          <a:ea typeface="Times New Roman"/>
                        </a:rPr>
                        <a:t> </a:t>
                      </a:r>
                      <a:r>
                        <a:rPr lang="en-US" sz="2000" dirty="0" err="1">
                          <a:effectLst/>
                          <a:latin typeface="Times New Roman"/>
                          <a:ea typeface="Times New Roman"/>
                        </a:rPr>
                        <a:t>đất</a:t>
                      </a:r>
                      <a:r>
                        <a:rPr lang="en-US" sz="2000" dirty="0">
                          <a:effectLst/>
                          <a:latin typeface="Times New Roman"/>
                          <a:ea typeface="Times New Roman"/>
                        </a:rPr>
                        <a:t> </a:t>
                      </a:r>
                      <a:r>
                        <a:rPr lang="en-US" sz="2000" dirty="0" err="1">
                          <a:effectLst/>
                          <a:latin typeface="Times New Roman"/>
                          <a:ea typeface="Times New Roman"/>
                        </a:rPr>
                        <a:t>nước</a:t>
                      </a:r>
                      <a:r>
                        <a:rPr lang="en-US" sz="2000" dirty="0">
                          <a:effectLst/>
                          <a:latin typeface="Times New Roman"/>
                          <a:ea typeface="Times New Roman"/>
                        </a:rPr>
                        <a:t> </a:t>
                      </a:r>
                      <a:r>
                        <a:rPr lang="en-US" sz="2000" dirty="0" err="1">
                          <a:effectLst/>
                          <a:latin typeface="Times New Roman"/>
                          <a:ea typeface="Times New Roman"/>
                        </a:rPr>
                        <a:t>Việt</a:t>
                      </a:r>
                      <a:r>
                        <a:rPr lang="en-US" sz="2000" dirty="0">
                          <a:effectLst/>
                          <a:latin typeface="Times New Roman"/>
                          <a:ea typeface="Times New Roman"/>
                        </a:rPr>
                        <a:t> Nam.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233">
                <a:tc>
                  <a:txBody>
                    <a:bodyPr/>
                    <a:lstStyle/>
                    <a:p>
                      <a:pPr>
                        <a:spcAft>
                          <a:spcPts val="0"/>
                        </a:spcAft>
                        <a:tabLst>
                          <a:tab pos="2567940" algn="l"/>
                        </a:tabLst>
                      </a:pPr>
                      <a:r>
                        <a:rPr lang="en-US" sz="2000" dirty="0" err="1">
                          <a:effectLst/>
                          <a:latin typeface="Times New Roman"/>
                          <a:ea typeface="Times New Roman"/>
                        </a:rPr>
                        <a:t>Sự</a:t>
                      </a:r>
                      <a:r>
                        <a:rPr lang="en-US" sz="2000" dirty="0">
                          <a:effectLst/>
                          <a:latin typeface="Times New Roman"/>
                          <a:ea typeface="Times New Roman"/>
                        </a:rPr>
                        <a:t> </a:t>
                      </a:r>
                      <a:r>
                        <a:rPr lang="en-US" sz="2000" dirty="0" err="1">
                          <a:effectLst/>
                          <a:latin typeface="Times New Roman"/>
                          <a:ea typeface="Times New Roman"/>
                        </a:rPr>
                        <a:t>phát</a:t>
                      </a:r>
                      <a:r>
                        <a:rPr lang="en-US" sz="2000" dirty="0">
                          <a:effectLst/>
                          <a:latin typeface="Times New Roman"/>
                          <a:ea typeface="Times New Roman"/>
                        </a:rPr>
                        <a:t> </a:t>
                      </a:r>
                      <a:r>
                        <a:rPr lang="en-US" sz="2000" dirty="0" err="1">
                          <a:effectLst/>
                          <a:latin typeface="Times New Roman"/>
                          <a:ea typeface="Times New Roman"/>
                        </a:rPr>
                        <a:t>triển</a:t>
                      </a:r>
                      <a:r>
                        <a:rPr lang="en-US" sz="2000" dirty="0">
                          <a:effectLst/>
                          <a:latin typeface="Times New Roman"/>
                          <a:ea typeface="Times New Roman"/>
                        </a:rPr>
                        <a:t> </a:t>
                      </a:r>
                      <a:r>
                        <a:rPr lang="en-US" sz="2000" dirty="0" err="1">
                          <a:effectLst/>
                          <a:latin typeface="Times New Roman"/>
                          <a:ea typeface="Times New Roman"/>
                        </a:rPr>
                        <a:t>kinh</a:t>
                      </a:r>
                      <a:r>
                        <a:rPr lang="en-US" sz="2000" dirty="0">
                          <a:effectLst/>
                          <a:latin typeface="Times New Roman"/>
                          <a:ea typeface="Times New Roman"/>
                        </a:rPr>
                        <a:t> </a:t>
                      </a:r>
                      <a:r>
                        <a:rPr lang="en-US" sz="2000" dirty="0" err="1">
                          <a:effectLst/>
                          <a:latin typeface="Times New Roman"/>
                          <a:ea typeface="Times New Roman"/>
                        </a:rPr>
                        <a:t>tế</a:t>
                      </a:r>
                      <a:r>
                        <a:rPr lang="en-US" sz="2000" dirty="0">
                          <a:effectLst/>
                          <a:latin typeface="Times New Roman"/>
                          <a:ea typeface="Times New Roman"/>
                        </a:rPr>
                        <a:t> </a:t>
                      </a:r>
                      <a:r>
                        <a:rPr lang="en-US" sz="2000" dirty="0" err="1">
                          <a:effectLst/>
                          <a:latin typeface="Times New Roman"/>
                          <a:ea typeface="Times New Roman"/>
                        </a:rPr>
                        <a:t>đã</a:t>
                      </a:r>
                      <a:r>
                        <a:rPr lang="en-US" sz="2000" dirty="0">
                          <a:effectLst/>
                          <a:latin typeface="Times New Roman"/>
                          <a:ea typeface="Times New Roman"/>
                        </a:rPr>
                        <a:t> </a:t>
                      </a:r>
                      <a:r>
                        <a:rPr lang="en-US" sz="2000" dirty="0" err="1">
                          <a:effectLst/>
                          <a:latin typeface="Times New Roman"/>
                          <a:ea typeface="Times New Roman"/>
                        </a:rPr>
                        <a:t>dẫn</a:t>
                      </a:r>
                      <a:r>
                        <a:rPr lang="en-US" sz="2000" dirty="0">
                          <a:effectLst/>
                          <a:latin typeface="Times New Roman"/>
                          <a:ea typeface="Times New Roman"/>
                        </a:rPr>
                        <a:t> </a:t>
                      </a:r>
                      <a:r>
                        <a:rPr lang="en-US" sz="2000" dirty="0" err="1">
                          <a:effectLst/>
                          <a:latin typeface="Times New Roman"/>
                          <a:ea typeface="Times New Roman"/>
                        </a:rPr>
                        <a:t>đến</a:t>
                      </a:r>
                      <a:r>
                        <a:rPr lang="en-US" sz="2000" dirty="0">
                          <a:effectLst/>
                          <a:latin typeface="Times New Roman"/>
                          <a:ea typeface="Times New Roman"/>
                        </a:rPr>
                        <a:t> </a:t>
                      </a:r>
                      <a:r>
                        <a:rPr lang="en-US" sz="2000" dirty="0" err="1">
                          <a:effectLst/>
                          <a:latin typeface="Times New Roman"/>
                          <a:ea typeface="Times New Roman"/>
                        </a:rPr>
                        <a:t>phân</a:t>
                      </a:r>
                      <a:r>
                        <a:rPr lang="en-US" sz="2000" dirty="0">
                          <a:effectLst/>
                          <a:latin typeface="Times New Roman"/>
                          <a:ea typeface="Times New Roman"/>
                        </a:rPr>
                        <a:t> </a:t>
                      </a:r>
                      <a:r>
                        <a:rPr lang="en-US" sz="2000" dirty="0" err="1">
                          <a:effectLst/>
                          <a:latin typeface="Times New Roman"/>
                          <a:ea typeface="Times New Roman"/>
                        </a:rPr>
                        <a:t>hóa</a:t>
                      </a:r>
                      <a:r>
                        <a:rPr lang="en-US" sz="2000" dirty="0">
                          <a:effectLst/>
                          <a:latin typeface="Times New Roman"/>
                          <a:ea typeface="Times New Roman"/>
                        </a:rPr>
                        <a:t> </a:t>
                      </a:r>
                      <a:r>
                        <a:rPr lang="en-US" sz="2000" dirty="0" err="1">
                          <a:effectLst/>
                          <a:latin typeface="Times New Roman"/>
                          <a:ea typeface="Times New Roman"/>
                        </a:rPr>
                        <a:t>trong</a:t>
                      </a:r>
                      <a:r>
                        <a:rPr lang="en-US" sz="2000" dirty="0">
                          <a:effectLst/>
                          <a:latin typeface="Times New Roman"/>
                          <a:ea typeface="Times New Roman"/>
                        </a:rPr>
                        <a:t> </a:t>
                      </a:r>
                      <a:r>
                        <a:rPr lang="en-US" sz="2000" dirty="0" err="1">
                          <a:effectLst/>
                          <a:latin typeface="Times New Roman"/>
                          <a:ea typeface="Times New Roman"/>
                        </a:rPr>
                        <a:t>đời</a:t>
                      </a:r>
                      <a:r>
                        <a:rPr lang="en-US" sz="2000" dirty="0">
                          <a:effectLst/>
                          <a:latin typeface="Times New Roman"/>
                          <a:ea typeface="Times New Roman"/>
                        </a:rPr>
                        <a:t> </a:t>
                      </a:r>
                      <a:r>
                        <a:rPr lang="en-US" sz="2000" dirty="0" err="1">
                          <a:effectLst/>
                          <a:latin typeface="Times New Roman"/>
                          <a:ea typeface="Times New Roman"/>
                        </a:rPr>
                        <a:t>sống</a:t>
                      </a:r>
                      <a:r>
                        <a:rPr lang="en-US" sz="2000" dirty="0">
                          <a:effectLst/>
                          <a:latin typeface="Times New Roman"/>
                          <a:ea typeface="Times New Roman"/>
                        </a:rPr>
                        <a:t> </a:t>
                      </a:r>
                      <a:r>
                        <a:rPr lang="en-US" sz="2000" dirty="0" err="1">
                          <a:effectLst/>
                          <a:latin typeface="Times New Roman"/>
                          <a:ea typeface="Times New Roman"/>
                        </a:rPr>
                        <a:t>xã</a:t>
                      </a:r>
                      <a:r>
                        <a:rPr lang="en-US" sz="2000" dirty="0">
                          <a:effectLst/>
                          <a:latin typeface="Times New Roman"/>
                          <a:ea typeface="Times New Roman"/>
                        </a:rPr>
                        <a:t> </a:t>
                      </a:r>
                      <a:r>
                        <a:rPr lang="en-US" sz="2000" dirty="0" err="1">
                          <a:effectLst/>
                          <a:latin typeface="Times New Roman"/>
                          <a:ea typeface="Times New Roman"/>
                        </a:rPr>
                        <a:t>hội</a:t>
                      </a:r>
                      <a:endParaRPr lang="en-US" sz="2000" dirty="0">
                        <a:effectLst/>
                        <a:latin typeface="Times New Roman"/>
                        <a:ea typeface="Times New Roman"/>
                      </a:endParaRPr>
                    </a:p>
                    <a:p>
                      <a:pPr>
                        <a:spcAft>
                          <a:spcPts val="0"/>
                        </a:spcAft>
                        <a:tabLst>
                          <a:tab pos="2567940" algn="l"/>
                        </a:tabLst>
                      </a:pPr>
                      <a:r>
                        <a:rPr lang="en-US" sz="20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233">
                <a:tc>
                  <a:txBody>
                    <a:bodyPr/>
                    <a:lstStyle/>
                    <a:p>
                      <a:pPr>
                        <a:spcAft>
                          <a:spcPts val="0"/>
                        </a:spcAft>
                        <a:tabLst>
                          <a:tab pos="2567940" algn="l"/>
                        </a:tabLst>
                      </a:pPr>
                      <a:r>
                        <a:rPr lang="en-US" sz="2000" dirty="0" err="1">
                          <a:effectLst/>
                          <a:latin typeface="Times New Roman"/>
                          <a:ea typeface="Times New Roman"/>
                        </a:rPr>
                        <a:t>Cơ</a:t>
                      </a:r>
                      <a:r>
                        <a:rPr lang="en-US" sz="2000" dirty="0">
                          <a:effectLst/>
                          <a:latin typeface="Times New Roman"/>
                          <a:ea typeface="Times New Roman"/>
                        </a:rPr>
                        <a:t> </a:t>
                      </a:r>
                      <a:r>
                        <a:rPr lang="en-US" sz="2000" dirty="0" err="1">
                          <a:effectLst/>
                          <a:latin typeface="Times New Roman"/>
                          <a:ea typeface="Times New Roman"/>
                        </a:rPr>
                        <a:t>sở</a:t>
                      </a:r>
                      <a:r>
                        <a:rPr lang="en-US" sz="2000" dirty="0">
                          <a:effectLst/>
                          <a:latin typeface="Times New Roman"/>
                          <a:ea typeface="Times New Roman"/>
                        </a:rPr>
                        <a:t> </a:t>
                      </a:r>
                      <a:r>
                        <a:rPr lang="en-US" sz="2000" dirty="0" err="1">
                          <a:effectLst/>
                          <a:latin typeface="Times New Roman"/>
                          <a:ea typeface="Times New Roman"/>
                        </a:rPr>
                        <a:t>cho</a:t>
                      </a:r>
                      <a:r>
                        <a:rPr lang="en-US" sz="2000" dirty="0">
                          <a:effectLst/>
                          <a:latin typeface="Times New Roman"/>
                          <a:ea typeface="Times New Roman"/>
                        </a:rPr>
                        <a:t> </a:t>
                      </a:r>
                      <a:r>
                        <a:rPr lang="en-US" sz="2000" dirty="0" err="1">
                          <a:effectLst/>
                          <a:latin typeface="Times New Roman"/>
                          <a:ea typeface="Times New Roman"/>
                        </a:rPr>
                        <a:t>sự</a:t>
                      </a:r>
                      <a:r>
                        <a:rPr lang="en-US" sz="2000" dirty="0">
                          <a:effectLst/>
                          <a:latin typeface="Times New Roman"/>
                          <a:ea typeface="Times New Roman"/>
                        </a:rPr>
                        <a:t> </a:t>
                      </a:r>
                      <a:r>
                        <a:rPr lang="en-US" sz="2000" dirty="0" err="1">
                          <a:effectLst/>
                          <a:latin typeface="Times New Roman"/>
                          <a:ea typeface="Times New Roman"/>
                        </a:rPr>
                        <a:t>xuất</a:t>
                      </a:r>
                      <a:r>
                        <a:rPr lang="en-US" sz="2000" dirty="0">
                          <a:effectLst/>
                          <a:latin typeface="Times New Roman"/>
                          <a:ea typeface="Times New Roman"/>
                        </a:rPr>
                        <a:t> </a:t>
                      </a:r>
                      <a:r>
                        <a:rPr lang="en-US" sz="2000" dirty="0" err="1">
                          <a:effectLst/>
                          <a:latin typeface="Times New Roman"/>
                          <a:ea typeface="Times New Roman"/>
                        </a:rPr>
                        <a:t>hiện</a:t>
                      </a:r>
                      <a:r>
                        <a:rPr lang="en-US" sz="2000" dirty="0">
                          <a:effectLst/>
                          <a:latin typeface="Times New Roman"/>
                          <a:ea typeface="Times New Roman"/>
                        </a:rPr>
                        <a:t> </a:t>
                      </a:r>
                      <a:r>
                        <a:rPr lang="en-US" sz="2000" dirty="0" err="1">
                          <a:effectLst/>
                          <a:latin typeface="Times New Roman"/>
                          <a:ea typeface="Times New Roman"/>
                        </a:rPr>
                        <a:t>các</a:t>
                      </a:r>
                      <a:r>
                        <a:rPr lang="en-US" sz="2000" dirty="0">
                          <a:effectLst/>
                          <a:latin typeface="Times New Roman"/>
                          <a:ea typeface="Times New Roman"/>
                        </a:rPr>
                        <a:t> </a:t>
                      </a:r>
                      <a:r>
                        <a:rPr lang="en-US" sz="2000" dirty="0" err="1">
                          <a:effectLst/>
                          <a:latin typeface="Times New Roman"/>
                          <a:ea typeface="Times New Roman"/>
                        </a:rPr>
                        <a:t>quốc</a:t>
                      </a:r>
                      <a:r>
                        <a:rPr lang="en-US" sz="2000" dirty="0">
                          <a:effectLst/>
                          <a:latin typeface="Times New Roman"/>
                          <a:ea typeface="Times New Roman"/>
                        </a:rPr>
                        <a:t> </a:t>
                      </a:r>
                      <a:r>
                        <a:rPr lang="en-US" sz="2000" dirty="0" err="1">
                          <a:effectLst/>
                          <a:latin typeface="Times New Roman"/>
                          <a:ea typeface="Times New Roman"/>
                        </a:rPr>
                        <a:t>gia</a:t>
                      </a:r>
                      <a:r>
                        <a:rPr lang="en-US" sz="2000" dirty="0">
                          <a:effectLst/>
                          <a:latin typeface="Times New Roman"/>
                          <a:ea typeface="Times New Roman"/>
                        </a:rPr>
                        <a:t> </a:t>
                      </a:r>
                      <a:r>
                        <a:rPr lang="en-US" sz="2000" dirty="0" err="1">
                          <a:effectLst/>
                          <a:latin typeface="Times New Roman"/>
                          <a:ea typeface="Times New Roman"/>
                        </a:rPr>
                        <a:t>cổ</a:t>
                      </a:r>
                      <a:r>
                        <a:rPr lang="en-US" sz="2000" dirty="0">
                          <a:effectLst/>
                          <a:latin typeface="Times New Roman"/>
                          <a:ea typeface="Times New Roman"/>
                        </a:rPr>
                        <a:t> </a:t>
                      </a:r>
                      <a:r>
                        <a:rPr lang="en-US" sz="2000" dirty="0" err="1">
                          <a:effectLst/>
                          <a:latin typeface="Times New Roman"/>
                          <a:ea typeface="Times New Roman"/>
                        </a:rPr>
                        <a:t>đầu</a:t>
                      </a:r>
                      <a:r>
                        <a:rPr lang="en-US" sz="2000" dirty="0">
                          <a:effectLst/>
                          <a:latin typeface="Times New Roman"/>
                          <a:ea typeface="Times New Roman"/>
                        </a:rPr>
                        <a:t> </a:t>
                      </a:r>
                      <a:r>
                        <a:rPr lang="en-US" sz="2000" dirty="0" err="1">
                          <a:effectLst/>
                          <a:latin typeface="Times New Roman"/>
                          <a:ea typeface="Times New Roman"/>
                        </a:rPr>
                        <a:t>tiên</a:t>
                      </a:r>
                      <a:r>
                        <a:rPr lang="en-US" sz="2000" dirty="0">
                          <a:effectLst/>
                          <a:latin typeface="Times New Roman"/>
                          <a:ea typeface="Times New Roman"/>
                        </a:rPr>
                        <a:t> </a:t>
                      </a:r>
                      <a:r>
                        <a:rPr lang="en-US" sz="2000" dirty="0" err="1">
                          <a:effectLst/>
                          <a:latin typeface="Times New Roman"/>
                          <a:ea typeface="Times New Roman"/>
                        </a:rPr>
                        <a:t>trên</a:t>
                      </a:r>
                      <a:r>
                        <a:rPr lang="en-US" sz="2000" dirty="0">
                          <a:effectLst/>
                          <a:latin typeface="Times New Roman"/>
                          <a:ea typeface="Times New Roman"/>
                        </a:rPr>
                        <a:t> </a:t>
                      </a:r>
                      <a:r>
                        <a:rPr lang="en-US" sz="2000" dirty="0" err="1">
                          <a:effectLst/>
                          <a:latin typeface="Times New Roman"/>
                          <a:ea typeface="Times New Roman"/>
                        </a:rPr>
                        <a:t>đất</a:t>
                      </a:r>
                      <a:r>
                        <a:rPr lang="en-US" sz="2000" dirty="0">
                          <a:effectLst/>
                          <a:latin typeface="Times New Roman"/>
                          <a:ea typeface="Times New Roman"/>
                        </a:rPr>
                        <a:t> </a:t>
                      </a:r>
                      <a:r>
                        <a:rPr lang="en-US" sz="2000" dirty="0" err="1">
                          <a:effectLst/>
                          <a:latin typeface="Times New Roman"/>
                          <a:ea typeface="Times New Roman"/>
                        </a:rPr>
                        <a:t>nước</a:t>
                      </a:r>
                      <a:r>
                        <a:rPr lang="en-US" sz="2000" dirty="0">
                          <a:effectLst/>
                          <a:latin typeface="Times New Roman"/>
                          <a:ea typeface="Times New Roman"/>
                        </a:rPr>
                        <a:t> </a:t>
                      </a:r>
                      <a:r>
                        <a:rPr lang="en-US" sz="2000" dirty="0" err="1">
                          <a:effectLst/>
                          <a:latin typeface="Times New Roman"/>
                          <a:ea typeface="Times New Roman"/>
                        </a:rPr>
                        <a:t>Việt</a:t>
                      </a:r>
                      <a:r>
                        <a:rPr lang="en-US" sz="2000" dirty="0">
                          <a:effectLst/>
                          <a:latin typeface="Times New Roman"/>
                          <a:ea typeface="Times New Roman"/>
                        </a:rPr>
                        <a:t> Nam </a:t>
                      </a:r>
                      <a:r>
                        <a:rPr lang="en-US" sz="2000" dirty="0" err="1">
                          <a:effectLst/>
                          <a:latin typeface="Times New Roman"/>
                          <a:ea typeface="Times New Roman"/>
                        </a:rPr>
                        <a:t>là</a:t>
                      </a:r>
                      <a:r>
                        <a:rPr lang="en-US" sz="2000" dirty="0">
                          <a:effectLst/>
                          <a:latin typeface="Times New Roman"/>
                          <a:ea typeface="Times New Roman"/>
                        </a:rPr>
                        <a:t> </a:t>
                      </a:r>
                      <a:r>
                        <a:rPr lang="en-US" sz="2000" dirty="0" err="1">
                          <a:effectLst/>
                          <a:latin typeface="Times New Roman"/>
                          <a:ea typeface="Times New Roman"/>
                        </a:rPr>
                        <a:t>những</a:t>
                      </a:r>
                      <a:r>
                        <a:rPr lang="en-US" sz="2000" dirty="0">
                          <a:effectLst/>
                          <a:latin typeface="Times New Roman"/>
                          <a:ea typeface="Times New Roman"/>
                        </a:rPr>
                        <a:t> </a:t>
                      </a:r>
                      <a:r>
                        <a:rPr lang="en-US" sz="2000" dirty="0" err="1">
                          <a:effectLst/>
                          <a:latin typeface="Times New Roman"/>
                          <a:ea typeface="Times New Roman"/>
                        </a:rPr>
                        <a:t>khu</a:t>
                      </a:r>
                      <a:r>
                        <a:rPr lang="en-US" sz="2000" dirty="0">
                          <a:effectLst/>
                          <a:latin typeface="Times New Roman"/>
                          <a:ea typeface="Times New Roman"/>
                        </a:rPr>
                        <a:t> </a:t>
                      </a:r>
                      <a:r>
                        <a:rPr lang="en-US" sz="2000" dirty="0" err="1">
                          <a:effectLst/>
                          <a:latin typeface="Times New Roman"/>
                          <a:ea typeface="Times New Roman"/>
                        </a:rPr>
                        <a:t>vực</a:t>
                      </a:r>
                      <a:r>
                        <a:rPr lang="en-US" sz="2000" dirty="0">
                          <a:effectLst/>
                          <a:latin typeface="Times New Roman"/>
                          <a:ea typeface="Times New Roman"/>
                        </a:rPr>
                        <a:t> </a:t>
                      </a:r>
                      <a:r>
                        <a:rPr lang="en-US" sz="2000" dirty="0" err="1">
                          <a:effectLst/>
                          <a:latin typeface="Times New Roman"/>
                          <a:ea typeface="Times New Roman"/>
                        </a:rPr>
                        <a:t>dân</a:t>
                      </a:r>
                      <a:r>
                        <a:rPr lang="en-US" sz="2000" dirty="0">
                          <a:effectLst/>
                          <a:latin typeface="Times New Roman"/>
                          <a:ea typeface="Times New Roman"/>
                        </a:rPr>
                        <a:t> </a:t>
                      </a:r>
                      <a:r>
                        <a:rPr lang="en-US" sz="2000" dirty="0" err="1">
                          <a:effectLst/>
                          <a:latin typeface="Times New Roman"/>
                          <a:ea typeface="Times New Roman"/>
                        </a:rPr>
                        <a:t>cư</a:t>
                      </a:r>
                      <a:r>
                        <a:rPr lang="en-US" sz="2000" dirty="0">
                          <a:effectLst/>
                          <a:latin typeface="Times New Roman"/>
                          <a:ea typeface="Times New Roman"/>
                        </a:rPr>
                        <a:t> </a:t>
                      </a:r>
                      <a:r>
                        <a:rPr lang="en-US" sz="2000" dirty="0" err="1">
                          <a:effectLst/>
                          <a:latin typeface="Times New Roman"/>
                          <a:ea typeface="Times New Roman"/>
                        </a:rPr>
                        <a:t>thưa</a:t>
                      </a:r>
                      <a:r>
                        <a:rPr lang="en-US" sz="2000" dirty="0">
                          <a:effectLst/>
                          <a:latin typeface="Times New Roman"/>
                          <a:ea typeface="Times New Roman"/>
                        </a:rPr>
                        <a:t> </a:t>
                      </a:r>
                      <a:r>
                        <a:rPr lang="en-US" sz="2000" dirty="0" err="1">
                          <a:effectLst/>
                          <a:latin typeface="Times New Roman"/>
                          <a:ea typeface="Times New Roman"/>
                        </a:rPr>
                        <a:t>thớt</a:t>
                      </a:r>
                      <a:r>
                        <a:rPr lang="en-US" sz="2000" dirty="0">
                          <a:effectLst/>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233">
                <a:tc>
                  <a:txBody>
                    <a:bodyPr/>
                    <a:lstStyle/>
                    <a:p>
                      <a:pPr>
                        <a:spcAft>
                          <a:spcPts val="0"/>
                        </a:spcAft>
                        <a:tabLst>
                          <a:tab pos="782955" algn="l"/>
                        </a:tabLst>
                      </a:pPr>
                      <a:r>
                        <a:rPr lang="en-US" sz="2000" dirty="0" err="1">
                          <a:effectLst/>
                          <a:latin typeface="Times New Roman"/>
                          <a:ea typeface="Times New Roman"/>
                        </a:rPr>
                        <a:t>Việc</a:t>
                      </a:r>
                      <a:r>
                        <a:rPr lang="en-US" sz="2000" dirty="0">
                          <a:effectLst/>
                          <a:latin typeface="Times New Roman"/>
                          <a:ea typeface="Times New Roman"/>
                        </a:rPr>
                        <a:t> </a:t>
                      </a:r>
                      <a:r>
                        <a:rPr lang="en-US" sz="2000" dirty="0" err="1">
                          <a:effectLst/>
                          <a:latin typeface="Times New Roman"/>
                          <a:ea typeface="Times New Roman"/>
                        </a:rPr>
                        <a:t>người</a:t>
                      </a:r>
                      <a:r>
                        <a:rPr lang="en-US" sz="2000" dirty="0">
                          <a:effectLst/>
                          <a:latin typeface="Times New Roman"/>
                          <a:ea typeface="Times New Roman"/>
                        </a:rPr>
                        <a:t> </a:t>
                      </a:r>
                      <a:r>
                        <a:rPr lang="en-US" sz="2000" dirty="0" err="1">
                          <a:effectLst/>
                          <a:latin typeface="Times New Roman"/>
                          <a:ea typeface="Times New Roman"/>
                        </a:rPr>
                        <a:t>nguyên</a:t>
                      </a:r>
                      <a:r>
                        <a:rPr lang="en-US" sz="2000" dirty="0">
                          <a:effectLst/>
                          <a:latin typeface="Times New Roman"/>
                          <a:ea typeface="Times New Roman"/>
                        </a:rPr>
                        <a:t> </a:t>
                      </a:r>
                      <a:r>
                        <a:rPr lang="en-US" sz="2000" dirty="0" err="1">
                          <a:effectLst/>
                          <a:latin typeface="Times New Roman"/>
                          <a:ea typeface="Times New Roman"/>
                        </a:rPr>
                        <a:t>thủy</a:t>
                      </a:r>
                      <a:r>
                        <a:rPr lang="en-US" sz="2000" dirty="0">
                          <a:effectLst/>
                          <a:latin typeface="Times New Roman"/>
                          <a:ea typeface="Times New Roman"/>
                        </a:rPr>
                        <a:t> </a:t>
                      </a:r>
                      <a:r>
                        <a:rPr lang="en-US" sz="2000" dirty="0" err="1">
                          <a:effectLst/>
                          <a:latin typeface="Times New Roman"/>
                          <a:ea typeface="Times New Roman"/>
                        </a:rPr>
                        <a:t>định</a:t>
                      </a:r>
                      <a:r>
                        <a:rPr lang="en-US" sz="2000" dirty="0">
                          <a:effectLst/>
                          <a:latin typeface="Times New Roman"/>
                          <a:ea typeface="Times New Roman"/>
                        </a:rPr>
                        <a:t> </a:t>
                      </a:r>
                      <a:r>
                        <a:rPr lang="en-US" sz="2000" dirty="0" err="1">
                          <a:effectLst/>
                          <a:latin typeface="Times New Roman"/>
                          <a:ea typeface="Times New Roman"/>
                        </a:rPr>
                        <a:t>cư</a:t>
                      </a:r>
                      <a:r>
                        <a:rPr lang="en-US" sz="2000" dirty="0">
                          <a:effectLst/>
                          <a:latin typeface="Times New Roman"/>
                          <a:ea typeface="Times New Roman"/>
                        </a:rPr>
                        <a:t> </a:t>
                      </a:r>
                      <a:r>
                        <a:rPr lang="en-US" sz="2000" dirty="0" err="1">
                          <a:effectLst/>
                          <a:latin typeface="Times New Roman"/>
                          <a:ea typeface="Times New Roman"/>
                        </a:rPr>
                        <a:t>lâu</a:t>
                      </a:r>
                      <a:r>
                        <a:rPr lang="en-US" sz="2000" dirty="0">
                          <a:effectLst/>
                          <a:latin typeface="Times New Roman"/>
                          <a:ea typeface="Times New Roman"/>
                        </a:rPr>
                        <a:t> </a:t>
                      </a:r>
                      <a:r>
                        <a:rPr lang="en-US" sz="2000" dirty="0" err="1">
                          <a:effectLst/>
                          <a:latin typeface="Times New Roman"/>
                          <a:ea typeface="Times New Roman"/>
                        </a:rPr>
                        <a:t>dài</a:t>
                      </a:r>
                      <a:r>
                        <a:rPr lang="en-US" sz="2000" dirty="0">
                          <a:effectLst/>
                          <a:latin typeface="Times New Roman"/>
                          <a:ea typeface="Times New Roman"/>
                        </a:rPr>
                        <a:t> </a:t>
                      </a:r>
                      <a:r>
                        <a:rPr lang="en-US" sz="2000" dirty="0" err="1">
                          <a:effectLst/>
                          <a:latin typeface="Times New Roman"/>
                          <a:ea typeface="Times New Roman"/>
                        </a:rPr>
                        <a:t>ven</a:t>
                      </a:r>
                      <a:r>
                        <a:rPr lang="en-US" sz="2000" dirty="0">
                          <a:effectLst/>
                          <a:latin typeface="Times New Roman"/>
                          <a:ea typeface="Times New Roman"/>
                        </a:rPr>
                        <a:t> </a:t>
                      </a:r>
                      <a:r>
                        <a:rPr lang="en-US" sz="2000" dirty="0" err="1">
                          <a:effectLst/>
                          <a:latin typeface="Times New Roman"/>
                          <a:ea typeface="Times New Roman"/>
                        </a:rPr>
                        <a:t>các</a:t>
                      </a:r>
                      <a:r>
                        <a:rPr lang="en-US" sz="2000" dirty="0">
                          <a:effectLst/>
                          <a:latin typeface="Times New Roman"/>
                          <a:ea typeface="Times New Roman"/>
                        </a:rPr>
                        <a:t> con </a:t>
                      </a:r>
                      <a:r>
                        <a:rPr lang="en-US" sz="2000" dirty="0" err="1">
                          <a:effectLst/>
                          <a:latin typeface="Times New Roman"/>
                          <a:ea typeface="Times New Roman"/>
                        </a:rPr>
                        <a:t>sông</a:t>
                      </a:r>
                      <a:r>
                        <a:rPr lang="en-US" sz="2000" dirty="0">
                          <a:effectLst/>
                          <a:latin typeface="Times New Roman"/>
                          <a:ea typeface="Times New Roman"/>
                        </a:rPr>
                        <a:t> </a:t>
                      </a:r>
                      <a:r>
                        <a:rPr lang="en-US" sz="2000" dirty="0" err="1">
                          <a:effectLst/>
                          <a:latin typeface="Times New Roman"/>
                          <a:ea typeface="Times New Roman"/>
                        </a:rPr>
                        <a:t>lớn</a:t>
                      </a:r>
                      <a:r>
                        <a:rPr lang="en-US" sz="2000" dirty="0">
                          <a:effectLst/>
                          <a:latin typeface="Times New Roman"/>
                          <a:ea typeface="Times New Roman"/>
                        </a:rPr>
                        <a:t> </a:t>
                      </a:r>
                      <a:r>
                        <a:rPr lang="en-US" sz="2000" dirty="0" err="1">
                          <a:effectLst/>
                          <a:latin typeface="Times New Roman"/>
                          <a:ea typeface="Times New Roman"/>
                        </a:rPr>
                        <a:t>là</a:t>
                      </a:r>
                      <a:r>
                        <a:rPr lang="en-US" sz="2000" dirty="0">
                          <a:effectLst/>
                          <a:latin typeface="Times New Roman"/>
                          <a:ea typeface="Times New Roman"/>
                        </a:rPr>
                        <a:t> </a:t>
                      </a:r>
                      <a:r>
                        <a:rPr lang="en-US" sz="2000" dirty="0" err="1">
                          <a:effectLst/>
                          <a:latin typeface="Times New Roman"/>
                          <a:ea typeface="Times New Roman"/>
                        </a:rPr>
                        <a:t>vì</a:t>
                      </a:r>
                      <a:r>
                        <a:rPr lang="en-US" sz="2000" dirty="0">
                          <a:effectLst/>
                          <a:latin typeface="Times New Roman"/>
                          <a:ea typeface="Times New Roman"/>
                        </a:rPr>
                        <a:t> </a:t>
                      </a:r>
                      <a:r>
                        <a:rPr lang="en-US" sz="2000" dirty="0" err="1">
                          <a:effectLst/>
                          <a:latin typeface="Times New Roman"/>
                          <a:ea typeface="Times New Roman"/>
                        </a:rPr>
                        <a:t>họ</a:t>
                      </a:r>
                      <a:r>
                        <a:rPr lang="en-US" sz="2000" dirty="0">
                          <a:effectLst/>
                          <a:latin typeface="Times New Roman"/>
                          <a:ea typeface="Times New Roman"/>
                        </a:rPr>
                        <a:t> </a:t>
                      </a:r>
                      <a:r>
                        <a:rPr lang="en-US" sz="2000" dirty="0" err="1">
                          <a:effectLst/>
                          <a:latin typeface="Times New Roman"/>
                          <a:ea typeface="Times New Roman"/>
                        </a:rPr>
                        <a:t>có</a:t>
                      </a:r>
                      <a:r>
                        <a:rPr lang="en-US" sz="2000" dirty="0">
                          <a:effectLst/>
                          <a:latin typeface="Times New Roman"/>
                          <a:ea typeface="Times New Roman"/>
                        </a:rPr>
                        <a:t> </a:t>
                      </a:r>
                      <a:r>
                        <a:rPr lang="en-US" sz="2000" dirty="0" err="1">
                          <a:effectLst/>
                          <a:latin typeface="Times New Roman"/>
                          <a:ea typeface="Times New Roman"/>
                        </a:rPr>
                        <a:t>công</a:t>
                      </a:r>
                      <a:r>
                        <a:rPr lang="en-US" sz="2000" dirty="0">
                          <a:effectLst/>
                          <a:latin typeface="Times New Roman"/>
                          <a:ea typeface="Times New Roman"/>
                        </a:rPr>
                        <a:t> </a:t>
                      </a:r>
                      <a:r>
                        <a:rPr lang="en-US" sz="2000" dirty="0" err="1">
                          <a:effectLst/>
                          <a:latin typeface="Times New Roman"/>
                          <a:ea typeface="Times New Roman"/>
                        </a:rPr>
                        <a:t>cụ</a:t>
                      </a:r>
                      <a:r>
                        <a:rPr lang="en-US" sz="2000" dirty="0">
                          <a:effectLst/>
                          <a:latin typeface="Times New Roman"/>
                          <a:ea typeface="Times New Roman"/>
                        </a:rPr>
                        <a:t> </a:t>
                      </a:r>
                      <a:r>
                        <a:rPr lang="en-US" sz="2000" dirty="0" err="1">
                          <a:effectLst/>
                          <a:latin typeface="Times New Roman"/>
                          <a:ea typeface="Times New Roman"/>
                        </a:rPr>
                        <a:t>sản</a:t>
                      </a:r>
                      <a:r>
                        <a:rPr lang="en-US" sz="2000" dirty="0">
                          <a:effectLst/>
                          <a:latin typeface="Times New Roman"/>
                          <a:ea typeface="Times New Roman"/>
                        </a:rPr>
                        <a:t> </a:t>
                      </a:r>
                      <a:r>
                        <a:rPr lang="en-US" sz="2000" dirty="0" err="1">
                          <a:effectLst/>
                          <a:latin typeface="Times New Roman"/>
                          <a:ea typeface="Times New Roman"/>
                        </a:rPr>
                        <a:t>xuất</a:t>
                      </a:r>
                      <a:r>
                        <a:rPr lang="en-US" sz="2000" dirty="0">
                          <a:effectLst/>
                          <a:latin typeface="Times New Roman"/>
                          <a:ea typeface="Times New Roman"/>
                        </a:rPr>
                        <a:t>, </a:t>
                      </a:r>
                      <a:r>
                        <a:rPr lang="en-US" sz="2000" dirty="0" err="1">
                          <a:effectLst/>
                          <a:latin typeface="Times New Roman"/>
                          <a:ea typeface="Times New Roman"/>
                        </a:rPr>
                        <a:t>vũ</a:t>
                      </a:r>
                      <a:r>
                        <a:rPr lang="en-US" sz="2000" dirty="0">
                          <a:effectLst/>
                          <a:latin typeface="Times New Roman"/>
                          <a:ea typeface="Times New Roman"/>
                        </a:rPr>
                        <a:t> </a:t>
                      </a:r>
                      <a:r>
                        <a:rPr lang="en-US" sz="2000" dirty="0" err="1">
                          <a:effectLst/>
                          <a:latin typeface="Times New Roman"/>
                          <a:ea typeface="Times New Roman"/>
                        </a:rPr>
                        <a:t>khí</a:t>
                      </a:r>
                      <a:r>
                        <a:rPr lang="en-US" sz="2000" dirty="0">
                          <a:effectLst/>
                          <a:latin typeface="Times New Roman"/>
                          <a:ea typeface="Times New Roman"/>
                        </a:rPr>
                        <a:t> </a:t>
                      </a:r>
                      <a:r>
                        <a:rPr lang="en-US" sz="2000" dirty="0" err="1">
                          <a:effectLst/>
                          <a:latin typeface="Times New Roman"/>
                          <a:ea typeface="Times New Roman"/>
                        </a:rPr>
                        <a:t>chống</a:t>
                      </a:r>
                      <a:r>
                        <a:rPr lang="en-US" sz="2000" dirty="0">
                          <a:effectLst/>
                          <a:latin typeface="Times New Roman"/>
                          <a:ea typeface="Times New Roman"/>
                        </a:rPr>
                        <a:t> </a:t>
                      </a:r>
                      <a:r>
                        <a:rPr lang="en-US" sz="2000" dirty="0" err="1">
                          <a:effectLst/>
                          <a:latin typeface="Times New Roman"/>
                          <a:ea typeface="Times New Roman"/>
                        </a:rPr>
                        <a:t>lại</a:t>
                      </a:r>
                      <a:r>
                        <a:rPr lang="en-US" sz="2000" dirty="0">
                          <a:effectLst/>
                          <a:latin typeface="Times New Roman"/>
                          <a:ea typeface="Times New Roman"/>
                        </a:rPr>
                        <a:t> </a:t>
                      </a:r>
                      <a:r>
                        <a:rPr lang="en-US" sz="2000" dirty="0" err="1">
                          <a:effectLst/>
                          <a:latin typeface="Times New Roman"/>
                          <a:ea typeface="Times New Roman"/>
                        </a:rPr>
                        <a:t>thú</a:t>
                      </a:r>
                      <a:r>
                        <a:rPr lang="en-US" sz="2000" dirty="0">
                          <a:effectLst/>
                          <a:latin typeface="Times New Roman"/>
                          <a:ea typeface="Times New Roman"/>
                        </a:rPr>
                        <a:t> </a:t>
                      </a:r>
                      <a:r>
                        <a:rPr lang="en-US" sz="2000" dirty="0" err="1">
                          <a:effectLst/>
                          <a:latin typeface="Times New Roman"/>
                          <a:ea typeface="Times New Roman"/>
                        </a:rPr>
                        <a:t>dữ</a:t>
                      </a:r>
                      <a:r>
                        <a:rPr lang="en-US" sz="2000" dirty="0">
                          <a:effectLst/>
                          <a:latin typeface="Times New Roman"/>
                          <a:ea typeface="Times New Roman"/>
                        </a:rPr>
                        <a:t>, </a:t>
                      </a:r>
                      <a:r>
                        <a:rPr lang="en-US" sz="2000" dirty="0" err="1">
                          <a:effectLst/>
                          <a:latin typeface="Times New Roman"/>
                          <a:ea typeface="Times New Roman"/>
                        </a:rPr>
                        <a:t>họ</a:t>
                      </a:r>
                      <a:r>
                        <a:rPr lang="en-US" sz="2000" dirty="0">
                          <a:effectLst/>
                          <a:latin typeface="Times New Roman"/>
                          <a:ea typeface="Times New Roman"/>
                        </a:rPr>
                        <a:t> </a:t>
                      </a:r>
                      <a:r>
                        <a:rPr lang="en-US" sz="2000" dirty="0" err="1">
                          <a:effectLst/>
                          <a:latin typeface="Times New Roman"/>
                          <a:ea typeface="Times New Roman"/>
                        </a:rPr>
                        <a:t>cần</a:t>
                      </a:r>
                      <a:r>
                        <a:rPr lang="en-US" sz="2000" dirty="0">
                          <a:effectLst/>
                          <a:latin typeface="Times New Roman"/>
                          <a:ea typeface="Times New Roman"/>
                        </a:rPr>
                        <a:t> </a:t>
                      </a:r>
                      <a:r>
                        <a:rPr lang="en-US" sz="2000" dirty="0" err="1">
                          <a:effectLst/>
                          <a:latin typeface="Times New Roman"/>
                          <a:ea typeface="Times New Roman"/>
                        </a:rPr>
                        <a:t>nước</a:t>
                      </a:r>
                      <a:r>
                        <a:rPr lang="en-US" sz="2000" dirty="0">
                          <a:effectLst/>
                          <a:latin typeface="Times New Roman"/>
                          <a:ea typeface="Times New Roman"/>
                        </a:rPr>
                        <a:t> </a:t>
                      </a:r>
                      <a:r>
                        <a:rPr lang="en-US" sz="2000" dirty="0" err="1">
                          <a:effectLst/>
                          <a:latin typeface="Times New Roman"/>
                          <a:ea typeface="Times New Roman"/>
                        </a:rPr>
                        <a:t>tưới</a:t>
                      </a:r>
                      <a:r>
                        <a:rPr lang="en-US" sz="2000" dirty="0">
                          <a:effectLst/>
                          <a:latin typeface="Times New Roman"/>
                          <a:ea typeface="Times New Roman"/>
                        </a:rPr>
                        <a:t>, con </a:t>
                      </a:r>
                      <a:r>
                        <a:rPr lang="en-US" sz="2000" dirty="0" err="1">
                          <a:effectLst/>
                          <a:latin typeface="Times New Roman"/>
                          <a:ea typeface="Times New Roman"/>
                        </a:rPr>
                        <a:t>đường</a:t>
                      </a:r>
                      <a:r>
                        <a:rPr lang="en-US" sz="2000" dirty="0">
                          <a:effectLst/>
                          <a:latin typeface="Times New Roman"/>
                          <a:ea typeface="Times New Roman"/>
                        </a:rPr>
                        <a:t> </a:t>
                      </a:r>
                      <a:r>
                        <a:rPr lang="en-US" sz="2000" dirty="0" err="1">
                          <a:effectLst/>
                          <a:latin typeface="Times New Roman"/>
                          <a:ea typeface="Times New Roman"/>
                        </a:rPr>
                        <a:t>đi</a:t>
                      </a:r>
                      <a:r>
                        <a:rPr lang="en-US" sz="2000" dirty="0">
                          <a:effectLst/>
                          <a:latin typeface="Times New Roman"/>
                          <a:ea typeface="Times New Roman"/>
                        </a:rPr>
                        <a:t> </a:t>
                      </a:r>
                      <a:r>
                        <a:rPr lang="en-US" sz="2000" dirty="0" err="1">
                          <a:effectLst/>
                          <a:latin typeface="Times New Roman"/>
                          <a:ea typeface="Times New Roman"/>
                        </a:rPr>
                        <a:t>lại</a:t>
                      </a:r>
                      <a:r>
                        <a:rPr lang="en-US" sz="2000" dirty="0">
                          <a:effectLst/>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Grp="1" noChangeArrowheads="1"/>
          </p:cNvSpPr>
          <p:nvPr>
            <p:ph type="title"/>
          </p:nvPr>
        </p:nvSpPr>
        <p:spPr bwMode="auto">
          <a:xfrm>
            <a:off x="457200" y="615305"/>
            <a:ext cx="53447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68575"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Cho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biết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câu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nào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đây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đúng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(Đ)/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19079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41289803"/>
              </p:ext>
            </p:extLst>
          </p:nvPr>
        </p:nvGraphicFramePr>
        <p:xfrm>
          <a:off x="1146810" y="1417635"/>
          <a:ext cx="7006590" cy="4548982"/>
        </p:xfrm>
        <a:graphic>
          <a:graphicData uri="http://schemas.openxmlformats.org/drawingml/2006/table">
            <a:tbl>
              <a:tblPr firstRow="1" firstCol="1" lastRow="1" lastCol="1" bandRow="1" bandCol="1"/>
              <a:tblGrid>
                <a:gridCol w="6071339"/>
                <a:gridCol w="545563"/>
                <a:gridCol w="389688"/>
              </a:tblGrid>
              <a:tr h="422116">
                <a:tc>
                  <a:txBody>
                    <a:bodyPr/>
                    <a:lstStyle/>
                    <a:p>
                      <a:pPr>
                        <a:spcAft>
                          <a:spcPts val="0"/>
                        </a:spcAft>
                        <a:tabLst>
                          <a:tab pos="2567940" algn="l"/>
                        </a:tabLst>
                      </a:pPr>
                      <a:r>
                        <a:rPr lang="en-US" sz="2000" dirty="0" err="1">
                          <a:effectLst/>
                          <a:latin typeface="Times New Roman"/>
                          <a:ea typeface="Times New Roman"/>
                        </a:rPr>
                        <a:t>Nội</a:t>
                      </a:r>
                      <a:r>
                        <a:rPr lang="en-US" sz="2000" dirty="0">
                          <a:effectLst/>
                          <a:latin typeface="Times New Roman"/>
                          <a:ea typeface="Times New Roman"/>
                        </a:rPr>
                        <a:t> dung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Đ</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16">
                <a:tc>
                  <a:txBody>
                    <a:bodyPr/>
                    <a:lstStyle/>
                    <a:p>
                      <a:pPr>
                        <a:spcAft>
                          <a:spcPts val="0"/>
                        </a:spcAft>
                        <a:tabLst>
                          <a:tab pos="2567940" algn="l"/>
                        </a:tabLst>
                      </a:pPr>
                      <a:r>
                        <a:rPr lang="en-US" sz="2000" dirty="0" err="1">
                          <a:effectLst/>
                          <a:latin typeface="Times New Roman"/>
                          <a:ea typeface="Times New Roman"/>
                        </a:rPr>
                        <a:t>Người</a:t>
                      </a:r>
                      <a:r>
                        <a:rPr lang="en-US" sz="2000" dirty="0">
                          <a:effectLst/>
                          <a:latin typeface="Times New Roman"/>
                          <a:ea typeface="Times New Roman"/>
                        </a:rPr>
                        <a:t> </a:t>
                      </a:r>
                      <a:r>
                        <a:rPr lang="en-US" sz="2000" dirty="0" err="1">
                          <a:effectLst/>
                          <a:latin typeface="Times New Roman"/>
                          <a:ea typeface="Times New Roman"/>
                        </a:rPr>
                        <a:t>nguyên</a:t>
                      </a:r>
                      <a:r>
                        <a:rPr lang="en-US" sz="2000" dirty="0">
                          <a:effectLst/>
                          <a:latin typeface="Times New Roman"/>
                          <a:ea typeface="Times New Roman"/>
                        </a:rPr>
                        <a:t> </a:t>
                      </a:r>
                      <a:r>
                        <a:rPr lang="en-US" sz="2000" dirty="0" err="1">
                          <a:effectLst/>
                          <a:latin typeface="Times New Roman"/>
                          <a:ea typeface="Times New Roman"/>
                        </a:rPr>
                        <a:t>thủy</a:t>
                      </a:r>
                      <a:r>
                        <a:rPr lang="en-US" sz="2000" dirty="0">
                          <a:effectLst/>
                          <a:latin typeface="Times New Roman"/>
                          <a:ea typeface="Times New Roman"/>
                        </a:rPr>
                        <a:t> </a:t>
                      </a:r>
                      <a:r>
                        <a:rPr lang="en-US" sz="2000" dirty="0" err="1">
                          <a:effectLst/>
                          <a:latin typeface="Times New Roman"/>
                          <a:ea typeface="Times New Roman"/>
                        </a:rPr>
                        <a:t>mở</a:t>
                      </a:r>
                      <a:r>
                        <a:rPr lang="en-US" sz="2000" dirty="0">
                          <a:effectLst/>
                          <a:latin typeface="Times New Roman"/>
                          <a:ea typeface="Times New Roman"/>
                        </a:rPr>
                        <a:t> </a:t>
                      </a:r>
                      <a:r>
                        <a:rPr lang="en-US" sz="2000" dirty="0" err="1">
                          <a:effectLst/>
                          <a:latin typeface="Times New Roman"/>
                          <a:ea typeface="Times New Roman"/>
                        </a:rPr>
                        <a:t>rộng</a:t>
                      </a:r>
                      <a:r>
                        <a:rPr lang="en-US" sz="2000" dirty="0">
                          <a:effectLst/>
                          <a:latin typeface="Times New Roman"/>
                          <a:ea typeface="Times New Roman"/>
                        </a:rPr>
                        <a:t> </a:t>
                      </a:r>
                      <a:r>
                        <a:rPr lang="en-US" sz="2000" dirty="0" err="1">
                          <a:effectLst/>
                          <a:latin typeface="Times New Roman"/>
                          <a:ea typeface="Times New Roman"/>
                        </a:rPr>
                        <a:t>địa</a:t>
                      </a:r>
                      <a:r>
                        <a:rPr lang="en-US" sz="2000" dirty="0">
                          <a:effectLst/>
                          <a:latin typeface="Times New Roman"/>
                          <a:ea typeface="Times New Roman"/>
                        </a:rPr>
                        <a:t> </a:t>
                      </a:r>
                      <a:r>
                        <a:rPr lang="en-US" sz="2000" dirty="0" err="1">
                          <a:effectLst/>
                          <a:latin typeface="Times New Roman"/>
                          <a:ea typeface="Times New Roman"/>
                        </a:rPr>
                        <a:t>bàn</a:t>
                      </a:r>
                      <a:r>
                        <a:rPr lang="en-US" sz="2000" dirty="0">
                          <a:effectLst/>
                          <a:latin typeface="Times New Roman"/>
                          <a:ea typeface="Times New Roman"/>
                        </a:rPr>
                        <a:t> </a:t>
                      </a:r>
                      <a:r>
                        <a:rPr lang="en-US" sz="2000" dirty="0" err="1">
                          <a:effectLst/>
                          <a:latin typeface="Times New Roman"/>
                          <a:ea typeface="Times New Roman"/>
                        </a:rPr>
                        <a:t>cư</a:t>
                      </a:r>
                      <a:r>
                        <a:rPr lang="en-US" sz="2000" dirty="0">
                          <a:effectLst/>
                          <a:latin typeface="Times New Roman"/>
                          <a:ea typeface="Times New Roman"/>
                        </a:rPr>
                        <a:t> </a:t>
                      </a:r>
                      <a:r>
                        <a:rPr lang="en-US" sz="2000" dirty="0" err="1">
                          <a:effectLst/>
                          <a:latin typeface="Times New Roman"/>
                          <a:ea typeface="Times New Roman"/>
                        </a:rPr>
                        <a:t>trú</a:t>
                      </a:r>
                      <a:r>
                        <a:rPr lang="en-US" sz="2000" dirty="0">
                          <a:effectLst/>
                          <a:latin typeface="Times New Roman"/>
                          <a:ea typeface="Times New Roman"/>
                        </a:rPr>
                        <a:t> </a:t>
                      </a:r>
                      <a:r>
                        <a:rPr lang="en-US" sz="2000" dirty="0" err="1">
                          <a:effectLst/>
                          <a:latin typeface="Times New Roman"/>
                          <a:ea typeface="Times New Roman"/>
                        </a:rPr>
                        <a:t>nhờ</a:t>
                      </a:r>
                      <a:r>
                        <a:rPr lang="en-US" sz="2000" dirty="0">
                          <a:effectLst/>
                          <a:latin typeface="Times New Roman"/>
                          <a:ea typeface="Times New Roman"/>
                        </a:rPr>
                        <a:t> </a:t>
                      </a:r>
                      <a:r>
                        <a:rPr lang="en-US" sz="2000" dirty="0" err="1">
                          <a:effectLst/>
                          <a:latin typeface="Times New Roman"/>
                          <a:ea typeface="Times New Roman"/>
                        </a:rPr>
                        <a:t>vào</a:t>
                      </a:r>
                      <a:r>
                        <a:rPr lang="en-US" sz="2000" dirty="0">
                          <a:effectLst/>
                          <a:latin typeface="Times New Roman"/>
                          <a:ea typeface="Times New Roman"/>
                        </a:rPr>
                        <a:t> </a:t>
                      </a:r>
                      <a:r>
                        <a:rPr lang="en-US" sz="2000" dirty="0" err="1">
                          <a:effectLst/>
                          <a:latin typeface="Times New Roman"/>
                          <a:ea typeface="Times New Roman"/>
                        </a:rPr>
                        <a:t>việc</a:t>
                      </a:r>
                      <a:r>
                        <a:rPr lang="en-US" sz="2000" dirty="0">
                          <a:effectLst/>
                          <a:latin typeface="Times New Roman"/>
                          <a:ea typeface="Times New Roman"/>
                        </a:rPr>
                        <a:t> </a:t>
                      </a:r>
                      <a:r>
                        <a:rPr lang="en-US" sz="2000" dirty="0" err="1">
                          <a:effectLst/>
                          <a:latin typeface="Times New Roman"/>
                          <a:ea typeface="Times New Roman"/>
                        </a:rPr>
                        <a:t>sử</a:t>
                      </a:r>
                      <a:r>
                        <a:rPr lang="en-US" sz="2000" dirty="0">
                          <a:effectLst/>
                          <a:latin typeface="Times New Roman"/>
                          <a:ea typeface="Times New Roman"/>
                        </a:rPr>
                        <a:t> </a:t>
                      </a:r>
                      <a:r>
                        <a:rPr lang="en-US" sz="2000" dirty="0" err="1">
                          <a:effectLst/>
                          <a:latin typeface="Times New Roman"/>
                          <a:ea typeface="Times New Roman"/>
                        </a:rPr>
                        <a:t>dụng</a:t>
                      </a:r>
                      <a:r>
                        <a:rPr lang="en-US" sz="2000" dirty="0">
                          <a:effectLst/>
                          <a:latin typeface="Times New Roman"/>
                          <a:ea typeface="Times New Roman"/>
                        </a:rPr>
                        <a:t> </a:t>
                      </a:r>
                      <a:r>
                        <a:rPr lang="en-US" sz="2000" dirty="0" err="1">
                          <a:effectLst/>
                          <a:latin typeface="Times New Roman"/>
                          <a:ea typeface="Times New Roman"/>
                        </a:rPr>
                        <a:t>các</a:t>
                      </a:r>
                      <a:r>
                        <a:rPr lang="en-US" sz="2000" dirty="0">
                          <a:effectLst/>
                          <a:latin typeface="Times New Roman"/>
                          <a:ea typeface="Times New Roman"/>
                        </a:rPr>
                        <a:t> </a:t>
                      </a:r>
                      <a:r>
                        <a:rPr lang="en-US" sz="2000" dirty="0" err="1">
                          <a:effectLst/>
                          <a:latin typeface="Times New Roman"/>
                          <a:ea typeface="Times New Roman"/>
                        </a:rPr>
                        <a:t>công</a:t>
                      </a:r>
                      <a:r>
                        <a:rPr lang="en-US" sz="2000" dirty="0">
                          <a:effectLst/>
                          <a:latin typeface="Times New Roman"/>
                          <a:ea typeface="Times New Roman"/>
                        </a:rPr>
                        <a:t> </a:t>
                      </a:r>
                      <a:r>
                        <a:rPr lang="en-US" sz="2000" dirty="0" err="1">
                          <a:effectLst/>
                          <a:latin typeface="Times New Roman"/>
                          <a:ea typeface="Times New Roman"/>
                        </a:rPr>
                        <a:t>cụ</a:t>
                      </a:r>
                      <a:r>
                        <a:rPr lang="en-US" sz="2000" dirty="0">
                          <a:effectLst/>
                          <a:latin typeface="Times New Roman"/>
                          <a:ea typeface="Times New Roman"/>
                        </a:rPr>
                        <a:t> </a:t>
                      </a:r>
                      <a:r>
                        <a:rPr lang="en-US" sz="2000" dirty="0" err="1">
                          <a:effectLst/>
                          <a:latin typeface="Times New Roman"/>
                          <a:ea typeface="Times New Roman"/>
                        </a:rPr>
                        <a:t>kim</a:t>
                      </a:r>
                      <a:r>
                        <a:rPr lang="en-US" sz="2000" dirty="0">
                          <a:effectLst/>
                          <a:latin typeface="Times New Roman"/>
                          <a:ea typeface="Times New Roman"/>
                        </a:rPr>
                        <a:t> </a:t>
                      </a:r>
                      <a:r>
                        <a:rPr lang="en-US" sz="2000" dirty="0" err="1">
                          <a:effectLst/>
                          <a:latin typeface="Times New Roman"/>
                          <a:ea typeface="Times New Roman"/>
                        </a:rPr>
                        <a:t>loại</a:t>
                      </a:r>
                      <a:r>
                        <a:rPr lang="en-US" sz="2000" dirty="0">
                          <a:effectLst/>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dirty="0">
                          <a:effectLst/>
                          <a:latin typeface="Times New Roman"/>
                          <a:ea typeface="Times New Roman"/>
                        </a:rPr>
                        <a:t> </a:t>
                      </a:r>
                      <a:r>
                        <a:rPr lang="en-US" sz="1200" dirty="0" smtClean="0">
                          <a:effectLst/>
                          <a:latin typeface="Times New Roman"/>
                          <a:ea typeface="Times New Roman"/>
                        </a:rPr>
                        <a:t>Đ</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233">
                <a:tc>
                  <a:txBody>
                    <a:bodyPr/>
                    <a:lstStyle/>
                    <a:p>
                      <a:pPr>
                        <a:spcAft>
                          <a:spcPts val="0"/>
                        </a:spcAft>
                        <a:tabLst>
                          <a:tab pos="2567940" algn="l"/>
                        </a:tabLst>
                      </a:pPr>
                      <a:r>
                        <a:rPr lang="en-US" sz="2000" dirty="0" err="1">
                          <a:effectLst/>
                          <a:latin typeface="Times New Roman"/>
                          <a:ea typeface="Times New Roman"/>
                        </a:rPr>
                        <a:t>Việc</a:t>
                      </a:r>
                      <a:r>
                        <a:rPr lang="en-US" sz="2000" dirty="0">
                          <a:effectLst/>
                          <a:latin typeface="Times New Roman"/>
                          <a:ea typeface="Times New Roman"/>
                        </a:rPr>
                        <a:t> </a:t>
                      </a:r>
                      <a:r>
                        <a:rPr lang="en-US" sz="2000" dirty="0" err="1">
                          <a:effectLst/>
                          <a:latin typeface="Times New Roman"/>
                          <a:ea typeface="Times New Roman"/>
                        </a:rPr>
                        <a:t>tìm</a:t>
                      </a:r>
                      <a:r>
                        <a:rPr lang="en-US" sz="2000" dirty="0">
                          <a:effectLst/>
                          <a:latin typeface="Times New Roman"/>
                          <a:ea typeface="Times New Roman"/>
                        </a:rPr>
                        <a:t> </a:t>
                      </a:r>
                      <a:r>
                        <a:rPr lang="en-US" sz="2000" dirty="0" err="1">
                          <a:effectLst/>
                          <a:latin typeface="Times New Roman"/>
                          <a:ea typeface="Times New Roman"/>
                        </a:rPr>
                        <a:t>ra</a:t>
                      </a:r>
                      <a:r>
                        <a:rPr lang="en-US" sz="2000" dirty="0">
                          <a:effectLst/>
                          <a:latin typeface="Times New Roman"/>
                          <a:ea typeface="Times New Roman"/>
                        </a:rPr>
                        <a:t> </a:t>
                      </a:r>
                      <a:r>
                        <a:rPr lang="en-US" sz="2000" dirty="0" err="1">
                          <a:effectLst/>
                          <a:latin typeface="Times New Roman"/>
                          <a:ea typeface="Times New Roman"/>
                        </a:rPr>
                        <a:t>kim</a:t>
                      </a:r>
                      <a:r>
                        <a:rPr lang="en-US" sz="2000" dirty="0">
                          <a:effectLst/>
                          <a:latin typeface="Times New Roman"/>
                          <a:ea typeface="Times New Roman"/>
                        </a:rPr>
                        <a:t> </a:t>
                      </a:r>
                      <a:r>
                        <a:rPr lang="en-US" sz="2000" dirty="0" err="1">
                          <a:effectLst/>
                          <a:latin typeface="Times New Roman"/>
                          <a:ea typeface="Times New Roman"/>
                        </a:rPr>
                        <a:t>loại</a:t>
                      </a:r>
                      <a:r>
                        <a:rPr lang="en-US" sz="2000" dirty="0">
                          <a:effectLst/>
                          <a:latin typeface="Times New Roman"/>
                          <a:ea typeface="Times New Roman"/>
                        </a:rPr>
                        <a:t> </a:t>
                      </a:r>
                      <a:r>
                        <a:rPr lang="en-US" sz="2000" dirty="0" err="1">
                          <a:effectLst/>
                          <a:latin typeface="Times New Roman"/>
                          <a:ea typeface="Times New Roman"/>
                        </a:rPr>
                        <a:t>không</a:t>
                      </a:r>
                      <a:r>
                        <a:rPr lang="en-US" sz="2000" dirty="0">
                          <a:effectLst/>
                          <a:latin typeface="Times New Roman"/>
                          <a:ea typeface="Times New Roman"/>
                        </a:rPr>
                        <a:t> </a:t>
                      </a:r>
                      <a:r>
                        <a:rPr lang="en-US" sz="2000" dirty="0" err="1">
                          <a:effectLst/>
                          <a:latin typeface="Times New Roman"/>
                          <a:ea typeface="Times New Roman"/>
                        </a:rPr>
                        <a:t>có</a:t>
                      </a:r>
                      <a:r>
                        <a:rPr lang="en-US" sz="2000" dirty="0">
                          <a:effectLst/>
                          <a:latin typeface="Times New Roman"/>
                          <a:ea typeface="Times New Roman"/>
                        </a:rPr>
                        <a:t> </a:t>
                      </a:r>
                      <a:r>
                        <a:rPr lang="en-US" sz="2000" dirty="0" err="1">
                          <a:effectLst/>
                          <a:latin typeface="Times New Roman"/>
                          <a:ea typeface="Times New Roman"/>
                        </a:rPr>
                        <a:t>tác</a:t>
                      </a:r>
                      <a:r>
                        <a:rPr lang="en-US" sz="2000" dirty="0">
                          <a:effectLst/>
                          <a:latin typeface="Times New Roman"/>
                          <a:ea typeface="Times New Roman"/>
                        </a:rPr>
                        <a:t> </a:t>
                      </a:r>
                      <a:r>
                        <a:rPr lang="en-US" sz="2000" dirty="0" err="1">
                          <a:effectLst/>
                          <a:latin typeface="Times New Roman"/>
                          <a:ea typeface="Times New Roman"/>
                        </a:rPr>
                        <a:t>dụng</a:t>
                      </a:r>
                      <a:r>
                        <a:rPr lang="en-US" sz="2000" dirty="0">
                          <a:effectLst/>
                          <a:latin typeface="Times New Roman"/>
                          <a:ea typeface="Times New Roman"/>
                        </a:rPr>
                        <a:t> </a:t>
                      </a:r>
                      <a:r>
                        <a:rPr lang="en-US" sz="2000" dirty="0" err="1">
                          <a:effectLst/>
                          <a:latin typeface="Times New Roman"/>
                          <a:ea typeface="Times New Roman"/>
                        </a:rPr>
                        <a:t>gì</a:t>
                      </a:r>
                      <a:r>
                        <a:rPr lang="en-US" sz="2000" dirty="0">
                          <a:effectLst/>
                          <a:latin typeface="Times New Roman"/>
                          <a:ea typeface="Times New Roman"/>
                        </a:rPr>
                        <a:t> </a:t>
                      </a:r>
                      <a:r>
                        <a:rPr lang="en-US" sz="2000" dirty="0" err="1">
                          <a:effectLst/>
                          <a:latin typeface="Times New Roman"/>
                          <a:ea typeface="Times New Roman"/>
                        </a:rPr>
                        <a:t>trong</a:t>
                      </a:r>
                      <a:r>
                        <a:rPr lang="en-US" sz="2000" dirty="0">
                          <a:effectLst/>
                          <a:latin typeface="Times New Roman"/>
                          <a:ea typeface="Times New Roman"/>
                        </a:rPr>
                        <a:t> </a:t>
                      </a:r>
                      <a:r>
                        <a:rPr lang="en-US" sz="2000" dirty="0" err="1">
                          <a:effectLst/>
                          <a:latin typeface="Times New Roman"/>
                          <a:ea typeface="Times New Roman"/>
                        </a:rPr>
                        <a:t>sự</a:t>
                      </a:r>
                      <a:r>
                        <a:rPr lang="en-US" sz="2000" dirty="0">
                          <a:effectLst/>
                          <a:latin typeface="Times New Roman"/>
                          <a:ea typeface="Times New Roman"/>
                        </a:rPr>
                        <a:t> </a:t>
                      </a:r>
                      <a:r>
                        <a:rPr lang="en-US" sz="2000" dirty="0" err="1">
                          <a:effectLst/>
                          <a:latin typeface="Times New Roman"/>
                          <a:ea typeface="Times New Roman"/>
                        </a:rPr>
                        <a:t>xuất</a:t>
                      </a:r>
                      <a:r>
                        <a:rPr lang="en-US" sz="2000" dirty="0">
                          <a:effectLst/>
                          <a:latin typeface="Times New Roman"/>
                          <a:ea typeface="Times New Roman"/>
                        </a:rPr>
                        <a:t> </a:t>
                      </a:r>
                      <a:r>
                        <a:rPr lang="en-US" sz="2000" dirty="0" err="1">
                          <a:effectLst/>
                          <a:latin typeface="Times New Roman"/>
                          <a:ea typeface="Times New Roman"/>
                        </a:rPr>
                        <a:t>hiện</a:t>
                      </a:r>
                      <a:r>
                        <a:rPr lang="en-US" sz="2000" dirty="0">
                          <a:effectLst/>
                          <a:latin typeface="Times New Roman"/>
                          <a:ea typeface="Times New Roman"/>
                        </a:rPr>
                        <a:t> </a:t>
                      </a:r>
                      <a:r>
                        <a:rPr lang="en-US" sz="2000" dirty="0" err="1">
                          <a:effectLst/>
                          <a:latin typeface="Times New Roman"/>
                          <a:ea typeface="Times New Roman"/>
                        </a:rPr>
                        <a:t>các</a:t>
                      </a:r>
                      <a:r>
                        <a:rPr lang="en-US" sz="2000" dirty="0">
                          <a:effectLst/>
                          <a:latin typeface="Times New Roman"/>
                          <a:ea typeface="Times New Roman"/>
                        </a:rPr>
                        <a:t> </a:t>
                      </a:r>
                      <a:r>
                        <a:rPr lang="en-US" sz="2000" dirty="0" err="1">
                          <a:effectLst/>
                          <a:latin typeface="Times New Roman"/>
                          <a:ea typeface="Times New Roman"/>
                        </a:rPr>
                        <a:t>quốc</a:t>
                      </a:r>
                      <a:r>
                        <a:rPr lang="en-US" sz="2000" dirty="0">
                          <a:effectLst/>
                          <a:latin typeface="Times New Roman"/>
                          <a:ea typeface="Times New Roman"/>
                        </a:rPr>
                        <a:t> </a:t>
                      </a:r>
                      <a:r>
                        <a:rPr lang="en-US" sz="2000" dirty="0" err="1">
                          <a:effectLst/>
                          <a:latin typeface="Times New Roman"/>
                          <a:ea typeface="Times New Roman"/>
                        </a:rPr>
                        <a:t>gia</a:t>
                      </a:r>
                      <a:r>
                        <a:rPr lang="en-US" sz="2000" dirty="0">
                          <a:effectLst/>
                          <a:latin typeface="Times New Roman"/>
                          <a:ea typeface="Times New Roman"/>
                        </a:rPr>
                        <a:t> </a:t>
                      </a:r>
                      <a:r>
                        <a:rPr lang="en-US" sz="2000" dirty="0" err="1">
                          <a:effectLst/>
                          <a:latin typeface="Times New Roman"/>
                          <a:ea typeface="Times New Roman"/>
                        </a:rPr>
                        <a:t>cổ</a:t>
                      </a:r>
                      <a:r>
                        <a:rPr lang="en-US" sz="2000" dirty="0">
                          <a:effectLst/>
                          <a:latin typeface="Times New Roman"/>
                          <a:ea typeface="Times New Roman"/>
                        </a:rPr>
                        <a:t> </a:t>
                      </a:r>
                      <a:r>
                        <a:rPr lang="en-US" sz="2000" dirty="0" err="1">
                          <a:effectLst/>
                          <a:latin typeface="Times New Roman"/>
                          <a:ea typeface="Times New Roman"/>
                        </a:rPr>
                        <a:t>đầ</a:t>
                      </a:r>
                      <a:r>
                        <a:rPr lang="en-US" sz="2000" dirty="0">
                          <a:effectLst/>
                          <a:latin typeface="Times New Roman"/>
                          <a:ea typeface="Times New Roman"/>
                        </a:rPr>
                        <a:t> </a:t>
                      </a:r>
                      <a:r>
                        <a:rPr lang="en-US" sz="2000" dirty="0" err="1">
                          <a:effectLst/>
                          <a:latin typeface="Times New Roman"/>
                          <a:ea typeface="Times New Roman"/>
                        </a:rPr>
                        <a:t>tiên</a:t>
                      </a:r>
                      <a:r>
                        <a:rPr lang="en-US" sz="2000" dirty="0">
                          <a:effectLst/>
                          <a:latin typeface="Times New Roman"/>
                          <a:ea typeface="Times New Roman"/>
                        </a:rPr>
                        <a:t> </a:t>
                      </a:r>
                      <a:r>
                        <a:rPr lang="en-US" sz="2000" dirty="0" err="1">
                          <a:effectLst/>
                          <a:latin typeface="Times New Roman"/>
                          <a:ea typeface="Times New Roman"/>
                        </a:rPr>
                        <a:t>trên</a:t>
                      </a:r>
                      <a:r>
                        <a:rPr lang="en-US" sz="2000" dirty="0">
                          <a:effectLst/>
                          <a:latin typeface="Times New Roman"/>
                          <a:ea typeface="Times New Roman"/>
                        </a:rPr>
                        <a:t> </a:t>
                      </a:r>
                      <a:r>
                        <a:rPr lang="en-US" sz="2000" dirty="0" err="1">
                          <a:effectLst/>
                          <a:latin typeface="Times New Roman"/>
                          <a:ea typeface="Times New Roman"/>
                        </a:rPr>
                        <a:t>đất</a:t>
                      </a:r>
                      <a:r>
                        <a:rPr lang="en-US" sz="2000" dirty="0">
                          <a:effectLst/>
                          <a:latin typeface="Times New Roman"/>
                          <a:ea typeface="Times New Roman"/>
                        </a:rPr>
                        <a:t> </a:t>
                      </a:r>
                      <a:r>
                        <a:rPr lang="en-US" sz="2000" dirty="0" err="1">
                          <a:effectLst/>
                          <a:latin typeface="Times New Roman"/>
                          <a:ea typeface="Times New Roman"/>
                        </a:rPr>
                        <a:t>nước</a:t>
                      </a:r>
                      <a:r>
                        <a:rPr lang="en-US" sz="2000" dirty="0">
                          <a:effectLst/>
                          <a:latin typeface="Times New Roman"/>
                          <a:ea typeface="Times New Roman"/>
                        </a:rPr>
                        <a:t> </a:t>
                      </a:r>
                      <a:r>
                        <a:rPr lang="en-US" sz="2000" dirty="0" err="1">
                          <a:effectLst/>
                          <a:latin typeface="Times New Roman"/>
                          <a:ea typeface="Times New Roman"/>
                        </a:rPr>
                        <a:t>Việt</a:t>
                      </a:r>
                      <a:r>
                        <a:rPr lang="en-US" sz="2000" dirty="0">
                          <a:effectLst/>
                          <a:latin typeface="Times New Roman"/>
                          <a:ea typeface="Times New Roman"/>
                        </a:rPr>
                        <a:t> Nam.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dirty="0">
                          <a:effectLst/>
                          <a:latin typeface="Times New Roman"/>
                          <a:ea typeface="Times New Roman"/>
                        </a:rPr>
                        <a:t> </a:t>
                      </a:r>
                      <a:r>
                        <a:rPr lang="en-US" sz="1200" dirty="0" smtClean="0">
                          <a:effectLst/>
                          <a:latin typeface="Times New Roman"/>
                          <a:ea typeface="Times New Roman"/>
                        </a:rPr>
                        <a:t>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233">
                <a:tc>
                  <a:txBody>
                    <a:bodyPr/>
                    <a:lstStyle/>
                    <a:p>
                      <a:pPr>
                        <a:spcAft>
                          <a:spcPts val="0"/>
                        </a:spcAft>
                        <a:tabLst>
                          <a:tab pos="2567940" algn="l"/>
                        </a:tabLst>
                      </a:pPr>
                      <a:r>
                        <a:rPr lang="en-US" sz="2000" dirty="0" err="1">
                          <a:effectLst/>
                          <a:latin typeface="Times New Roman"/>
                          <a:ea typeface="Times New Roman"/>
                        </a:rPr>
                        <a:t>Sự</a:t>
                      </a:r>
                      <a:r>
                        <a:rPr lang="en-US" sz="2000" dirty="0">
                          <a:effectLst/>
                          <a:latin typeface="Times New Roman"/>
                          <a:ea typeface="Times New Roman"/>
                        </a:rPr>
                        <a:t> </a:t>
                      </a:r>
                      <a:r>
                        <a:rPr lang="en-US" sz="2000" dirty="0" err="1">
                          <a:effectLst/>
                          <a:latin typeface="Times New Roman"/>
                          <a:ea typeface="Times New Roman"/>
                        </a:rPr>
                        <a:t>phát</a:t>
                      </a:r>
                      <a:r>
                        <a:rPr lang="en-US" sz="2000" dirty="0">
                          <a:effectLst/>
                          <a:latin typeface="Times New Roman"/>
                          <a:ea typeface="Times New Roman"/>
                        </a:rPr>
                        <a:t> </a:t>
                      </a:r>
                      <a:r>
                        <a:rPr lang="en-US" sz="2000" dirty="0" err="1">
                          <a:effectLst/>
                          <a:latin typeface="Times New Roman"/>
                          <a:ea typeface="Times New Roman"/>
                        </a:rPr>
                        <a:t>triển</a:t>
                      </a:r>
                      <a:r>
                        <a:rPr lang="en-US" sz="2000" dirty="0">
                          <a:effectLst/>
                          <a:latin typeface="Times New Roman"/>
                          <a:ea typeface="Times New Roman"/>
                        </a:rPr>
                        <a:t> </a:t>
                      </a:r>
                      <a:r>
                        <a:rPr lang="en-US" sz="2000" dirty="0" err="1">
                          <a:effectLst/>
                          <a:latin typeface="Times New Roman"/>
                          <a:ea typeface="Times New Roman"/>
                        </a:rPr>
                        <a:t>kinh</a:t>
                      </a:r>
                      <a:r>
                        <a:rPr lang="en-US" sz="2000" dirty="0">
                          <a:effectLst/>
                          <a:latin typeface="Times New Roman"/>
                          <a:ea typeface="Times New Roman"/>
                        </a:rPr>
                        <a:t> </a:t>
                      </a:r>
                      <a:r>
                        <a:rPr lang="en-US" sz="2000" dirty="0" err="1">
                          <a:effectLst/>
                          <a:latin typeface="Times New Roman"/>
                          <a:ea typeface="Times New Roman"/>
                        </a:rPr>
                        <a:t>tế</a:t>
                      </a:r>
                      <a:r>
                        <a:rPr lang="en-US" sz="2000" dirty="0">
                          <a:effectLst/>
                          <a:latin typeface="Times New Roman"/>
                          <a:ea typeface="Times New Roman"/>
                        </a:rPr>
                        <a:t> </a:t>
                      </a:r>
                      <a:r>
                        <a:rPr lang="en-US" sz="2000" dirty="0" err="1">
                          <a:effectLst/>
                          <a:latin typeface="Times New Roman"/>
                          <a:ea typeface="Times New Roman"/>
                        </a:rPr>
                        <a:t>đã</a:t>
                      </a:r>
                      <a:r>
                        <a:rPr lang="en-US" sz="2000" dirty="0">
                          <a:effectLst/>
                          <a:latin typeface="Times New Roman"/>
                          <a:ea typeface="Times New Roman"/>
                        </a:rPr>
                        <a:t> </a:t>
                      </a:r>
                      <a:r>
                        <a:rPr lang="en-US" sz="2000" dirty="0" err="1">
                          <a:effectLst/>
                          <a:latin typeface="Times New Roman"/>
                          <a:ea typeface="Times New Roman"/>
                        </a:rPr>
                        <a:t>dẫn</a:t>
                      </a:r>
                      <a:r>
                        <a:rPr lang="en-US" sz="2000" dirty="0">
                          <a:effectLst/>
                          <a:latin typeface="Times New Roman"/>
                          <a:ea typeface="Times New Roman"/>
                        </a:rPr>
                        <a:t> </a:t>
                      </a:r>
                      <a:r>
                        <a:rPr lang="en-US" sz="2000" dirty="0" err="1">
                          <a:effectLst/>
                          <a:latin typeface="Times New Roman"/>
                          <a:ea typeface="Times New Roman"/>
                        </a:rPr>
                        <a:t>đến</a:t>
                      </a:r>
                      <a:r>
                        <a:rPr lang="en-US" sz="2000" dirty="0">
                          <a:effectLst/>
                          <a:latin typeface="Times New Roman"/>
                          <a:ea typeface="Times New Roman"/>
                        </a:rPr>
                        <a:t> </a:t>
                      </a:r>
                      <a:r>
                        <a:rPr lang="en-US" sz="2000" dirty="0" err="1">
                          <a:effectLst/>
                          <a:latin typeface="Times New Roman"/>
                          <a:ea typeface="Times New Roman"/>
                        </a:rPr>
                        <a:t>phân</a:t>
                      </a:r>
                      <a:r>
                        <a:rPr lang="en-US" sz="2000" dirty="0">
                          <a:effectLst/>
                          <a:latin typeface="Times New Roman"/>
                          <a:ea typeface="Times New Roman"/>
                        </a:rPr>
                        <a:t> </a:t>
                      </a:r>
                      <a:r>
                        <a:rPr lang="en-US" sz="2000" dirty="0" err="1">
                          <a:effectLst/>
                          <a:latin typeface="Times New Roman"/>
                          <a:ea typeface="Times New Roman"/>
                        </a:rPr>
                        <a:t>hóa</a:t>
                      </a:r>
                      <a:r>
                        <a:rPr lang="en-US" sz="2000" dirty="0">
                          <a:effectLst/>
                          <a:latin typeface="Times New Roman"/>
                          <a:ea typeface="Times New Roman"/>
                        </a:rPr>
                        <a:t> </a:t>
                      </a:r>
                      <a:r>
                        <a:rPr lang="en-US" sz="2000" dirty="0" err="1">
                          <a:effectLst/>
                          <a:latin typeface="Times New Roman"/>
                          <a:ea typeface="Times New Roman"/>
                        </a:rPr>
                        <a:t>trong</a:t>
                      </a:r>
                      <a:r>
                        <a:rPr lang="en-US" sz="2000" dirty="0">
                          <a:effectLst/>
                          <a:latin typeface="Times New Roman"/>
                          <a:ea typeface="Times New Roman"/>
                        </a:rPr>
                        <a:t> </a:t>
                      </a:r>
                      <a:r>
                        <a:rPr lang="en-US" sz="2000" dirty="0" err="1">
                          <a:effectLst/>
                          <a:latin typeface="Times New Roman"/>
                          <a:ea typeface="Times New Roman"/>
                        </a:rPr>
                        <a:t>đời</a:t>
                      </a:r>
                      <a:r>
                        <a:rPr lang="en-US" sz="2000" dirty="0">
                          <a:effectLst/>
                          <a:latin typeface="Times New Roman"/>
                          <a:ea typeface="Times New Roman"/>
                        </a:rPr>
                        <a:t> </a:t>
                      </a:r>
                      <a:r>
                        <a:rPr lang="en-US" sz="2000" dirty="0" err="1">
                          <a:effectLst/>
                          <a:latin typeface="Times New Roman"/>
                          <a:ea typeface="Times New Roman"/>
                        </a:rPr>
                        <a:t>sống</a:t>
                      </a:r>
                      <a:r>
                        <a:rPr lang="en-US" sz="2000" dirty="0">
                          <a:effectLst/>
                          <a:latin typeface="Times New Roman"/>
                          <a:ea typeface="Times New Roman"/>
                        </a:rPr>
                        <a:t> </a:t>
                      </a:r>
                      <a:r>
                        <a:rPr lang="en-US" sz="2000" dirty="0" err="1">
                          <a:effectLst/>
                          <a:latin typeface="Times New Roman"/>
                          <a:ea typeface="Times New Roman"/>
                        </a:rPr>
                        <a:t>xã</a:t>
                      </a:r>
                      <a:r>
                        <a:rPr lang="en-US" sz="2000" dirty="0">
                          <a:effectLst/>
                          <a:latin typeface="Times New Roman"/>
                          <a:ea typeface="Times New Roman"/>
                        </a:rPr>
                        <a:t> </a:t>
                      </a:r>
                      <a:r>
                        <a:rPr lang="en-US" sz="2000" dirty="0" err="1">
                          <a:effectLst/>
                          <a:latin typeface="Times New Roman"/>
                          <a:ea typeface="Times New Roman"/>
                        </a:rPr>
                        <a:t>hội</a:t>
                      </a:r>
                      <a:endParaRPr lang="en-US" sz="2000" dirty="0">
                        <a:effectLst/>
                        <a:latin typeface="Times New Roman"/>
                        <a:ea typeface="Times New Roman"/>
                      </a:endParaRPr>
                    </a:p>
                    <a:p>
                      <a:pPr>
                        <a:spcAft>
                          <a:spcPts val="0"/>
                        </a:spcAft>
                        <a:tabLst>
                          <a:tab pos="2567940" algn="l"/>
                        </a:tabLst>
                      </a:pPr>
                      <a:r>
                        <a:rPr lang="en-US" sz="20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dirty="0">
                          <a:effectLst/>
                          <a:latin typeface="Times New Roman"/>
                          <a:ea typeface="Times New Roman"/>
                        </a:rPr>
                        <a:t> </a:t>
                      </a:r>
                      <a:r>
                        <a:rPr lang="en-US" sz="1200" dirty="0" smtClean="0">
                          <a:effectLst/>
                          <a:latin typeface="Times New Roman"/>
                          <a:ea typeface="Times New Roman"/>
                        </a:rPr>
                        <a:t>Đ</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233">
                <a:tc>
                  <a:txBody>
                    <a:bodyPr/>
                    <a:lstStyle/>
                    <a:p>
                      <a:pPr>
                        <a:spcAft>
                          <a:spcPts val="0"/>
                        </a:spcAft>
                        <a:tabLst>
                          <a:tab pos="2567940" algn="l"/>
                        </a:tabLst>
                      </a:pPr>
                      <a:r>
                        <a:rPr lang="en-US" sz="2000" dirty="0" err="1">
                          <a:effectLst/>
                          <a:latin typeface="Times New Roman"/>
                          <a:ea typeface="Times New Roman"/>
                        </a:rPr>
                        <a:t>Cơ</a:t>
                      </a:r>
                      <a:r>
                        <a:rPr lang="en-US" sz="2000" dirty="0">
                          <a:effectLst/>
                          <a:latin typeface="Times New Roman"/>
                          <a:ea typeface="Times New Roman"/>
                        </a:rPr>
                        <a:t> </a:t>
                      </a:r>
                      <a:r>
                        <a:rPr lang="en-US" sz="2000" dirty="0" err="1">
                          <a:effectLst/>
                          <a:latin typeface="Times New Roman"/>
                          <a:ea typeface="Times New Roman"/>
                        </a:rPr>
                        <a:t>sở</a:t>
                      </a:r>
                      <a:r>
                        <a:rPr lang="en-US" sz="2000" dirty="0">
                          <a:effectLst/>
                          <a:latin typeface="Times New Roman"/>
                          <a:ea typeface="Times New Roman"/>
                        </a:rPr>
                        <a:t> </a:t>
                      </a:r>
                      <a:r>
                        <a:rPr lang="en-US" sz="2000" dirty="0" err="1">
                          <a:effectLst/>
                          <a:latin typeface="Times New Roman"/>
                          <a:ea typeface="Times New Roman"/>
                        </a:rPr>
                        <a:t>cho</a:t>
                      </a:r>
                      <a:r>
                        <a:rPr lang="en-US" sz="2000" dirty="0">
                          <a:effectLst/>
                          <a:latin typeface="Times New Roman"/>
                          <a:ea typeface="Times New Roman"/>
                        </a:rPr>
                        <a:t> </a:t>
                      </a:r>
                      <a:r>
                        <a:rPr lang="en-US" sz="2000" dirty="0" err="1">
                          <a:effectLst/>
                          <a:latin typeface="Times New Roman"/>
                          <a:ea typeface="Times New Roman"/>
                        </a:rPr>
                        <a:t>sự</a:t>
                      </a:r>
                      <a:r>
                        <a:rPr lang="en-US" sz="2000" dirty="0">
                          <a:effectLst/>
                          <a:latin typeface="Times New Roman"/>
                          <a:ea typeface="Times New Roman"/>
                        </a:rPr>
                        <a:t> </a:t>
                      </a:r>
                      <a:r>
                        <a:rPr lang="en-US" sz="2000" dirty="0" err="1">
                          <a:effectLst/>
                          <a:latin typeface="Times New Roman"/>
                          <a:ea typeface="Times New Roman"/>
                        </a:rPr>
                        <a:t>xuất</a:t>
                      </a:r>
                      <a:r>
                        <a:rPr lang="en-US" sz="2000" dirty="0">
                          <a:effectLst/>
                          <a:latin typeface="Times New Roman"/>
                          <a:ea typeface="Times New Roman"/>
                        </a:rPr>
                        <a:t> </a:t>
                      </a:r>
                      <a:r>
                        <a:rPr lang="en-US" sz="2000" dirty="0" err="1">
                          <a:effectLst/>
                          <a:latin typeface="Times New Roman"/>
                          <a:ea typeface="Times New Roman"/>
                        </a:rPr>
                        <a:t>hiện</a:t>
                      </a:r>
                      <a:r>
                        <a:rPr lang="en-US" sz="2000" dirty="0">
                          <a:effectLst/>
                          <a:latin typeface="Times New Roman"/>
                          <a:ea typeface="Times New Roman"/>
                        </a:rPr>
                        <a:t> </a:t>
                      </a:r>
                      <a:r>
                        <a:rPr lang="en-US" sz="2000" dirty="0" err="1">
                          <a:effectLst/>
                          <a:latin typeface="Times New Roman"/>
                          <a:ea typeface="Times New Roman"/>
                        </a:rPr>
                        <a:t>các</a:t>
                      </a:r>
                      <a:r>
                        <a:rPr lang="en-US" sz="2000" dirty="0">
                          <a:effectLst/>
                          <a:latin typeface="Times New Roman"/>
                          <a:ea typeface="Times New Roman"/>
                        </a:rPr>
                        <a:t> </a:t>
                      </a:r>
                      <a:r>
                        <a:rPr lang="en-US" sz="2000" dirty="0" err="1">
                          <a:effectLst/>
                          <a:latin typeface="Times New Roman"/>
                          <a:ea typeface="Times New Roman"/>
                        </a:rPr>
                        <a:t>quốc</a:t>
                      </a:r>
                      <a:r>
                        <a:rPr lang="en-US" sz="2000" dirty="0">
                          <a:effectLst/>
                          <a:latin typeface="Times New Roman"/>
                          <a:ea typeface="Times New Roman"/>
                        </a:rPr>
                        <a:t> </a:t>
                      </a:r>
                      <a:r>
                        <a:rPr lang="en-US" sz="2000" dirty="0" err="1">
                          <a:effectLst/>
                          <a:latin typeface="Times New Roman"/>
                          <a:ea typeface="Times New Roman"/>
                        </a:rPr>
                        <a:t>gia</a:t>
                      </a:r>
                      <a:r>
                        <a:rPr lang="en-US" sz="2000" dirty="0">
                          <a:effectLst/>
                          <a:latin typeface="Times New Roman"/>
                          <a:ea typeface="Times New Roman"/>
                        </a:rPr>
                        <a:t> </a:t>
                      </a:r>
                      <a:r>
                        <a:rPr lang="en-US" sz="2000" dirty="0" err="1">
                          <a:effectLst/>
                          <a:latin typeface="Times New Roman"/>
                          <a:ea typeface="Times New Roman"/>
                        </a:rPr>
                        <a:t>cổ</a:t>
                      </a:r>
                      <a:r>
                        <a:rPr lang="en-US" sz="2000" dirty="0">
                          <a:effectLst/>
                          <a:latin typeface="Times New Roman"/>
                          <a:ea typeface="Times New Roman"/>
                        </a:rPr>
                        <a:t> </a:t>
                      </a:r>
                      <a:r>
                        <a:rPr lang="en-US" sz="2000" dirty="0" err="1">
                          <a:effectLst/>
                          <a:latin typeface="Times New Roman"/>
                          <a:ea typeface="Times New Roman"/>
                        </a:rPr>
                        <a:t>đầu</a:t>
                      </a:r>
                      <a:r>
                        <a:rPr lang="en-US" sz="2000" dirty="0">
                          <a:effectLst/>
                          <a:latin typeface="Times New Roman"/>
                          <a:ea typeface="Times New Roman"/>
                        </a:rPr>
                        <a:t> </a:t>
                      </a:r>
                      <a:r>
                        <a:rPr lang="en-US" sz="2000" dirty="0" err="1">
                          <a:effectLst/>
                          <a:latin typeface="Times New Roman"/>
                          <a:ea typeface="Times New Roman"/>
                        </a:rPr>
                        <a:t>tiên</a:t>
                      </a:r>
                      <a:r>
                        <a:rPr lang="en-US" sz="2000" dirty="0">
                          <a:effectLst/>
                          <a:latin typeface="Times New Roman"/>
                          <a:ea typeface="Times New Roman"/>
                        </a:rPr>
                        <a:t> </a:t>
                      </a:r>
                      <a:r>
                        <a:rPr lang="en-US" sz="2000" dirty="0" err="1">
                          <a:effectLst/>
                          <a:latin typeface="Times New Roman"/>
                          <a:ea typeface="Times New Roman"/>
                        </a:rPr>
                        <a:t>trên</a:t>
                      </a:r>
                      <a:r>
                        <a:rPr lang="en-US" sz="2000" dirty="0">
                          <a:effectLst/>
                          <a:latin typeface="Times New Roman"/>
                          <a:ea typeface="Times New Roman"/>
                        </a:rPr>
                        <a:t> </a:t>
                      </a:r>
                      <a:r>
                        <a:rPr lang="en-US" sz="2000" dirty="0" err="1">
                          <a:effectLst/>
                          <a:latin typeface="Times New Roman"/>
                          <a:ea typeface="Times New Roman"/>
                        </a:rPr>
                        <a:t>đất</a:t>
                      </a:r>
                      <a:r>
                        <a:rPr lang="en-US" sz="2000" dirty="0">
                          <a:effectLst/>
                          <a:latin typeface="Times New Roman"/>
                          <a:ea typeface="Times New Roman"/>
                        </a:rPr>
                        <a:t> </a:t>
                      </a:r>
                      <a:r>
                        <a:rPr lang="en-US" sz="2000" dirty="0" err="1">
                          <a:effectLst/>
                          <a:latin typeface="Times New Roman"/>
                          <a:ea typeface="Times New Roman"/>
                        </a:rPr>
                        <a:t>nước</a:t>
                      </a:r>
                      <a:r>
                        <a:rPr lang="en-US" sz="2000" dirty="0">
                          <a:effectLst/>
                          <a:latin typeface="Times New Roman"/>
                          <a:ea typeface="Times New Roman"/>
                        </a:rPr>
                        <a:t> </a:t>
                      </a:r>
                      <a:r>
                        <a:rPr lang="en-US" sz="2000" dirty="0" err="1">
                          <a:effectLst/>
                          <a:latin typeface="Times New Roman"/>
                          <a:ea typeface="Times New Roman"/>
                        </a:rPr>
                        <a:t>Việt</a:t>
                      </a:r>
                      <a:r>
                        <a:rPr lang="en-US" sz="2000" dirty="0">
                          <a:effectLst/>
                          <a:latin typeface="Times New Roman"/>
                          <a:ea typeface="Times New Roman"/>
                        </a:rPr>
                        <a:t> Nam </a:t>
                      </a:r>
                      <a:r>
                        <a:rPr lang="en-US" sz="2000" dirty="0" err="1">
                          <a:effectLst/>
                          <a:latin typeface="Times New Roman"/>
                          <a:ea typeface="Times New Roman"/>
                        </a:rPr>
                        <a:t>là</a:t>
                      </a:r>
                      <a:r>
                        <a:rPr lang="en-US" sz="2000" dirty="0">
                          <a:effectLst/>
                          <a:latin typeface="Times New Roman"/>
                          <a:ea typeface="Times New Roman"/>
                        </a:rPr>
                        <a:t> </a:t>
                      </a:r>
                      <a:r>
                        <a:rPr lang="en-US" sz="2000" dirty="0" err="1">
                          <a:effectLst/>
                          <a:latin typeface="Times New Roman"/>
                          <a:ea typeface="Times New Roman"/>
                        </a:rPr>
                        <a:t>những</a:t>
                      </a:r>
                      <a:r>
                        <a:rPr lang="en-US" sz="2000" dirty="0">
                          <a:effectLst/>
                          <a:latin typeface="Times New Roman"/>
                          <a:ea typeface="Times New Roman"/>
                        </a:rPr>
                        <a:t> </a:t>
                      </a:r>
                      <a:r>
                        <a:rPr lang="en-US" sz="2000" dirty="0" err="1">
                          <a:effectLst/>
                          <a:latin typeface="Times New Roman"/>
                          <a:ea typeface="Times New Roman"/>
                        </a:rPr>
                        <a:t>khu</a:t>
                      </a:r>
                      <a:r>
                        <a:rPr lang="en-US" sz="2000" dirty="0">
                          <a:effectLst/>
                          <a:latin typeface="Times New Roman"/>
                          <a:ea typeface="Times New Roman"/>
                        </a:rPr>
                        <a:t> </a:t>
                      </a:r>
                      <a:r>
                        <a:rPr lang="en-US" sz="2000" dirty="0" err="1">
                          <a:effectLst/>
                          <a:latin typeface="Times New Roman"/>
                          <a:ea typeface="Times New Roman"/>
                        </a:rPr>
                        <a:t>vực</a:t>
                      </a:r>
                      <a:r>
                        <a:rPr lang="en-US" sz="2000" dirty="0">
                          <a:effectLst/>
                          <a:latin typeface="Times New Roman"/>
                          <a:ea typeface="Times New Roman"/>
                        </a:rPr>
                        <a:t> </a:t>
                      </a:r>
                      <a:r>
                        <a:rPr lang="en-US" sz="2000" dirty="0" err="1">
                          <a:effectLst/>
                          <a:latin typeface="Times New Roman"/>
                          <a:ea typeface="Times New Roman"/>
                        </a:rPr>
                        <a:t>dân</a:t>
                      </a:r>
                      <a:r>
                        <a:rPr lang="en-US" sz="2000" dirty="0">
                          <a:effectLst/>
                          <a:latin typeface="Times New Roman"/>
                          <a:ea typeface="Times New Roman"/>
                        </a:rPr>
                        <a:t> </a:t>
                      </a:r>
                      <a:r>
                        <a:rPr lang="en-US" sz="2000" dirty="0" err="1">
                          <a:effectLst/>
                          <a:latin typeface="Times New Roman"/>
                          <a:ea typeface="Times New Roman"/>
                        </a:rPr>
                        <a:t>cư</a:t>
                      </a:r>
                      <a:r>
                        <a:rPr lang="en-US" sz="2000" dirty="0">
                          <a:effectLst/>
                          <a:latin typeface="Times New Roman"/>
                          <a:ea typeface="Times New Roman"/>
                        </a:rPr>
                        <a:t> </a:t>
                      </a:r>
                      <a:r>
                        <a:rPr lang="en-US" sz="2000" dirty="0" err="1">
                          <a:effectLst/>
                          <a:latin typeface="Times New Roman"/>
                          <a:ea typeface="Times New Roman"/>
                        </a:rPr>
                        <a:t>thưa</a:t>
                      </a:r>
                      <a:r>
                        <a:rPr lang="en-US" sz="2000" dirty="0">
                          <a:effectLst/>
                          <a:latin typeface="Times New Roman"/>
                          <a:ea typeface="Times New Roman"/>
                        </a:rPr>
                        <a:t> </a:t>
                      </a:r>
                      <a:r>
                        <a:rPr lang="en-US" sz="2000" dirty="0" err="1">
                          <a:effectLst/>
                          <a:latin typeface="Times New Roman"/>
                          <a:ea typeface="Times New Roman"/>
                        </a:rPr>
                        <a:t>thớt</a:t>
                      </a:r>
                      <a:r>
                        <a:rPr lang="en-US" sz="2000" dirty="0">
                          <a:effectLst/>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dirty="0">
                          <a:effectLst/>
                          <a:latin typeface="Times New Roman"/>
                          <a:ea typeface="Times New Roman"/>
                        </a:rPr>
                        <a:t> </a:t>
                      </a:r>
                      <a:r>
                        <a:rPr lang="en-US" sz="1200" dirty="0" smtClean="0">
                          <a:effectLst/>
                          <a:latin typeface="Times New Roman"/>
                          <a:ea typeface="Times New Roman"/>
                        </a:rPr>
                        <a:t>S</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233">
                <a:tc>
                  <a:txBody>
                    <a:bodyPr/>
                    <a:lstStyle/>
                    <a:p>
                      <a:pPr>
                        <a:spcAft>
                          <a:spcPts val="0"/>
                        </a:spcAft>
                        <a:tabLst>
                          <a:tab pos="782955" algn="l"/>
                        </a:tabLst>
                      </a:pPr>
                      <a:r>
                        <a:rPr lang="en-US" sz="2000" dirty="0" err="1">
                          <a:effectLst/>
                          <a:latin typeface="Times New Roman"/>
                          <a:ea typeface="Times New Roman"/>
                        </a:rPr>
                        <a:t>Việc</a:t>
                      </a:r>
                      <a:r>
                        <a:rPr lang="en-US" sz="2000" dirty="0">
                          <a:effectLst/>
                          <a:latin typeface="Times New Roman"/>
                          <a:ea typeface="Times New Roman"/>
                        </a:rPr>
                        <a:t> </a:t>
                      </a:r>
                      <a:r>
                        <a:rPr lang="en-US" sz="2000" dirty="0" err="1">
                          <a:effectLst/>
                          <a:latin typeface="Times New Roman"/>
                          <a:ea typeface="Times New Roman"/>
                        </a:rPr>
                        <a:t>người</a:t>
                      </a:r>
                      <a:r>
                        <a:rPr lang="en-US" sz="2000" dirty="0">
                          <a:effectLst/>
                          <a:latin typeface="Times New Roman"/>
                          <a:ea typeface="Times New Roman"/>
                        </a:rPr>
                        <a:t> </a:t>
                      </a:r>
                      <a:r>
                        <a:rPr lang="en-US" sz="2000" dirty="0" err="1">
                          <a:effectLst/>
                          <a:latin typeface="Times New Roman"/>
                          <a:ea typeface="Times New Roman"/>
                        </a:rPr>
                        <a:t>nguyên</a:t>
                      </a:r>
                      <a:r>
                        <a:rPr lang="en-US" sz="2000" dirty="0">
                          <a:effectLst/>
                          <a:latin typeface="Times New Roman"/>
                          <a:ea typeface="Times New Roman"/>
                        </a:rPr>
                        <a:t> </a:t>
                      </a:r>
                      <a:r>
                        <a:rPr lang="en-US" sz="2000" dirty="0" err="1">
                          <a:effectLst/>
                          <a:latin typeface="Times New Roman"/>
                          <a:ea typeface="Times New Roman"/>
                        </a:rPr>
                        <a:t>thủy</a:t>
                      </a:r>
                      <a:r>
                        <a:rPr lang="en-US" sz="2000" dirty="0">
                          <a:effectLst/>
                          <a:latin typeface="Times New Roman"/>
                          <a:ea typeface="Times New Roman"/>
                        </a:rPr>
                        <a:t> </a:t>
                      </a:r>
                      <a:r>
                        <a:rPr lang="en-US" sz="2000" dirty="0" err="1">
                          <a:effectLst/>
                          <a:latin typeface="Times New Roman"/>
                          <a:ea typeface="Times New Roman"/>
                        </a:rPr>
                        <a:t>định</a:t>
                      </a:r>
                      <a:r>
                        <a:rPr lang="en-US" sz="2000" dirty="0">
                          <a:effectLst/>
                          <a:latin typeface="Times New Roman"/>
                          <a:ea typeface="Times New Roman"/>
                        </a:rPr>
                        <a:t> </a:t>
                      </a:r>
                      <a:r>
                        <a:rPr lang="en-US" sz="2000" dirty="0" err="1">
                          <a:effectLst/>
                          <a:latin typeface="Times New Roman"/>
                          <a:ea typeface="Times New Roman"/>
                        </a:rPr>
                        <a:t>cư</a:t>
                      </a:r>
                      <a:r>
                        <a:rPr lang="en-US" sz="2000" dirty="0">
                          <a:effectLst/>
                          <a:latin typeface="Times New Roman"/>
                          <a:ea typeface="Times New Roman"/>
                        </a:rPr>
                        <a:t> </a:t>
                      </a:r>
                      <a:r>
                        <a:rPr lang="en-US" sz="2000" dirty="0" err="1">
                          <a:effectLst/>
                          <a:latin typeface="Times New Roman"/>
                          <a:ea typeface="Times New Roman"/>
                        </a:rPr>
                        <a:t>lâu</a:t>
                      </a:r>
                      <a:r>
                        <a:rPr lang="en-US" sz="2000" dirty="0">
                          <a:effectLst/>
                          <a:latin typeface="Times New Roman"/>
                          <a:ea typeface="Times New Roman"/>
                        </a:rPr>
                        <a:t> </a:t>
                      </a:r>
                      <a:r>
                        <a:rPr lang="en-US" sz="2000" dirty="0" err="1">
                          <a:effectLst/>
                          <a:latin typeface="Times New Roman"/>
                          <a:ea typeface="Times New Roman"/>
                        </a:rPr>
                        <a:t>dài</a:t>
                      </a:r>
                      <a:r>
                        <a:rPr lang="en-US" sz="2000" dirty="0">
                          <a:effectLst/>
                          <a:latin typeface="Times New Roman"/>
                          <a:ea typeface="Times New Roman"/>
                        </a:rPr>
                        <a:t> </a:t>
                      </a:r>
                      <a:r>
                        <a:rPr lang="en-US" sz="2000" dirty="0" err="1">
                          <a:effectLst/>
                          <a:latin typeface="Times New Roman"/>
                          <a:ea typeface="Times New Roman"/>
                        </a:rPr>
                        <a:t>ven</a:t>
                      </a:r>
                      <a:r>
                        <a:rPr lang="en-US" sz="2000" dirty="0">
                          <a:effectLst/>
                          <a:latin typeface="Times New Roman"/>
                          <a:ea typeface="Times New Roman"/>
                        </a:rPr>
                        <a:t> </a:t>
                      </a:r>
                      <a:r>
                        <a:rPr lang="en-US" sz="2000" dirty="0" err="1">
                          <a:effectLst/>
                          <a:latin typeface="Times New Roman"/>
                          <a:ea typeface="Times New Roman"/>
                        </a:rPr>
                        <a:t>các</a:t>
                      </a:r>
                      <a:r>
                        <a:rPr lang="en-US" sz="2000" dirty="0">
                          <a:effectLst/>
                          <a:latin typeface="Times New Roman"/>
                          <a:ea typeface="Times New Roman"/>
                        </a:rPr>
                        <a:t> con </a:t>
                      </a:r>
                      <a:r>
                        <a:rPr lang="en-US" sz="2000" dirty="0" err="1">
                          <a:effectLst/>
                          <a:latin typeface="Times New Roman"/>
                          <a:ea typeface="Times New Roman"/>
                        </a:rPr>
                        <a:t>sông</a:t>
                      </a:r>
                      <a:r>
                        <a:rPr lang="en-US" sz="2000" dirty="0">
                          <a:effectLst/>
                          <a:latin typeface="Times New Roman"/>
                          <a:ea typeface="Times New Roman"/>
                        </a:rPr>
                        <a:t> </a:t>
                      </a:r>
                      <a:r>
                        <a:rPr lang="en-US" sz="2000" dirty="0" err="1">
                          <a:effectLst/>
                          <a:latin typeface="Times New Roman"/>
                          <a:ea typeface="Times New Roman"/>
                        </a:rPr>
                        <a:t>lớn</a:t>
                      </a:r>
                      <a:r>
                        <a:rPr lang="en-US" sz="2000" dirty="0">
                          <a:effectLst/>
                          <a:latin typeface="Times New Roman"/>
                          <a:ea typeface="Times New Roman"/>
                        </a:rPr>
                        <a:t> </a:t>
                      </a:r>
                      <a:r>
                        <a:rPr lang="en-US" sz="2000" dirty="0" err="1">
                          <a:effectLst/>
                          <a:latin typeface="Times New Roman"/>
                          <a:ea typeface="Times New Roman"/>
                        </a:rPr>
                        <a:t>là</a:t>
                      </a:r>
                      <a:r>
                        <a:rPr lang="en-US" sz="2000" dirty="0">
                          <a:effectLst/>
                          <a:latin typeface="Times New Roman"/>
                          <a:ea typeface="Times New Roman"/>
                        </a:rPr>
                        <a:t> </a:t>
                      </a:r>
                      <a:r>
                        <a:rPr lang="en-US" sz="2000" dirty="0" err="1">
                          <a:effectLst/>
                          <a:latin typeface="Times New Roman"/>
                          <a:ea typeface="Times New Roman"/>
                        </a:rPr>
                        <a:t>vì</a:t>
                      </a:r>
                      <a:r>
                        <a:rPr lang="en-US" sz="2000" dirty="0">
                          <a:effectLst/>
                          <a:latin typeface="Times New Roman"/>
                          <a:ea typeface="Times New Roman"/>
                        </a:rPr>
                        <a:t> </a:t>
                      </a:r>
                      <a:r>
                        <a:rPr lang="en-US" sz="2000" dirty="0" err="1">
                          <a:effectLst/>
                          <a:latin typeface="Times New Roman"/>
                          <a:ea typeface="Times New Roman"/>
                        </a:rPr>
                        <a:t>họ</a:t>
                      </a:r>
                      <a:r>
                        <a:rPr lang="en-US" sz="2000" dirty="0">
                          <a:effectLst/>
                          <a:latin typeface="Times New Roman"/>
                          <a:ea typeface="Times New Roman"/>
                        </a:rPr>
                        <a:t> </a:t>
                      </a:r>
                      <a:r>
                        <a:rPr lang="en-US" sz="2000" dirty="0" err="1">
                          <a:effectLst/>
                          <a:latin typeface="Times New Roman"/>
                          <a:ea typeface="Times New Roman"/>
                        </a:rPr>
                        <a:t>có</a:t>
                      </a:r>
                      <a:r>
                        <a:rPr lang="en-US" sz="2000" dirty="0">
                          <a:effectLst/>
                          <a:latin typeface="Times New Roman"/>
                          <a:ea typeface="Times New Roman"/>
                        </a:rPr>
                        <a:t> </a:t>
                      </a:r>
                      <a:r>
                        <a:rPr lang="en-US" sz="2000" dirty="0" err="1">
                          <a:effectLst/>
                          <a:latin typeface="Times New Roman"/>
                          <a:ea typeface="Times New Roman"/>
                        </a:rPr>
                        <a:t>công</a:t>
                      </a:r>
                      <a:r>
                        <a:rPr lang="en-US" sz="2000" dirty="0">
                          <a:effectLst/>
                          <a:latin typeface="Times New Roman"/>
                          <a:ea typeface="Times New Roman"/>
                        </a:rPr>
                        <a:t> </a:t>
                      </a:r>
                      <a:r>
                        <a:rPr lang="en-US" sz="2000" dirty="0" err="1">
                          <a:effectLst/>
                          <a:latin typeface="Times New Roman"/>
                          <a:ea typeface="Times New Roman"/>
                        </a:rPr>
                        <a:t>cụ</a:t>
                      </a:r>
                      <a:r>
                        <a:rPr lang="en-US" sz="2000" dirty="0">
                          <a:effectLst/>
                          <a:latin typeface="Times New Roman"/>
                          <a:ea typeface="Times New Roman"/>
                        </a:rPr>
                        <a:t> </a:t>
                      </a:r>
                      <a:r>
                        <a:rPr lang="en-US" sz="2000" dirty="0" err="1">
                          <a:effectLst/>
                          <a:latin typeface="Times New Roman"/>
                          <a:ea typeface="Times New Roman"/>
                        </a:rPr>
                        <a:t>sản</a:t>
                      </a:r>
                      <a:r>
                        <a:rPr lang="en-US" sz="2000" dirty="0">
                          <a:effectLst/>
                          <a:latin typeface="Times New Roman"/>
                          <a:ea typeface="Times New Roman"/>
                        </a:rPr>
                        <a:t> </a:t>
                      </a:r>
                      <a:r>
                        <a:rPr lang="en-US" sz="2000" dirty="0" err="1">
                          <a:effectLst/>
                          <a:latin typeface="Times New Roman"/>
                          <a:ea typeface="Times New Roman"/>
                        </a:rPr>
                        <a:t>xuất</a:t>
                      </a:r>
                      <a:r>
                        <a:rPr lang="en-US" sz="2000" dirty="0">
                          <a:effectLst/>
                          <a:latin typeface="Times New Roman"/>
                          <a:ea typeface="Times New Roman"/>
                        </a:rPr>
                        <a:t>, </a:t>
                      </a:r>
                      <a:r>
                        <a:rPr lang="en-US" sz="2000" dirty="0" err="1">
                          <a:effectLst/>
                          <a:latin typeface="Times New Roman"/>
                          <a:ea typeface="Times New Roman"/>
                        </a:rPr>
                        <a:t>vũ</a:t>
                      </a:r>
                      <a:r>
                        <a:rPr lang="en-US" sz="2000" dirty="0">
                          <a:effectLst/>
                          <a:latin typeface="Times New Roman"/>
                          <a:ea typeface="Times New Roman"/>
                        </a:rPr>
                        <a:t> </a:t>
                      </a:r>
                      <a:r>
                        <a:rPr lang="en-US" sz="2000" dirty="0" err="1">
                          <a:effectLst/>
                          <a:latin typeface="Times New Roman"/>
                          <a:ea typeface="Times New Roman"/>
                        </a:rPr>
                        <a:t>khí</a:t>
                      </a:r>
                      <a:r>
                        <a:rPr lang="en-US" sz="2000" dirty="0">
                          <a:effectLst/>
                          <a:latin typeface="Times New Roman"/>
                          <a:ea typeface="Times New Roman"/>
                        </a:rPr>
                        <a:t> </a:t>
                      </a:r>
                      <a:r>
                        <a:rPr lang="en-US" sz="2000" dirty="0" err="1">
                          <a:effectLst/>
                          <a:latin typeface="Times New Roman"/>
                          <a:ea typeface="Times New Roman"/>
                        </a:rPr>
                        <a:t>chống</a:t>
                      </a:r>
                      <a:r>
                        <a:rPr lang="en-US" sz="2000" dirty="0">
                          <a:effectLst/>
                          <a:latin typeface="Times New Roman"/>
                          <a:ea typeface="Times New Roman"/>
                        </a:rPr>
                        <a:t> </a:t>
                      </a:r>
                      <a:r>
                        <a:rPr lang="en-US" sz="2000" dirty="0" err="1">
                          <a:effectLst/>
                          <a:latin typeface="Times New Roman"/>
                          <a:ea typeface="Times New Roman"/>
                        </a:rPr>
                        <a:t>lại</a:t>
                      </a:r>
                      <a:r>
                        <a:rPr lang="en-US" sz="2000" dirty="0">
                          <a:effectLst/>
                          <a:latin typeface="Times New Roman"/>
                          <a:ea typeface="Times New Roman"/>
                        </a:rPr>
                        <a:t> </a:t>
                      </a:r>
                      <a:r>
                        <a:rPr lang="en-US" sz="2000" dirty="0" err="1">
                          <a:effectLst/>
                          <a:latin typeface="Times New Roman"/>
                          <a:ea typeface="Times New Roman"/>
                        </a:rPr>
                        <a:t>thú</a:t>
                      </a:r>
                      <a:r>
                        <a:rPr lang="en-US" sz="2000" dirty="0">
                          <a:effectLst/>
                          <a:latin typeface="Times New Roman"/>
                          <a:ea typeface="Times New Roman"/>
                        </a:rPr>
                        <a:t> </a:t>
                      </a:r>
                      <a:r>
                        <a:rPr lang="en-US" sz="2000" dirty="0" err="1">
                          <a:effectLst/>
                          <a:latin typeface="Times New Roman"/>
                          <a:ea typeface="Times New Roman"/>
                        </a:rPr>
                        <a:t>dữ</a:t>
                      </a:r>
                      <a:r>
                        <a:rPr lang="en-US" sz="2000" dirty="0">
                          <a:effectLst/>
                          <a:latin typeface="Times New Roman"/>
                          <a:ea typeface="Times New Roman"/>
                        </a:rPr>
                        <a:t>, </a:t>
                      </a:r>
                      <a:r>
                        <a:rPr lang="en-US" sz="2000" dirty="0" err="1">
                          <a:effectLst/>
                          <a:latin typeface="Times New Roman"/>
                          <a:ea typeface="Times New Roman"/>
                        </a:rPr>
                        <a:t>họ</a:t>
                      </a:r>
                      <a:r>
                        <a:rPr lang="en-US" sz="2000" dirty="0">
                          <a:effectLst/>
                          <a:latin typeface="Times New Roman"/>
                          <a:ea typeface="Times New Roman"/>
                        </a:rPr>
                        <a:t> </a:t>
                      </a:r>
                      <a:r>
                        <a:rPr lang="en-US" sz="2000" dirty="0" err="1">
                          <a:effectLst/>
                          <a:latin typeface="Times New Roman"/>
                          <a:ea typeface="Times New Roman"/>
                        </a:rPr>
                        <a:t>cần</a:t>
                      </a:r>
                      <a:r>
                        <a:rPr lang="en-US" sz="2000" dirty="0">
                          <a:effectLst/>
                          <a:latin typeface="Times New Roman"/>
                          <a:ea typeface="Times New Roman"/>
                        </a:rPr>
                        <a:t> </a:t>
                      </a:r>
                      <a:r>
                        <a:rPr lang="en-US" sz="2000" dirty="0" err="1">
                          <a:effectLst/>
                          <a:latin typeface="Times New Roman"/>
                          <a:ea typeface="Times New Roman"/>
                        </a:rPr>
                        <a:t>nước</a:t>
                      </a:r>
                      <a:r>
                        <a:rPr lang="en-US" sz="2000" dirty="0">
                          <a:effectLst/>
                          <a:latin typeface="Times New Roman"/>
                          <a:ea typeface="Times New Roman"/>
                        </a:rPr>
                        <a:t> </a:t>
                      </a:r>
                      <a:r>
                        <a:rPr lang="en-US" sz="2000" dirty="0" err="1">
                          <a:effectLst/>
                          <a:latin typeface="Times New Roman"/>
                          <a:ea typeface="Times New Roman"/>
                        </a:rPr>
                        <a:t>tưới</a:t>
                      </a:r>
                      <a:r>
                        <a:rPr lang="en-US" sz="2000" dirty="0">
                          <a:effectLst/>
                          <a:latin typeface="Times New Roman"/>
                          <a:ea typeface="Times New Roman"/>
                        </a:rPr>
                        <a:t>, con </a:t>
                      </a:r>
                      <a:r>
                        <a:rPr lang="en-US" sz="2000" dirty="0" err="1">
                          <a:effectLst/>
                          <a:latin typeface="Times New Roman"/>
                          <a:ea typeface="Times New Roman"/>
                        </a:rPr>
                        <a:t>đường</a:t>
                      </a:r>
                      <a:r>
                        <a:rPr lang="en-US" sz="2000" dirty="0">
                          <a:effectLst/>
                          <a:latin typeface="Times New Roman"/>
                          <a:ea typeface="Times New Roman"/>
                        </a:rPr>
                        <a:t> </a:t>
                      </a:r>
                      <a:r>
                        <a:rPr lang="en-US" sz="2000" dirty="0" err="1">
                          <a:effectLst/>
                          <a:latin typeface="Times New Roman"/>
                          <a:ea typeface="Times New Roman"/>
                        </a:rPr>
                        <a:t>đi</a:t>
                      </a:r>
                      <a:r>
                        <a:rPr lang="en-US" sz="2000" dirty="0">
                          <a:effectLst/>
                          <a:latin typeface="Times New Roman"/>
                          <a:ea typeface="Times New Roman"/>
                        </a:rPr>
                        <a:t> </a:t>
                      </a:r>
                      <a:r>
                        <a:rPr lang="en-US" sz="2000" dirty="0" err="1">
                          <a:effectLst/>
                          <a:latin typeface="Times New Roman"/>
                          <a:ea typeface="Times New Roman"/>
                        </a:rPr>
                        <a:t>lại</a:t>
                      </a:r>
                      <a:r>
                        <a:rPr lang="en-US" sz="2000" dirty="0">
                          <a:effectLst/>
                          <a:latin typeface="Times New Roman"/>
                          <a:ea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dirty="0">
                          <a:effectLst/>
                          <a:latin typeface="Times New Roman"/>
                          <a:ea typeface="Times New Roman"/>
                        </a:rPr>
                        <a:t> </a:t>
                      </a:r>
                      <a:r>
                        <a:rPr lang="en-US" sz="1200" dirty="0" smtClean="0">
                          <a:effectLst/>
                          <a:latin typeface="Times New Roman"/>
                          <a:ea typeface="Times New Roman"/>
                        </a:rPr>
                        <a:t>Đ</a:t>
                      </a:r>
                      <a:endParaRPr lang="en-US"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2567940" algn="l"/>
                        </a:tabLst>
                      </a:pPr>
                      <a:r>
                        <a:rPr lang="en-US" sz="12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1"/>
          <p:cNvSpPr>
            <a:spLocks noGrp="1" noChangeArrowheads="1"/>
          </p:cNvSpPr>
          <p:nvPr>
            <p:ph type="title"/>
          </p:nvPr>
        </p:nvSpPr>
        <p:spPr bwMode="auto">
          <a:xfrm>
            <a:off x="457200" y="615305"/>
            <a:ext cx="53447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568575"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Cho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biết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câu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nào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đây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đúng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(Đ)/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433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3611562"/>
          </a:xfrm>
        </p:spPr>
        <p:txBody>
          <a:bodyPr>
            <a:normAutofit fontScale="90000"/>
          </a:bodyPr>
          <a:lstStyle/>
          <a:p>
            <a:pPr algn="l"/>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3200" dirty="0" err="1" smtClean="0">
                <a:latin typeface="Times New Roman" pitchFamily="18" charset="0"/>
                <a:cs typeface="Times New Roman" pitchFamily="18" charset="0"/>
              </a:rPr>
              <a:t>Việc</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cư</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trú.Họ</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lắp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ruộng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lúa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gặt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định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ven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cư</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càng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đông</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cơ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xuất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quốc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cổ</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29305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124200"/>
          </a:xfrm>
        </p:spPr>
        <p:txBody>
          <a:bodyPr>
            <a:normAutofit fontScale="90000"/>
          </a:bodyPr>
          <a:lstStyle/>
          <a:p>
            <a:pPr algn="l"/>
            <a:r>
              <a:rPr lang="en-US" dirty="0" err="1"/>
              <a:t>C</a:t>
            </a:r>
            <a:r>
              <a:rPr lang="en-US" dirty="0" err="1" smtClean="0"/>
              <a:t>hốt</a:t>
            </a:r>
            <a:r>
              <a:rPr lang="en-US" dirty="0" smtClean="0"/>
              <a:t> </a:t>
            </a:r>
            <a:r>
              <a:rPr lang="en-US" dirty="0" err="1" smtClean="0"/>
              <a:t>nội</a:t>
            </a:r>
            <a:r>
              <a:rPr lang="en-US" dirty="0" smtClean="0"/>
              <a:t> dung </a:t>
            </a:r>
            <a:r>
              <a:rPr lang="en-US" dirty="0" err="1" smtClean="0"/>
              <a:t>tiết</a:t>
            </a:r>
            <a:r>
              <a:rPr lang="en-US" dirty="0" smtClean="0"/>
              <a:t> </a:t>
            </a:r>
            <a:r>
              <a:rPr lang="en-US" dirty="0" err="1" smtClean="0"/>
              <a:t>học</a:t>
            </a:r>
            <a:r>
              <a:rPr lang="en-US" dirty="0" smtClean="0"/>
              <a:t> </a:t>
            </a:r>
            <a:r>
              <a:rPr lang="en-US" dirty="0" err="1" smtClean="0"/>
              <a:t>hôm</a:t>
            </a:r>
            <a:r>
              <a:rPr lang="en-US" dirty="0" smtClean="0"/>
              <a:t> nay</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4000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dân</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Bắc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Nam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còn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ở 5 </a:t>
            </a:r>
            <a:r>
              <a:rPr lang="en-US" sz="2800" dirty="0" err="1" smtClean="0">
                <a:latin typeface="Times New Roman" pitchFamily="18" charset="0"/>
                <a:cs typeface="Times New Roman" pitchFamily="18" charset="0"/>
              </a:rPr>
              <a:t>nền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Phùng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(2000 TCN),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Đậu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Sa </a:t>
            </a:r>
            <a:r>
              <a:rPr lang="en-US" sz="2800" dirty="0" err="1" smtClean="0">
                <a:latin typeface="Times New Roman" pitchFamily="18" charset="0"/>
                <a:cs typeface="Times New Roman" pitchFamily="18" charset="0"/>
              </a:rPr>
              <a:t>Huỳnh</a:t>
            </a:r>
            <a:r>
              <a:rPr lang="en-US" sz="2800" dirty="0" smtClean="0">
                <a:latin typeface="Times New Roman" pitchFamily="18" charset="0"/>
                <a:cs typeface="Times New Roman" pitchFamily="18" charset="0"/>
              </a:rPr>
              <a:t>(1500 TCN), </a:t>
            </a:r>
            <a:r>
              <a:rPr lang="en-US" sz="2800" dirty="0" err="1" smtClean="0">
                <a:latin typeface="Times New Roman" pitchFamily="18" charset="0"/>
                <a:cs typeface="Times New Roman" pitchFamily="18" charset="0"/>
              </a:rPr>
              <a:t>Gò</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Nai</a:t>
            </a:r>
            <a:r>
              <a:rPr lang="en-US" sz="2800" dirty="0" smtClean="0">
                <a:latin typeface="Times New Roman" pitchFamily="18" charset="0"/>
                <a:cs typeface="Times New Roman" pitchFamily="18" charset="0"/>
              </a:rPr>
              <a:t>(1000 TCN).</a:t>
            </a:r>
            <a:br>
              <a:rPr lang="en-US" sz="2800" dirty="0" smtClean="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3200" dirty="0" err="1">
                <a:solidFill>
                  <a:prstClr val="black"/>
                </a:solidFill>
                <a:latin typeface="Times New Roman" pitchFamily="18" charset="0"/>
                <a:cs typeface="Times New Roman" pitchFamily="18" charset="0"/>
              </a:rPr>
              <a:t>Việc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sử</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dụng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công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cụ</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bằng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kim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loại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giúp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người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nguyên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thủy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mở</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rộng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địa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bàn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cư</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trú.Họ</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đã</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biết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dùng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cày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gỗ</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lắp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lưỡi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bằng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đồng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cày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ruộng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trồng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lúa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dùng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lưỡi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hái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để</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gặt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định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cư</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lâu</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dài</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ven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sông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dân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cư</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ngày</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càng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đông</a:t>
            </a:r>
            <a:r>
              <a:rPr lang="en-US" sz="3200" dirty="0">
                <a:solidFill>
                  <a:prstClr val="black"/>
                </a:solidFill>
                <a:latin typeface="Times New Roman" pitchFamily="18" charset="0"/>
                <a:cs typeface="Times New Roman" pitchFamily="18" charset="0"/>
              </a:rPr>
              <a:t> , </a:t>
            </a:r>
            <a:r>
              <a:rPr lang="en-US" sz="3200" dirty="0" err="1">
                <a:solidFill>
                  <a:prstClr val="black"/>
                </a:solidFill>
                <a:latin typeface="Times New Roman" pitchFamily="18" charset="0"/>
                <a:cs typeface="Times New Roman" pitchFamily="18" charset="0"/>
              </a:rPr>
              <a:t>cơ</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sở</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cho</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sự</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xuất</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hiện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các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quốc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gia</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cổ</a:t>
            </a:r>
            <a:r>
              <a:rPr lang="en-US" sz="3200" dirty="0">
                <a:solidFill>
                  <a:prstClr val="black"/>
                </a:solidFill>
                <a:latin typeface="Times New Roman" pitchFamily="18" charset="0"/>
                <a:cs typeface="Times New Roman" pitchFamily="18" charset="0"/>
              </a:rPr>
              <a:t>.</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dirty="0" smtClean="0"/>
              <a:t> </a:t>
            </a:r>
            <a:endParaRPr lang="en-US" dirty="0"/>
          </a:p>
        </p:txBody>
      </p:sp>
    </p:spTree>
    <p:extLst>
      <p:ext uri="{BB962C8B-B14F-4D97-AF65-F5344CB8AC3E}">
        <p14:creationId xmlns:p14="http://schemas.microsoft.com/office/powerpoint/2010/main" val="109754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41637" y="736602"/>
            <a:ext cx="3463563" cy="457200"/>
          </a:xfrm>
        </p:spPr>
        <p:style>
          <a:lnRef idx="1">
            <a:schemeClr val="accent3"/>
          </a:lnRef>
          <a:fillRef idx="2">
            <a:schemeClr val="accent3"/>
          </a:fillRef>
          <a:effectRef idx="1">
            <a:schemeClr val="accent3"/>
          </a:effectRef>
          <a:fontRef idx="minor">
            <a:schemeClr val="dk1"/>
          </a:fontRef>
        </p:style>
        <p:txBody>
          <a:bodyPr>
            <a:noAutofit/>
          </a:bodyPr>
          <a:lstStyle/>
          <a:p>
            <a:r>
              <a:rPr lang="en-US" sz="2800" b="1" smtClean="0">
                <a:solidFill>
                  <a:srgbClr val="0066CC"/>
                </a:solidFill>
              </a:rPr>
              <a:t>Hoạt động ở nhà</a:t>
            </a:r>
          </a:p>
        </p:txBody>
      </p:sp>
      <p:sp>
        <p:nvSpPr>
          <p:cNvPr id="4" name="Freeform 3"/>
          <p:cNvSpPr>
            <a:spLocks/>
          </p:cNvSpPr>
          <p:nvPr/>
        </p:nvSpPr>
        <p:spPr bwMode="gray">
          <a:xfrm>
            <a:off x="5029200" y="2286000"/>
            <a:ext cx="1698188"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13" name="Freeform 12"/>
          <p:cNvSpPr>
            <a:spLocks/>
          </p:cNvSpPr>
          <p:nvPr/>
        </p:nvSpPr>
        <p:spPr bwMode="gray">
          <a:xfrm>
            <a:off x="2109454" y="2895600"/>
            <a:ext cx="2003626" cy="1417316"/>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grpSp>
        <p:nvGrpSpPr>
          <p:cNvPr id="2" name="Nhóm 34"/>
          <p:cNvGrpSpPr/>
          <p:nvPr/>
        </p:nvGrpSpPr>
        <p:grpSpPr>
          <a:xfrm>
            <a:off x="609601" y="3950879"/>
            <a:ext cx="2057400" cy="2669843"/>
            <a:chOff x="2118292" y="2756170"/>
            <a:chExt cx="2098787" cy="3052493"/>
          </a:xfrm>
          <a:effectLst>
            <a:outerShdw blurRad="76200" dir="18900000" sy="23000" kx="-1200000" algn="bl" rotWithShape="0">
              <a:prstClr val="black">
                <a:alpha val="20000"/>
              </a:prstClr>
            </a:outerShdw>
          </a:effectLst>
        </p:grpSpPr>
        <p:sp>
          <p:nvSpPr>
            <p:cNvPr id="17" name="AutoShape 16"/>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17"/>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18"/>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9"/>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0"/>
            <p:cNvSpPr txBox="1">
              <a:spLocks noChangeArrowheads="1"/>
            </p:cNvSpPr>
            <p:nvPr/>
          </p:nvSpPr>
          <p:spPr bwMode="gray">
            <a:xfrm>
              <a:off x="2470096" y="2756170"/>
              <a:ext cx="1450889" cy="598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smtClean="0">
                  <a:solidFill>
                    <a:schemeClr val="bg1"/>
                  </a:solidFill>
                </a:rPr>
                <a:t>Em hãy ôn bài bài</a:t>
              </a:r>
              <a:endParaRPr lang="en-US" sz="1400" b="1">
                <a:solidFill>
                  <a:schemeClr val="bg1"/>
                </a:solidFill>
              </a:endParaRPr>
            </a:p>
          </p:txBody>
        </p:sp>
        <p:sp>
          <p:nvSpPr>
            <p:cNvPr id="28" name="Text Box 21"/>
            <p:cNvSpPr txBox="1">
              <a:spLocks noChangeArrowheads="1"/>
            </p:cNvSpPr>
            <p:nvPr/>
          </p:nvSpPr>
          <p:spPr bwMode="auto">
            <a:xfrm>
              <a:off x="2310754" y="3261984"/>
              <a:ext cx="1906325" cy="232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vi-VN" b="1" i="1" smtClean="0">
                  <a:solidFill>
                    <a:srgbClr val="006600"/>
                  </a:solidFill>
                </a:rPr>
                <a:t>Hãy ôn tập để thấy được vai trò của kim loại đối với sự thay đổi của đời sống người nguyên thủy </a:t>
              </a:r>
              <a:endParaRPr lang="en-US" b="1" i="1">
                <a:solidFill>
                  <a:srgbClr val="006600"/>
                </a:solidFill>
              </a:endParaRPr>
            </a:p>
          </p:txBody>
        </p:sp>
      </p:grpSp>
      <p:grpSp>
        <p:nvGrpSpPr>
          <p:cNvPr id="3" name="Nhóm 35"/>
          <p:cNvGrpSpPr/>
          <p:nvPr/>
        </p:nvGrpSpPr>
        <p:grpSpPr>
          <a:xfrm>
            <a:off x="3048000" y="3200400"/>
            <a:ext cx="3200400" cy="3420321"/>
            <a:chOff x="3803424" y="2301252"/>
            <a:chExt cx="2708387" cy="3596521"/>
          </a:xfrm>
          <a:effectLst>
            <a:outerShdw blurRad="76200" dir="18900000" sy="23000" kx="-1200000" algn="bl" rotWithShape="0">
              <a:prstClr val="black">
                <a:alpha val="20000"/>
              </a:prstClr>
            </a:outerShdw>
          </a:effectLst>
        </p:grpSpPr>
        <p:sp>
          <p:nvSpPr>
            <p:cNvPr id="5" name="AutoShape 4"/>
            <p:cNvSpPr>
              <a:spLocks noChangeArrowheads="1"/>
            </p:cNvSpPr>
            <p:nvPr/>
          </p:nvSpPr>
          <p:spPr bwMode="auto">
            <a:xfrm>
              <a:off x="3803424" y="2529854"/>
              <a:ext cx="2708387" cy="336791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
            <p:cNvSpPr>
              <a:spLocks noChangeArrowheads="1"/>
            </p:cNvSpPr>
            <p:nvPr/>
          </p:nvSpPr>
          <p:spPr bwMode="gray">
            <a:xfrm>
              <a:off x="4565424" y="2301252"/>
              <a:ext cx="1676400" cy="457200"/>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6"/>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7"/>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3"/>
            <p:cNvSpPr txBox="1">
              <a:spLocks noChangeArrowheads="1"/>
            </p:cNvSpPr>
            <p:nvPr/>
          </p:nvSpPr>
          <p:spPr bwMode="gray">
            <a:xfrm>
              <a:off x="4489225" y="2377452"/>
              <a:ext cx="18874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1400" b="1" smtClean="0">
                  <a:solidFill>
                    <a:schemeClr val="bg1"/>
                  </a:solidFill>
                </a:rPr>
                <a:t>Tìm tòi quanh em</a:t>
              </a:r>
              <a:endParaRPr lang="en-US" sz="1400" b="1">
                <a:solidFill>
                  <a:schemeClr val="bg1"/>
                </a:solidFill>
              </a:endParaRPr>
            </a:p>
          </p:txBody>
        </p:sp>
        <p:sp>
          <p:nvSpPr>
            <p:cNvPr id="29" name="Text Box 21"/>
            <p:cNvSpPr txBox="1">
              <a:spLocks noChangeArrowheads="1"/>
            </p:cNvSpPr>
            <p:nvPr/>
          </p:nvSpPr>
          <p:spPr bwMode="auto">
            <a:xfrm>
              <a:off x="3803425" y="2758453"/>
              <a:ext cx="2609252" cy="271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b="1" smtClean="0">
                  <a:solidFill>
                    <a:srgbClr val="000099"/>
                  </a:solidFill>
                </a:rPr>
                <a:t>    Tìm tư liệu ở trên Internet: </a:t>
              </a:r>
              <a:r>
                <a:rPr lang="vi-VN" b="1" smtClean="0">
                  <a:solidFill>
                    <a:srgbClr val="000099"/>
                  </a:solidFill>
                </a:rPr>
                <a:t>Hãy tìm tòi các hình ảnh hiện vật về đồ đồng, đồ sắt được khai quật tại các di chỉ khảo cổ.</a:t>
              </a:r>
            </a:p>
            <a:p>
              <a:pPr algn="just"/>
              <a:r>
                <a:rPr lang="vi-VN" b="1" smtClean="0">
                  <a:solidFill>
                    <a:srgbClr val="000099"/>
                  </a:solidFill>
                </a:rPr>
                <a:t>Ví dụ từ khóa: Đồ đồng tại di chỉ Gò Mun.</a:t>
              </a:r>
              <a:endParaRPr lang="en-US" smtClean="0">
                <a:solidFill>
                  <a:srgbClr val="000099"/>
                </a:solidFill>
              </a:endParaRPr>
            </a:p>
            <a:p>
              <a:endParaRPr lang="en-US" b="1">
                <a:solidFill>
                  <a:srgbClr val="000099"/>
                </a:solidFill>
              </a:endParaRPr>
            </a:p>
          </p:txBody>
        </p:sp>
      </p:grpSp>
      <p:grpSp>
        <p:nvGrpSpPr>
          <p:cNvPr id="16" name="Nhóm 36"/>
          <p:cNvGrpSpPr/>
          <p:nvPr/>
        </p:nvGrpSpPr>
        <p:grpSpPr>
          <a:xfrm>
            <a:off x="6567729" y="2580933"/>
            <a:ext cx="1901391" cy="3032066"/>
            <a:chOff x="6905151" y="1924601"/>
            <a:chExt cx="1901391" cy="3032066"/>
          </a:xfrm>
          <a:effectLst>
            <a:outerShdw blurRad="76200" dir="18900000" sy="23000" kx="-1200000" algn="bl" rotWithShape="0">
              <a:prstClr val="black">
                <a:alpha val="20000"/>
              </a:prstClr>
            </a:outerShdw>
          </a:effectLst>
        </p:grpSpPr>
        <p:sp>
          <p:nvSpPr>
            <p:cNvPr id="9" name="AutoShape 8"/>
            <p:cNvSpPr>
              <a:spLocks noChangeArrowheads="1"/>
            </p:cNvSpPr>
            <p:nvPr/>
          </p:nvSpPr>
          <p:spPr bwMode="auto">
            <a:xfrm>
              <a:off x="6905151" y="2071198"/>
              <a:ext cx="1901391"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9"/>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0"/>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11"/>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4"/>
            <p:cNvSpPr txBox="1">
              <a:spLocks noChangeArrowheads="1"/>
            </p:cNvSpPr>
            <p:nvPr/>
          </p:nvSpPr>
          <p:spPr bwMode="gray">
            <a:xfrm>
              <a:off x="7012555" y="1924601"/>
              <a:ext cx="163378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400" smtClean="0">
                  <a:solidFill>
                    <a:srgbClr val="FFFFFF"/>
                  </a:solidFill>
                </a:rPr>
                <a:t>Đọc trước bài mới</a:t>
              </a:r>
              <a:endParaRPr lang="en-US" sz="1400">
                <a:solidFill>
                  <a:srgbClr val="FFFFFF"/>
                </a:solidFill>
              </a:endParaRPr>
            </a:p>
          </p:txBody>
        </p:sp>
        <p:sp>
          <p:nvSpPr>
            <p:cNvPr id="32" name="Text Box 21"/>
            <p:cNvSpPr txBox="1">
              <a:spLocks noChangeArrowheads="1"/>
            </p:cNvSpPr>
            <p:nvPr/>
          </p:nvSpPr>
          <p:spPr bwMode="auto">
            <a:xfrm>
              <a:off x="7064810" y="2544068"/>
              <a:ext cx="16455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b="1" i="1" smtClean="0">
                  <a:solidFill>
                    <a:srgbClr val="FF0000"/>
                  </a:solidFill>
                </a:rPr>
                <a:t>Đọc trước </a:t>
              </a:r>
              <a:r>
                <a:rPr lang="vi-VN" b="1" i="1" smtClean="0">
                  <a:solidFill>
                    <a:srgbClr val="FF0000"/>
                  </a:solidFill>
                </a:rPr>
                <a:t>giới thiệu chương 3. Đọc trước các thông tin liên quan bài 7</a:t>
              </a:r>
              <a:endParaRPr lang="en-US" b="1" i="1">
                <a:solidFill>
                  <a:srgbClr val="FF0000"/>
                </a:solidFill>
              </a:endParaRPr>
            </a:p>
          </p:txBody>
        </p:sp>
      </p:grpSp>
      <p:pic>
        <p:nvPicPr>
          <p:cNvPr id="33794" name="Picture 2" descr="D:\BÁN TÀI LIỆU\GIÁO ÁN SỬ 6-  KẾT NỐI TRI THỨC\BÀI CHUẨN\KÌ 1 - LỊCH SỬ KẾT NỐI TRI THỨC\GIáo án kì 1 Sử 6 Kết nối\6583.jpg_wh860.jpg"/>
          <p:cNvPicPr>
            <a:picLocks noChangeAspect="1" noChangeArrowheads="1"/>
          </p:cNvPicPr>
          <p:nvPr/>
        </p:nvPicPr>
        <p:blipFill>
          <a:blip r:embed="rId2" cstate="print"/>
          <a:srcRect/>
          <a:stretch>
            <a:fillRect/>
          </a:stretch>
        </p:blipFill>
        <p:spPr bwMode="auto">
          <a:xfrm>
            <a:off x="228600" y="1905000"/>
            <a:ext cx="2160597" cy="1828800"/>
          </a:xfrm>
          <a:prstGeom prst="rect">
            <a:avLst/>
          </a:prstGeom>
          <a:noFill/>
        </p:spPr>
      </p:pic>
      <p:pic>
        <p:nvPicPr>
          <p:cNvPr id="33795" name="Picture 3" descr="D:\BÁN TÀI LIỆU\GIÁO ÁN SỬ 6-  KẾT NỐI TRI THỨC\BÀI CHUẨN\KÌ 1 - LỊCH SỬ KẾT NỐI TRI THỨC\GIáo án kì 1 Sử 6 Kết nối\images (1).jpg"/>
          <p:cNvPicPr>
            <a:picLocks noChangeAspect="1" noChangeArrowheads="1"/>
          </p:cNvPicPr>
          <p:nvPr/>
        </p:nvPicPr>
        <p:blipFill>
          <a:blip r:embed="rId3"/>
          <a:srcRect/>
          <a:stretch>
            <a:fillRect/>
          </a:stretch>
        </p:blipFill>
        <p:spPr bwMode="auto">
          <a:xfrm>
            <a:off x="6248400" y="838200"/>
            <a:ext cx="2385391" cy="1524000"/>
          </a:xfrm>
          <a:prstGeom prst="rect">
            <a:avLst/>
          </a:prstGeom>
          <a:noFill/>
        </p:spPr>
      </p:pic>
      <p:pic>
        <p:nvPicPr>
          <p:cNvPr id="33796" name="Picture 4" descr="D:\BÁN TÀI LIỆU\GIÁO ÁN SỬ 6-  KẾT NỐI TRI THỨC\BÀI CHUẨN\KÌ 1 - LỊCH SỬ KẾT NỐI TRI THỨC\GIáo án kì 1 Sử 6 Kết nối\photo1586668326695-1586668327008-crop-15866683326571682919738.jpg"/>
          <p:cNvPicPr>
            <a:picLocks noChangeAspect="1" noChangeArrowheads="1"/>
          </p:cNvPicPr>
          <p:nvPr/>
        </p:nvPicPr>
        <p:blipFill>
          <a:blip r:embed="rId4" cstate="print"/>
          <a:srcRect/>
          <a:stretch>
            <a:fillRect/>
          </a:stretch>
        </p:blipFill>
        <p:spPr bwMode="auto">
          <a:xfrm>
            <a:off x="3048000" y="1365797"/>
            <a:ext cx="2439902" cy="1524000"/>
          </a:xfrm>
          <a:prstGeom prst="rect">
            <a:avLst/>
          </a:prstGeom>
          <a:noFill/>
        </p:spPr>
      </p:pic>
      <p:sp>
        <p:nvSpPr>
          <p:cNvPr id="30" name="Hộp_Văn_Bản 7"/>
          <p:cNvSpPr txBox="1"/>
          <p:nvPr/>
        </p:nvSpPr>
        <p:spPr>
          <a:xfrm>
            <a:off x="814136" y="14417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spTree>
    <p:extLst>
      <p:ext uri="{BB962C8B-B14F-4D97-AF65-F5344CB8AC3E}">
        <p14:creationId xmlns:p14="http://schemas.microsoft.com/office/powerpoint/2010/main" val="41251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across)">
                                      <p:cBhvr>
                                        <p:cTn id="7" dur="500"/>
                                        <p:tgtEl>
                                          <p:spTgt spid="33794"/>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par>
                                <p:cTn id="16" presetID="8"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amond(in)">
                                      <p:cBhvr>
                                        <p:cTn id="18" dur="2000"/>
                                        <p:tgtEl>
                                          <p:spTgt spid="3"/>
                                        </p:tgtEl>
                                      </p:cBhvr>
                                    </p:animEffect>
                                  </p:childTnLst>
                                </p:cTn>
                              </p:par>
                              <p:par>
                                <p:cTn id="19" presetID="8" presetClass="entr" presetSubtype="16" fill="hold" nodeType="withEffect">
                                  <p:stCondLst>
                                    <p:cond delay="0"/>
                                  </p:stCondLst>
                                  <p:childTnLst>
                                    <p:set>
                                      <p:cBhvr>
                                        <p:cTn id="20" dur="1" fill="hold">
                                          <p:stCondLst>
                                            <p:cond delay="0"/>
                                          </p:stCondLst>
                                        </p:cTn>
                                        <p:tgtEl>
                                          <p:spTgt spid="33796"/>
                                        </p:tgtEl>
                                        <p:attrNameLst>
                                          <p:attrName>style.visibility</p:attrName>
                                        </p:attrNameLst>
                                      </p:cBhvr>
                                      <p:to>
                                        <p:strVal val="visible"/>
                                      </p:to>
                                    </p:set>
                                    <p:animEffect transition="in" filter="diamond(in)">
                                      <p:cBhvr>
                                        <p:cTn id="21" dur="2000"/>
                                        <p:tgtEl>
                                          <p:spTgt spid="3379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heckerboard(across)">
                                      <p:cBhvr>
                                        <p:cTn id="26" dur="500"/>
                                        <p:tgtEl>
                                          <p:spTgt spid="4"/>
                                        </p:tgtEl>
                                      </p:cBhvr>
                                    </p:animEffect>
                                  </p:childTnLst>
                                </p:cTn>
                              </p:par>
                              <p:par>
                                <p:cTn id="27" presetID="8" presetClass="entr" presetSubtype="16" fill="hold" nodeType="withEffect">
                                  <p:stCondLst>
                                    <p:cond delay="0"/>
                                  </p:stCondLst>
                                  <p:childTnLst>
                                    <p:set>
                                      <p:cBhvr>
                                        <p:cTn id="28" dur="1" fill="hold">
                                          <p:stCondLst>
                                            <p:cond delay="0"/>
                                          </p:stCondLst>
                                        </p:cTn>
                                        <p:tgtEl>
                                          <p:spTgt spid="33795"/>
                                        </p:tgtEl>
                                        <p:attrNameLst>
                                          <p:attrName>style.visibility</p:attrName>
                                        </p:attrNameLst>
                                      </p:cBhvr>
                                      <p:to>
                                        <p:strVal val="visible"/>
                                      </p:to>
                                    </p:set>
                                    <p:animEffect transition="in" filter="diamond(in)">
                                      <p:cBhvr>
                                        <p:cTn id="29" dur="2000"/>
                                        <p:tgtEl>
                                          <p:spTgt spid="3379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8C452BB-F5E0-48F5-B78E-1D00BC398C2F}" type="slidenum">
              <a:rPr lang="en-GB" altLang="en-US" b="0"/>
              <a:pPr/>
              <a:t>18</a:t>
            </a:fld>
            <a:endParaRPr lang="en-GB" altLang="en-US" b="0">
              <a:cs typeface="Arial" pitchFamily="34" charset="0"/>
            </a:endParaRPr>
          </a:p>
        </p:txBody>
      </p:sp>
      <p:pic>
        <p:nvPicPr>
          <p:cNvPr id="93186" name="Picture 2" descr="5T20"/>
          <p:cNvPicPr>
            <a:picLocks noChangeAspect="1" noChangeArrowheads="1"/>
          </p:cNvPicPr>
          <p:nvPr/>
        </p:nvPicPr>
        <p:blipFill>
          <a:blip r:embed="rId3"/>
          <a:srcRect/>
          <a:stretch>
            <a:fillRect/>
          </a:stretch>
        </p:blipFill>
        <p:spPr bwMode="auto">
          <a:xfrm>
            <a:off x="0" y="9525"/>
            <a:ext cx="9144000" cy="6838950"/>
          </a:xfrm>
          <a:prstGeom prst="rect">
            <a:avLst/>
          </a:prstGeom>
          <a:noFill/>
          <a:ln w="9525">
            <a:noFill/>
            <a:miter lim="800000"/>
            <a:headEnd/>
            <a:tailEnd/>
          </a:ln>
        </p:spPr>
      </p:pic>
      <p:sp>
        <p:nvSpPr>
          <p:cNvPr id="74756" name="WordArt 3"/>
          <p:cNvSpPr>
            <a:spLocks noTextEdit="1"/>
          </p:cNvSpPr>
          <p:nvPr/>
        </p:nvSpPr>
        <p:spPr>
          <a:xfrm rot="-535877">
            <a:off x="778213" y="620714"/>
            <a:ext cx="7616220" cy="5337175"/>
          </a:xfrm>
          <a:prstGeom prst="rect">
            <a:avLst/>
          </a:prstGeom>
        </p:spPr>
        <p:txBody>
          <a:bodyPr wrap="none" fromWordArt="1">
            <a:prstTxWarp prst="textWave1">
              <a:avLst>
                <a:gd name="adj1" fmla="val 13005"/>
                <a:gd name="adj2" fmla="val 0"/>
              </a:avLst>
            </a:prstTxWarp>
            <a:normAutofit/>
          </a:bodyPr>
          <a:lstStyle/>
          <a:p>
            <a:pPr algn="ctr" eaLnBrk="0" hangingPunct="0"/>
            <a:r>
              <a:rPr lang="en-US" sz="2400" b="1" i="1" noProof="1">
                <a:ln w="9525" cap="flat" cmpd="sng">
                  <a:solidFill>
                    <a:srgbClr val="0000CC"/>
                  </a:solidFill>
                  <a:prstDash val="solid"/>
                  <a:headEnd type="none" w="med" len="med"/>
                  <a:tailEnd type="none" w="med" len="med"/>
                </a:ln>
                <a:solidFill>
                  <a:srgbClr val="0000CC"/>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Bài học đến đây là kết thúc.</a:t>
            </a:r>
          </a:p>
          <a:p>
            <a:pPr algn="ctr" eaLnBrk="0" hangingPunct="0"/>
            <a:r>
              <a:rPr lang="en-US" sz="2400" b="1" i="1" noProof="1">
                <a:ln w="9525" cap="flat" cmpd="sng">
                  <a:solidFill>
                    <a:srgbClr val="0000CC"/>
                  </a:solidFill>
                  <a:prstDash val="solid"/>
                  <a:headEnd type="none" w="med" len="med"/>
                  <a:tailEnd type="none" w="med" len="med"/>
                </a:ln>
                <a:solidFill>
                  <a:srgbClr val="0000CC"/>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 Chúc các em học tốt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47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8581" y="5793581"/>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8151019" y="5643562"/>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489731" y="343760"/>
            <a:ext cx="1292412" cy="9516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981200"/>
          </a:xfrm>
        </p:spPr>
        <p:txBody>
          <a:bodyPr>
            <a:normAutofit fontScale="90000"/>
          </a:bodyPr>
          <a:lstStyle/>
          <a:p>
            <a:r>
              <a:rPr lang="en-US" dirty="0" err="1" smtClean="0"/>
              <a:t>Công</a:t>
            </a:r>
            <a:r>
              <a:rPr lang="en-US" dirty="0" smtClean="0"/>
              <a:t> </a:t>
            </a:r>
            <a:r>
              <a:rPr lang="en-US" dirty="0" err="1" smtClean="0"/>
              <a:t>xã</a:t>
            </a:r>
            <a:r>
              <a:rPr lang="en-US" dirty="0" smtClean="0"/>
              <a:t> </a:t>
            </a:r>
            <a:r>
              <a:rPr lang="en-US" dirty="0" err="1" smtClean="0"/>
              <a:t>thị</a:t>
            </a:r>
            <a:r>
              <a:rPr lang="en-US" dirty="0" smtClean="0"/>
              <a:t> </a:t>
            </a:r>
            <a:r>
              <a:rPr lang="en-US" dirty="0" err="1" smtClean="0"/>
              <a:t>tộc</a:t>
            </a:r>
            <a:r>
              <a:rPr lang="en-US" dirty="0" smtClean="0"/>
              <a:t> </a:t>
            </a:r>
            <a:r>
              <a:rPr lang="en-US" dirty="0" err="1" smtClean="0"/>
              <a:t>gồm</a:t>
            </a:r>
            <a:r>
              <a:rPr lang="en-US" dirty="0" smtClean="0"/>
              <a:t> 2,3 </a:t>
            </a:r>
            <a:r>
              <a:rPr lang="en-US" dirty="0" err="1" smtClean="0"/>
              <a:t>thế</a:t>
            </a:r>
            <a:r>
              <a:rPr lang="en-US" dirty="0" smtClean="0"/>
              <a:t> </a:t>
            </a:r>
            <a:r>
              <a:rPr lang="en-US" dirty="0" err="1" smtClean="0"/>
              <a:t>hệ</a:t>
            </a:r>
            <a:r>
              <a:rPr lang="en-US" dirty="0" smtClean="0"/>
              <a:t> </a:t>
            </a:r>
            <a:r>
              <a:rPr lang="en-US" dirty="0" err="1" smtClean="0"/>
              <a:t>có</a:t>
            </a:r>
            <a:r>
              <a:rPr lang="en-US" dirty="0" smtClean="0"/>
              <a:t> </a:t>
            </a:r>
            <a:r>
              <a:rPr lang="en-US" dirty="0" err="1" smtClean="0"/>
              <a:t>cùng</a:t>
            </a:r>
            <a:r>
              <a:rPr lang="en-US" dirty="0" smtClean="0"/>
              <a:t> </a:t>
            </a:r>
            <a:r>
              <a:rPr lang="en-US" dirty="0" err="1" smtClean="0"/>
              <a:t>dòng</a:t>
            </a:r>
            <a:r>
              <a:rPr lang="en-US" dirty="0" smtClean="0"/>
              <a:t> </a:t>
            </a:r>
            <a:r>
              <a:rPr lang="en-US" dirty="0" err="1" smtClean="0"/>
              <a:t>máu</a:t>
            </a:r>
            <a:r>
              <a:rPr lang="en-US" dirty="0" smtClean="0"/>
              <a:t> , </a:t>
            </a:r>
            <a:r>
              <a:rPr lang="en-US" dirty="0" err="1" smtClean="0">
                <a:solidFill>
                  <a:srgbClr val="FF0000"/>
                </a:solidFill>
              </a:rPr>
              <a:t>làm</a:t>
            </a:r>
            <a:r>
              <a:rPr lang="en-US" dirty="0" smtClean="0">
                <a:solidFill>
                  <a:srgbClr val="FF0000"/>
                </a:solidFill>
              </a:rPr>
              <a:t> </a:t>
            </a:r>
            <a:r>
              <a:rPr lang="en-US" dirty="0" err="1" smtClean="0">
                <a:solidFill>
                  <a:srgbClr val="FF0000"/>
                </a:solidFill>
              </a:rPr>
              <a:t>chung</a:t>
            </a:r>
            <a:r>
              <a:rPr lang="en-US" dirty="0" smtClean="0">
                <a:solidFill>
                  <a:srgbClr val="FF0000"/>
                </a:solidFill>
              </a:rPr>
              <a:t> </a:t>
            </a:r>
            <a:r>
              <a:rPr lang="en-US" dirty="0" err="1" smtClean="0">
                <a:solidFill>
                  <a:srgbClr val="FF0000"/>
                </a:solidFill>
              </a:rPr>
              <a:t>hưởng</a:t>
            </a:r>
            <a:r>
              <a:rPr lang="en-US" dirty="0" smtClean="0">
                <a:solidFill>
                  <a:srgbClr val="FF0000"/>
                </a:solidFill>
              </a:rPr>
              <a:t> </a:t>
            </a:r>
            <a:r>
              <a:rPr lang="en-US" dirty="0" err="1" smtClean="0">
                <a:solidFill>
                  <a:srgbClr val="FF0000"/>
                </a:solidFill>
              </a:rPr>
              <a:t>chung</a:t>
            </a:r>
            <a:endParaRPr lang="en-US" dirty="0">
              <a:solidFill>
                <a:srgbClr val="FF0000"/>
              </a:solidFill>
            </a:endParaRPr>
          </a:p>
        </p:txBody>
      </p:sp>
    </p:spTree>
    <p:extLst>
      <p:ext uri="{BB962C8B-B14F-4D97-AF65-F5344CB8AC3E}">
        <p14:creationId xmlns:p14="http://schemas.microsoft.com/office/powerpoint/2010/main" val="4135572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Top 10 cách giảng bài hay tạo hứng thú học tập cho học sinh - Hachim"/>
          <p:cNvPicPr>
            <a:picLocks noChangeAspect="1" noChangeArrowheads="1"/>
          </p:cNvPicPr>
          <p:nvPr/>
        </p:nvPicPr>
        <p:blipFill>
          <a:blip r:embed="rId3" cstate="print"/>
          <a:srcRect/>
          <a:stretch>
            <a:fillRect/>
          </a:stretch>
        </p:blipFill>
        <p:spPr bwMode="auto">
          <a:xfrm>
            <a:off x="7675883" y="524849"/>
            <a:ext cx="1211703" cy="892212"/>
          </a:xfrm>
          <a:prstGeom prst="rect">
            <a:avLst/>
          </a:prstGeom>
          <a:noFill/>
        </p:spPr>
      </p:pic>
      <p:sp>
        <p:nvSpPr>
          <p:cNvPr id="10" name="Hộp_Văn_Bản 7"/>
          <p:cNvSpPr txBox="1"/>
          <p:nvPr/>
        </p:nvSpPr>
        <p:spPr>
          <a:xfrm>
            <a:off x="814136" y="9929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pic>
        <p:nvPicPr>
          <p:cNvPr id="12" name="Picture 11"/>
          <p:cNvPicPr/>
          <p:nvPr/>
        </p:nvPicPr>
        <p:blipFill>
          <a:blip r:embed="rId4"/>
          <a:srcRect/>
          <a:stretch>
            <a:fillRect/>
          </a:stretch>
        </p:blipFill>
        <p:spPr bwMode="auto">
          <a:xfrm>
            <a:off x="1143000" y="2590800"/>
            <a:ext cx="7525290" cy="3886161"/>
          </a:xfrm>
          <a:prstGeom prst="rect">
            <a:avLst/>
          </a:prstGeom>
          <a:noFill/>
          <a:ln w="9525">
            <a:noFill/>
            <a:miter lim="800000"/>
            <a:headEnd/>
            <a:tailEnd/>
          </a:ln>
        </p:spPr>
      </p:pic>
      <p:sp>
        <p:nvSpPr>
          <p:cNvPr id="13" name="Rectangle 12"/>
          <p:cNvSpPr/>
          <p:nvPr/>
        </p:nvSpPr>
        <p:spPr>
          <a:xfrm>
            <a:off x="228600" y="1417061"/>
            <a:ext cx="8229600" cy="646331"/>
          </a:xfrm>
          <a:prstGeom prst="rect">
            <a:avLst/>
          </a:prstGeom>
        </p:spPr>
        <p:txBody>
          <a:bodyPr>
            <a:prstTxWarp prst="textChevronInverted">
              <a:avLst/>
            </a:prstTxWarp>
            <a:spAutoFit/>
          </a:bodyPr>
          <a:lstStyle/>
          <a:p>
            <a:r>
              <a:rPr lang="vi-VN" b="1" smtClean="0">
                <a:solidFill>
                  <a:srgbClr val="000099"/>
                </a:solidFill>
              </a:rPr>
              <a:t>Em hãy </a:t>
            </a:r>
            <a:r>
              <a:rPr lang="en-US" b="1" smtClean="0">
                <a:solidFill>
                  <a:srgbClr val="000099"/>
                </a:solidFill>
              </a:rPr>
              <a:t>trình bày </a:t>
            </a:r>
            <a:r>
              <a:rPr lang="vi-VN" b="1" smtClean="0">
                <a:solidFill>
                  <a:srgbClr val="000099"/>
                </a:solidFill>
              </a:rPr>
              <a:t>trên sơ đồ </a:t>
            </a:r>
            <a:r>
              <a:rPr lang="en-US" b="1" smtClean="0">
                <a:solidFill>
                  <a:srgbClr val="000099"/>
                </a:solidFill>
              </a:rPr>
              <a:t>về các nền văn hóa đồ đồng ở Việt Nam</a:t>
            </a:r>
            <a:r>
              <a:rPr lang="vi-VN" b="1" smtClean="0">
                <a:solidFill>
                  <a:srgbClr val="000099"/>
                </a:solidFill>
              </a:rPr>
              <a:t>?</a:t>
            </a:r>
            <a:endParaRPr lang="en-US" b="1">
              <a:solidFill>
                <a:srgbClr val="000099"/>
              </a:solidFill>
            </a:endParaRPr>
          </a:p>
        </p:txBody>
      </p:sp>
      <p:sp>
        <p:nvSpPr>
          <p:cNvPr id="17" name="Rectangle 16"/>
          <p:cNvSpPr/>
          <p:nvPr/>
        </p:nvSpPr>
        <p:spPr>
          <a:xfrm>
            <a:off x="814136" y="1069122"/>
            <a:ext cx="3236784" cy="369332"/>
          </a:xfrm>
          <a:prstGeom prst="rect">
            <a:avLst/>
          </a:prstGeom>
        </p:spPr>
        <p:txBody>
          <a:bodyPr wrap="none">
            <a:spAutoFit/>
          </a:bodyPr>
          <a:lstStyle/>
          <a:p>
            <a:r>
              <a:rPr lang="vi-VN" b="1" smtClean="0"/>
              <a:t>a) Sự xuất hiện của kim loại</a:t>
            </a:r>
            <a:endParaRPr lang="en-US"/>
          </a:p>
        </p:txBody>
      </p:sp>
      <p:pic>
        <p:nvPicPr>
          <p:cNvPr id="18" name="Picture 2"/>
          <p:cNvPicPr>
            <a:picLocks noChangeAspect="1" noChangeArrowheads="1"/>
          </p:cNvPicPr>
          <p:nvPr/>
        </p:nvPicPr>
        <p:blipFill>
          <a:blip r:embed="rId5" cstate="print"/>
          <a:srcRect/>
          <a:stretch>
            <a:fillRect/>
          </a:stretch>
        </p:blipFill>
        <p:spPr bwMode="auto">
          <a:xfrm>
            <a:off x="278753" y="1632385"/>
            <a:ext cx="535383" cy="4310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1000"/>
                                        <p:tgtEl>
                                          <p:spTgt spid="13"/>
                                        </p:tgtEl>
                                      </p:cBhvr>
                                    </p:animEffect>
                                  </p:childTnLst>
                                </p:cTn>
                              </p:par>
                              <p:par>
                                <p:cTn id="13" presetID="4"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xit" presetSubtype="16" fill="hold" grpId="1" nodeType="clickEffect">
                                  <p:stCondLst>
                                    <p:cond delay="0"/>
                                  </p:stCondLst>
                                  <p:childTnLst>
                                    <p:animEffect transition="out" filter="diamond(in)">
                                      <p:cBhvr>
                                        <p:cTn id="19" dur="2000"/>
                                        <p:tgtEl>
                                          <p:spTgt spid="13"/>
                                        </p:tgtEl>
                                      </p:cBhvr>
                                    </p:animEffect>
                                    <p:set>
                                      <p:cBhvr>
                                        <p:cTn id="20" dur="1" fill="hold">
                                          <p:stCondLst>
                                            <p:cond delay="19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529191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INSET2">
            <a:extLst>
              <a:ext uri="{FF2B5EF4-FFF2-40B4-BE49-F238E27FC236}">
                <a16:creationId xmlns="" xmlns:a16="http://schemas.microsoft.com/office/drawing/2014/main" id="{00260D72-9172-481A-AB8E-BB7AA7D9F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80375" y="-93464"/>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924800" y="5949553"/>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Hộp_Văn_Bản 7"/>
          <p:cNvSpPr txBox="1"/>
          <p:nvPr/>
        </p:nvSpPr>
        <p:spPr>
          <a:xfrm>
            <a:off x="814136" y="14417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graphicFrame>
        <p:nvGraphicFramePr>
          <p:cNvPr id="29" name="Table 28"/>
          <p:cNvGraphicFramePr>
            <a:graphicFrameLocks noGrp="1"/>
          </p:cNvGraphicFramePr>
          <p:nvPr/>
        </p:nvGraphicFramePr>
        <p:xfrm>
          <a:off x="585535" y="3048000"/>
          <a:ext cx="7696200" cy="3291840"/>
        </p:xfrm>
        <a:graphic>
          <a:graphicData uri="http://schemas.openxmlformats.org/drawingml/2006/table">
            <a:tbl>
              <a:tblPr/>
              <a:tblGrid>
                <a:gridCol w="2919664"/>
                <a:gridCol w="2057400"/>
                <a:gridCol w="2719136"/>
              </a:tblGrid>
              <a:tr h="0">
                <a:tc>
                  <a:txBody>
                    <a:bodyPr/>
                    <a:lstStyle/>
                    <a:p>
                      <a:pPr algn="ctr">
                        <a:lnSpc>
                          <a:spcPct val="150000"/>
                        </a:lnSpc>
                        <a:spcAft>
                          <a:spcPts val="0"/>
                        </a:spcAft>
                      </a:pPr>
                      <a:r>
                        <a:rPr lang="en-US" sz="2400" b="1">
                          <a:solidFill>
                            <a:srgbClr val="C00000"/>
                          </a:solidFill>
                          <a:latin typeface="Times New Roman"/>
                          <a:ea typeface="Times New Roman"/>
                          <a:cs typeface="Times New Roman"/>
                        </a:rPr>
                        <a:t> Nền văn hóa</a:t>
                      </a:r>
                      <a:endParaRPr lang="en-US" sz="240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n-US" sz="2400" b="1">
                          <a:solidFill>
                            <a:srgbClr val="C00000"/>
                          </a:solidFill>
                          <a:latin typeface="Times New Roman"/>
                          <a:ea typeface="Times New Roman"/>
                          <a:cs typeface="Times New Roman"/>
                        </a:rPr>
                        <a:t>Niên đại</a:t>
                      </a:r>
                      <a:endParaRPr lang="en-US" sz="240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n-US" sz="2400" b="1">
                          <a:solidFill>
                            <a:srgbClr val="C00000"/>
                          </a:solidFill>
                          <a:latin typeface="Times New Roman"/>
                          <a:ea typeface="Times New Roman"/>
                          <a:cs typeface="Times New Roman"/>
                        </a:rPr>
                        <a:t>Công cụ tìm thấy</a:t>
                      </a:r>
                      <a:endParaRPr lang="en-US" sz="2400">
                        <a:solidFill>
                          <a:srgbClr val="C0000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0">
                <a:tc>
                  <a:txBody>
                    <a:bodyPr/>
                    <a:lstStyle/>
                    <a:p>
                      <a:pPr algn="just">
                        <a:lnSpc>
                          <a:spcPct val="150000"/>
                        </a:lnSpc>
                        <a:spcAft>
                          <a:spcPts val="0"/>
                        </a:spcAft>
                      </a:pPr>
                      <a:r>
                        <a:rPr lang="en-US" sz="2400">
                          <a:solidFill>
                            <a:srgbClr val="000000"/>
                          </a:solidFill>
                          <a:latin typeface="Times New Roman"/>
                          <a:ea typeface="Times New Roman"/>
                          <a:cs typeface="Times New Roman"/>
                        </a:rPr>
                        <a:t>Phùng Nguyên</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a:solidFill>
                            <a:srgbClr val="000000"/>
                          </a:solidFill>
                          <a:latin typeface="Times New Roman"/>
                          <a:ea typeface="Times New Roman"/>
                          <a:cs typeface="Times New Roman"/>
                        </a:rPr>
                        <a:t>Đồng Đậu</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a:solidFill>
                            <a:srgbClr val="000000"/>
                          </a:solidFill>
                          <a:latin typeface="Times New Roman"/>
                          <a:ea typeface="Times New Roman"/>
                          <a:cs typeface="Times New Roman"/>
                        </a:rPr>
                        <a:t>Gò Mun</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a:solidFill>
                            <a:srgbClr val="000000"/>
                          </a:solidFill>
                          <a:latin typeface="Times New Roman"/>
                          <a:ea typeface="Times New Roman"/>
                          <a:cs typeface="Times New Roman"/>
                        </a:rPr>
                        <a:t>Tiền Sa Huỳnh</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400">
                          <a:solidFill>
                            <a:srgbClr val="000000"/>
                          </a:solidFill>
                          <a:latin typeface="Times New Roman"/>
                          <a:ea typeface="Times New Roman"/>
                          <a:cs typeface="Times New Roman"/>
                        </a:rPr>
                        <a:t>Đồng Nai</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240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 name="Cloud Callout 29"/>
          <p:cNvSpPr>
            <a:spLocks noChangeArrowheads="1"/>
          </p:cNvSpPr>
          <p:nvPr/>
        </p:nvSpPr>
        <p:spPr bwMode="auto">
          <a:xfrm>
            <a:off x="2209800" y="853678"/>
            <a:ext cx="4953001" cy="2027482"/>
          </a:xfrm>
          <a:prstGeom prst="cloudCallout">
            <a:avLst>
              <a:gd name="adj1" fmla="val 60498"/>
              <a:gd name="adj2" fmla="val -59653"/>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vi-VN" sz="2000" b="1" smtClean="0"/>
              <a:t>     Hoàn thiện phiếu học tập sau về niên đại và các công cụ tìm thấy trong các nền văn hóa đồ đồng của Việt Nam</a:t>
            </a:r>
            <a:endParaRPr lang="en-US" sz="2000"/>
          </a:p>
        </p:txBody>
      </p:sp>
      <p:pic>
        <p:nvPicPr>
          <p:cNvPr id="33"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273" y="572813"/>
            <a:ext cx="1368287" cy="1085942"/>
          </a:xfrm>
          <a:prstGeom prst="rect">
            <a:avLst/>
          </a:prstGeom>
        </p:spPr>
      </p:pic>
      <p:graphicFrame>
        <p:nvGraphicFramePr>
          <p:cNvPr id="35" name="Table 34"/>
          <p:cNvGraphicFramePr>
            <a:graphicFrameLocks noGrp="1"/>
          </p:cNvGraphicFramePr>
          <p:nvPr/>
        </p:nvGraphicFramePr>
        <p:xfrm>
          <a:off x="807720" y="1755669"/>
          <a:ext cx="7474015" cy="3154680"/>
        </p:xfrm>
        <a:graphic>
          <a:graphicData uri="http://schemas.openxmlformats.org/drawingml/2006/table">
            <a:tbl>
              <a:tblPr/>
              <a:tblGrid>
                <a:gridCol w="1838391"/>
                <a:gridCol w="1368424"/>
                <a:gridCol w="4267200"/>
              </a:tblGrid>
              <a:tr h="0">
                <a:tc>
                  <a:txBody>
                    <a:bodyPr/>
                    <a:lstStyle/>
                    <a:p>
                      <a:pPr algn="ctr">
                        <a:lnSpc>
                          <a:spcPct val="115000"/>
                        </a:lnSpc>
                        <a:spcAft>
                          <a:spcPts val="0"/>
                        </a:spcAft>
                      </a:pP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Nền</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văn</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hóa</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US" sz="2000" b="1">
                          <a:solidFill>
                            <a:srgbClr val="000000"/>
                          </a:solidFill>
                          <a:latin typeface="Times New Roman"/>
                          <a:ea typeface="Times New Roman"/>
                          <a:cs typeface="Times New Roman"/>
                        </a:rPr>
                        <a:t>Niên đại</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n-US" sz="2000" b="1" dirty="0" err="1">
                          <a:solidFill>
                            <a:srgbClr val="000000"/>
                          </a:solidFill>
                          <a:latin typeface="Times New Roman"/>
                          <a:ea typeface="Times New Roman"/>
                          <a:cs typeface="Times New Roman"/>
                        </a:rPr>
                        <a:t>Công</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cụ</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tìm</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thấy</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0">
                <a:tc>
                  <a:txBody>
                    <a:bodyPr/>
                    <a:lstStyle/>
                    <a:p>
                      <a:pPr algn="just">
                        <a:lnSpc>
                          <a:spcPct val="115000"/>
                        </a:lnSpc>
                        <a:spcAft>
                          <a:spcPts val="0"/>
                        </a:spcAft>
                      </a:pPr>
                      <a:r>
                        <a:rPr lang="en-US" sz="2000" b="1">
                          <a:solidFill>
                            <a:srgbClr val="000000"/>
                          </a:solidFill>
                          <a:latin typeface="Times New Roman"/>
                          <a:ea typeface="Times New Roman"/>
                          <a:cs typeface="Times New Roman"/>
                        </a:rPr>
                        <a:t>Phùng Nguyên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2000 TCN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Mẩu xỉ đồng, mẩu đồng thau nhỏ, mảnh đồng nhỏ, mảnh vòng hay đoạn dây chì ….</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b="1">
                          <a:solidFill>
                            <a:srgbClr val="000000"/>
                          </a:solidFill>
                          <a:latin typeface="Times New Roman"/>
                          <a:ea typeface="Times New Roman"/>
                          <a:cs typeface="Times New Roman"/>
                        </a:rPr>
                        <a:t>Đồng Đậu</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1500 TCN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Đục, dùi, cán dao, mũi tên, lưỡi câu…</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b="1">
                          <a:solidFill>
                            <a:srgbClr val="000000"/>
                          </a:solidFill>
                          <a:latin typeface="Times New Roman"/>
                          <a:ea typeface="Times New Roman"/>
                          <a:cs typeface="Times New Roman"/>
                        </a:rPr>
                        <a:t>Gò Mun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1000 TCN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Vũ khí; lưỡi câu, dùi, rìu, đục…</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b="1">
                          <a:solidFill>
                            <a:srgbClr val="000000"/>
                          </a:solidFill>
                          <a:latin typeface="Times New Roman"/>
                          <a:ea typeface="Times New Roman"/>
                          <a:cs typeface="Times New Roman"/>
                        </a:rPr>
                        <a:t>Tiền Sa Huỳnh</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1500 TCN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Đục, lao, mũi tên, lưỡi câu…</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r>
                        <a:rPr lang="en-US" sz="2000" b="1">
                          <a:solidFill>
                            <a:srgbClr val="000000"/>
                          </a:solidFill>
                          <a:latin typeface="Times New Roman"/>
                          <a:ea typeface="Times New Roman"/>
                          <a:cs typeface="Times New Roman"/>
                        </a:rPr>
                        <a:t>Đồng Nai</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a:solidFill>
                            <a:srgbClr val="000000"/>
                          </a:solidFill>
                          <a:latin typeface="Times New Roman"/>
                          <a:ea typeface="Times New Roman"/>
                          <a:cs typeface="Times New Roman"/>
                        </a:rPr>
                        <a:t>1000 TCN</a:t>
                      </a:r>
                      <a:endParaRPr lang="en-US" sz="20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000" b="1" dirty="0" err="1">
                          <a:solidFill>
                            <a:srgbClr val="000000"/>
                          </a:solidFill>
                          <a:latin typeface="Times New Roman"/>
                          <a:ea typeface="Times New Roman"/>
                          <a:cs typeface="Times New Roman"/>
                        </a:rPr>
                        <a:t>Rìu</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giáo</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lao</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có</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ngạnh</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mũi</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tên</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lưỡi</a:t>
                      </a:r>
                      <a:r>
                        <a:rPr lang="en-US" sz="2000" b="1" dirty="0">
                          <a:solidFill>
                            <a:srgbClr val="000000"/>
                          </a:solidFill>
                          <a:latin typeface="Times New Roman"/>
                          <a:ea typeface="Times New Roman"/>
                          <a:cs typeface="Times New Roman"/>
                        </a:rPr>
                        <a:t> </a:t>
                      </a:r>
                      <a:r>
                        <a:rPr lang="en-US" sz="2000" b="1" dirty="0" err="1">
                          <a:solidFill>
                            <a:srgbClr val="000000"/>
                          </a:solidFill>
                          <a:latin typeface="Times New Roman"/>
                          <a:ea typeface="Times New Roman"/>
                          <a:cs typeface="Times New Roman"/>
                        </a:rPr>
                        <a:t>câu</a:t>
                      </a:r>
                      <a:r>
                        <a:rPr lang="en-US" sz="2000" b="1" dirty="0">
                          <a:solidFill>
                            <a:srgbClr val="000000"/>
                          </a:solidFill>
                          <a:latin typeface="Times New Roman"/>
                          <a:ea typeface="Times New Roman"/>
                          <a:cs typeface="Times New Roman"/>
                        </a:rPr>
                        <a:t>…</a:t>
                      </a:r>
                      <a:endParaRPr lang="en-U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68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ox(i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ox(in)">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000" b="1" dirty="0"/>
              <a:t/>
            </a:r>
            <a:br>
              <a:rPr lang="en-US" sz="2000" b="1" dirty="0"/>
            </a:br>
            <a:r>
              <a:rPr lang="en-US" sz="2800" b="1" dirty="0" smtClean="0"/>
              <a:t>Câu1</a:t>
            </a:r>
            <a:r>
              <a:rPr lang="en-US" sz="2800" b="1" dirty="0"/>
              <a:t>: </a:t>
            </a:r>
            <a:r>
              <a:rPr lang="en-US" sz="2800" b="1" dirty="0" err="1"/>
              <a:t>Đồ</a:t>
            </a:r>
            <a:r>
              <a:rPr lang="en-US" sz="2800" b="1" dirty="0"/>
              <a:t> </a:t>
            </a:r>
            <a:r>
              <a:rPr lang="en-US" sz="2800" b="1" dirty="0" err="1"/>
              <a:t>đồng</a:t>
            </a:r>
            <a:r>
              <a:rPr lang="en-US" sz="2800" b="1" dirty="0"/>
              <a:t> </a:t>
            </a:r>
            <a:r>
              <a:rPr lang="en-US" sz="2800" b="1" dirty="0" err="1"/>
              <a:t>xuất</a:t>
            </a:r>
            <a:r>
              <a:rPr lang="en-US" sz="2800" b="1" dirty="0"/>
              <a:t> </a:t>
            </a:r>
            <a:r>
              <a:rPr lang="en-US" sz="2800" b="1" dirty="0" err="1"/>
              <a:t>hiện</a:t>
            </a:r>
            <a:r>
              <a:rPr lang="en-US" sz="2800" b="1" dirty="0"/>
              <a:t> ở </a:t>
            </a:r>
            <a:r>
              <a:rPr lang="en-US" sz="2800" b="1" dirty="0" err="1"/>
              <a:t>Việt</a:t>
            </a:r>
            <a:r>
              <a:rPr lang="en-US" sz="2800" b="1" dirty="0"/>
              <a:t> Nam </a:t>
            </a:r>
            <a:r>
              <a:rPr lang="en-US" sz="2800" b="1" dirty="0" err="1"/>
              <a:t>vào</a:t>
            </a:r>
            <a:r>
              <a:rPr lang="en-US" sz="2800" b="1" dirty="0"/>
              <a:t> </a:t>
            </a:r>
            <a:r>
              <a:rPr lang="en-US" sz="2800" b="1" dirty="0" err="1"/>
              <a:t>thời</a:t>
            </a:r>
            <a:r>
              <a:rPr lang="en-US" sz="2800" b="1" dirty="0"/>
              <a:t> </a:t>
            </a:r>
            <a:r>
              <a:rPr lang="en-US" sz="2800" b="1" dirty="0" err="1"/>
              <a:t>gian</a:t>
            </a:r>
            <a:r>
              <a:rPr lang="en-US" sz="2800" b="1" dirty="0"/>
              <a:t> :</a:t>
            </a:r>
            <a:r>
              <a:rPr lang="en-US" sz="2800" dirty="0"/>
              <a:t/>
            </a:r>
            <a:br>
              <a:rPr lang="en-US" sz="2800" dirty="0"/>
            </a:br>
            <a:r>
              <a:rPr lang="en-US" sz="2800" b="1" dirty="0"/>
              <a:t>a) 4000 </a:t>
            </a:r>
            <a:r>
              <a:rPr lang="en-US" sz="2800" b="1" dirty="0" err="1"/>
              <a:t>năm</a:t>
            </a:r>
            <a:r>
              <a:rPr lang="en-US" sz="2800" b="1" dirty="0"/>
              <a:t> </a:t>
            </a:r>
            <a:r>
              <a:rPr lang="en-US" sz="2800" b="1" dirty="0" err="1"/>
              <a:t>trước</a:t>
            </a:r>
            <a:r>
              <a:rPr lang="en-US" sz="2800" b="1" dirty="0"/>
              <a:t>                               </a:t>
            </a:r>
            <a:r>
              <a:rPr lang="en-US" sz="2800" b="1" dirty="0" smtClean="0"/>
              <a:t/>
            </a:r>
            <a:br>
              <a:rPr lang="en-US" sz="2800" b="1" dirty="0" smtClean="0"/>
            </a:br>
            <a:r>
              <a:rPr lang="en-US" sz="2800" b="1" dirty="0" smtClean="0"/>
              <a:t>b</a:t>
            </a:r>
            <a:r>
              <a:rPr lang="en-US" sz="2800" b="1" dirty="0"/>
              <a:t>) 2000 </a:t>
            </a:r>
            <a:r>
              <a:rPr lang="en-US" sz="2800" b="1" dirty="0" err="1"/>
              <a:t>năm</a:t>
            </a:r>
            <a:r>
              <a:rPr lang="en-US" sz="2800" b="1" dirty="0"/>
              <a:t> </a:t>
            </a:r>
            <a:r>
              <a:rPr lang="en-US" sz="2800" b="1" dirty="0" err="1"/>
              <a:t>trước</a:t>
            </a:r>
            <a:r>
              <a:rPr lang="en-US" sz="2800" dirty="0"/>
              <a:t/>
            </a:r>
            <a:br>
              <a:rPr lang="en-US" sz="2800" dirty="0"/>
            </a:br>
            <a:r>
              <a:rPr lang="en-US" sz="2800" b="1" dirty="0"/>
              <a:t>c) 1500 </a:t>
            </a:r>
            <a:r>
              <a:rPr lang="en-US" sz="2800" b="1" dirty="0" err="1"/>
              <a:t>năm</a:t>
            </a:r>
            <a:r>
              <a:rPr lang="en-US" sz="2800" b="1" dirty="0"/>
              <a:t> </a:t>
            </a:r>
            <a:r>
              <a:rPr lang="en-US" sz="2800" b="1" dirty="0" err="1"/>
              <a:t>trước</a:t>
            </a:r>
            <a:r>
              <a:rPr lang="en-US" sz="2800" b="1" dirty="0"/>
              <a:t>	 </a:t>
            </a:r>
            <a:r>
              <a:rPr lang="en-US" sz="2800" b="1" dirty="0" smtClean="0"/>
              <a:t>                          </a:t>
            </a:r>
            <a:br>
              <a:rPr lang="en-US" sz="2800" b="1" dirty="0" smtClean="0"/>
            </a:br>
            <a:r>
              <a:rPr lang="en-US" sz="2800" b="1" dirty="0" smtClean="0"/>
              <a:t>d</a:t>
            </a:r>
            <a:r>
              <a:rPr lang="en-US" sz="2800" b="1" dirty="0"/>
              <a:t>) 1000 </a:t>
            </a:r>
            <a:r>
              <a:rPr lang="en-US" sz="2800" b="1" dirty="0" err="1"/>
              <a:t>năm</a:t>
            </a:r>
            <a:r>
              <a:rPr lang="en-US" sz="2800" b="1" dirty="0"/>
              <a:t> </a:t>
            </a:r>
            <a:r>
              <a:rPr lang="en-US" sz="2800" b="1" dirty="0" err="1"/>
              <a:t>trước</a:t>
            </a:r>
            <a:r>
              <a:rPr lang="en-US" sz="2800" b="1" dirty="0"/>
              <a:t> </a:t>
            </a:r>
            <a:r>
              <a:rPr lang="en-US" sz="2800" dirty="0"/>
              <a:t/>
            </a:r>
            <a:br>
              <a:rPr lang="en-US" sz="2800" dirty="0"/>
            </a:br>
            <a:r>
              <a:rPr lang="en-US" sz="2800" b="1" dirty="0"/>
              <a:t> </a:t>
            </a:r>
            <a:r>
              <a:rPr lang="en-US" sz="2800" dirty="0"/>
              <a:t/>
            </a:r>
            <a:br>
              <a:rPr lang="en-US" sz="2800" dirty="0"/>
            </a:br>
            <a:r>
              <a:rPr lang="en-US" sz="2800" b="1" dirty="0"/>
              <a:t>Câu2: </a:t>
            </a:r>
            <a:r>
              <a:rPr lang="en-US" sz="2800" b="1" dirty="0" err="1"/>
              <a:t>Đồ</a:t>
            </a:r>
            <a:r>
              <a:rPr lang="en-US" sz="2800" b="1" dirty="0"/>
              <a:t> </a:t>
            </a:r>
            <a:r>
              <a:rPr lang="en-US" sz="2800" b="1" dirty="0" err="1"/>
              <a:t>đồng</a:t>
            </a:r>
            <a:r>
              <a:rPr lang="en-US" sz="2800" b="1" dirty="0"/>
              <a:t> ở </a:t>
            </a:r>
            <a:r>
              <a:rPr lang="en-US" sz="2800" b="1" dirty="0" err="1"/>
              <a:t>Việt</a:t>
            </a:r>
            <a:r>
              <a:rPr lang="en-US" sz="2800" b="1" dirty="0"/>
              <a:t> Nam </a:t>
            </a:r>
            <a:r>
              <a:rPr lang="en-US" sz="2800" b="1" dirty="0" err="1"/>
              <a:t>được</a:t>
            </a:r>
            <a:r>
              <a:rPr lang="en-US" sz="2800" b="1" dirty="0"/>
              <a:t> </a:t>
            </a:r>
            <a:r>
              <a:rPr lang="en-US" sz="2800" b="1" dirty="0" err="1"/>
              <a:t>tìm</a:t>
            </a:r>
            <a:r>
              <a:rPr lang="en-US" sz="2800" b="1" dirty="0"/>
              <a:t> </a:t>
            </a:r>
            <a:r>
              <a:rPr lang="en-US" sz="2800" b="1" dirty="0" err="1"/>
              <a:t>thấy</a:t>
            </a:r>
            <a:r>
              <a:rPr lang="en-US" sz="2800" b="1" dirty="0"/>
              <a:t> ở </a:t>
            </a:r>
            <a:r>
              <a:rPr lang="en-US" sz="2800" b="1" dirty="0" err="1"/>
              <a:t>khu</a:t>
            </a:r>
            <a:r>
              <a:rPr lang="en-US" sz="2800" b="1" dirty="0"/>
              <a:t> </a:t>
            </a:r>
            <a:r>
              <a:rPr lang="en-US" sz="2800" b="1" dirty="0" err="1"/>
              <a:t>vực</a:t>
            </a:r>
            <a:r>
              <a:rPr lang="en-US" sz="2800" b="1" dirty="0"/>
              <a:t> </a:t>
            </a:r>
            <a:r>
              <a:rPr lang="en-US" sz="2800" b="1" dirty="0" err="1"/>
              <a:t>nào</a:t>
            </a:r>
            <a:r>
              <a:rPr lang="en-US" sz="2800" b="1" dirty="0"/>
              <a:t> :</a:t>
            </a:r>
            <a:r>
              <a:rPr lang="en-US" sz="2800" dirty="0"/>
              <a:t/>
            </a:r>
            <a:br>
              <a:rPr lang="en-US" sz="2800" dirty="0"/>
            </a:br>
            <a:r>
              <a:rPr lang="en-US" sz="2800" dirty="0" smtClean="0"/>
              <a:t> </a:t>
            </a:r>
            <a:r>
              <a:rPr lang="en-US" sz="2800" b="1" dirty="0" smtClean="0"/>
              <a:t>a</a:t>
            </a:r>
            <a:r>
              <a:rPr lang="en-US" sz="2800" b="1" dirty="0"/>
              <a:t>) </a:t>
            </a:r>
            <a:r>
              <a:rPr lang="en-US" sz="2800" b="1" dirty="0" err="1"/>
              <a:t>Chỉ</a:t>
            </a:r>
            <a:r>
              <a:rPr lang="en-US" sz="2800" b="1" dirty="0"/>
              <a:t> </a:t>
            </a:r>
            <a:r>
              <a:rPr lang="en-US" sz="2800" b="1" dirty="0" err="1"/>
              <a:t>có</a:t>
            </a:r>
            <a:r>
              <a:rPr lang="en-US" sz="2800" b="1" dirty="0"/>
              <a:t> ở </a:t>
            </a:r>
            <a:r>
              <a:rPr lang="en-US" sz="2800" b="1" dirty="0" err="1"/>
              <a:t>Bắc</a:t>
            </a:r>
            <a:r>
              <a:rPr lang="en-US" sz="2800" b="1" dirty="0"/>
              <a:t> </a:t>
            </a:r>
            <a:r>
              <a:rPr lang="en-US" sz="2800" b="1" dirty="0" err="1"/>
              <a:t>Bộ</a:t>
            </a:r>
            <a:r>
              <a:rPr lang="en-US" sz="2800" b="1" dirty="0"/>
              <a:t>.                                </a:t>
            </a:r>
            <a:br>
              <a:rPr lang="en-US" sz="2800" b="1" dirty="0"/>
            </a:br>
            <a:r>
              <a:rPr lang="en-US" sz="2800" b="1" dirty="0" smtClean="0"/>
              <a:t> b</a:t>
            </a:r>
            <a:r>
              <a:rPr lang="en-US" sz="2800" b="1" dirty="0"/>
              <a:t>) </a:t>
            </a:r>
            <a:r>
              <a:rPr lang="en-US" sz="2800" b="1" dirty="0" err="1"/>
              <a:t>Chỉ</a:t>
            </a:r>
            <a:r>
              <a:rPr lang="en-US" sz="2800" b="1" dirty="0"/>
              <a:t> </a:t>
            </a:r>
            <a:r>
              <a:rPr lang="en-US" sz="2800" b="1" dirty="0" err="1"/>
              <a:t>có</a:t>
            </a:r>
            <a:r>
              <a:rPr lang="en-US" sz="2800" b="1" dirty="0"/>
              <a:t> ở </a:t>
            </a:r>
            <a:r>
              <a:rPr lang="en-US" sz="2800" b="1" dirty="0" err="1"/>
              <a:t>Trung</a:t>
            </a:r>
            <a:r>
              <a:rPr lang="en-US" sz="2800" b="1" dirty="0"/>
              <a:t> </a:t>
            </a:r>
            <a:r>
              <a:rPr lang="en-US" sz="2800" b="1" dirty="0" err="1"/>
              <a:t>Bộ</a:t>
            </a:r>
            <a:r>
              <a:rPr lang="en-US" sz="2800" dirty="0"/>
              <a:t/>
            </a:r>
            <a:br>
              <a:rPr lang="en-US" sz="2800" dirty="0"/>
            </a:br>
            <a:r>
              <a:rPr lang="en-US" sz="2800" dirty="0" smtClean="0"/>
              <a:t> </a:t>
            </a:r>
            <a:r>
              <a:rPr lang="en-US" sz="2800" b="1" dirty="0" smtClean="0"/>
              <a:t>c</a:t>
            </a:r>
            <a:r>
              <a:rPr lang="en-US" sz="2800" b="1" dirty="0"/>
              <a:t>) </a:t>
            </a:r>
            <a:r>
              <a:rPr lang="en-US" sz="2800" b="1" dirty="0" err="1"/>
              <a:t>Cả</a:t>
            </a:r>
            <a:r>
              <a:rPr lang="en-US" sz="2800" b="1" dirty="0"/>
              <a:t> </a:t>
            </a:r>
            <a:r>
              <a:rPr lang="en-US" sz="2800" b="1" dirty="0" err="1"/>
              <a:t>ba</a:t>
            </a:r>
            <a:r>
              <a:rPr lang="en-US" sz="2800" b="1" dirty="0"/>
              <a:t> </a:t>
            </a:r>
            <a:r>
              <a:rPr lang="en-US" sz="2800" b="1" dirty="0" err="1"/>
              <a:t>miền</a:t>
            </a:r>
            <a:r>
              <a:rPr lang="en-US" sz="2800" b="1" dirty="0"/>
              <a:t> </a:t>
            </a:r>
            <a:r>
              <a:rPr lang="en-US" sz="2800" b="1" dirty="0" err="1"/>
              <a:t>Bắc</a:t>
            </a:r>
            <a:r>
              <a:rPr lang="en-US" sz="2800" b="1" dirty="0"/>
              <a:t>, </a:t>
            </a:r>
            <a:r>
              <a:rPr lang="en-US" sz="2800" b="1" dirty="0" err="1"/>
              <a:t>Trung</a:t>
            </a:r>
            <a:r>
              <a:rPr lang="en-US" sz="2800" b="1" dirty="0"/>
              <a:t>, Nam.	         </a:t>
            </a:r>
            <a:r>
              <a:rPr lang="en-US" sz="2800" b="1" dirty="0" smtClean="0"/>
              <a:t> </a:t>
            </a:r>
            <a:br>
              <a:rPr lang="en-US" sz="2800" b="1" dirty="0" smtClean="0"/>
            </a:br>
            <a:r>
              <a:rPr lang="en-US" sz="2800" b="1" dirty="0" smtClean="0"/>
              <a:t> d</a:t>
            </a:r>
            <a:r>
              <a:rPr lang="en-US" sz="2800" b="1" dirty="0"/>
              <a:t>) </a:t>
            </a:r>
            <a:r>
              <a:rPr lang="en-US" sz="2800" b="1" dirty="0" err="1"/>
              <a:t>Chỉ</a:t>
            </a:r>
            <a:r>
              <a:rPr lang="en-US" sz="2800" b="1" dirty="0"/>
              <a:t> </a:t>
            </a:r>
            <a:r>
              <a:rPr lang="en-US" sz="2800" b="1" dirty="0" err="1"/>
              <a:t>có</a:t>
            </a:r>
            <a:r>
              <a:rPr lang="en-US" sz="2800" b="1" dirty="0"/>
              <a:t> ở Nam </a:t>
            </a:r>
            <a:r>
              <a:rPr lang="en-US" sz="2800" b="1" dirty="0" err="1"/>
              <a:t>Bộ</a:t>
            </a:r>
            <a:r>
              <a:rPr lang="en-US" sz="2800" b="1" dirty="0"/>
              <a:t>.</a:t>
            </a:r>
            <a:r>
              <a:rPr lang="en-US" sz="2800" dirty="0"/>
              <a:t/>
            </a:r>
            <a:br>
              <a:rPr lang="en-US" sz="2800" dirty="0"/>
            </a:br>
            <a:r>
              <a:rPr lang="en-US" sz="2800" dirty="0"/>
              <a:t> </a:t>
            </a:r>
            <a:br>
              <a:rPr lang="en-US" sz="2800" dirty="0"/>
            </a:br>
            <a:r>
              <a:rPr lang="en-US" sz="2800" dirty="0"/>
              <a:t> </a:t>
            </a:r>
            <a:br>
              <a:rPr lang="en-US" sz="2800" dirty="0"/>
            </a:br>
            <a:r>
              <a:rPr lang="en-US" sz="2000" dirty="0"/>
              <a:t> </a:t>
            </a:r>
            <a:br>
              <a:rPr lang="en-US" sz="2000" dirty="0"/>
            </a:br>
            <a:endParaRPr lang="en-US" sz="2000" dirty="0"/>
          </a:p>
        </p:txBody>
      </p:sp>
    </p:spTree>
    <p:extLst>
      <p:ext uri="{BB962C8B-B14F-4D97-AF65-F5344CB8AC3E}">
        <p14:creationId xmlns:p14="http://schemas.microsoft.com/office/powerpoint/2010/main" val="293433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sz="3600" b="1" dirty="0" smtClean="0"/>
              <a:t>Câu3</a:t>
            </a:r>
            <a:r>
              <a:rPr lang="en-US" sz="3600" b="1" dirty="0"/>
              <a:t>: </a:t>
            </a:r>
            <a:r>
              <a:rPr lang="en-US" sz="3600" b="1" dirty="0" err="1"/>
              <a:t>Văn</a:t>
            </a:r>
            <a:r>
              <a:rPr lang="en-US" sz="3600" b="1" dirty="0"/>
              <a:t> </a:t>
            </a:r>
            <a:r>
              <a:rPr lang="en-US" sz="3600" b="1" dirty="0" err="1"/>
              <a:t>hóa</a:t>
            </a:r>
            <a:r>
              <a:rPr lang="en-US" sz="3600" b="1" dirty="0"/>
              <a:t> </a:t>
            </a:r>
            <a:r>
              <a:rPr lang="en-US" sz="3600" b="1" dirty="0" err="1"/>
              <a:t>Phùng</a:t>
            </a:r>
            <a:r>
              <a:rPr lang="en-US" sz="3600" b="1" dirty="0"/>
              <a:t> </a:t>
            </a:r>
            <a:r>
              <a:rPr lang="en-US" sz="3600" b="1" dirty="0" err="1"/>
              <a:t>Nguyên</a:t>
            </a:r>
            <a:r>
              <a:rPr lang="en-US" sz="3600" b="1" dirty="0"/>
              <a:t>, </a:t>
            </a:r>
            <a:r>
              <a:rPr lang="en-US" sz="3600" b="1" dirty="0" err="1"/>
              <a:t>Đồng</a:t>
            </a:r>
            <a:r>
              <a:rPr lang="en-US" sz="3600" b="1" dirty="0"/>
              <a:t> </a:t>
            </a:r>
            <a:r>
              <a:rPr lang="en-US" sz="3600" b="1" dirty="0" err="1"/>
              <a:t>Đậu</a:t>
            </a:r>
            <a:r>
              <a:rPr lang="en-US" sz="3600" b="1" dirty="0"/>
              <a:t>, </a:t>
            </a:r>
            <a:r>
              <a:rPr lang="en-US" sz="3600" b="1" dirty="0" err="1"/>
              <a:t>Gò</a:t>
            </a:r>
            <a:r>
              <a:rPr lang="en-US" sz="3600" b="1" dirty="0"/>
              <a:t> </a:t>
            </a:r>
            <a:r>
              <a:rPr lang="en-US" sz="3600" b="1" dirty="0" err="1"/>
              <a:t>Mun</a:t>
            </a:r>
            <a:r>
              <a:rPr lang="en-US" sz="3600" b="1" dirty="0"/>
              <a:t> :</a:t>
            </a:r>
            <a:r>
              <a:rPr lang="en-US" sz="3600" dirty="0"/>
              <a:t/>
            </a:r>
            <a:br>
              <a:rPr lang="en-US" sz="3600" dirty="0"/>
            </a:br>
            <a:r>
              <a:rPr lang="en-US" sz="3600" dirty="0" smtClean="0"/>
              <a:t> </a:t>
            </a:r>
            <a:r>
              <a:rPr lang="en-US" sz="3600" b="1" dirty="0" smtClean="0"/>
              <a:t>a</a:t>
            </a:r>
            <a:r>
              <a:rPr lang="en-US" sz="3600" b="1" dirty="0"/>
              <a:t>) </a:t>
            </a:r>
            <a:r>
              <a:rPr lang="en-US" sz="3600" b="1" dirty="0" err="1"/>
              <a:t>Chỉ</a:t>
            </a:r>
            <a:r>
              <a:rPr lang="en-US" sz="3600" b="1" dirty="0"/>
              <a:t> </a:t>
            </a:r>
            <a:r>
              <a:rPr lang="en-US" sz="3600" b="1" dirty="0" err="1"/>
              <a:t>có</a:t>
            </a:r>
            <a:r>
              <a:rPr lang="en-US" sz="3600" b="1" dirty="0"/>
              <a:t> ở </a:t>
            </a:r>
            <a:r>
              <a:rPr lang="en-US" sz="3600" b="1" dirty="0" err="1"/>
              <a:t>Bắc</a:t>
            </a:r>
            <a:r>
              <a:rPr lang="en-US" sz="3600" b="1" dirty="0"/>
              <a:t> </a:t>
            </a:r>
            <a:r>
              <a:rPr lang="en-US" sz="3600" b="1" dirty="0" err="1"/>
              <a:t>Bộ</a:t>
            </a:r>
            <a:r>
              <a:rPr lang="en-US" sz="3600" b="1" dirty="0"/>
              <a:t>.                                             </a:t>
            </a:r>
            <a:r>
              <a:rPr lang="en-US" sz="3600" b="1" dirty="0" smtClean="0"/>
              <a:t/>
            </a:r>
            <a:br>
              <a:rPr lang="en-US" sz="3600" b="1" dirty="0" smtClean="0"/>
            </a:br>
            <a:r>
              <a:rPr lang="en-US" sz="3600" b="1" dirty="0" smtClean="0"/>
              <a:t> </a:t>
            </a:r>
            <a:r>
              <a:rPr lang="en-US" sz="3600" b="1" dirty="0"/>
              <a:t>b) </a:t>
            </a:r>
            <a:r>
              <a:rPr lang="en-US" sz="3600" b="1" dirty="0" err="1"/>
              <a:t>Chỉ</a:t>
            </a:r>
            <a:r>
              <a:rPr lang="en-US" sz="3600" b="1" dirty="0"/>
              <a:t> </a:t>
            </a:r>
            <a:r>
              <a:rPr lang="en-US" sz="3600" b="1" dirty="0" err="1"/>
              <a:t>có</a:t>
            </a:r>
            <a:r>
              <a:rPr lang="en-US" sz="3600" b="1" dirty="0"/>
              <a:t> ở </a:t>
            </a:r>
            <a:r>
              <a:rPr lang="en-US" sz="3600" b="1" dirty="0" err="1"/>
              <a:t>Trung</a:t>
            </a:r>
            <a:r>
              <a:rPr lang="en-US" sz="3600" b="1" dirty="0"/>
              <a:t> </a:t>
            </a:r>
            <a:r>
              <a:rPr lang="en-US" sz="3600" b="1" dirty="0" err="1"/>
              <a:t>Bộ</a:t>
            </a:r>
            <a:r>
              <a:rPr lang="en-US" sz="3600" dirty="0"/>
              <a:t/>
            </a:r>
            <a:br>
              <a:rPr lang="en-US" sz="3600" dirty="0"/>
            </a:br>
            <a:r>
              <a:rPr lang="en-US" sz="3600" dirty="0" smtClean="0"/>
              <a:t> </a:t>
            </a:r>
            <a:r>
              <a:rPr lang="en-US" sz="3600" b="1" dirty="0" smtClean="0"/>
              <a:t>c</a:t>
            </a:r>
            <a:r>
              <a:rPr lang="en-US" sz="3600" b="1" dirty="0"/>
              <a:t>) </a:t>
            </a:r>
            <a:r>
              <a:rPr lang="en-US" sz="3600" b="1" dirty="0" err="1"/>
              <a:t>Cả</a:t>
            </a:r>
            <a:r>
              <a:rPr lang="en-US" sz="3600" b="1" dirty="0"/>
              <a:t> </a:t>
            </a:r>
            <a:r>
              <a:rPr lang="en-US" sz="3600" b="1" dirty="0" err="1"/>
              <a:t>ba</a:t>
            </a:r>
            <a:r>
              <a:rPr lang="en-US" sz="3600" b="1" dirty="0"/>
              <a:t> </a:t>
            </a:r>
            <a:r>
              <a:rPr lang="en-US" sz="3600" b="1" dirty="0" err="1"/>
              <a:t>miền</a:t>
            </a:r>
            <a:r>
              <a:rPr lang="en-US" sz="3600" b="1" dirty="0"/>
              <a:t> </a:t>
            </a:r>
            <a:r>
              <a:rPr lang="en-US" sz="3600" b="1" dirty="0" err="1"/>
              <a:t>Bắc</a:t>
            </a:r>
            <a:r>
              <a:rPr lang="en-US" sz="3600" b="1" dirty="0"/>
              <a:t>, </a:t>
            </a:r>
            <a:r>
              <a:rPr lang="en-US" sz="3600" b="1" dirty="0" err="1"/>
              <a:t>Trung</a:t>
            </a:r>
            <a:r>
              <a:rPr lang="en-US" sz="3600" b="1" dirty="0"/>
              <a:t>, Nam.	               </a:t>
            </a:r>
            <a:r>
              <a:rPr lang="en-US" sz="3600" b="1" dirty="0" smtClean="0"/>
              <a:t/>
            </a:r>
            <a:br>
              <a:rPr lang="en-US" sz="3600" b="1" dirty="0" smtClean="0"/>
            </a:br>
            <a:r>
              <a:rPr lang="en-US" sz="3600" b="1" dirty="0" smtClean="0"/>
              <a:t> d</a:t>
            </a:r>
            <a:r>
              <a:rPr lang="en-US" sz="3600" b="1" dirty="0"/>
              <a:t>) </a:t>
            </a:r>
            <a:r>
              <a:rPr lang="en-US" sz="3600" b="1" dirty="0" err="1"/>
              <a:t>Chỉ</a:t>
            </a:r>
            <a:r>
              <a:rPr lang="en-US" sz="3600" b="1" dirty="0"/>
              <a:t> </a:t>
            </a:r>
            <a:r>
              <a:rPr lang="en-US" sz="3600" b="1" dirty="0" err="1"/>
              <a:t>có</a:t>
            </a:r>
            <a:r>
              <a:rPr lang="en-US" sz="3600" b="1" dirty="0"/>
              <a:t> ở Nam </a:t>
            </a:r>
            <a:r>
              <a:rPr lang="en-US" sz="3600" b="1" dirty="0" err="1"/>
              <a:t>Bộ</a:t>
            </a:r>
            <a:r>
              <a:rPr lang="en-US" sz="3600" b="1" dirty="0"/>
              <a:t>.</a:t>
            </a:r>
            <a:r>
              <a:rPr lang="en-US" sz="3600" dirty="0"/>
              <a:t/>
            </a:r>
            <a:br>
              <a:rPr lang="en-US" sz="3600" dirty="0"/>
            </a:br>
            <a:endParaRPr lang="en-US" sz="3600" dirty="0"/>
          </a:p>
        </p:txBody>
      </p:sp>
    </p:spTree>
    <p:extLst>
      <p:ext uri="{BB962C8B-B14F-4D97-AF65-F5344CB8AC3E}">
        <p14:creationId xmlns:p14="http://schemas.microsoft.com/office/powerpoint/2010/main" val="2575397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 </a:t>
            </a:r>
            <a:br>
              <a:rPr lang="en-US" dirty="0"/>
            </a:br>
            <a:r>
              <a:rPr lang="en-US" dirty="0"/>
              <a:t>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sz="3100" b="1" dirty="0" err="1" smtClean="0"/>
              <a:t>Câu</a:t>
            </a:r>
            <a:r>
              <a:rPr lang="en-US" sz="3100" b="1" dirty="0" smtClean="0"/>
              <a:t> </a:t>
            </a:r>
            <a:r>
              <a:rPr lang="en-US" sz="3100" b="1" dirty="0"/>
              <a:t>4: </a:t>
            </a:r>
            <a:r>
              <a:rPr lang="en-US" sz="3100" b="1" dirty="0" err="1"/>
              <a:t>Văn</a:t>
            </a:r>
            <a:r>
              <a:rPr lang="en-US" sz="3100" b="1" dirty="0"/>
              <a:t> </a:t>
            </a:r>
            <a:r>
              <a:rPr lang="en-US" sz="3100" b="1" dirty="0" err="1"/>
              <a:t>hóa</a:t>
            </a:r>
            <a:r>
              <a:rPr lang="en-US" sz="3100" b="1" dirty="0"/>
              <a:t> </a:t>
            </a:r>
            <a:r>
              <a:rPr lang="en-US" sz="3100" b="1" dirty="0" err="1"/>
              <a:t>tiền</a:t>
            </a:r>
            <a:r>
              <a:rPr lang="en-US" sz="3100" b="1" dirty="0"/>
              <a:t> Sa </a:t>
            </a:r>
            <a:r>
              <a:rPr lang="en-US" sz="3100" b="1" dirty="0" err="1"/>
              <a:t>Huỳnh</a:t>
            </a:r>
            <a:r>
              <a:rPr lang="en-US" sz="3100" b="1" dirty="0"/>
              <a:t>(</a:t>
            </a:r>
            <a:r>
              <a:rPr lang="en-US" sz="3100" b="1" dirty="0" err="1"/>
              <a:t>Trung</a:t>
            </a:r>
            <a:r>
              <a:rPr lang="en-US" sz="3100" b="1" dirty="0"/>
              <a:t> </a:t>
            </a:r>
            <a:r>
              <a:rPr lang="en-US" sz="3100" b="1" dirty="0" err="1"/>
              <a:t>Bộ</a:t>
            </a:r>
            <a:r>
              <a:rPr lang="en-US" sz="3100" b="1" dirty="0"/>
              <a:t>) </a:t>
            </a:r>
            <a:r>
              <a:rPr lang="en-US" sz="3100" b="1" dirty="0" err="1"/>
              <a:t>xuất</a:t>
            </a:r>
            <a:r>
              <a:rPr lang="en-US" sz="3100" b="1" dirty="0"/>
              <a:t> </a:t>
            </a:r>
            <a:r>
              <a:rPr lang="en-US" sz="3100" b="1" dirty="0" err="1"/>
              <a:t>hiện</a:t>
            </a:r>
            <a:r>
              <a:rPr lang="en-US" sz="3100" b="1" dirty="0"/>
              <a:t> </a:t>
            </a:r>
            <a:r>
              <a:rPr lang="en-US" sz="3100" b="1" dirty="0" err="1"/>
              <a:t>cách</a:t>
            </a:r>
            <a:r>
              <a:rPr lang="en-US" sz="3100" b="1" dirty="0"/>
              <a:t> </a:t>
            </a:r>
            <a:r>
              <a:rPr lang="en-US" sz="3100" b="1" dirty="0" err="1"/>
              <a:t>ngày</a:t>
            </a:r>
            <a:r>
              <a:rPr lang="en-US" sz="3100" b="1" dirty="0"/>
              <a:t> nay :</a:t>
            </a:r>
            <a:r>
              <a:rPr lang="en-US" sz="3100" dirty="0"/>
              <a:t/>
            </a:r>
            <a:br>
              <a:rPr lang="en-US" sz="3100" dirty="0"/>
            </a:br>
            <a:r>
              <a:rPr lang="en-US" sz="3100" dirty="0" smtClean="0"/>
              <a:t> </a:t>
            </a:r>
            <a:r>
              <a:rPr lang="en-US" sz="3100" b="1" dirty="0" smtClean="0"/>
              <a:t>a</a:t>
            </a:r>
            <a:r>
              <a:rPr lang="en-US" sz="3100" b="1" dirty="0"/>
              <a:t>) 4000 TCN                                       </a:t>
            </a:r>
            <a:r>
              <a:rPr lang="en-US" sz="3100" b="1" dirty="0" smtClean="0"/>
              <a:t/>
            </a:r>
            <a:br>
              <a:rPr lang="en-US" sz="3100" b="1" dirty="0" smtClean="0"/>
            </a:br>
            <a:r>
              <a:rPr lang="en-US" sz="3100" b="1" dirty="0" smtClean="0"/>
              <a:t> </a:t>
            </a:r>
            <a:r>
              <a:rPr lang="en-US" sz="3100" b="1" dirty="0"/>
              <a:t>b) 2000 TCN</a:t>
            </a:r>
            <a:r>
              <a:rPr lang="en-US" sz="3100" dirty="0"/>
              <a:t/>
            </a:r>
            <a:br>
              <a:rPr lang="en-US" sz="3100" dirty="0"/>
            </a:br>
            <a:r>
              <a:rPr lang="en-US" sz="3100" dirty="0" smtClean="0"/>
              <a:t> </a:t>
            </a:r>
            <a:r>
              <a:rPr lang="en-US" sz="3100" b="1" dirty="0" smtClean="0"/>
              <a:t>c</a:t>
            </a:r>
            <a:r>
              <a:rPr lang="en-US" sz="3100" b="1" dirty="0"/>
              <a:t>) 1500 </a:t>
            </a:r>
            <a:r>
              <a:rPr lang="en-US" sz="3100" b="1" dirty="0" smtClean="0"/>
              <a:t>TCN                                 </a:t>
            </a:r>
            <a:br>
              <a:rPr lang="en-US" sz="3100" b="1" dirty="0" smtClean="0"/>
            </a:br>
            <a:r>
              <a:rPr lang="en-US" sz="3100" b="1" dirty="0" smtClean="0"/>
              <a:t> d</a:t>
            </a:r>
            <a:r>
              <a:rPr lang="en-US" sz="3100" b="1" dirty="0"/>
              <a:t>) 1000 TCN </a:t>
            </a:r>
            <a:r>
              <a:rPr lang="en-US" sz="3100" dirty="0"/>
              <a:t/>
            </a:r>
            <a:br>
              <a:rPr lang="en-US" sz="3100" dirty="0"/>
            </a:br>
            <a:r>
              <a:rPr lang="en-US" sz="3100" b="1" dirty="0" err="1"/>
              <a:t>Câu</a:t>
            </a:r>
            <a:r>
              <a:rPr lang="en-US" sz="3100" b="1" dirty="0"/>
              <a:t> 5: </a:t>
            </a:r>
            <a:r>
              <a:rPr lang="en-US" sz="3100" b="1" dirty="0" err="1"/>
              <a:t>mẫu</a:t>
            </a:r>
            <a:r>
              <a:rPr lang="en-US" sz="3100" b="1" dirty="0"/>
              <a:t> </a:t>
            </a:r>
            <a:r>
              <a:rPr lang="en-US" sz="3100" b="1" dirty="0" err="1"/>
              <a:t>xỉ</a:t>
            </a:r>
            <a:r>
              <a:rPr lang="en-US" sz="3100" b="1" dirty="0"/>
              <a:t> </a:t>
            </a:r>
            <a:r>
              <a:rPr lang="en-US" sz="3100" b="1" dirty="0" err="1"/>
              <a:t>đồng</a:t>
            </a:r>
            <a:r>
              <a:rPr lang="en-US" sz="3100" b="1" dirty="0"/>
              <a:t> </a:t>
            </a:r>
            <a:r>
              <a:rPr lang="en-US" sz="3100" b="1" dirty="0" err="1"/>
              <a:t>được</a:t>
            </a:r>
            <a:r>
              <a:rPr lang="en-US" sz="3100" b="1" dirty="0"/>
              <a:t> </a:t>
            </a:r>
            <a:r>
              <a:rPr lang="en-US" sz="3100" b="1" dirty="0" err="1"/>
              <a:t>tìm</a:t>
            </a:r>
            <a:r>
              <a:rPr lang="en-US" sz="3100" b="1" dirty="0"/>
              <a:t> </a:t>
            </a:r>
            <a:r>
              <a:rPr lang="en-US" sz="3100" b="1" dirty="0" err="1"/>
              <a:t>thấy</a:t>
            </a:r>
            <a:r>
              <a:rPr lang="en-US" sz="3100" b="1" dirty="0"/>
              <a:t> ở </a:t>
            </a:r>
            <a:r>
              <a:rPr lang="en-US" sz="3100" b="1" dirty="0" err="1"/>
              <a:t>nền</a:t>
            </a:r>
            <a:r>
              <a:rPr lang="en-US" sz="3100" b="1" dirty="0"/>
              <a:t> </a:t>
            </a:r>
            <a:r>
              <a:rPr lang="en-US" sz="3100" b="1" dirty="0" err="1"/>
              <a:t>văn</a:t>
            </a:r>
            <a:r>
              <a:rPr lang="en-US" sz="3100" b="1" dirty="0"/>
              <a:t> </a:t>
            </a:r>
            <a:r>
              <a:rPr lang="en-US" sz="3100" b="1" dirty="0" err="1"/>
              <a:t>hóa</a:t>
            </a:r>
            <a:r>
              <a:rPr lang="en-US" sz="3100" b="1" dirty="0"/>
              <a:t> </a:t>
            </a:r>
            <a:r>
              <a:rPr lang="en-US" sz="3100" b="1" dirty="0" err="1"/>
              <a:t>nào</a:t>
            </a:r>
            <a:r>
              <a:rPr lang="en-US" sz="3100" b="1" dirty="0"/>
              <a:t> </a:t>
            </a:r>
            <a:r>
              <a:rPr lang="en-US" sz="3100" b="1" dirty="0" err="1"/>
              <a:t>sau</a:t>
            </a:r>
            <a:r>
              <a:rPr lang="en-US" sz="3100" b="1" dirty="0"/>
              <a:t> </a:t>
            </a:r>
            <a:r>
              <a:rPr lang="en-US" sz="3100" b="1" dirty="0" err="1"/>
              <a:t>đây</a:t>
            </a:r>
            <a:r>
              <a:rPr lang="en-US" sz="3100" b="1" dirty="0"/>
              <a:t>:</a:t>
            </a:r>
            <a:r>
              <a:rPr lang="en-US" sz="3100" dirty="0"/>
              <a:t/>
            </a:r>
            <a:br>
              <a:rPr lang="en-US" sz="3100" dirty="0"/>
            </a:br>
            <a:r>
              <a:rPr lang="en-US" sz="3100" dirty="0" smtClean="0"/>
              <a:t>  </a:t>
            </a:r>
            <a:r>
              <a:rPr lang="en-US" sz="3100" b="1" dirty="0" smtClean="0"/>
              <a:t>a</a:t>
            </a:r>
            <a:r>
              <a:rPr lang="en-US" sz="3100" b="1" dirty="0"/>
              <a:t>) </a:t>
            </a:r>
            <a:r>
              <a:rPr lang="en-US" sz="3100" b="1" dirty="0" err="1"/>
              <a:t>Văn</a:t>
            </a:r>
            <a:r>
              <a:rPr lang="en-US" sz="3100" b="1" dirty="0"/>
              <a:t> </a:t>
            </a:r>
            <a:r>
              <a:rPr lang="en-US" sz="3100" b="1" dirty="0" err="1"/>
              <a:t>hóa</a:t>
            </a:r>
            <a:r>
              <a:rPr lang="en-US" sz="3100" b="1" dirty="0"/>
              <a:t> Sa </a:t>
            </a:r>
            <a:r>
              <a:rPr lang="en-US" sz="3100" b="1" dirty="0" err="1"/>
              <a:t>Huỳnh</a:t>
            </a:r>
            <a:r>
              <a:rPr lang="en-US" sz="3100" b="1" dirty="0"/>
              <a:t>                                    </a:t>
            </a:r>
            <a:r>
              <a:rPr lang="en-US" sz="3100" b="1" dirty="0" smtClean="0"/>
              <a:t/>
            </a:r>
            <a:br>
              <a:rPr lang="en-US" sz="3100" b="1" dirty="0" smtClean="0"/>
            </a:br>
            <a:r>
              <a:rPr lang="en-US" sz="3100" b="1" dirty="0" smtClean="0"/>
              <a:t>  </a:t>
            </a:r>
            <a:r>
              <a:rPr lang="en-US" sz="3100" b="1" dirty="0"/>
              <a:t>b) </a:t>
            </a:r>
            <a:r>
              <a:rPr lang="en-US" sz="3100" b="1" dirty="0" err="1"/>
              <a:t>văn</a:t>
            </a:r>
            <a:r>
              <a:rPr lang="en-US" sz="3100" b="1" dirty="0"/>
              <a:t> </a:t>
            </a:r>
            <a:r>
              <a:rPr lang="en-US" sz="3100" b="1" dirty="0" err="1"/>
              <a:t>hóa</a:t>
            </a:r>
            <a:r>
              <a:rPr lang="en-US" sz="3100" b="1" dirty="0"/>
              <a:t> </a:t>
            </a:r>
            <a:r>
              <a:rPr lang="en-US" sz="3100" b="1" dirty="0" err="1"/>
              <a:t>Phùng</a:t>
            </a:r>
            <a:r>
              <a:rPr lang="en-US" sz="3100" b="1" dirty="0"/>
              <a:t> </a:t>
            </a:r>
            <a:r>
              <a:rPr lang="en-US" sz="3100" b="1" dirty="0" err="1"/>
              <a:t>Nguyên</a:t>
            </a:r>
            <a:r>
              <a:rPr lang="en-US" sz="3100" dirty="0"/>
              <a:t/>
            </a:r>
            <a:br>
              <a:rPr lang="en-US" sz="3100" dirty="0"/>
            </a:br>
            <a:r>
              <a:rPr lang="en-US" sz="3100" dirty="0" smtClean="0"/>
              <a:t>  </a:t>
            </a:r>
            <a:r>
              <a:rPr lang="en-US" sz="3100" b="1" dirty="0" smtClean="0"/>
              <a:t>c</a:t>
            </a:r>
            <a:r>
              <a:rPr lang="en-US" sz="3100" b="1" dirty="0"/>
              <a:t>) </a:t>
            </a:r>
            <a:r>
              <a:rPr lang="en-US" sz="3100" b="1" dirty="0" err="1"/>
              <a:t>Văn</a:t>
            </a:r>
            <a:r>
              <a:rPr lang="en-US" sz="3100" b="1" dirty="0"/>
              <a:t> </a:t>
            </a:r>
            <a:r>
              <a:rPr lang="en-US" sz="3100" b="1" dirty="0" err="1"/>
              <a:t>hóa</a:t>
            </a:r>
            <a:r>
              <a:rPr lang="en-US" sz="3100" b="1" dirty="0"/>
              <a:t> </a:t>
            </a:r>
            <a:r>
              <a:rPr lang="en-US" sz="3100" b="1" dirty="0" err="1"/>
              <a:t>Gò</a:t>
            </a:r>
            <a:r>
              <a:rPr lang="en-US" sz="3100" b="1" dirty="0"/>
              <a:t> </a:t>
            </a:r>
            <a:r>
              <a:rPr lang="en-US" sz="3100" b="1" dirty="0" err="1"/>
              <a:t>Mun</a:t>
            </a:r>
            <a:r>
              <a:rPr lang="en-US" sz="3100" b="1" dirty="0"/>
              <a:t>	           	</a:t>
            </a:r>
            <a:r>
              <a:rPr lang="en-US" sz="3100" b="1" dirty="0" smtClean="0"/>
              <a:t/>
            </a:r>
            <a:br>
              <a:rPr lang="en-US" sz="3100" b="1" dirty="0" smtClean="0"/>
            </a:br>
            <a:r>
              <a:rPr lang="en-US" sz="3100" b="1" dirty="0" smtClean="0"/>
              <a:t> d</a:t>
            </a:r>
            <a:r>
              <a:rPr lang="en-US" sz="3100" b="1" dirty="0"/>
              <a:t>) </a:t>
            </a:r>
            <a:r>
              <a:rPr lang="en-US" sz="3100" b="1" dirty="0" err="1"/>
              <a:t>Văn</a:t>
            </a:r>
            <a:r>
              <a:rPr lang="en-US" sz="3100" b="1" dirty="0"/>
              <a:t> </a:t>
            </a:r>
            <a:r>
              <a:rPr lang="en-US" sz="3100" b="1" dirty="0" err="1"/>
              <a:t>hóa</a:t>
            </a:r>
            <a:r>
              <a:rPr lang="en-US" sz="3100" b="1" dirty="0"/>
              <a:t> </a:t>
            </a:r>
            <a:r>
              <a:rPr lang="en-US" sz="3100" b="1" dirty="0" err="1"/>
              <a:t>Đồng</a:t>
            </a:r>
            <a:r>
              <a:rPr lang="en-US" sz="3100" b="1" dirty="0"/>
              <a:t> </a:t>
            </a:r>
            <a:r>
              <a:rPr lang="en-US" sz="3100" b="1" dirty="0" err="1"/>
              <a:t>Đậu</a:t>
            </a:r>
            <a:r>
              <a:rPr lang="en-US" sz="3100" b="1" dirty="0"/>
              <a:t> </a:t>
            </a:r>
            <a:r>
              <a:rPr lang="en-US" sz="3100" dirty="0"/>
              <a:t/>
            </a:r>
            <a:br>
              <a:rPr lang="en-US" sz="3100" dirty="0"/>
            </a:br>
            <a:endParaRPr lang="en-US" sz="3100" dirty="0"/>
          </a:p>
        </p:txBody>
      </p:sp>
    </p:spTree>
    <p:extLst>
      <p:ext uri="{BB962C8B-B14F-4D97-AF65-F5344CB8AC3E}">
        <p14:creationId xmlns:p14="http://schemas.microsoft.com/office/powerpoint/2010/main" val="569344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OINSET2">
            <a:extLst>
              <a:ext uri="{FF2B5EF4-FFF2-40B4-BE49-F238E27FC236}">
                <a16:creationId xmlns="" xmlns:a16="http://schemas.microsoft.com/office/drawing/2014/main" id="{7290D33D-FAD0-4489-AACA-1EBA164954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039100" y="117445"/>
            <a:ext cx="1143000"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POINSET2">
            <a:extLst>
              <a:ext uri="{FF2B5EF4-FFF2-40B4-BE49-F238E27FC236}">
                <a16:creationId xmlns="" xmlns:a16="http://schemas.microsoft.com/office/drawing/2014/main" id="{DC25D953-E7BF-41B6-8A5A-6E917CD942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53988" y="5765800"/>
            <a:ext cx="93821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OINSET2">
            <a:extLst>
              <a:ext uri="{FF2B5EF4-FFF2-40B4-BE49-F238E27FC236}">
                <a16:creationId xmlns="" xmlns:a16="http://schemas.microsoft.com/office/drawing/2014/main" id="{02CA161E-9BEA-49E3-B372-C946437FD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924800" y="5919787"/>
            <a:ext cx="1219200"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Hộp_Văn_Bản 7"/>
          <p:cNvSpPr txBox="1"/>
          <p:nvPr/>
        </p:nvSpPr>
        <p:spPr>
          <a:xfrm>
            <a:off x="814136" y="144174"/>
            <a:ext cx="7467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US" sz="2000" b="1" smtClean="0">
                <a:solidFill>
                  <a:srgbClr val="000099"/>
                </a:solidFill>
                <a:latin typeface="Arial" pitchFamily="34" charset="0"/>
              </a:rPr>
              <a:t>BÀI 6.  </a:t>
            </a:r>
            <a:r>
              <a:rPr lang="en-US" sz="2000" b="1" smtClean="0">
                <a:solidFill>
                  <a:srgbClr val="000099"/>
                </a:solidFill>
              </a:rPr>
              <a:t>SỰ CHUYỂN BIẾN VÀ PHÂN HÓA CỦA XÃ HỘI NGUYÊN THỦY</a:t>
            </a:r>
            <a:endParaRPr lang="en-US" sz="2400" b="1">
              <a:solidFill>
                <a:srgbClr val="000099"/>
              </a:solidFill>
              <a:latin typeface="Arial" pitchFamily="34" charset="0"/>
            </a:endParaRPr>
          </a:p>
        </p:txBody>
      </p:sp>
      <p:sp>
        <p:nvSpPr>
          <p:cNvPr id="11" name="Rectangle 10"/>
          <p:cNvSpPr/>
          <p:nvPr/>
        </p:nvSpPr>
        <p:spPr>
          <a:xfrm>
            <a:off x="228600" y="1413186"/>
            <a:ext cx="6730369" cy="369332"/>
          </a:xfrm>
          <a:prstGeom prst="rect">
            <a:avLst/>
          </a:prstGeom>
        </p:spPr>
        <p:txBody>
          <a:bodyPr wrap="none">
            <a:spAutoFit/>
          </a:bodyPr>
          <a:lstStyle/>
          <a:p>
            <a:r>
              <a:rPr lang="en-US" b="1" dirty="0" smtClean="0"/>
              <a:t>b) </a:t>
            </a:r>
            <a:r>
              <a:rPr lang="vi-VN" b="1" dirty="0" smtClean="0"/>
              <a:t>Sự phân hóa và tan rã của xã hội nguyên thủy ở Việt Nam</a:t>
            </a:r>
            <a:endParaRPr lang="en-US" dirty="0"/>
          </a:p>
        </p:txBody>
      </p:sp>
      <p:sp>
        <p:nvSpPr>
          <p:cNvPr id="12" name="Rectangle 11"/>
          <p:cNvSpPr/>
          <p:nvPr/>
        </p:nvSpPr>
        <p:spPr>
          <a:xfrm>
            <a:off x="228600" y="853678"/>
            <a:ext cx="6096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b="1" smtClean="0">
                <a:solidFill>
                  <a:srgbClr val="FF0000"/>
                </a:solidFill>
              </a:rPr>
              <a:t>2. Sự tan rã của xã hội nguyên thủy ở Việt Nam</a:t>
            </a:r>
            <a:endParaRPr lang="en-US" sz="2000">
              <a:solidFill>
                <a:srgbClr val="FF0000"/>
              </a:solidFill>
            </a:endParaRPr>
          </a:p>
        </p:txBody>
      </p:sp>
      <p:pic>
        <p:nvPicPr>
          <p:cNvPr id="14" name="Picture 5" descr="Top 10 cách giảng bài hay tạo hứng thú học tập cho học sinh - Hachim"/>
          <p:cNvPicPr>
            <a:picLocks noChangeAspect="1" noChangeArrowheads="1"/>
          </p:cNvPicPr>
          <p:nvPr/>
        </p:nvPicPr>
        <p:blipFill>
          <a:blip r:embed="rId4" cstate="print"/>
          <a:srcRect/>
          <a:stretch>
            <a:fillRect/>
          </a:stretch>
        </p:blipFill>
        <p:spPr bwMode="auto">
          <a:xfrm>
            <a:off x="7675883" y="1413186"/>
            <a:ext cx="1211703" cy="892212"/>
          </a:xfrm>
          <a:prstGeom prst="rect">
            <a:avLst/>
          </a:prstGeom>
          <a:noFill/>
        </p:spPr>
      </p:pic>
    </p:spTree>
    <p:extLst>
      <p:ext uri="{BB962C8B-B14F-4D97-AF65-F5344CB8AC3E}">
        <p14:creationId xmlns:p14="http://schemas.microsoft.com/office/powerpoint/2010/main" val="11008863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157257757</TotalTime>
  <Pages>0</Pages>
  <Words>1059</Words>
  <Characters>0</Characters>
  <Application>Microsoft Office PowerPoint</Application>
  <DocSecurity>0</DocSecurity>
  <PresentationFormat>On-screen Show (4:3)</PresentationFormat>
  <Lines>0</Lines>
  <Paragraphs>109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Công xã thị tộc gồm 2,3 thế hệ có cùng dòng máu , làm chung hưởng chung</vt:lpstr>
      <vt:lpstr>PowerPoint Presentation</vt:lpstr>
      <vt:lpstr>PowerPoint Presentation</vt:lpstr>
      <vt:lpstr>PowerPoint Presentation</vt:lpstr>
      <vt:lpstr>                       Câu1: Đồ đồng xuất hiện ở Việt Nam vào thời gian : a) 4000 năm trước                                b) 2000 năm trước c) 1500 năm trước                             d) 1000 năm trước    Câu2: Đồ đồng ở Việt Nam được tìm thấy ở khu vực nào :  a) Chỉ có ở Bắc Bộ.                                  b) Chỉ có ở Trung Bộ  c) Cả ba miền Bắc, Trung, Nam.             d) Chỉ có ở Nam Bộ.       </vt:lpstr>
      <vt:lpstr>       Câu3: Văn hóa Phùng Nguyên, Đồng Đậu, Gò Mun :  a) Chỉ có ở Bắc Bộ.                                               b) Chỉ có ở Trung Bộ  c) Cả ba miền Bắc, Trung, Nam.                  d) Chỉ có ở Nam Bộ. </vt:lpstr>
      <vt:lpstr>            Câu 4: Văn hóa tiền Sa Huỳnh(Trung Bộ) xuất hiện cách ngày nay :  a) 4000 TCN                                         b) 2000 TCN  c) 1500 TCN                                   d) 1000 TCN  Câu 5: mẫu xỉ đồng được tìm thấy ở nền văn hóa nào sau đây:   a) Văn hóa Sa Huỳnh                                       b) văn hóa Phùng Nguyên   c) Văn hóa Gò Mun               d) Văn hóa Đồng Đậu  </vt:lpstr>
      <vt:lpstr>PowerPoint Presentation</vt:lpstr>
      <vt:lpstr>PowerPoint Presentation</vt:lpstr>
      <vt:lpstr>PowerPoint Presentation</vt:lpstr>
      <vt:lpstr>PowerPoint Presentation</vt:lpstr>
      <vt:lpstr>Cho biết câu nào sau đây đúng (Đ)/ sai(S)</vt:lpstr>
      <vt:lpstr>Cho biết câu nào sau đây đúng (Đ)/ sai(S)</vt:lpstr>
      <vt:lpstr>    Việc sử dụng các công cụ bằng kim loại đã giúp cho người nguyên thủy mở rộng địa bàn cư trú.Họ đã biết dùng cày gỗ có lắp lưỡi bằng đồng để cày ruộng, trồng lúa, dùng lưỡi hái để gặt, họ định cư lâu dài ven sông, dân cư ngày càng đông , cơ sở cho sự xuất hiện các quốc gia cổ.</vt:lpstr>
      <vt:lpstr>Chốt nội dung tiết học hôm nay     Từ khoảng 4000 năm trước, cư dân ở Bắc Bộ, Trung Bộ, Nam Bộ đã biết tới đồ đồng, các vết tích còn để lại ở 5 nền văn hóa : Phùng Nguyên(2000 TCN), Đồng Đậu, tiền Sa Huỳnh(1500 TCN), Gò Mun, Đồng Nai(1000 TCN).  Việc sử dụng các công cụ bằng kim loại đã giúp cho người nguyên thủy mở rộng địa bàn cư trú.Họ đã biết dùng cày gỗ có lắp lưỡi bằng đồng để cày ruộng, trồng lúa, dùng lưỡi hái để gặt, họ định cư lâu dài ven sông, dân cư ngày càng đông , cơ sở cho sự xuất hiện các quốc gia cổ.  </vt:lpstr>
      <vt:lpstr>Hoạt động ở nhà</vt:lpstr>
      <vt:lpstr>PowerPoint Presentation</vt:lpstr>
      <vt:lpstr>PowerPoint Presentation</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Administrator</dc:creator>
  <cp:lastModifiedBy>admin</cp:lastModifiedBy>
  <cp:revision>320</cp:revision>
  <cp:lastPrinted>1899-12-30T00:00:00Z</cp:lastPrinted>
  <dcterms:created xsi:type="dcterms:W3CDTF">2012-04-20T16:02:50Z</dcterms:created>
  <dcterms:modified xsi:type="dcterms:W3CDTF">2025-10-08T23:50:13Z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