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6" r:id="rId2"/>
    <p:sldId id="307" r:id="rId3"/>
    <p:sldId id="263" r:id="rId4"/>
    <p:sldId id="258" r:id="rId5"/>
    <p:sldId id="309" r:id="rId6"/>
    <p:sldId id="308" r:id="rId7"/>
    <p:sldId id="310" r:id="rId8"/>
    <p:sldId id="312" r:id="rId9"/>
    <p:sldId id="259" r:id="rId10"/>
    <p:sldId id="311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3F6"/>
    <a:srgbClr val="00B050"/>
    <a:srgbClr val="FF66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12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12299-45C1-4062-9889-C9D40B3F4D2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68A95-5699-4737-9651-B49CB48D1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9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68A95-5699-4737-9651-B49CB48D11F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4DB9-E5A5-F224-6E0B-19248E684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A56160-8D5F-76B4-900C-450A7020F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394DE-0CFC-10AE-61F0-E5C8F97FF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58596-DFA6-0E7B-490B-789142A15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A5337-6FB2-2EE7-ABF2-FC503DC1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5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BF05-8BC3-3BF9-197C-2DAF0F12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4C8B74-989E-9589-A210-CB1D46F42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EF797-50D7-F8E5-9189-803BA2AE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82360-AFCE-1D90-691D-506F73B2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83B5-284B-48F2-F295-2C7A2D42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4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36ADDF-1221-FC6B-F66F-AC2AC75E9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0A5CE-B88F-80C5-1385-03334A1E4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E65C4-F8FE-5071-BD13-8239BED4B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ED380-FC61-0432-1762-D2D3118D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52A1A-F7EA-C1B2-C54F-E44AB358B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2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B46F-BE8F-0FA6-EF59-D8FE3B574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E6500-937E-CF42-AF01-E031D1BE1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95390-1CE9-1B16-9D55-21781288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83C74-7833-6789-D8B0-39A60FF6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905C2-FD69-69E0-2D69-60E8A47D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0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181AD-8D90-0DDA-C0E9-9370593A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21AF6-8934-843B-CAF6-D0ED8DEC8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62BA8-AEDA-4C04-24FD-C96C346B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C765-F081-804B-AA58-D64AF443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B3963-3762-A544-BD56-1BA386C1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4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3A896-88C8-B80E-31AB-F5124B0BF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3840C-305D-3B40-761C-15C812CF6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3DE310-E0AD-7527-2F3B-A747D9792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C1CCD-FD72-697D-E7FE-B6D96680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7ABF8-E2F8-A5B2-3352-83DE8FE5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4085-FFC1-3B08-1A9D-D87EE7281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4716F-7363-EF72-6AB2-9A73D1318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59252-F3AB-734E-DD3C-7E9D2E379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0652A-23F2-F5EA-1F01-75683C555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3C8185-02DD-7F00-43FC-77C4B818A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C4BD9C-A8B9-1653-B149-673673558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6F312-9499-22EB-D7D2-45EFF32D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FA1E74-C7CB-1E59-9079-EA2FB41E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4DBFDF-A20C-2B9B-A5E6-7DD05BF7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2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6F380-23CD-EC42-25CD-8BA82BE34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864CFF-F08E-5572-1C01-3354BFE1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8FF18-4C6F-2091-DC56-5BD1C1C44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5CFCFF-DAAF-A317-A4CA-4D6A0FE5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8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45BAAC-81D4-952E-EDE5-501B5BDF6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C5B442-B62E-D095-075D-960377F5F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9E6B4-AF49-52F4-B6F2-E4995D567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7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A3F0-22A4-06C9-9938-2833D957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C7689-F388-0D17-7BA4-B8D3F2327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675E4-1F76-FF4E-CCC9-FD7589FDC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CE182-B9AF-C067-DF58-6D47C997C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447D3-F42F-7E4D-D2FE-9ABD932E4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1A05C-A8FD-5CCC-4C28-A90D3E7AF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2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7A46B-E0D8-0FD6-005D-135D0ADC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F38BF-3230-C9B3-9A52-B5195761F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8AB4C-C568-6D89-8C46-2B6A6A17F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79932-7DD3-B64C-FC7C-CC0E5E463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75B93-0F82-1DEB-B516-5710A588B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4B488-C79F-5AA0-5F7E-167DF266F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8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973347-4A17-509D-78B4-257EA16F2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7A948-CBA8-BAA5-73B2-377EC2F3D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D9BFF-B69D-DE41-7347-4153E1EA0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9860-4A4F-4862-BE4D-5E50677305C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7D78B-CD48-0BC0-507F-824DB97AAF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190E9-01F5-70EE-54A5-711281E3C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7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93019" y="954995"/>
            <a:ext cx="1131323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 algn="ctr"/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2: THƠ</a:t>
            </a:r>
          </a:p>
          <a:p>
            <a:pPr marL="38100"/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17,18: </a:t>
            </a:r>
          </a:p>
          <a:p>
            <a:pPr marL="38100"/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ĐHVB: À ƠI TAY MẸ</a:t>
            </a:r>
            <a:endParaRPr lang="en-US" sz="8000" b="1" dirty="0">
              <a:solidFill>
                <a:schemeClr val="accent5">
                  <a:lumMod val="50000"/>
                </a:schemeClr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ctr">
              <a:buNone/>
            </a:pP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- BÌNH NGUYÊN -</a:t>
            </a:r>
            <a:endParaRPr lang="en-US" sz="4800" b="1" dirty="0">
              <a:solidFill>
                <a:srgbClr val="00B050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158" descr="200712419435657_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2767" y="4650318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9" descr="1000401543874607298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2496801" y="5925278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0" descr="200712419435657_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819717" y="3124200"/>
            <a:ext cx="71120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43855" y="4500603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43855" y="4535759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58" descr="200712419435657_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2727" y="5551722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8" descr="200712419435657_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9748" y="2214502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16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13" dur="4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0017 2.59259E-6 C -0.02673 -0.01605 -0.10139 -0.0784 -0.15885 -0.0963 C -0.21632 -0.1142 -0.27083 -0.10926 -0.34375 -0.10741 C -0.41684 -0.10556 -0.51319 -0.11389 -0.59635 -0.08519 C -0.67934 -0.05648 -0.73211 0.04074 -0.84323 0.06543 C -0.95434 0.09012 -1.17534 0.06358 -1.26267 0.06296 " pathEditMode="relative" rAng="0" ptsTypes="aaaaaa">
                                      <p:cBhvr>
                                        <p:cTn id="15" dur="49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125" y="-120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3.33333E-6 4.81481E-6 C -0.02066 -0.00093 -0.08525 -0.00031 -0.12361 -0.00463 C -0.16198 -0.00896 -0.16268 0.02283 -0.23073 -0.02624 C -0.29879 -0.07531 -0.4375 -0.19538 -0.53229 -0.29908 C -0.62726 -0.40278 -0.72934 -0.52717 -0.80104 -0.64908 C -0.87275 -0.77099 -0.92882 -0.95124 -0.9625 -1.03056 " pathEditMode="relative" rAng="0" ptsTypes="aaaaaa">
                                      <p:cBhvr>
                                        <p:cTn id="1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25" y="-5040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3" presetClass="entr" presetSubtype="36" fill="hold" grpId="0" nodeType="withEffect">
                                  <p:stCondLst>
                                    <p:cond delay="47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-8.33333E-7 -4.19753E-6 C 0.0191 -0.00092 0.03837 0.00154 0.05729 -0.0037 C 0.0599 -0.00432 0.06198 -0.00833 0.06459 -0.00926 C 0.07118 -0.01142 0.07778 -0.01173 0.08438 -0.01296 C 0.10538 -0.02222 0.1257 -0.03518 0.14688 -0.04259 C 0.15452 -0.04846 0.16163 -0.05185 0.16875 -0.05926 C 0.17222 -0.06296 0.17917 -0.07037 0.17917 -0.07037 C 0.18195 -0.10895 0.18941 -0.11636 0.20417 -0.14259 C 0.21702 -0.16543 0.23212 -0.18271 0.24584 -0.2037 C 0.25278 -0.21451 0.26163 -0.22099 0.26875 -0.23148 C 0.27934 -0.24722 0.29358 -0.26204 0.30729 -0.26667 C 0.32031 -0.28055 0.33386 -0.29413 0.34792 -0.3037 C 0.35382 -0.30802 0.35643 -0.31265 0.3625 -0.31512 C 0.38212 -0.33858 0.40886 -0.35988 0.43229 -0.36667 C 0.4382 -0.37222 0.4434 -0.37438 0.45 -0.37623 C 0.46788 -0.38796 0.4875 -0.3963 0.50625 -0.40185 C 0.51997 -0.4142 0.53594 -0.41759 0.55104 -0.42253 C 0.56077 -0.43086 0.57205 -0.43333 0.58229 -0.44074 C 0.59254 -0.44784 0.60174 -0.46111 0.6125 -0.46481 C 0.62327 -0.47623 0.6408 -0.49815 0.64896 -0.51667 C 0.65399 -0.52809 0.65886 -0.53981 0.66459 -0.55 C 0.66684 -0.56234 0.66389 -0.54907 0.66875 -0.56111 C 0.67379 -0.57376 0.67899 -0.6037 0.68542 -0.61111 C 0.6875 -0.62037 0.6882 -0.62438 0.69271 -0.62963 C 0.69757 -0.65586 0.71511 -0.68518 0.72604 -0.70185 C 0.73195 -0.7108 0.73403 -0.71883 0.74167 -0.72407 C 0.75104 -0.74599 0.73872 -0.72037 0.74896 -0.73333 C 0.75035 -0.73518 0.7507 -0.73858 0.75209 -0.74074 C 0.75486 -0.74537 0.75868 -0.74784 0.76146 -0.75185 C 0.76771 -0.76142 0.77344 -0.77284 0.78021 -0.78148 C 0.78715 -0.79012 0.79011 -0.78951 0.79688 -0.7963 C 0.80278 -0.80216 0.80834 -0.80926 0.81459 -0.81481 C 0.81684 -0.82099 0.82292 -0.83148 0.82292 -0.83148 C 0.82639 -0.85 0.8316 -0.84753 0.83542 -0.86111 " pathEditMode="relative" ptsTypes="fffffffffffffffffffffffffffffffffA">
                                      <p:cBhvr>
                                        <p:cTn id="30" dur="5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37" dur="4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39" dur="4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535B8-D35C-1F2B-EA04-B059DCB33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A1F27C6B-AA98-A71E-B49C-C820A3B43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9438113" y="774919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D77178EC-6FDD-FF61-B4C3-A0BAFFC02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684459" y="207505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59" descr="10004015438746072987">
            <a:extLst>
              <a:ext uri="{FF2B5EF4-FFF2-40B4-BE49-F238E27FC236}">
                <a16:creationId xmlns:a16="http://schemas.microsoft.com/office/drawing/2014/main" id="{8C10E17A-5F01-2841-C267-E5B3E1EDA5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0622850" y="5498078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97F6665-C80F-15F4-D597-EE615CF3AB23}"/>
              </a:ext>
            </a:extLst>
          </p:cNvPr>
          <p:cNvGraphicFramePr>
            <a:graphicFrameLocks noGrp="1"/>
          </p:cNvGraphicFramePr>
          <p:nvPr/>
        </p:nvGraphicFramePr>
        <p:xfrm>
          <a:off x="76797" y="572988"/>
          <a:ext cx="12038405" cy="6152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2962">
                  <a:extLst>
                    <a:ext uri="{9D8B030D-6E8A-4147-A177-3AD203B41FA5}">
                      <a16:colId xmlns:a16="http://schemas.microsoft.com/office/drawing/2014/main" val="3948823382"/>
                    </a:ext>
                  </a:extLst>
                </a:gridCol>
                <a:gridCol w="3044709">
                  <a:extLst>
                    <a:ext uri="{9D8B030D-6E8A-4147-A177-3AD203B41FA5}">
                      <a16:colId xmlns:a16="http://schemas.microsoft.com/office/drawing/2014/main" val="1697194884"/>
                    </a:ext>
                  </a:extLst>
                </a:gridCol>
                <a:gridCol w="4580734">
                  <a:extLst>
                    <a:ext uri="{9D8B030D-6E8A-4147-A177-3AD203B41FA5}">
                      <a16:colId xmlns:a16="http://schemas.microsoft.com/office/drawing/2014/main" val="909190539"/>
                    </a:ext>
                  </a:extLst>
                </a:gridCol>
              </a:tblGrid>
              <a:tr h="1100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nl-N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 ru  của mẹ dành cho mọi người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4911225"/>
                  </a:ext>
                </a:extLst>
              </a:tr>
              <a:tr h="50528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  <a:tabLst>
                          <a:tab pos="412115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dành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đứa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con: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mềm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ngọn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tan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đám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khuyết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sóng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lặng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bãi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bồi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  <a:tabLst>
                          <a:tab pos="412115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Cho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dột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chỗ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ngồi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vá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  <a:tabLst>
                          <a:tab pos="412115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Cho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nín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  <a:tabLst>
                          <a:tab pos="412115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điệp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điệp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trúc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 Ru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nl-N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Mẹ vì mọi người mà quên mất bản thân, chẳng một mong ước cho mình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nl-N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nl-N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Đức hi sinh cao cả, tình cảm thiêng liêng của người mẹ.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603985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79434DA-5B35-DC5E-D43F-2F9B17F3A873}"/>
              </a:ext>
            </a:extLst>
          </p:cNvPr>
          <p:cNvSpPr txBox="1"/>
          <p:nvPr/>
        </p:nvSpPr>
        <p:spPr>
          <a:xfrm>
            <a:off x="153595" y="-109696"/>
            <a:ext cx="79420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2750" algn="l"/>
              </a:tabLst>
            </a:pPr>
            <a:r>
              <a:rPr kumimoji="0" lang="nl-NL" altLang="en-US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2.Lời ru của người mẹ hiền</a:t>
            </a:r>
            <a:endParaRPr kumimoji="0" lang="nl-NL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69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-0.0181 -0.07732 C -0.0388 -0.07824 -0.10338 -0.07755 -0.14167 -0.08195 C -0.18008 -0.08634 -0.18073 -0.0544 -0.24883 -0.10347 C -0.31693 -0.15255 -0.45573 -0.27269 -0.55039 -0.37639 C -0.64531 -0.48009 -0.74739 -0.6044 -0.81914 -0.72639 C -0.89088 -0.84838 -0.94687 -1.02847 -0.9806 -1.10787 " pathEditMode="relative" rAng="0" ptsTypes="AAAAAA">
                                      <p:cBhvr>
                                        <p:cTn id="1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25" y="-5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5B2E02-39FA-161D-C4BA-7BB5FB0C3051}"/>
              </a:ext>
            </a:extLst>
          </p:cNvPr>
          <p:cNvSpPr txBox="1"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Nghệ thuật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Thể thơ lục bát nhịp nhàng như lối hát ru con.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Phối hợp hài hòa các biện pháp tu từ: ẩn dụ, điệp từ,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điệp cấu trúc.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Nội dung – Ý nghĩa</a:t>
            </a:r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Nội dung: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 bày tỏ tình cảm của mẹ với đứa con nhỏ bé của mình.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Ý nghĩa: Qua hình ảnh đôi bàn tay và những lời ru, bài thơ đã khắc họa thành công một người mẹ Việt Nam điển hình: vất vả, chắt chiu, yêu thương, hi sinh...đến quên mình.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50B6F9A-5EE8-4862-7264-FFC088E91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-12980" y="5712099"/>
            <a:ext cx="1279101" cy="91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4A6F8F-5D47-83B2-1237-5139E5615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445778" y="252036"/>
            <a:ext cx="1515796" cy="1482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11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D3073-2744-E311-CF61-3CE28AE19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>
            <a:extLst>
              <a:ext uri="{FF2B5EF4-FFF2-40B4-BE49-F238E27FC236}">
                <a16:creationId xmlns:a16="http://schemas.microsoft.com/office/drawing/2014/main" id="{6A847EFA-C21A-9698-F9A0-85ED8686C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CB7FAD8-433A-8DC6-7460-BEC43FEA60A6}"/>
              </a:ext>
            </a:extLst>
          </p:cNvPr>
          <p:cNvSpPr txBox="1"/>
          <p:nvPr/>
        </p:nvSpPr>
        <p:spPr>
          <a:xfrm>
            <a:off x="0" y="857748"/>
            <a:ext cx="12192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1.Tác </a:t>
            </a:r>
            <a:r>
              <a:rPr lang="en-US" sz="4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vi-VN" sz="4000" dirty="0">
                <a:latin typeface="+mj-lt"/>
              </a:rPr>
              <a:t>- Bình Nguyên tên thật là Nguyễn Đăng Hào (25/1/1959)</a:t>
            </a:r>
            <a:endParaRPr lang="en-US" sz="4000" dirty="0">
              <a:latin typeface="+mj-lt"/>
            </a:endParaRPr>
          </a:p>
          <a:p>
            <a:r>
              <a:rPr lang="vi-VN" sz="4000" dirty="0">
                <a:latin typeface="+mj-lt"/>
              </a:rPr>
              <a:t>- Quê : xã Ninh Phúc, TP Ninh Bình, tỉnh Ninh Bình.</a:t>
            </a:r>
            <a:endParaRPr lang="en-US" sz="4000" dirty="0">
              <a:latin typeface="+mj-lt"/>
            </a:endParaRPr>
          </a:p>
          <a:p>
            <a:r>
              <a:rPr lang="vi-VN" sz="4000" dirty="0">
                <a:latin typeface="+mj-lt"/>
              </a:rPr>
              <a:t>- Ông vừa là nhà thơ vừa là nghệ sĩ nhiếp ảnh VN</a:t>
            </a:r>
            <a:endParaRPr lang="en-US" sz="4000" dirty="0">
              <a:latin typeface="+mj-lt"/>
            </a:endParaRPr>
          </a:p>
          <a:p>
            <a:r>
              <a:rPr lang="vi-VN" sz="4000" dirty="0">
                <a:latin typeface="+mj-lt"/>
              </a:rPr>
              <a:t>- Hiện tại làm chủ tịch Hội Văn học Nghệ thuật NB</a:t>
            </a:r>
            <a:endParaRPr lang="en-US" sz="4000" dirty="0">
              <a:latin typeface="+mj-lt"/>
            </a:endParaRPr>
          </a:p>
          <a:p>
            <a:r>
              <a:rPr lang="vi-VN" sz="4000" dirty="0">
                <a:latin typeface="+mj-lt"/>
              </a:rPr>
              <a:t>- Giải thưởng: “ Thơ  lục bát” Giải A- 2003, Giải ba -2010 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130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DFF6A4-0ACF-1CDD-3986-96DFC23DF1AC}"/>
              </a:ext>
            </a:extLst>
          </p:cNvPr>
          <p:cNvSpPr txBox="1"/>
          <p:nvPr/>
        </p:nvSpPr>
        <p:spPr>
          <a:xfrm>
            <a:off x="599769" y="693175"/>
            <a:ext cx="1159223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algn="l">
              <a:buNone/>
            </a:pP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loại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:Văn bản thuộc thể thơ lục bát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Đặc điểm thể thơ lục bát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Dòng thơ: gồm các câu thơ 6 tiếng và 8 tiếng xen kẽ.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Bài thơ được gieo vần đặc trưng cho thể lục bát: tiếng thứ 6 của dòng lục gieo vần xuống tiếng sáu của dòng bát </a:t>
            </a:r>
            <a:r>
              <a:rPr lang="vi-VN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(sa-qua, dàng – vàng, tròn - còn)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tiếng thứ tám của dòng bát gieo xuống tiếng thứ sáu của dòng lục tiếp theo </a:t>
            </a:r>
            <a:r>
              <a:rPr lang="vi-VN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(ngon-tròn, mòn – còn)</a:t>
            </a:r>
            <a:endParaRPr lang="en-US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Nhịp thơ: ngắt nhịp chẵn 2/2/2 hoặc 4/4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Bố cục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:Văn bản chia làm 2 phần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P1: từ đầu…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vẫn còn hát ru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Hình ảnh đôi bàn tay  mẹ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P2: Tiếp…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câu ru mình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Lời ru của người mẹ hiền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4">
            <a:extLst>
              <a:ext uri="{FF2B5EF4-FFF2-40B4-BE49-F238E27FC236}">
                <a16:creationId xmlns:a16="http://schemas.microsoft.com/office/drawing/2014/main" id="{655BD863-246D-E5C4-E032-557414D1F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929" y="1"/>
            <a:ext cx="9257071" cy="138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4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3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charRg st="13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charRg st="13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charRg st="13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55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charRg st="55" end="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82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charRg st="82" end="1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37" end="3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charRg st="137" end="3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384" end="4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charRg st="384" end="4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7" end="4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61" end="5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517" end="5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225940-3C01-B4EC-8ADC-2CC5CBB2D76F}"/>
              </a:ext>
            </a:extLst>
          </p:cNvPr>
          <p:cNvSpPr txBox="1"/>
          <p:nvPr/>
        </p:nvSpPr>
        <p:spPr>
          <a:xfrm>
            <a:off x="66368" y="530942"/>
            <a:ext cx="1205926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giông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4441DB8-28F3-17B7-70BF-F356C8C12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128864" y="382848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图片 4">
            <a:extLst>
              <a:ext uri="{FF2B5EF4-FFF2-40B4-BE49-F238E27FC236}">
                <a16:creationId xmlns:a16="http://schemas.microsoft.com/office/drawing/2014/main" id="{05DDF6C4-5970-52E8-80D9-BB2ECB3B5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91" y="4321277"/>
            <a:ext cx="9257071" cy="234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9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52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3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A69BD-BE12-7859-3FE8-8CBB29A3E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B7357B-47E1-CFD0-11C6-304A2AEA1CCC}"/>
              </a:ext>
            </a:extLst>
          </p:cNvPr>
          <p:cNvSpPr txBox="1"/>
          <p:nvPr/>
        </p:nvSpPr>
        <p:spPr>
          <a:xfrm>
            <a:off x="479321" y="2455381"/>
            <a:ext cx="1205926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 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  <a:p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160" descr="200712419435657_1">
            <a:extLst>
              <a:ext uri="{FF2B5EF4-FFF2-40B4-BE49-F238E27FC236}">
                <a16:creationId xmlns:a16="http://schemas.microsoft.com/office/drawing/2014/main" id="{F0F524C9-B05A-A869-3BE3-3AD333E775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414432" y="5824508"/>
            <a:ext cx="71120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图片 4">
            <a:extLst>
              <a:ext uri="{FF2B5EF4-FFF2-40B4-BE49-F238E27FC236}">
                <a16:creationId xmlns:a16="http://schemas.microsoft.com/office/drawing/2014/main" id="{26AF2558-B0B8-B9F5-2B05-B4FFA6BA87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709"/>
            <a:ext cx="12125632" cy="206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55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0573 -0.05694 C -0.02409 -0.07291 -0.07604 -0.13541 -0.11589 -0.15324 C -0.15573 -0.17106 -0.19349 -0.1662 -0.24427 -0.16435 C -0.29479 -0.1625 -0.36159 -0.17083 -0.41953 -0.14212 C -0.47695 -0.11342 -0.51367 -0.0162 -0.59063 0.00857 C -0.66771 0.03311 -0.82122 0.00672 -0.88164 0.00602 " pathEditMode="relative" rAng="0" ptsTypes="AAAAAA">
                                      <p:cBhvr>
                                        <p:cTn id="6" dur="49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89" y="-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52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71F9F6-AB72-E9CF-B408-DA5ED1E74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951593"/>
              </p:ext>
            </p:extLst>
          </p:nvPr>
        </p:nvGraphicFramePr>
        <p:xfrm>
          <a:off x="471948" y="1681316"/>
          <a:ext cx="11400504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6375">
                  <a:extLst>
                    <a:ext uri="{9D8B030D-6E8A-4147-A177-3AD203B41FA5}">
                      <a16:colId xmlns:a16="http://schemas.microsoft.com/office/drawing/2014/main" val="1827122519"/>
                    </a:ext>
                  </a:extLst>
                </a:gridCol>
                <a:gridCol w="6874129">
                  <a:extLst>
                    <a:ext uri="{9D8B030D-6E8A-4147-A177-3AD203B41FA5}">
                      <a16:colId xmlns:a16="http://schemas.microsoft.com/office/drawing/2014/main" val="17184391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vất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vả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hi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dành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9436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buNone/>
                      </a:pPr>
                      <a:endParaRPr lang="nl-NL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endParaRPr lang="nl-NL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endParaRPr lang="nl-NL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86348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E87AE73-725B-D851-B48A-4D176D09C9C8}"/>
              </a:ext>
            </a:extLst>
          </p:cNvPr>
          <p:cNvSpPr txBox="1"/>
          <p:nvPr/>
        </p:nvSpPr>
        <p:spPr>
          <a:xfrm>
            <a:off x="2241755" y="250759"/>
            <a:ext cx="107073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27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7CC22-7D8E-E305-EE1B-EEAC221BA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9AE8799-57BF-B216-5E22-B365808B0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054527"/>
              </p:ext>
            </p:extLst>
          </p:nvPr>
        </p:nvGraphicFramePr>
        <p:xfrm>
          <a:off x="0" y="1755057"/>
          <a:ext cx="12192000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61587">
                  <a:extLst>
                    <a:ext uri="{9D8B030D-6E8A-4147-A177-3AD203B41FA5}">
                      <a16:colId xmlns:a16="http://schemas.microsoft.com/office/drawing/2014/main" val="1827122519"/>
                    </a:ext>
                  </a:extLst>
                </a:gridCol>
                <a:gridCol w="6130413">
                  <a:extLst>
                    <a:ext uri="{9D8B030D-6E8A-4147-A177-3AD203B41FA5}">
                      <a16:colId xmlns:a16="http://schemas.microsoft.com/office/drawing/2014/main" val="17184391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vất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vả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dành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436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nl-NL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Thức một đời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nl-NL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Mai sau bể cạn non mòn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nl-NL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Chắt chiu từ những dãi dầu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nl-NL" sz="3600" b="1" dirty="0">
                          <a:solidFill>
                            <a:srgbClr val="F0F3F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Điệp từ, điệp cấu trúc : </a:t>
                      </a:r>
                    </a:p>
                    <a:p>
                      <a:pPr algn="just">
                        <a:buNone/>
                      </a:pPr>
                      <a:r>
                        <a:rPr lang="nl-NL" sz="3600" b="1" dirty="0">
                          <a:solidFill>
                            <a:srgbClr val="F0F3F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“bàn tay mẹ”, “à ơi”</a:t>
                      </a:r>
                      <a:endParaRPr lang="en-US" sz="3600" b="1" dirty="0">
                        <a:solidFill>
                          <a:srgbClr val="F0F3F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3600" b="1" dirty="0">
                          <a:solidFill>
                            <a:srgbClr val="F0F3F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Ẩn dụ:</a:t>
                      </a:r>
                      <a:endParaRPr lang="en-US" sz="3600" b="1" dirty="0">
                        <a:solidFill>
                          <a:srgbClr val="F0F3F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3600" b="1" dirty="0">
                          <a:solidFill>
                            <a:srgbClr val="F0F3F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Bàn tay mẹ - người mẹ</a:t>
                      </a:r>
                      <a:endParaRPr lang="en-US" sz="3600" b="1" dirty="0">
                        <a:solidFill>
                          <a:srgbClr val="F0F3F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nl-NL" sz="3600" b="1" dirty="0">
                          <a:solidFill>
                            <a:srgbClr val="F0F3F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 trăng, mặt trời-người con</a:t>
                      </a:r>
                      <a:endParaRPr lang="en-US" sz="3600" b="1" dirty="0">
                        <a:solidFill>
                          <a:srgbClr val="F0F3F6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6348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C5771D8-F659-4659-2E19-D0DFF3D9C276}"/>
              </a:ext>
            </a:extLst>
          </p:cNvPr>
          <p:cNvSpPr txBox="1"/>
          <p:nvPr/>
        </p:nvSpPr>
        <p:spPr>
          <a:xfrm>
            <a:off x="1484671" y="389357"/>
            <a:ext cx="107073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6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E731F-03F0-628A-A00B-0C66A0323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E618D6-55D4-7109-CE34-1F075C0BDCDD}"/>
              </a:ext>
            </a:extLst>
          </p:cNvPr>
          <p:cNvSpPr txBox="1"/>
          <p:nvPr/>
        </p:nvSpPr>
        <p:spPr>
          <a:xfrm>
            <a:off x="1681316" y="478334"/>
            <a:ext cx="1051068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giông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à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11B1C-F256-CA32-D972-F1EDCDA01388}"/>
              </a:ext>
            </a:extLst>
          </p:cNvPr>
          <p:cNvSpPr txBox="1"/>
          <p:nvPr/>
        </p:nvSpPr>
        <p:spPr>
          <a:xfrm>
            <a:off x="235974" y="5586144"/>
            <a:ext cx="1205926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nl-NL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=&gt;Thể hiện tình cảm yêu thương vô bờ bến của mẹ dành cho đứa con.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63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3FA47ABF-49F5-B648-B352-C93F3EF62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9438113" y="774919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C89364D9-3B51-4474-0E18-EB836887A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684459" y="207505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59" descr="10004015438746072987">
            <a:extLst>
              <a:ext uri="{FF2B5EF4-FFF2-40B4-BE49-F238E27FC236}">
                <a16:creationId xmlns:a16="http://schemas.microsoft.com/office/drawing/2014/main" id="{ACFFE495-1A2B-C6B0-10B8-CB7C4E4BF0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0622850" y="5498078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9E8F8EF-D435-28F4-5407-DBDDCEB65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60765"/>
              </p:ext>
            </p:extLst>
          </p:nvPr>
        </p:nvGraphicFramePr>
        <p:xfrm>
          <a:off x="76797" y="572988"/>
          <a:ext cx="12038405" cy="6152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2962">
                  <a:extLst>
                    <a:ext uri="{9D8B030D-6E8A-4147-A177-3AD203B41FA5}">
                      <a16:colId xmlns:a16="http://schemas.microsoft.com/office/drawing/2014/main" val="3948823382"/>
                    </a:ext>
                  </a:extLst>
                </a:gridCol>
                <a:gridCol w="3044709">
                  <a:extLst>
                    <a:ext uri="{9D8B030D-6E8A-4147-A177-3AD203B41FA5}">
                      <a16:colId xmlns:a16="http://schemas.microsoft.com/office/drawing/2014/main" val="1697194884"/>
                    </a:ext>
                  </a:extLst>
                </a:gridCol>
                <a:gridCol w="4580734">
                  <a:extLst>
                    <a:ext uri="{9D8B030D-6E8A-4147-A177-3AD203B41FA5}">
                      <a16:colId xmlns:a16="http://schemas.microsoft.com/office/drawing/2014/main" val="909190539"/>
                    </a:ext>
                  </a:extLst>
                </a:gridCol>
              </a:tblGrid>
              <a:tr h="1100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nl-N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 ru  của mẹ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nl-N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dành cho mọi người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4911225"/>
                  </a:ext>
                </a:extLst>
              </a:tr>
              <a:tr h="50528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  <a:tabLst>
                          <a:tab pos="412115" algn="l"/>
                        </a:tabLs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  <a:tabLst>
                          <a:tab pos="412115" algn="l"/>
                        </a:tabLst>
                      </a:pPr>
                      <a:r>
                        <a:rPr lang="vi-VN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603985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CFCF208-BC5D-A9B2-EA46-41129348F920}"/>
              </a:ext>
            </a:extLst>
          </p:cNvPr>
          <p:cNvSpPr txBox="1"/>
          <p:nvPr/>
        </p:nvSpPr>
        <p:spPr>
          <a:xfrm>
            <a:off x="153595" y="-109696"/>
            <a:ext cx="79420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2750" algn="l"/>
              </a:tabLst>
            </a:pPr>
            <a:r>
              <a:rPr kumimoji="0" lang="nl-NL" altLang="en-US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2.Lời ru của người mẹ hiền</a:t>
            </a:r>
            <a:endParaRPr kumimoji="0" lang="nl-NL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0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852</Words>
  <Application>Microsoft Office PowerPoint</Application>
  <PresentationFormat>Widescreen</PresentationFormat>
  <Paragraphs>81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15</cp:revision>
  <dcterms:created xsi:type="dcterms:W3CDTF">2025-04-11T06:46:20Z</dcterms:created>
  <dcterms:modified xsi:type="dcterms:W3CDTF">2025-10-07T09:58:40Z</dcterms:modified>
</cp:coreProperties>
</file>