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9" r:id="rId2"/>
    <p:sldMasterId id="2147484013" r:id="rId3"/>
  </p:sldMasterIdLst>
  <p:notesMasterIdLst>
    <p:notesMasterId r:id="rId33"/>
  </p:notesMasterIdLst>
  <p:sldIdLst>
    <p:sldId id="334" r:id="rId4"/>
    <p:sldId id="384" r:id="rId5"/>
    <p:sldId id="344" r:id="rId6"/>
    <p:sldId id="394" r:id="rId7"/>
    <p:sldId id="388" r:id="rId8"/>
    <p:sldId id="396" r:id="rId9"/>
    <p:sldId id="399" r:id="rId10"/>
    <p:sldId id="390" r:id="rId11"/>
    <p:sldId id="345" r:id="rId12"/>
    <p:sldId id="392" r:id="rId13"/>
    <p:sldId id="395" r:id="rId14"/>
    <p:sldId id="350" r:id="rId15"/>
    <p:sldId id="397" r:id="rId16"/>
    <p:sldId id="400" r:id="rId17"/>
    <p:sldId id="401" r:id="rId18"/>
    <p:sldId id="398" r:id="rId19"/>
    <p:sldId id="402" r:id="rId20"/>
    <p:sldId id="403" r:id="rId21"/>
    <p:sldId id="405" r:id="rId22"/>
    <p:sldId id="409" r:id="rId23"/>
    <p:sldId id="285" r:id="rId24"/>
    <p:sldId id="257" r:id="rId25"/>
    <p:sldId id="258" r:id="rId26"/>
    <p:sldId id="259" r:id="rId27"/>
    <p:sldId id="260" r:id="rId28"/>
    <p:sldId id="261" r:id="rId29"/>
    <p:sldId id="262" r:id="rId30"/>
    <p:sldId id="263" r:id="rId31"/>
    <p:sldId id="410"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2" autoAdjust="0"/>
    <p:restoredTop sz="86388" autoAdjust="0"/>
  </p:normalViewPr>
  <p:slideViewPr>
    <p:cSldViewPr>
      <p:cViewPr varScale="1">
        <p:scale>
          <a:sx n="57" d="100"/>
          <a:sy n="57" d="100"/>
        </p:scale>
        <p:origin x="836"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F49F7-067B-4511-9594-48881F2E49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671767F-9A4C-4C17-AA5C-3431784987AA}">
      <dgm:prSet phldrT="[Text]" custT="1"/>
      <dgm:spPr>
        <a:solidFill>
          <a:schemeClr val="accent2">
            <a:lumMod val="20000"/>
            <a:lumOff val="80000"/>
          </a:schemeClr>
        </a:solidFill>
        <a:ln w="28575"/>
      </dgm:spPr>
      <dgm:t>
        <a:bodyPr/>
        <a:lstStyle/>
        <a:p>
          <a:pPr rtl="0"/>
          <a:r>
            <a:rPr kumimoji="0" lang="pt-BR" sz="3200" b="1" i="0" u="none" strike="noStrike"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Nhân vật</a:t>
          </a:r>
          <a:endParaRPr lang="en-US" sz="3200" dirty="0"/>
        </a:p>
      </dgm:t>
    </dgm:pt>
    <dgm:pt modelId="{2FA107B0-720A-49E9-B8C3-53BE5DFBED09}" type="parTrans" cxnId="{2236A30E-6F87-480B-968B-85142E2230D9}">
      <dgm:prSet/>
      <dgm:spPr/>
      <dgm:t>
        <a:bodyPr/>
        <a:lstStyle/>
        <a:p>
          <a:endParaRPr lang="en-US"/>
        </a:p>
      </dgm:t>
    </dgm:pt>
    <dgm:pt modelId="{0BE8AD41-7673-458A-8BEE-B0A87E44DFBF}" type="sibTrans" cxnId="{2236A30E-6F87-480B-968B-85142E2230D9}">
      <dgm:prSet/>
      <dgm:spPr/>
      <dgm:t>
        <a:bodyPr/>
        <a:lstStyle/>
        <a:p>
          <a:endParaRPr lang="en-US"/>
        </a:p>
      </dgm:t>
    </dgm:pt>
    <dgm:pt modelId="{5B2706F8-C656-431E-B38A-BF0BA8FC9C0F}">
      <dgm:prSet phldrT="[Text]" custT="1"/>
      <dgm:spPr>
        <a:solidFill>
          <a:schemeClr val="accent4">
            <a:lumMod val="20000"/>
            <a:lumOff val="80000"/>
          </a:schemeClr>
        </a:solidFill>
        <a:ln w="19050"/>
      </dgm:spPr>
      <dgm:t>
        <a:bodyPr/>
        <a:lstStyle/>
        <a:p>
          <a:r>
            <a:rPr lang="pt-BR" sz="2800" dirty="0">
              <a:solidFill>
                <a:srgbClr val="0D0D0D"/>
              </a:solidFill>
              <a:latin typeface="Times New Roman" panose="02020603050405020304" pitchFamily="18" charset="0"/>
              <a:ea typeface="Times New Roman" panose="02020603050405020304" pitchFamily="18" charset="0"/>
            </a:rPr>
            <a:t>Nhận vật chính: </a:t>
          </a:r>
        </a:p>
        <a:p>
          <a:endParaRPr lang="pt-BR" sz="2800" dirty="0">
            <a:solidFill>
              <a:srgbClr val="0D0D0D"/>
            </a:solidFill>
            <a:latin typeface="Times New Roman" panose="02020603050405020304" pitchFamily="18" charset="0"/>
            <a:ea typeface="Times New Roman" panose="02020603050405020304" pitchFamily="18" charset="0"/>
          </a:endParaRPr>
        </a:p>
        <a:p>
          <a:endParaRPr lang="pt-BR" sz="2800" dirty="0">
            <a:solidFill>
              <a:srgbClr val="0D0D0D"/>
            </a:solidFill>
            <a:latin typeface="Times New Roman" panose="02020603050405020304" pitchFamily="18" charset="0"/>
            <a:ea typeface="Times New Roman" panose="02020603050405020304" pitchFamily="18" charset="0"/>
          </a:endParaRPr>
        </a:p>
      </dgm:t>
    </dgm:pt>
    <dgm:pt modelId="{C647D33E-4F1E-43DE-A313-DB00B2CE551A}" type="parTrans" cxnId="{B569A3BB-78B4-43C1-95C5-D376CA6E9904}">
      <dgm:prSet/>
      <dgm:spPr>
        <a:ln w="28575"/>
      </dgm:spPr>
      <dgm:t>
        <a:bodyPr/>
        <a:lstStyle/>
        <a:p>
          <a:endParaRPr lang="en-US"/>
        </a:p>
      </dgm:t>
    </dgm:pt>
    <dgm:pt modelId="{9CE8696E-AAEF-4A01-A808-E732C5A900A9}" type="sibTrans" cxnId="{B569A3BB-78B4-43C1-95C5-D376CA6E9904}">
      <dgm:prSet/>
      <dgm:spPr/>
      <dgm:t>
        <a:bodyPr/>
        <a:lstStyle/>
        <a:p>
          <a:endParaRPr lang="en-US"/>
        </a:p>
      </dgm:t>
    </dgm:pt>
    <dgm:pt modelId="{AB735018-8EFE-4E56-A760-81D248E5D963}">
      <dgm:prSet phldrT="[Text]" custT="1"/>
      <dgm:spPr>
        <a:solidFill>
          <a:schemeClr val="accent4">
            <a:lumMod val="20000"/>
            <a:lumOff val="80000"/>
          </a:schemeClr>
        </a:solidFill>
        <a:ln w="19050"/>
      </dgm:spPr>
      <dgm:t>
        <a:bodyPr/>
        <a:lstStyle/>
        <a:p>
          <a:pPr algn="l"/>
          <a:endParaRPr lang="en-US" sz="2600" dirty="0">
            <a:solidFill>
              <a:schemeClr val="tx1"/>
            </a:solidFill>
            <a:latin typeface="Times New Roman" panose="02020603050405020304" pitchFamily="18" charset="0"/>
            <a:cs typeface="Times New Roman" panose="02020603050405020304" pitchFamily="18" charset="0"/>
          </a:endParaRPr>
        </a:p>
      </dgm:t>
    </dgm:pt>
    <dgm:pt modelId="{76EE48EC-626C-46EE-A1E2-9291C95E319C}" type="parTrans" cxnId="{63C3293F-43FC-4921-886C-5BC13AE92DAA}">
      <dgm:prSet/>
      <dgm:spPr>
        <a:ln w="28575"/>
      </dgm:spPr>
      <dgm:t>
        <a:bodyPr/>
        <a:lstStyle/>
        <a:p>
          <a:endParaRPr lang="en-US"/>
        </a:p>
      </dgm:t>
    </dgm:pt>
    <dgm:pt modelId="{81EEF63D-34CB-41DE-8C5B-251AD26305E5}" type="sibTrans" cxnId="{63C3293F-43FC-4921-886C-5BC13AE92DAA}">
      <dgm:prSet/>
      <dgm:spPr/>
      <dgm:t>
        <a:bodyPr/>
        <a:lstStyle/>
        <a:p>
          <a:endParaRPr lang="en-US"/>
        </a:p>
      </dgm:t>
    </dgm:pt>
    <dgm:pt modelId="{207FFE22-750D-4CB4-8B31-1DAB5CA3B05D}" type="pres">
      <dgm:prSet presAssocID="{721F49F7-067B-4511-9594-48881F2E4925}" presName="diagram" presStyleCnt="0">
        <dgm:presLayoutVars>
          <dgm:chPref val="1"/>
          <dgm:dir/>
          <dgm:animOne val="branch"/>
          <dgm:animLvl val="lvl"/>
          <dgm:resizeHandles val="exact"/>
        </dgm:presLayoutVars>
      </dgm:prSet>
      <dgm:spPr/>
    </dgm:pt>
    <dgm:pt modelId="{2132E6BC-2BB2-42A5-A373-23A5CB5648B0}" type="pres">
      <dgm:prSet presAssocID="{E671767F-9A4C-4C17-AA5C-3431784987AA}" presName="root1" presStyleCnt="0"/>
      <dgm:spPr/>
    </dgm:pt>
    <dgm:pt modelId="{16133F35-A1FF-494E-BF27-43028138EE7D}" type="pres">
      <dgm:prSet presAssocID="{E671767F-9A4C-4C17-AA5C-3431784987AA}" presName="LevelOneTextNode" presStyleLbl="node0" presStyleIdx="0" presStyleCnt="1" custScaleX="65472" custScaleY="110842" custLinFactNeighborX="9586" custLinFactNeighborY="-40493">
        <dgm:presLayoutVars>
          <dgm:chPref val="3"/>
        </dgm:presLayoutVars>
      </dgm:prSet>
      <dgm:spPr/>
    </dgm:pt>
    <dgm:pt modelId="{7A84FB58-2C6B-4C66-B1BC-11F0C8AD1567}" type="pres">
      <dgm:prSet presAssocID="{E671767F-9A4C-4C17-AA5C-3431784987AA}" presName="level2hierChild" presStyleCnt="0"/>
      <dgm:spPr/>
    </dgm:pt>
    <dgm:pt modelId="{20FB4901-6C22-4D8D-92EF-5D3113844E16}" type="pres">
      <dgm:prSet presAssocID="{C647D33E-4F1E-43DE-A313-DB00B2CE551A}" presName="conn2-1" presStyleLbl="parChTrans1D2" presStyleIdx="0" presStyleCnt="2"/>
      <dgm:spPr/>
    </dgm:pt>
    <dgm:pt modelId="{6E270E25-F28E-4B91-B597-7AFC2FA168A9}" type="pres">
      <dgm:prSet presAssocID="{C647D33E-4F1E-43DE-A313-DB00B2CE551A}" presName="connTx" presStyleLbl="parChTrans1D2" presStyleIdx="0" presStyleCnt="2"/>
      <dgm:spPr/>
    </dgm:pt>
    <dgm:pt modelId="{9F05D8D2-4D16-4EFF-9F79-4CB57271ABED}" type="pres">
      <dgm:prSet presAssocID="{5B2706F8-C656-431E-B38A-BF0BA8FC9C0F}" presName="root2" presStyleCnt="0"/>
      <dgm:spPr/>
    </dgm:pt>
    <dgm:pt modelId="{52549840-DFF8-4112-AA86-8EE9B549F37A}" type="pres">
      <dgm:prSet presAssocID="{5B2706F8-C656-431E-B38A-BF0BA8FC9C0F}" presName="LevelTwoTextNode" presStyleLbl="node2" presStyleIdx="0" presStyleCnt="2" custScaleX="72004" custScaleY="97538" custLinFactNeighborY="-63">
        <dgm:presLayoutVars>
          <dgm:chPref val="3"/>
        </dgm:presLayoutVars>
      </dgm:prSet>
      <dgm:spPr/>
    </dgm:pt>
    <dgm:pt modelId="{9CBE5588-1A81-46C8-9C90-792F6DD4062B}" type="pres">
      <dgm:prSet presAssocID="{5B2706F8-C656-431E-B38A-BF0BA8FC9C0F}" presName="level3hierChild" presStyleCnt="0"/>
      <dgm:spPr/>
    </dgm:pt>
    <dgm:pt modelId="{E292A647-8968-443B-A0A6-EA24CDB1A5CA}" type="pres">
      <dgm:prSet presAssocID="{76EE48EC-626C-46EE-A1E2-9291C95E319C}" presName="conn2-1" presStyleLbl="parChTrans1D2" presStyleIdx="1" presStyleCnt="2"/>
      <dgm:spPr/>
    </dgm:pt>
    <dgm:pt modelId="{D8C04EE3-5071-4A49-B7EA-3A44EAA8AF85}" type="pres">
      <dgm:prSet presAssocID="{76EE48EC-626C-46EE-A1E2-9291C95E319C}" presName="connTx" presStyleLbl="parChTrans1D2" presStyleIdx="1" presStyleCnt="2"/>
      <dgm:spPr/>
    </dgm:pt>
    <dgm:pt modelId="{3194BAE5-687F-45EB-B23B-2F42312F5B1E}" type="pres">
      <dgm:prSet presAssocID="{AB735018-8EFE-4E56-A760-81D248E5D963}" presName="root2" presStyleCnt="0"/>
      <dgm:spPr/>
    </dgm:pt>
    <dgm:pt modelId="{238A3EB2-A5A6-4163-ACB0-439571175DA8}" type="pres">
      <dgm:prSet presAssocID="{AB735018-8EFE-4E56-A760-81D248E5D963}" presName="LevelTwoTextNode" presStyleLbl="node2" presStyleIdx="1" presStyleCnt="2" custScaleX="60015" custScaleY="139242">
        <dgm:presLayoutVars>
          <dgm:chPref val="3"/>
        </dgm:presLayoutVars>
      </dgm:prSet>
      <dgm:spPr/>
    </dgm:pt>
    <dgm:pt modelId="{67D5680A-644F-4B47-B68B-11566A90FC96}" type="pres">
      <dgm:prSet presAssocID="{AB735018-8EFE-4E56-A760-81D248E5D963}" presName="level3hierChild" presStyleCnt="0"/>
      <dgm:spPr/>
    </dgm:pt>
  </dgm:ptLst>
  <dgm:cxnLst>
    <dgm:cxn modelId="{2236A30E-6F87-480B-968B-85142E2230D9}" srcId="{721F49F7-067B-4511-9594-48881F2E4925}" destId="{E671767F-9A4C-4C17-AA5C-3431784987AA}" srcOrd="0" destOrd="0" parTransId="{2FA107B0-720A-49E9-B8C3-53BE5DFBED09}" sibTransId="{0BE8AD41-7673-458A-8BEE-B0A87E44DFBF}"/>
    <dgm:cxn modelId="{0F6D1E14-F722-480F-9A13-6CE6FE0734C3}" type="presOf" srcId="{721F49F7-067B-4511-9594-48881F2E4925}" destId="{207FFE22-750D-4CB4-8B31-1DAB5CA3B05D}" srcOrd="0" destOrd="0" presId="urn:microsoft.com/office/officeart/2005/8/layout/hierarchy2"/>
    <dgm:cxn modelId="{63C3293F-43FC-4921-886C-5BC13AE92DAA}" srcId="{E671767F-9A4C-4C17-AA5C-3431784987AA}" destId="{AB735018-8EFE-4E56-A760-81D248E5D963}" srcOrd="1" destOrd="0" parTransId="{76EE48EC-626C-46EE-A1E2-9291C95E319C}" sibTransId="{81EEF63D-34CB-41DE-8C5B-251AD26305E5}"/>
    <dgm:cxn modelId="{8E26765D-2448-48F5-BE9C-F02C0F962C85}" type="presOf" srcId="{76EE48EC-626C-46EE-A1E2-9291C95E319C}" destId="{D8C04EE3-5071-4A49-B7EA-3A44EAA8AF85}" srcOrd="1" destOrd="0" presId="urn:microsoft.com/office/officeart/2005/8/layout/hierarchy2"/>
    <dgm:cxn modelId="{5839354A-8D38-4074-BAA4-35B05D457422}" type="presOf" srcId="{76EE48EC-626C-46EE-A1E2-9291C95E319C}" destId="{E292A647-8968-443B-A0A6-EA24CDB1A5CA}" srcOrd="0" destOrd="0" presId="urn:microsoft.com/office/officeart/2005/8/layout/hierarchy2"/>
    <dgm:cxn modelId="{27F0EE6C-CB12-4B48-B539-62A11E7C9F73}" type="presOf" srcId="{E671767F-9A4C-4C17-AA5C-3431784987AA}" destId="{16133F35-A1FF-494E-BF27-43028138EE7D}" srcOrd="0" destOrd="0" presId="urn:microsoft.com/office/officeart/2005/8/layout/hierarchy2"/>
    <dgm:cxn modelId="{C22C1699-7710-4231-A7DC-008D174CD3BD}" type="presOf" srcId="{5B2706F8-C656-431E-B38A-BF0BA8FC9C0F}" destId="{52549840-DFF8-4112-AA86-8EE9B549F37A}" srcOrd="0" destOrd="0" presId="urn:microsoft.com/office/officeart/2005/8/layout/hierarchy2"/>
    <dgm:cxn modelId="{B569A3BB-78B4-43C1-95C5-D376CA6E9904}" srcId="{E671767F-9A4C-4C17-AA5C-3431784987AA}" destId="{5B2706F8-C656-431E-B38A-BF0BA8FC9C0F}" srcOrd="0" destOrd="0" parTransId="{C647D33E-4F1E-43DE-A313-DB00B2CE551A}" sibTransId="{9CE8696E-AAEF-4A01-A808-E732C5A900A9}"/>
    <dgm:cxn modelId="{DFCBDEBE-7174-417D-8438-167D898B03BC}" type="presOf" srcId="{AB735018-8EFE-4E56-A760-81D248E5D963}" destId="{238A3EB2-A5A6-4163-ACB0-439571175DA8}" srcOrd="0" destOrd="0" presId="urn:microsoft.com/office/officeart/2005/8/layout/hierarchy2"/>
    <dgm:cxn modelId="{AF0243F0-600A-4EEB-9E04-8CE1E97D8CE5}" type="presOf" srcId="{C647D33E-4F1E-43DE-A313-DB00B2CE551A}" destId="{20FB4901-6C22-4D8D-92EF-5D3113844E16}" srcOrd="0" destOrd="0" presId="urn:microsoft.com/office/officeart/2005/8/layout/hierarchy2"/>
    <dgm:cxn modelId="{D390BFF9-F80A-4010-8A56-AAB934DF0FD3}" type="presOf" srcId="{C647D33E-4F1E-43DE-A313-DB00B2CE551A}" destId="{6E270E25-F28E-4B91-B597-7AFC2FA168A9}" srcOrd="1" destOrd="0" presId="urn:microsoft.com/office/officeart/2005/8/layout/hierarchy2"/>
    <dgm:cxn modelId="{FE1949C0-E461-44BD-B73A-0666629B3F30}" type="presParOf" srcId="{207FFE22-750D-4CB4-8B31-1DAB5CA3B05D}" destId="{2132E6BC-2BB2-42A5-A373-23A5CB5648B0}" srcOrd="0" destOrd="0" presId="urn:microsoft.com/office/officeart/2005/8/layout/hierarchy2"/>
    <dgm:cxn modelId="{2E9A60DB-DB09-4610-B3D8-3D34516BF0A4}" type="presParOf" srcId="{2132E6BC-2BB2-42A5-A373-23A5CB5648B0}" destId="{16133F35-A1FF-494E-BF27-43028138EE7D}" srcOrd="0" destOrd="0" presId="urn:microsoft.com/office/officeart/2005/8/layout/hierarchy2"/>
    <dgm:cxn modelId="{ACC71C8A-8E52-43D5-8C6C-6732C439D3DD}" type="presParOf" srcId="{2132E6BC-2BB2-42A5-A373-23A5CB5648B0}" destId="{7A84FB58-2C6B-4C66-B1BC-11F0C8AD1567}" srcOrd="1" destOrd="0" presId="urn:microsoft.com/office/officeart/2005/8/layout/hierarchy2"/>
    <dgm:cxn modelId="{70E08545-9E9E-4CE9-B758-D76F631A896A}" type="presParOf" srcId="{7A84FB58-2C6B-4C66-B1BC-11F0C8AD1567}" destId="{20FB4901-6C22-4D8D-92EF-5D3113844E16}" srcOrd="0" destOrd="0" presId="urn:microsoft.com/office/officeart/2005/8/layout/hierarchy2"/>
    <dgm:cxn modelId="{3AC73749-8EB0-4B91-B43C-179ED1CE1855}" type="presParOf" srcId="{20FB4901-6C22-4D8D-92EF-5D3113844E16}" destId="{6E270E25-F28E-4B91-B597-7AFC2FA168A9}" srcOrd="0" destOrd="0" presId="urn:microsoft.com/office/officeart/2005/8/layout/hierarchy2"/>
    <dgm:cxn modelId="{9D5DC255-F229-4298-BB20-B6A283D13FCC}" type="presParOf" srcId="{7A84FB58-2C6B-4C66-B1BC-11F0C8AD1567}" destId="{9F05D8D2-4D16-4EFF-9F79-4CB57271ABED}" srcOrd="1" destOrd="0" presId="urn:microsoft.com/office/officeart/2005/8/layout/hierarchy2"/>
    <dgm:cxn modelId="{B9FE3F92-EF57-4FF1-9FC2-C329315EA5E3}" type="presParOf" srcId="{9F05D8D2-4D16-4EFF-9F79-4CB57271ABED}" destId="{52549840-DFF8-4112-AA86-8EE9B549F37A}" srcOrd="0" destOrd="0" presId="urn:microsoft.com/office/officeart/2005/8/layout/hierarchy2"/>
    <dgm:cxn modelId="{D56BADB2-D056-4290-AEC5-344308F01202}" type="presParOf" srcId="{9F05D8D2-4D16-4EFF-9F79-4CB57271ABED}" destId="{9CBE5588-1A81-46C8-9C90-792F6DD4062B}" srcOrd="1" destOrd="0" presId="urn:microsoft.com/office/officeart/2005/8/layout/hierarchy2"/>
    <dgm:cxn modelId="{2C7BFBC2-73FD-4CE7-87C9-C701BC5D8632}" type="presParOf" srcId="{7A84FB58-2C6B-4C66-B1BC-11F0C8AD1567}" destId="{E292A647-8968-443B-A0A6-EA24CDB1A5CA}" srcOrd="2" destOrd="0" presId="urn:microsoft.com/office/officeart/2005/8/layout/hierarchy2"/>
    <dgm:cxn modelId="{7FFB0B50-737C-4357-AD4B-36B48EB0640A}" type="presParOf" srcId="{E292A647-8968-443B-A0A6-EA24CDB1A5CA}" destId="{D8C04EE3-5071-4A49-B7EA-3A44EAA8AF85}" srcOrd="0" destOrd="0" presId="urn:microsoft.com/office/officeart/2005/8/layout/hierarchy2"/>
    <dgm:cxn modelId="{51B2BA9A-AD03-480D-B848-D31AD0245335}" type="presParOf" srcId="{7A84FB58-2C6B-4C66-B1BC-11F0C8AD1567}" destId="{3194BAE5-687F-45EB-B23B-2F42312F5B1E}" srcOrd="3" destOrd="0" presId="urn:microsoft.com/office/officeart/2005/8/layout/hierarchy2"/>
    <dgm:cxn modelId="{59FE88F4-6DF8-473F-98A1-E2E82A57ADBE}" type="presParOf" srcId="{3194BAE5-687F-45EB-B23B-2F42312F5B1E}" destId="{238A3EB2-A5A6-4163-ACB0-439571175DA8}" srcOrd="0" destOrd="0" presId="urn:microsoft.com/office/officeart/2005/8/layout/hierarchy2"/>
    <dgm:cxn modelId="{C04904BD-83B1-43D0-96FC-5192B73C564B}" type="presParOf" srcId="{3194BAE5-687F-45EB-B23B-2F42312F5B1E}" destId="{67D5680A-644F-4B47-B68B-11566A90FC9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33F35-A1FF-494E-BF27-43028138EE7D}">
      <dsp:nvSpPr>
        <dsp:cNvPr id="0" name=""/>
        <dsp:cNvSpPr/>
      </dsp:nvSpPr>
      <dsp:spPr>
        <a:xfrm>
          <a:off x="667637" y="715575"/>
          <a:ext cx="3119261" cy="2640404"/>
        </a:xfrm>
        <a:prstGeom prst="roundRect">
          <a:avLst>
            <a:gd name="adj" fmla="val 10000"/>
          </a:avLst>
        </a:prstGeom>
        <a:solidFill>
          <a:schemeClr val="accent2">
            <a:lumMod val="20000"/>
            <a:lumOff val="8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kumimoji="0" lang="pt-BR"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Nhân vật</a:t>
          </a:r>
          <a:endParaRPr lang="en-US" sz="3200" kern="1200" dirty="0"/>
        </a:p>
      </dsp:txBody>
      <dsp:txXfrm>
        <a:off x="744972" y="792910"/>
        <a:ext cx="2964591" cy="2485734"/>
      </dsp:txXfrm>
    </dsp:sp>
    <dsp:sp modelId="{20FB4901-6C22-4D8D-92EF-5D3113844E16}">
      <dsp:nvSpPr>
        <dsp:cNvPr id="0" name=""/>
        <dsp:cNvSpPr/>
      </dsp:nvSpPr>
      <dsp:spPr>
        <a:xfrm rot="19734116">
          <a:off x="3665300" y="1563035"/>
          <a:ext cx="1692199" cy="71455"/>
        </a:xfrm>
        <a:custGeom>
          <a:avLst/>
          <a:gdLst/>
          <a:ahLst/>
          <a:cxnLst/>
          <a:rect l="0" t="0" r="0" b="0"/>
          <a:pathLst>
            <a:path>
              <a:moveTo>
                <a:pt x="0" y="35727"/>
              </a:moveTo>
              <a:lnTo>
                <a:pt x="1692199" y="35727"/>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9095" y="1556458"/>
        <a:ext cx="84609" cy="84609"/>
      </dsp:txXfrm>
    </dsp:sp>
    <dsp:sp modelId="{52549840-DFF8-4112-AA86-8EE9B549F37A}">
      <dsp:nvSpPr>
        <dsp:cNvPr id="0" name=""/>
        <dsp:cNvSpPr/>
      </dsp:nvSpPr>
      <dsp:spPr>
        <a:xfrm>
          <a:off x="5235902" y="6"/>
          <a:ext cx="3430463" cy="2323485"/>
        </a:xfrm>
        <a:prstGeom prst="roundRect">
          <a:avLst>
            <a:gd name="adj" fmla="val 10000"/>
          </a:avLst>
        </a:prstGeom>
        <a:solidFill>
          <a:schemeClr val="accent4">
            <a:lumMod val="20000"/>
            <a:lumOff val="8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rgbClr val="0D0D0D"/>
              </a:solidFill>
              <a:latin typeface="Times New Roman" panose="02020603050405020304" pitchFamily="18" charset="0"/>
              <a:ea typeface="Times New Roman" panose="02020603050405020304" pitchFamily="18" charset="0"/>
            </a:rPr>
            <a:t>Nhận vật chính: </a:t>
          </a:r>
        </a:p>
        <a:p>
          <a:pPr marL="0" lvl="0" indent="0" algn="ctr" defTabSz="1244600">
            <a:lnSpc>
              <a:spcPct val="90000"/>
            </a:lnSpc>
            <a:spcBef>
              <a:spcPct val="0"/>
            </a:spcBef>
            <a:spcAft>
              <a:spcPct val="35000"/>
            </a:spcAft>
            <a:buNone/>
          </a:pPr>
          <a:endParaRPr lang="pt-BR" sz="2800" kern="1200" dirty="0">
            <a:solidFill>
              <a:srgbClr val="0D0D0D"/>
            </a:solidFill>
            <a:latin typeface="Times New Roman" panose="02020603050405020304" pitchFamily="18" charset="0"/>
            <a:ea typeface="Times New Roman" panose="02020603050405020304" pitchFamily="18" charset="0"/>
          </a:endParaRPr>
        </a:p>
        <a:p>
          <a:pPr marL="0" lvl="0" indent="0" algn="ctr" defTabSz="1244600">
            <a:lnSpc>
              <a:spcPct val="90000"/>
            </a:lnSpc>
            <a:spcBef>
              <a:spcPct val="0"/>
            </a:spcBef>
            <a:spcAft>
              <a:spcPct val="35000"/>
            </a:spcAft>
            <a:buNone/>
          </a:pPr>
          <a:endParaRPr lang="pt-BR" sz="2800" kern="1200" dirty="0">
            <a:solidFill>
              <a:srgbClr val="0D0D0D"/>
            </a:solidFill>
            <a:latin typeface="Times New Roman" panose="02020603050405020304" pitchFamily="18" charset="0"/>
            <a:ea typeface="Times New Roman" panose="02020603050405020304" pitchFamily="18" charset="0"/>
          </a:endParaRPr>
        </a:p>
      </dsp:txBody>
      <dsp:txXfrm>
        <a:off x="5303955" y="68059"/>
        <a:ext cx="3294357" cy="2187379"/>
      </dsp:txXfrm>
    </dsp:sp>
    <dsp:sp modelId="{E292A647-8968-443B-A0A6-EA24CDB1A5CA}">
      <dsp:nvSpPr>
        <dsp:cNvPr id="0" name=""/>
        <dsp:cNvSpPr/>
      </dsp:nvSpPr>
      <dsp:spPr>
        <a:xfrm rot="3470705">
          <a:off x="3150092" y="3152550"/>
          <a:ext cx="2722616" cy="71455"/>
        </a:xfrm>
        <a:custGeom>
          <a:avLst/>
          <a:gdLst/>
          <a:ahLst/>
          <a:cxnLst/>
          <a:rect l="0" t="0" r="0" b="0"/>
          <a:pathLst>
            <a:path>
              <a:moveTo>
                <a:pt x="0" y="35727"/>
              </a:moveTo>
              <a:lnTo>
                <a:pt x="2722616" y="35727"/>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443334" y="3120212"/>
        <a:ext cx="136130" cy="136130"/>
      </dsp:txXfrm>
    </dsp:sp>
    <dsp:sp modelId="{238A3EB2-A5A6-4163-ACB0-439571175DA8}">
      <dsp:nvSpPr>
        <dsp:cNvPr id="0" name=""/>
        <dsp:cNvSpPr/>
      </dsp:nvSpPr>
      <dsp:spPr>
        <a:xfrm>
          <a:off x="5235902" y="2682312"/>
          <a:ext cx="2859275" cy="3316930"/>
        </a:xfrm>
        <a:prstGeom prst="roundRect">
          <a:avLst>
            <a:gd name="adj" fmla="val 10000"/>
          </a:avLst>
        </a:prstGeom>
        <a:solidFill>
          <a:schemeClr val="accent4">
            <a:lumMod val="20000"/>
            <a:lumOff val="8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1155700">
            <a:lnSpc>
              <a:spcPct val="90000"/>
            </a:lnSpc>
            <a:spcBef>
              <a:spcPct val="0"/>
            </a:spcBef>
            <a:spcAft>
              <a:spcPct val="35000"/>
            </a:spcAft>
            <a:buNone/>
          </a:pPr>
          <a:endParaRPr lang="en-US" sz="2600" kern="1200" dirty="0">
            <a:solidFill>
              <a:schemeClr val="tx1"/>
            </a:solidFill>
            <a:latin typeface="Times New Roman" panose="02020603050405020304" pitchFamily="18" charset="0"/>
            <a:cs typeface="Times New Roman" panose="02020603050405020304" pitchFamily="18" charset="0"/>
          </a:endParaRPr>
        </a:p>
      </dsp:txBody>
      <dsp:txXfrm>
        <a:off x="5319647" y="2766057"/>
        <a:ext cx="2691785" cy="3149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930EA-6A47-4855-8E7C-3D9D19ADFA6C}" type="datetimeFigureOut">
              <a:rPr lang="en-US" smtClean="0"/>
              <a:t>9/25/2025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022BD-FBED-4E0B-8F17-6D0D8DE99516}" type="slidenum">
              <a:rPr lang="en-US" smtClean="0"/>
              <a:t>‹#›</a:t>
            </a:fld>
            <a:endParaRPr lang="en-US"/>
          </a:p>
        </p:txBody>
      </p:sp>
    </p:spTree>
    <p:extLst>
      <p:ext uri="{BB962C8B-B14F-4D97-AF65-F5344CB8AC3E}">
        <p14:creationId xmlns:p14="http://schemas.microsoft.com/office/powerpoint/2010/main" val="391185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B1982-32B2-4B30-A9AD-7E346788C8A1}" type="slidenum">
              <a:rPr lang="en-US" smtClean="0"/>
              <a:t>10</a:t>
            </a:fld>
            <a:endParaRPr lang="en-US"/>
          </a:p>
        </p:txBody>
      </p:sp>
    </p:spTree>
    <p:extLst>
      <p:ext uri="{BB962C8B-B14F-4D97-AF65-F5344CB8AC3E}">
        <p14:creationId xmlns:p14="http://schemas.microsoft.com/office/powerpoint/2010/main" val="105413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76BBF7-8786-4EEF-A624-EA95AAF4DDC7}" type="slidenum">
              <a:rPr lang="en-US" sz="1200" smtClean="0">
                <a:latin typeface="Arial" charset="0"/>
              </a:rPr>
              <a:pPr eaLnBrk="1" hangingPunct="1"/>
              <a:t>14</a:t>
            </a:fld>
            <a:endParaRPr lang="en-US" sz="1200">
              <a:latin typeface="Arial" charset="0"/>
            </a:endParaRPr>
          </a:p>
        </p:txBody>
      </p:sp>
    </p:spTree>
    <p:extLst>
      <p:ext uri="{BB962C8B-B14F-4D97-AF65-F5344CB8AC3E}">
        <p14:creationId xmlns:p14="http://schemas.microsoft.com/office/powerpoint/2010/main" val="154080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76BBF7-8786-4EEF-A624-EA95AAF4DDC7}" type="slidenum">
              <a:rPr lang="en-US" sz="1200" smtClean="0">
                <a:latin typeface="Arial" charset="0"/>
              </a:rPr>
              <a:pPr eaLnBrk="1" hangingPunct="1"/>
              <a:t>15</a:t>
            </a:fld>
            <a:endParaRPr lang="en-US" sz="1200">
              <a:latin typeface="Arial" charset="0"/>
            </a:endParaRPr>
          </a:p>
        </p:txBody>
      </p:sp>
    </p:spTree>
    <p:extLst>
      <p:ext uri="{BB962C8B-B14F-4D97-AF65-F5344CB8AC3E}">
        <p14:creationId xmlns:p14="http://schemas.microsoft.com/office/powerpoint/2010/main" val="237825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9A576A5-5516-43C2-A713-3A97A9D0186B}" type="datetimeFigureOut">
              <a:rPr lang="en-US">
                <a:solidFill>
                  <a:prstClr val="black">
                    <a:tint val="75000"/>
                  </a:prstClr>
                </a:solidFill>
              </a:rPr>
              <a:pPr>
                <a:def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E185BC-1DD5-4449-A32A-32A438188F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120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311694-6685-4A66-AB88-84C0D35F70F3}" type="datetimeFigureOut">
              <a:rPr lang="en-US">
                <a:solidFill>
                  <a:prstClr val="black">
                    <a:tint val="75000"/>
                  </a:prstClr>
                </a:solidFill>
              </a:rPr>
              <a:pPr>
                <a:def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A74974-3A81-4888-96EA-2E912A5D99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2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331B09-62BE-4162-902E-AC3DA8AB55F2}" type="datetimeFigureOut">
              <a:rPr lang="en-US">
                <a:solidFill>
                  <a:prstClr val="black">
                    <a:tint val="75000"/>
                  </a:prstClr>
                </a:solidFill>
              </a:rPr>
              <a:pPr>
                <a:def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072360-DC3B-43FB-AF58-FA90583572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908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685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50243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6229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57409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542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055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94031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252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38840C-75E3-4028-9380-96A6E9DA211D}" type="datetimeFigureOut">
              <a:rPr lang="en-US">
                <a:solidFill>
                  <a:prstClr val="black">
                    <a:tint val="75000"/>
                  </a:prstClr>
                </a:solidFill>
              </a:rPr>
              <a:pPr>
                <a:def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F4470D-9D82-40EA-BA58-A0922D9106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343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92575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0110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6967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1D8BD707-D9CF-40AE-B4C6-C98DA3205C09}" type="datetimeFigureOut">
              <a:rPr lang="en-US" smtClean="0"/>
              <a:pPr/>
              <a:t>9/25/2025</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03367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3449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4202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61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0750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2729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968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6DBA5B-51C4-4703-A57E-161EA218B7D6}" type="datetimeFigureOut">
              <a:rPr lang="en-US">
                <a:solidFill>
                  <a:prstClr val="black">
                    <a:tint val="75000"/>
                  </a:prstClr>
                </a:solidFill>
              </a:rPr>
              <a:pPr>
                <a:def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426B75-4B0C-4331-AE31-57BCBE6F9F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1896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754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9214211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5064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559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00A6CDE-8CC3-4EBA-AD6A-77BCBADFD807}" type="datetimeFigureOut">
              <a:rPr lang="en-US">
                <a:solidFill>
                  <a:prstClr val="black">
                    <a:tint val="75000"/>
                  </a:prstClr>
                </a:solidFill>
              </a:rPr>
              <a:pPr>
                <a:defRPr/>
              </a:pPr>
              <a:t>9/25/2025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20B69-B587-4080-B125-4168115B34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316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38ACE3C-A4FB-4CD5-9D5B-E1605766F118}" type="datetimeFigureOut">
              <a:rPr lang="en-US">
                <a:solidFill>
                  <a:prstClr val="black">
                    <a:tint val="75000"/>
                  </a:prstClr>
                </a:solidFill>
              </a:rPr>
              <a:pPr>
                <a:defRPr/>
              </a:pPr>
              <a:t>9/25/2025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A3C8808-3C06-455F-8CA6-6BB536460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317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CDFABFE-6A67-47F2-A689-EA32B4416457}" type="datetimeFigureOut">
              <a:rPr lang="en-US">
                <a:solidFill>
                  <a:prstClr val="black">
                    <a:tint val="75000"/>
                  </a:prstClr>
                </a:solidFill>
              </a:rPr>
              <a:pPr>
                <a:defRPr/>
              </a:pPr>
              <a:t>9/25/2025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8CE0113-FE37-400E-B556-6C8ADC7FCA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259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594904-B567-4589-A6F9-89E453A4F63C}" type="datetimeFigureOut">
              <a:rPr lang="en-US">
                <a:solidFill>
                  <a:prstClr val="black">
                    <a:tint val="75000"/>
                  </a:prstClr>
                </a:solidFill>
              </a:rPr>
              <a:pPr>
                <a:defRPr/>
              </a:pPr>
              <a:t>9/25/2025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D950B8-A2BE-4949-90B1-EB00F93905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695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BD4509-592D-4D62-B4FC-DCEB0CED4865}" type="datetimeFigureOut">
              <a:rPr lang="en-US">
                <a:solidFill>
                  <a:prstClr val="black">
                    <a:tint val="75000"/>
                  </a:prstClr>
                </a:solidFill>
              </a:rPr>
              <a:pPr>
                <a:defRPr/>
              </a:pPr>
              <a:t>9/25/2025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930434-50AC-4FF2-917D-70C161D7D4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946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CE709A-F70B-4D29-841C-A857BA19814A}" type="datetimeFigureOut">
              <a:rPr lang="en-US">
                <a:solidFill>
                  <a:prstClr val="black">
                    <a:tint val="75000"/>
                  </a:prstClr>
                </a:solidFill>
              </a:rPr>
              <a:pPr>
                <a:defRPr/>
              </a:pPr>
              <a:t>9/25/2025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5B93123-3C6D-472A-AA50-CF668C7D63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1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59E5024-0F8D-40B5-9BAE-45F6B867BC47}" type="datetimeFigureOut">
              <a:rPr lang="en-US">
                <a:solidFill>
                  <a:prstClr val="black">
                    <a:tint val="75000"/>
                  </a:prstClr>
                </a:solidFill>
              </a:rPr>
              <a:pPr>
                <a:def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FB4F613-B0B9-4BC9-A1B6-5B2ECFF0E3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4920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6D89E-49D8-4A79-A8EA-6E7A040B1ACE}" type="datetimeFigureOut">
              <a:rPr lang="vi-VN" smtClean="0">
                <a:solidFill>
                  <a:prstClr val="black">
                    <a:tint val="75000"/>
                  </a:prstClr>
                </a:solidFill>
              </a:rPr>
              <a:pPr/>
              <a:t>25/09/2025</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181663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F59E5024-0F8D-40B5-9BAE-45F6B867BC47}" type="datetimeFigureOut">
              <a:rPr lang="en-US" smtClean="0">
                <a:solidFill>
                  <a:prstClr val="black">
                    <a:tint val="75000"/>
                  </a:prstClr>
                </a:solidFill>
              </a:rPr>
              <a:pPr>
                <a:def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BFB4F613-B0B9-4BC9-A1B6-5B2ECFF0E3A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586515"/>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5.gif"/><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gif"/><Relationship Id="rId12"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9.xml"/><Relationship Id="rId6" Type="http://schemas.openxmlformats.org/officeDocument/2006/relationships/image" Target="../media/image15.gif"/><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gif"/><Relationship Id="rId4" Type="http://schemas.openxmlformats.org/officeDocument/2006/relationships/image" Target="../media/image13.png"/><Relationship Id="rId9" Type="http://schemas.openxmlformats.org/officeDocument/2006/relationships/image" Target="../media/image1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ndo Pintado à mão Das crianç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2133600"/>
            <a:ext cx="838200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CHÀO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EM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48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75073689"/>
              </p:ext>
            </p:extLst>
          </p:nvPr>
        </p:nvGraphicFramePr>
        <p:xfrm>
          <a:off x="123825" y="0"/>
          <a:ext cx="8877300" cy="6000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003388" y="1669659"/>
            <a:ext cx="184731" cy="300082"/>
          </a:xfrm>
          <a:prstGeom prst="rect">
            <a:avLst/>
          </a:prstGeom>
          <a:noFill/>
        </p:spPr>
        <p:txBody>
          <a:bodyPr wrap="none" rtlCol="0">
            <a:spAutoFit/>
          </a:bodyPr>
          <a:lstStyle/>
          <a:p>
            <a:endParaRPr lang="en-US" sz="1350" dirty="0"/>
          </a:p>
        </p:txBody>
      </p:sp>
      <p:sp>
        <p:nvSpPr>
          <p:cNvPr id="4" name="TextBox 3"/>
          <p:cNvSpPr txBox="1"/>
          <p:nvPr/>
        </p:nvSpPr>
        <p:spPr>
          <a:xfrm>
            <a:off x="5992502" y="887076"/>
            <a:ext cx="2057400" cy="461665"/>
          </a:xfrm>
          <a:prstGeom prst="rect">
            <a:avLst/>
          </a:prstGeom>
          <a:noFill/>
        </p:spPr>
        <p:txBody>
          <a:bodyPr wrap="square" rtlCol="0">
            <a:spAutoFit/>
          </a:bodyPr>
          <a:lstStyle/>
          <a:p>
            <a:pPr lvl="0"/>
            <a:r>
              <a:rPr lang="pt-BR" sz="2400" dirty="0">
                <a:solidFill>
                  <a:srgbClr val="0D0D0D"/>
                </a:solidFill>
                <a:latin typeface="Times New Roman" panose="02020603050405020304" pitchFamily="18" charset="0"/>
                <a:ea typeface="Times New Roman" panose="02020603050405020304" pitchFamily="18" charset="0"/>
              </a:rPr>
              <a:t>Thạch Sanh</a:t>
            </a:r>
            <a:endParaRPr lang="en-US" sz="2400" dirty="0"/>
          </a:p>
        </p:txBody>
      </p:sp>
      <p:sp>
        <p:nvSpPr>
          <p:cNvPr id="5" name="TextBox 4"/>
          <p:cNvSpPr txBox="1"/>
          <p:nvPr/>
        </p:nvSpPr>
        <p:spPr>
          <a:xfrm>
            <a:off x="5410200" y="3535084"/>
            <a:ext cx="2889765" cy="2308324"/>
          </a:xfrm>
          <a:prstGeom prst="rect">
            <a:avLst/>
          </a:prstGeom>
          <a:noFill/>
        </p:spPr>
        <p:txBody>
          <a:bodyPr wrap="none" rtlCol="0">
            <a:spAutoFit/>
          </a:bodyPr>
          <a:lstStyle/>
          <a:p>
            <a:pPr lvl="0"/>
            <a:r>
              <a:rPr lang="en-US"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tề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chằn</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bang…….</a:t>
            </a:r>
            <a:endParaRPr lang="en-US" sz="2400" dirty="0"/>
          </a:p>
        </p:txBody>
      </p:sp>
      <p:pic>
        <p:nvPicPr>
          <p:cNvPr id="7" name="Picture 4" descr="Top 10 Bài văn miêu tả dũng sĩ Thạch Sanh (lớp 6) hay nhất - Toplist.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91000"/>
            <a:ext cx="4267200" cy="2666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70731" y="2971173"/>
            <a:ext cx="1927131"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653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94" y="0"/>
            <a:ext cx="9144000" cy="369332"/>
          </a:xfrm>
          <a:prstGeom prst="rect">
            <a:avLst/>
          </a:prstGeom>
          <a:solidFill>
            <a:schemeClr val="bg1"/>
          </a:solidFill>
          <a:ln>
            <a:solidFill>
              <a:srgbClr val="00B050"/>
            </a:solidFill>
          </a:ln>
        </p:spPr>
        <p:txBody>
          <a:bodyPr wrap="square" rtlCol="0">
            <a:spAutoFit/>
          </a:bodyPr>
          <a:lstStyle/>
          <a:p>
            <a:r>
              <a:rPr lang="en-US" dirty="0"/>
              <a:t>1</a:t>
            </a:r>
          </a:p>
        </p:txBody>
      </p:sp>
      <p:sp>
        <p:nvSpPr>
          <p:cNvPr id="5" name="TextBox 4"/>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Tiết</a:t>
            </a:r>
            <a:r>
              <a:rPr lang="en-US" sz="2400" b="1" dirty="0">
                <a:solidFill>
                  <a:srgbClr val="C00000"/>
                </a:solidFill>
                <a:latin typeface="Times New Roman" panose="02020603050405020304" pitchFamily="18" charset="0"/>
                <a:cs typeface="Times New Roman" panose="02020603050405020304" pitchFamily="18" charset="0"/>
              </a:rPr>
              <a:t>  8,9,10 - </a:t>
            </a:r>
            <a:r>
              <a:rPr lang="en-US" sz="2400" b="1" dirty="0" err="1">
                <a:solidFill>
                  <a:srgbClr val="C00000"/>
                </a:solidFill>
                <a:latin typeface="Times New Roman" panose="02020603050405020304" pitchFamily="18" charset="0"/>
                <a:cs typeface="Times New Roman" panose="02020603050405020304" pitchFamily="18" charset="0"/>
              </a:rPr>
              <a:t>Đọc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hiểu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văn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Thạch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Sanh</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766115" y="489374"/>
            <a:ext cx="3377885" cy="6472535"/>
          </a:xfrm>
          <a:prstGeom prst="rect">
            <a:avLst/>
          </a:prstGeom>
          <a:solidFill>
            <a:schemeClr val="accent1">
              <a:lumMod val="40000"/>
              <a:lumOff val="60000"/>
            </a:schemeClr>
          </a:solidFill>
        </p:spPr>
        <p:txBody>
          <a:bodyPr wrap="square" rtlCol="0">
            <a:spAutoFit/>
          </a:bodyPr>
          <a:lstStyle/>
          <a:p>
            <a:endParaRPr lang="en-US" dirty="0"/>
          </a:p>
        </p:txBody>
      </p:sp>
      <p:sp>
        <p:nvSpPr>
          <p:cNvPr id="2" name="TextBox 1"/>
          <p:cNvSpPr txBox="1"/>
          <p:nvPr/>
        </p:nvSpPr>
        <p:spPr>
          <a:xfrm>
            <a:off x="-24161" y="685800"/>
            <a:ext cx="6244851" cy="2677656"/>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Sanh</a:t>
            </a:r>
            <a:endParaRPr lang="en-US" sz="2400" b="1" dirty="0">
              <a:solidFill>
                <a:srgbClr val="FF0000"/>
              </a:solidFill>
              <a:latin typeface="Times New Roman" panose="02020603050405020304" pitchFamily="18" charset="0"/>
              <a:cs typeface="Times New Roman" panose="02020603050405020304" pitchFamily="18" charset="0"/>
            </a:endParaRPr>
          </a:p>
          <a:p>
            <a:pPr marL="342900" indent="-342900">
              <a:buAutoNum type="arabicPeriod"/>
            </a:pP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endParaRPr lang="en-US" sz="2400" b="1" dirty="0">
              <a:latin typeface="Times New Roman" panose="02020603050405020304" pitchFamily="18" charset="0"/>
              <a:cs typeface="Times New Roman" panose="02020603050405020304" pitchFamily="18" charset="0"/>
            </a:endParaRPr>
          </a:p>
          <a:p>
            <a:pPr marL="342900" indent="-342900">
              <a:buAutoNum type="arabicPeriod"/>
            </a:pPr>
            <a:r>
              <a:rPr lang="en-US" sz="2400" b="1" dirty="0" err="1">
                <a:latin typeface="Times New Roman" panose="02020603050405020304" pitchFamily="18" charset="0"/>
                <a:cs typeface="Times New Roman" panose="02020603050405020304" pitchFamily="18" charset="0"/>
              </a:rPr>
              <a:t>Bố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cục</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7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2116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934200"/>
          </a:xfrm>
          <a:prstGeom prst="rect">
            <a:avLst/>
          </a:prstGeom>
          <a:solidFill>
            <a:schemeClr val="bg1"/>
          </a:solidFill>
          <a:ln>
            <a:solidFill>
              <a:srgbClr val="00B050"/>
            </a:solidFill>
          </a:ln>
        </p:spPr>
        <p:txBody>
          <a:bodyPr wrap="square" rtlCol="0">
            <a:spAutoFit/>
          </a:bodyPr>
          <a:lstStyle/>
          <a:p>
            <a:endParaRPr lang="en-US" dirty="0"/>
          </a:p>
        </p:txBody>
      </p:sp>
      <p:sp>
        <p:nvSpPr>
          <p:cNvPr id="3" name="TextBox 2"/>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8,9,10 -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THẠCH SANH</a:t>
            </a:r>
          </a:p>
        </p:txBody>
      </p:sp>
      <p:sp>
        <p:nvSpPr>
          <p:cNvPr id="2" name="TextBox 1"/>
          <p:cNvSpPr txBox="1"/>
          <p:nvPr/>
        </p:nvSpPr>
        <p:spPr>
          <a:xfrm>
            <a:off x="69148" y="614391"/>
            <a:ext cx="4953000" cy="730969"/>
          </a:xfrm>
          <a:prstGeom prst="rect">
            <a:avLst/>
          </a:prstGeom>
          <a:noFill/>
        </p:spPr>
        <p:txBody>
          <a:bodyPr wrap="square" rtlCol="0">
            <a:spAutoFit/>
          </a:bodyPr>
          <a:lstStyle/>
          <a:p>
            <a:pPr>
              <a:lnSpc>
                <a:spcPts val="133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10200" y="461665"/>
            <a:ext cx="3733800" cy="6472535"/>
          </a:xfrm>
          <a:prstGeom prst="rect">
            <a:avLst/>
          </a:prstGeom>
          <a:solidFill>
            <a:schemeClr val="accent1">
              <a:lumMod val="40000"/>
              <a:lumOff val="60000"/>
            </a:schemeClr>
          </a:solidFill>
        </p:spPr>
        <p:txBody>
          <a:bodyPr wrap="square" rtlCol="0">
            <a:spAutoFit/>
          </a:bodyPr>
          <a:lstStyle/>
          <a:p>
            <a:endParaRPr lang="en-US" dirty="0"/>
          </a:p>
        </p:txBody>
      </p:sp>
      <p:sp>
        <p:nvSpPr>
          <p:cNvPr id="8" name="TextBox 7"/>
          <p:cNvSpPr txBox="1"/>
          <p:nvPr/>
        </p:nvSpPr>
        <p:spPr>
          <a:xfrm>
            <a:off x="103415" y="891777"/>
            <a:ext cx="5275943" cy="3081611"/>
          </a:xfrm>
          <a:prstGeom prst="rect">
            <a:avLst/>
          </a:prstGeom>
          <a:noFill/>
        </p:spPr>
        <p:txBody>
          <a:bodyPr wrap="square" lIns="91438" tIns="45719" rIns="91438" bIns="45719" rtlCol="0" anchor="ctr">
            <a:spAutoFit/>
          </a:bodyPr>
          <a:lstStyle/>
          <a:p>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Bình thường:</a:t>
            </a:r>
          </a:p>
          <a:p>
            <a:r>
              <a:rPr lang="en-US" sz="2400" dirty="0">
                <a:latin typeface="Times New Roman" pitchFamily="18" charset="0"/>
                <a:cs typeface="Times New Roman" pitchFamily="18" charset="0"/>
              </a:rPr>
              <a:t> + </a:t>
            </a:r>
            <a:r>
              <a:rPr lang="vi-VN" sz="2400" dirty="0">
                <a:latin typeface="Times New Roman" pitchFamily="18" charset="0"/>
                <a:cs typeface="Times New Roman" pitchFamily="18" charset="0"/>
              </a:rPr>
              <a:t>Là con của 1 gia đình nông dân nghèo khó nhưng tốt bụng. </a:t>
            </a:r>
          </a:p>
          <a:p>
            <a:r>
              <a:rPr lang="en-US" sz="2400" dirty="0">
                <a:latin typeface="Times New Roman" pitchFamily="18" charset="0"/>
                <a:cs typeface="Times New Roman" pitchFamily="18" charset="0"/>
              </a:rPr>
              <a:t> + </a:t>
            </a:r>
            <a:r>
              <a:rPr lang="vi-VN" sz="2400" dirty="0">
                <a:latin typeface="Times New Roman" pitchFamily="18" charset="0"/>
                <a:cs typeface="Times New Roman" pitchFamily="18" charset="0"/>
              </a:rPr>
              <a:t>Sống nghèo khổ bằng nghề kiếm củi.</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sym typeface="Wingdings" panose="05000000000000000000" pitchFamily="2" charset="2"/>
              </a:rPr>
              <a:t></a:t>
            </a:r>
            <a:r>
              <a:rPr lang="en-US" sz="2400" b="1" dirty="0">
                <a:latin typeface="Times New Roman" pitchFamily="18" charset="0"/>
                <a:cs typeface="Times New Roman" pitchFamily="18" charset="0"/>
              </a:rPr>
              <a:t> </a:t>
            </a:r>
            <a:r>
              <a:rPr lang="vi-VN" sz="2400" b="1" dirty="0">
                <a:latin typeface="Times New Roman" panose="02020603050405020304" pitchFamily="18" charset="0"/>
              </a:rPr>
              <a:t>số phận rất gần gũi với nhân dân.</a:t>
            </a:r>
            <a:endParaRPr lang="zh-CN" altLang="en-US" sz="2400" b="1" dirty="0">
              <a:ea typeface="微软雅黑" panose="020B0503020204020204" pitchFamily="34" charset="-122"/>
            </a:endParaRPr>
          </a:p>
          <a:p>
            <a:endParaRPr lang="vi-VN" sz="2625" dirty="0">
              <a:latin typeface="Times New Roman" pitchFamily="18" charset="0"/>
              <a:cs typeface="Times New Roman" pitchFamily="18" charset="0"/>
            </a:endParaRPr>
          </a:p>
        </p:txBody>
      </p:sp>
      <p:sp>
        <p:nvSpPr>
          <p:cNvPr id="9" name="TextBox 8"/>
          <p:cNvSpPr txBox="1"/>
          <p:nvPr/>
        </p:nvSpPr>
        <p:spPr>
          <a:xfrm>
            <a:off x="0" y="3575203"/>
            <a:ext cx="5561641" cy="3758719"/>
          </a:xfrm>
          <a:prstGeom prst="rect">
            <a:avLst/>
          </a:prstGeom>
          <a:noFill/>
        </p:spPr>
        <p:txBody>
          <a:bodyPr wrap="square" lIns="91438" tIns="45719" rIns="91438" bIns="45719" rtlCol="0" anchor="ctr">
            <a:spAutoFit/>
          </a:bodyPr>
          <a:lstStyle/>
          <a:p>
            <a:r>
              <a:rPr lang="en-US" sz="2625" dirty="0">
                <a:latin typeface="Times New Roman" pitchFamily="18" charset="0"/>
                <a:cs typeface="Times New Roman" pitchFamily="18" charset="0"/>
              </a:rPr>
              <a:t>- </a:t>
            </a:r>
            <a:r>
              <a:rPr lang="vi-VN" sz="2400" dirty="0">
                <a:latin typeface="Times New Roman" pitchFamily="18" charset="0"/>
                <a:cs typeface="Times New Roman" pitchFamily="18" charset="0"/>
              </a:rPr>
              <a:t>Khác thường:</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Thái tử con trai Ngọc Hoàng xuống đầu thai làm con.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Bà mẹ mang thai nhiều năm mới sinh ra Thạch Sanh.</a:t>
            </a:r>
          </a:p>
          <a:p>
            <a:r>
              <a:rPr lang="en-US" sz="2400" dirty="0">
                <a:latin typeface="Times New Roman" pitchFamily="18" charset="0"/>
                <a:cs typeface="Times New Roman" pitchFamily="18" charset="0"/>
              </a:rPr>
              <a:t>+ Đ</a:t>
            </a:r>
            <a:r>
              <a:rPr lang="vi-VN" sz="2400" dirty="0">
                <a:latin typeface="Times New Roman" pitchFamily="18" charset="0"/>
                <a:cs typeface="Times New Roman" pitchFamily="18" charset="0"/>
              </a:rPr>
              <a:t>ược thiên thần dạy võ nghệ và phép thần thông.</a:t>
            </a:r>
            <a:endParaRPr lang="en-US" sz="2400" dirty="0">
              <a:latin typeface="Times New Roman" pitchFamily="18" charset="0"/>
              <a:cs typeface="Times New Roman" pitchFamily="18" charset="0"/>
            </a:endParaRPr>
          </a:p>
          <a:p>
            <a:pPr lvl="0" algn="just"/>
            <a:r>
              <a:rPr lang="en-US" sz="2400" b="1" dirty="0">
                <a:latin typeface="Times New Roman" pitchFamily="18" charset="0"/>
                <a:cs typeface="Times New Roman" pitchFamily="18" charset="0"/>
                <a:sym typeface="Wingdings" panose="05000000000000000000" pitchFamily="2" charset="2"/>
              </a:rPr>
              <a:t></a:t>
            </a:r>
            <a:r>
              <a:rPr lang="en-US" sz="2400" b="1" dirty="0">
                <a:latin typeface="Times New Roman" pitchFamily="18" charset="0"/>
                <a:cs typeface="Times New Roman" pitchFamily="18" charset="0"/>
              </a:rPr>
              <a:t> </a:t>
            </a:r>
            <a:r>
              <a:rPr lang="vi-VN" sz="2400" b="1" dirty="0">
                <a:latin typeface="Times New Roman" panose="02020603050405020304" pitchFamily="18" charset="0"/>
              </a:rPr>
              <a:t>Ra đời kì lạ, khác thường</a:t>
            </a:r>
            <a:r>
              <a:rPr lang="en-US" sz="2400" b="1" dirty="0"/>
              <a:t> -&gt;</a:t>
            </a:r>
            <a:r>
              <a:rPr lang="en-US" sz="2400" b="1" dirty="0">
                <a:sym typeface="Wingdings" pitchFamily="2" charset="2"/>
              </a:rPr>
              <a:t> </a:t>
            </a:r>
            <a:r>
              <a:rPr lang="vi-VN" sz="2400" b="1" dirty="0">
                <a:latin typeface="Times New Roman" panose="02020603050405020304" pitchFamily="18" charset="0"/>
              </a:rPr>
              <a:t>Tô đậm tính chất kì lạ, đẹp đẽ cho nhân vật </a:t>
            </a:r>
            <a:endParaRPr lang="en-US" sz="2000" b="1"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72249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 calcmode="lin" valueType="num">
                                      <p:cBhvr additive="base">
                                        <p:cTn id="3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additive="base">
                                        <p:cTn id="3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calcmode="lin" valueType="num">
                                      <p:cBhvr additive="base">
                                        <p:cTn id="4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1000"/>
                                        <p:tgtEl>
                                          <p:spTgt spid="8">
                                            <p:txEl>
                                              <p:pRg st="5" end="5"/>
                                            </p:txEl>
                                          </p:spTgt>
                                        </p:tgtEl>
                                      </p:cBhvr>
                                    </p:animEffect>
                                    <p:anim calcmode="lin" valueType="num">
                                      <p:cBhvr>
                                        <p:cTn id="4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4" end="4"/>
                                            </p:txEl>
                                          </p:spTgt>
                                        </p:tgtEl>
                                        <p:attrNameLst>
                                          <p:attrName>style.visibility</p:attrName>
                                        </p:attrNameLst>
                                      </p:cBhvr>
                                      <p:to>
                                        <p:strVal val="visible"/>
                                      </p:to>
                                    </p:set>
                                    <p:animEffect transition="in" filter="fade">
                                      <p:cBhvr>
                                        <p:cTn id="54" dur="1000"/>
                                        <p:tgtEl>
                                          <p:spTgt spid="9">
                                            <p:txEl>
                                              <p:pRg st="4" end="4"/>
                                            </p:txEl>
                                          </p:spTgt>
                                        </p:tgtEl>
                                      </p:cBhvr>
                                    </p:animEffect>
                                    <p:anim calcmode="lin" valueType="num">
                                      <p:cBhvr>
                                        <p:cTn id="5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bg1"/>
          </a:solidFill>
          <a:ln>
            <a:solidFill>
              <a:srgbClr val="00B050"/>
            </a:solidFill>
          </a:ln>
        </p:spPr>
        <p:txBody>
          <a:bodyPr wrap="square" rtlCol="0">
            <a:spAutoFit/>
          </a:bodyPr>
          <a:lstStyle/>
          <a:p>
            <a:r>
              <a:rPr lang="en-US" dirty="0"/>
              <a:t>b</a:t>
            </a:r>
          </a:p>
        </p:txBody>
      </p:sp>
      <p:sp>
        <p:nvSpPr>
          <p:cNvPr id="3" name="TextBox 2"/>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8,9,10 -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THẠCH SANH</a:t>
            </a:r>
          </a:p>
        </p:txBody>
      </p:sp>
      <p:sp>
        <p:nvSpPr>
          <p:cNvPr id="2" name="TextBox 1"/>
          <p:cNvSpPr txBox="1"/>
          <p:nvPr/>
        </p:nvSpPr>
        <p:spPr>
          <a:xfrm>
            <a:off x="76200" y="685800"/>
            <a:ext cx="4953000" cy="730969"/>
          </a:xfrm>
          <a:prstGeom prst="rect">
            <a:avLst/>
          </a:prstGeom>
          <a:noFill/>
        </p:spPr>
        <p:txBody>
          <a:bodyPr wrap="square" rtlCol="0">
            <a:spAutoFit/>
          </a:bodyPr>
          <a:lstStyle/>
          <a:p>
            <a:pPr>
              <a:lnSpc>
                <a:spcPts val="133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10200" y="461665"/>
            <a:ext cx="3733800" cy="6472535"/>
          </a:xfrm>
          <a:prstGeom prst="rect">
            <a:avLst/>
          </a:prstGeom>
          <a:solidFill>
            <a:schemeClr val="accent1">
              <a:lumMod val="40000"/>
              <a:lumOff val="60000"/>
            </a:schemeClr>
          </a:solidFill>
        </p:spPr>
        <p:txBody>
          <a:bodyPr wrap="square" rtlCol="0">
            <a:spAutoFit/>
          </a:bodyPr>
          <a:lstStyle/>
          <a:p>
            <a:endParaRPr lang="en-US" dirty="0"/>
          </a:p>
        </p:txBody>
      </p:sp>
      <p:sp>
        <p:nvSpPr>
          <p:cNvPr id="8" name="TextBox 7"/>
          <p:cNvSpPr txBox="1"/>
          <p:nvPr/>
        </p:nvSpPr>
        <p:spPr>
          <a:xfrm>
            <a:off x="145227" y="1381129"/>
            <a:ext cx="5275943" cy="461663"/>
          </a:xfrm>
          <a:prstGeom prst="rect">
            <a:avLst/>
          </a:prstGeom>
          <a:noFill/>
        </p:spPr>
        <p:txBody>
          <a:bodyPr wrap="square" lIns="91438" tIns="45719" rIns="91438" bIns="45719" rtlCol="0" anchor="ctr">
            <a:spAutoFit/>
          </a:bodyPr>
          <a:lstStyle/>
          <a:p>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endParaRPr lang="en-US" sz="2400" b="1" dirty="0">
              <a:latin typeface="Times New Roman" pitchFamily="18" charset="0"/>
              <a:cs typeface="Times New Roman" pitchFamily="18" charset="0"/>
            </a:endParaRPr>
          </a:p>
        </p:txBody>
      </p:sp>
      <p:sp>
        <p:nvSpPr>
          <p:cNvPr id="6" name="TextBox 5"/>
          <p:cNvSpPr txBox="1"/>
          <p:nvPr/>
        </p:nvSpPr>
        <p:spPr>
          <a:xfrm>
            <a:off x="76200" y="1785742"/>
            <a:ext cx="518160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Sanh</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98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003 - Windows Picture and Fax Viewe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99" y="0"/>
            <a:ext cx="9144000" cy="685799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graphicFrame>
        <p:nvGraphicFramePr>
          <p:cNvPr id="12" name="Table 11"/>
          <p:cNvGraphicFramePr>
            <a:graphicFrameLocks noGrp="1"/>
          </p:cNvGraphicFramePr>
          <p:nvPr>
            <p:extLst>
              <p:ext uri="{D42A27DB-BD31-4B8C-83A1-F6EECF244321}">
                <p14:modId xmlns:p14="http://schemas.microsoft.com/office/powerpoint/2010/main" val="795047371"/>
              </p:ext>
            </p:extLst>
          </p:nvPr>
        </p:nvGraphicFramePr>
        <p:xfrm>
          <a:off x="30233" y="1981200"/>
          <a:ext cx="9113767" cy="1755008"/>
        </p:xfrm>
        <a:graphic>
          <a:graphicData uri="http://schemas.openxmlformats.org/drawingml/2006/table">
            <a:tbl>
              <a:tblPr firstRow="1" bandRow="1">
                <a:tableStyleId>{5940675A-B579-460E-94D1-54222C63F5DA}</a:tableStyleId>
              </a:tblPr>
              <a:tblGrid>
                <a:gridCol w="3746502">
                  <a:extLst>
                    <a:ext uri="{9D8B030D-6E8A-4147-A177-3AD203B41FA5}">
                      <a16:colId xmlns:a16="http://schemas.microsoft.com/office/drawing/2014/main" val="20000"/>
                    </a:ext>
                  </a:extLst>
                </a:gridCol>
                <a:gridCol w="3253019">
                  <a:extLst>
                    <a:ext uri="{9D8B030D-6E8A-4147-A177-3AD203B41FA5}">
                      <a16:colId xmlns:a16="http://schemas.microsoft.com/office/drawing/2014/main" val="20001"/>
                    </a:ext>
                  </a:extLst>
                </a:gridCol>
                <a:gridCol w="2114246">
                  <a:extLst>
                    <a:ext uri="{9D8B030D-6E8A-4147-A177-3AD203B41FA5}">
                      <a16:colId xmlns:a16="http://schemas.microsoft.com/office/drawing/2014/main" val="20002"/>
                    </a:ext>
                  </a:extLst>
                </a:gridCol>
              </a:tblGrid>
              <a:tr h="461423">
                <a:tc>
                  <a:txBody>
                    <a:bodyPr/>
                    <a:lstStyle/>
                    <a:p>
                      <a:pPr algn="ctr"/>
                      <a:r>
                        <a:rPr lang="en-US" sz="2400" b="1" dirty="0" err="1">
                          <a:ln>
                            <a:solidFill>
                              <a:schemeClr val="accent4">
                                <a:lumMod val="20000"/>
                                <a:lumOff val="80000"/>
                              </a:schemeClr>
                            </a:solidFill>
                          </a:ln>
                          <a:solidFill>
                            <a:schemeClr val="bg1"/>
                          </a:solidFill>
                          <a:latin typeface="Times New Roman" pitchFamily="18" charset="0"/>
                          <a:cs typeface="Times New Roman" pitchFamily="18" charset="0"/>
                        </a:rPr>
                        <a:t>Những</a:t>
                      </a:r>
                      <a:r>
                        <a:rPr lang="en-US" sz="2400" b="1" baseline="0" dirty="0">
                          <a:ln>
                            <a:solidFill>
                              <a:schemeClr val="accent4">
                                <a:lumMod val="20000"/>
                                <a:lumOff val="80000"/>
                              </a:schemeClr>
                            </a:solidFill>
                          </a:ln>
                          <a:solidFill>
                            <a:schemeClr val="bg1"/>
                          </a:solidFill>
                          <a:latin typeface="Times New Roman" pitchFamily="18" charset="0"/>
                          <a:cs typeface="Times New Roman" pitchFamily="18" charset="0"/>
                        </a:rPr>
                        <a:t> </a:t>
                      </a:r>
                      <a:r>
                        <a:rPr lang="en-US" sz="2400" b="1" baseline="0" dirty="0" err="1">
                          <a:ln>
                            <a:solidFill>
                              <a:schemeClr val="accent4">
                                <a:lumMod val="20000"/>
                                <a:lumOff val="80000"/>
                              </a:schemeClr>
                            </a:solidFill>
                          </a:ln>
                          <a:solidFill>
                            <a:schemeClr val="bg1"/>
                          </a:solidFill>
                          <a:latin typeface="Times New Roman" pitchFamily="18" charset="0"/>
                          <a:cs typeface="Times New Roman" pitchFamily="18" charset="0"/>
                        </a:rPr>
                        <a:t>thử</a:t>
                      </a:r>
                      <a:r>
                        <a:rPr lang="en-US" sz="2400" b="1" baseline="0" dirty="0">
                          <a:ln>
                            <a:solidFill>
                              <a:schemeClr val="accent4">
                                <a:lumMod val="20000"/>
                                <a:lumOff val="80000"/>
                              </a:schemeClr>
                            </a:solidFill>
                          </a:ln>
                          <a:solidFill>
                            <a:schemeClr val="bg1"/>
                          </a:solidFill>
                          <a:latin typeface="Times New Roman" pitchFamily="18" charset="0"/>
                          <a:cs typeface="Times New Roman" pitchFamily="18" charset="0"/>
                        </a:rPr>
                        <a:t> </a:t>
                      </a:r>
                      <a:r>
                        <a:rPr lang="en-US" sz="2400" b="1" baseline="0" dirty="0" err="1">
                          <a:ln>
                            <a:solidFill>
                              <a:schemeClr val="accent4">
                                <a:lumMod val="20000"/>
                                <a:lumOff val="80000"/>
                              </a:schemeClr>
                            </a:solidFill>
                          </a:ln>
                          <a:solidFill>
                            <a:schemeClr val="bg1"/>
                          </a:solidFill>
                          <a:latin typeface="Times New Roman" pitchFamily="18" charset="0"/>
                          <a:cs typeface="Times New Roman" pitchFamily="18" charset="0"/>
                        </a:rPr>
                        <a:t>thách</a:t>
                      </a:r>
                      <a:endParaRPr lang="en-US" sz="2400" b="1"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solidFill>
                      <a:srgbClr val="C00000"/>
                    </a:solidFill>
                  </a:tcPr>
                </a:tc>
                <a:tc>
                  <a:txBody>
                    <a:bodyPr/>
                    <a:lstStyle/>
                    <a:p>
                      <a:pPr algn="ctr"/>
                      <a:r>
                        <a:rPr lang="en-US" sz="2400" b="1" dirty="0" err="1">
                          <a:ln>
                            <a:solidFill>
                              <a:schemeClr val="accent4">
                                <a:lumMod val="20000"/>
                                <a:lumOff val="80000"/>
                              </a:schemeClr>
                            </a:solidFill>
                          </a:ln>
                          <a:solidFill>
                            <a:schemeClr val="bg1"/>
                          </a:solidFill>
                          <a:latin typeface="Times New Roman" pitchFamily="18" charset="0"/>
                          <a:cs typeface="Times New Roman" pitchFamily="18" charset="0"/>
                        </a:rPr>
                        <a:t>Chiến</a:t>
                      </a:r>
                      <a:r>
                        <a:rPr lang="en-US" sz="2400" b="1" baseline="0" dirty="0">
                          <a:ln>
                            <a:solidFill>
                              <a:schemeClr val="accent4">
                                <a:lumMod val="20000"/>
                                <a:lumOff val="80000"/>
                              </a:schemeClr>
                            </a:solidFill>
                          </a:ln>
                          <a:solidFill>
                            <a:schemeClr val="bg1"/>
                          </a:solidFill>
                          <a:latin typeface="Times New Roman" pitchFamily="18" charset="0"/>
                          <a:cs typeface="Times New Roman" pitchFamily="18" charset="0"/>
                        </a:rPr>
                        <a:t> </a:t>
                      </a:r>
                      <a:r>
                        <a:rPr lang="en-US" sz="2400" b="1" baseline="0" dirty="0" err="1">
                          <a:ln>
                            <a:solidFill>
                              <a:schemeClr val="accent4">
                                <a:lumMod val="20000"/>
                                <a:lumOff val="80000"/>
                              </a:schemeClr>
                            </a:solidFill>
                          </a:ln>
                          <a:solidFill>
                            <a:schemeClr val="bg1"/>
                          </a:solidFill>
                          <a:latin typeface="Times New Roman" pitchFamily="18" charset="0"/>
                          <a:cs typeface="Times New Roman" pitchFamily="18" charset="0"/>
                        </a:rPr>
                        <a:t>công</a:t>
                      </a:r>
                      <a:endParaRPr lang="en-US" sz="2400" b="1"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solidFill>
                      <a:srgbClr val="C00000"/>
                    </a:solidFill>
                  </a:tcPr>
                </a:tc>
                <a:tc>
                  <a:txBody>
                    <a:bodyPr/>
                    <a:lstStyle/>
                    <a:p>
                      <a:pPr algn="ctr"/>
                      <a:r>
                        <a:rPr lang="en-US" sz="2400" b="1" dirty="0" err="1">
                          <a:ln>
                            <a:solidFill>
                              <a:schemeClr val="accent4">
                                <a:lumMod val="20000"/>
                                <a:lumOff val="80000"/>
                              </a:schemeClr>
                            </a:solidFill>
                          </a:ln>
                          <a:solidFill>
                            <a:schemeClr val="bg1"/>
                          </a:solidFill>
                          <a:latin typeface="Times New Roman" pitchFamily="18" charset="0"/>
                          <a:cs typeface="Times New Roman" pitchFamily="18" charset="0"/>
                        </a:rPr>
                        <a:t>Phẩm</a:t>
                      </a:r>
                      <a:r>
                        <a:rPr lang="en-US" sz="2400" b="1" baseline="0" dirty="0">
                          <a:ln>
                            <a:solidFill>
                              <a:schemeClr val="accent4">
                                <a:lumMod val="20000"/>
                                <a:lumOff val="80000"/>
                              </a:schemeClr>
                            </a:solidFill>
                          </a:ln>
                          <a:solidFill>
                            <a:schemeClr val="bg1"/>
                          </a:solidFill>
                          <a:latin typeface="Times New Roman" pitchFamily="18" charset="0"/>
                          <a:cs typeface="Times New Roman" pitchFamily="18" charset="0"/>
                        </a:rPr>
                        <a:t> </a:t>
                      </a:r>
                      <a:r>
                        <a:rPr lang="en-US" sz="2400" b="1" baseline="0" dirty="0" err="1">
                          <a:ln>
                            <a:solidFill>
                              <a:schemeClr val="accent4">
                                <a:lumMod val="20000"/>
                                <a:lumOff val="80000"/>
                              </a:schemeClr>
                            </a:solidFill>
                          </a:ln>
                          <a:solidFill>
                            <a:schemeClr val="bg1"/>
                          </a:solidFill>
                          <a:latin typeface="Times New Roman" pitchFamily="18" charset="0"/>
                          <a:cs typeface="Times New Roman" pitchFamily="18" charset="0"/>
                        </a:rPr>
                        <a:t>chất</a:t>
                      </a:r>
                      <a:endParaRPr lang="en-US" sz="2400" b="1"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solidFill>
                      <a:srgbClr val="C00000"/>
                    </a:solidFill>
                  </a:tcPr>
                </a:tc>
                <a:extLst>
                  <a:ext uri="{0D108BD9-81ED-4DB2-BD59-A6C34878D82A}">
                    <a16:rowId xmlns:a16="http://schemas.microsoft.com/office/drawing/2014/main" val="10000"/>
                  </a:ext>
                </a:extLst>
              </a:tr>
              <a:tr h="431195">
                <a:tc>
                  <a:txBody>
                    <a:bodyPr/>
                    <a:lstStyle/>
                    <a:p>
                      <a:endParaRPr lang="en-US" sz="1800"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tc>
                <a:tc>
                  <a:txBody>
                    <a:bodyPr/>
                    <a:lstStyle/>
                    <a:p>
                      <a:endParaRPr lang="en-US" sz="1800"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tc>
                <a:tc>
                  <a:txBody>
                    <a:bodyPr/>
                    <a:lstStyle/>
                    <a:p>
                      <a:endParaRPr lang="en-US" sz="1800" b="0"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1"/>
                  </a:ext>
                </a:extLst>
              </a:tr>
              <a:tr h="431195">
                <a:tc>
                  <a:txBody>
                    <a:bodyPr/>
                    <a:lstStyle/>
                    <a:p>
                      <a:endParaRPr lang="en-US" sz="1800" b="0"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tc>
                <a:tc>
                  <a:txBody>
                    <a:bodyPr/>
                    <a:lstStyle/>
                    <a:p>
                      <a:endParaRPr lang="en-US" sz="1800"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tc>
                <a:tc>
                  <a:txBody>
                    <a:bodyPr/>
                    <a:lstStyle/>
                    <a:p>
                      <a:endParaRPr lang="en-US" sz="1800"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2"/>
                  </a:ext>
                </a:extLst>
              </a:tr>
              <a:tr h="431195">
                <a:tc>
                  <a:txBody>
                    <a:bodyPr/>
                    <a:lstStyle/>
                    <a:p>
                      <a:endParaRPr lang="en-US" sz="1800" b="0"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tc>
                <a:tc>
                  <a:txBody>
                    <a:bodyPr/>
                    <a:lstStyle/>
                    <a:p>
                      <a:endParaRPr lang="en-US" sz="1800"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tc>
                <a:tc>
                  <a:txBody>
                    <a:bodyPr/>
                    <a:lstStyle/>
                    <a:p>
                      <a:endParaRPr lang="en-US" sz="1800" dirty="0">
                        <a:ln>
                          <a:solidFill>
                            <a:schemeClr val="accent4">
                              <a:lumMod val="20000"/>
                              <a:lumOff val="80000"/>
                            </a:schemeClr>
                          </a:solidFill>
                        </a:ln>
                        <a:solidFill>
                          <a:schemeClr val="bg1"/>
                        </a:solidFill>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3"/>
                  </a:ext>
                </a:extLst>
              </a:tr>
            </a:tbl>
          </a:graphicData>
        </a:graphic>
      </p:graphicFrame>
      <p:sp>
        <p:nvSpPr>
          <p:cNvPr id="17" name="Rectangle 16"/>
          <p:cNvSpPr/>
          <p:nvPr/>
        </p:nvSpPr>
        <p:spPr>
          <a:xfrm>
            <a:off x="0" y="921138"/>
            <a:ext cx="9129001" cy="830997"/>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PHIẾU BÀI TẬP SỐ 1: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Chỉ</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ra</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những</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thử</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thách</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và</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chiến</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công</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của</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Thạch</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Sanh</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Qua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đó</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thể</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hiện</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phẩm</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chất</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gì</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của</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Thạch</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FF00"/>
                </a:solidFill>
                <a:latin typeface="Times New Roman" panose="02020603050405020304" pitchFamily="18" charset="0"/>
                <a:ea typeface="Times New Roman" panose="02020603050405020304" pitchFamily="18" charset="0"/>
                <a:cs typeface="Times New Roman" pitchFamily="18" charset="0"/>
              </a:rPr>
              <a:t>Sanh</a:t>
            </a:r>
            <a:r>
              <a:rPr lang="en-US" sz="2400" b="1" dirty="0">
                <a:solidFill>
                  <a:srgbClr val="FFFF00"/>
                </a:solidFill>
                <a:latin typeface="Times New Roman" panose="02020603050405020304" pitchFamily="18" charset="0"/>
                <a:ea typeface="Times New Roman" panose="02020603050405020304" pitchFamily="18" charset="0"/>
                <a:cs typeface="Times New Roman" pitchFamily="18" charset="0"/>
              </a:rPr>
              <a:t>? </a:t>
            </a:r>
            <a:endParaRPr lang="en-US" sz="2400"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69025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003 - Windows Picture and Fax Viewe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97" y="85447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Phân tích nhân vật Lý thông trong truyện Thạch Sanh - Văn mẫu lớp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6" y="0"/>
            <a:ext cx="3380015" cy="32869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12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97" y="3286942"/>
            <a:ext cx="3414608" cy="357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ình ảnh của - Thạch Sanh - Truyện tranh cổ tích Việt Nam hay nhất giá rẻ  nhất tháng 09/2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406" y="1"/>
            <a:ext cx="3004900" cy="3286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ài văn kể chuyện hay theo lời kể của em trong vài Lý Thô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4103" y="0"/>
            <a:ext cx="2695101" cy="32869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1821" y="3286941"/>
            <a:ext cx="3002382" cy="35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15a"/>
          <p:cNvPicPr>
            <a:picLocks noChangeAspect="1" noChangeArrowheads="1"/>
          </p:cNvPicPr>
          <p:nvPr/>
        </p:nvPicPr>
        <p:blipFill>
          <a:blip r:embed="rId9">
            <a:extLst>
              <a:ext uri="{28A0092B-C50C-407E-A947-70E740481C1C}">
                <a14:useLocalDpi xmlns:a14="http://schemas.microsoft.com/office/drawing/2010/main" val="0"/>
              </a:ext>
            </a:extLst>
          </a:blip>
          <a:srcRect t="11765" b="5882"/>
          <a:stretch>
            <a:fillRect/>
          </a:stretch>
        </p:blipFill>
        <p:spPr bwMode="auto">
          <a:xfrm>
            <a:off x="3409405" y="3286943"/>
            <a:ext cx="2722415" cy="35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69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826244575"/>
              </p:ext>
            </p:extLst>
          </p:nvPr>
        </p:nvGraphicFramePr>
        <p:xfrm>
          <a:off x="-17259" y="139550"/>
          <a:ext cx="9144000" cy="582021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682340127"/>
                    </a:ext>
                  </a:extLst>
                </a:gridCol>
                <a:gridCol w="3048000">
                  <a:extLst>
                    <a:ext uri="{9D8B030D-6E8A-4147-A177-3AD203B41FA5}">
                      <a16:colId xmlns:a16="http://schemas.microsoft.com/office/drawing/2014/main" val="3004055930"/>
                    </a:ext>
                  </a:extLst>
                </a:gridCol>
                <a:gridCol w="3048000">
                  <a:extLst>
                    <a:ext uri="{9D8B030D-6E8A-4147-A177-3AD203B41FA5}">
                      <a16:colId xmlns:a16="http://schemas.microsoft.com/office/drawing/2014/main" val="2566216671"/>
                    </a:ext>
                  </a:extLst>
                </a:gridCol>
              </a:tblGrid>
              <a:tr h="776369">
                <a:tc>
                  <a:txBody>
                    <a:bodyPr/>
                    <a:lstStyle/>
                    <a:p>
                      <a:pPr algn="ctr">
                        <a:lnSpc>
                          <a:spcPct val="100000"/>
                        </a:lnSpc>
                        <a:spcAft>
                          <a:spcPts val="0"/>
                        </a:spcAft>
                      </a:pPr>
                      <a:r>
                        <a:rPr lang="en-US" sz="2400" b="1" dirty="0" err="1">
                          <a:effectLst/>
                          <a:latin typeface="Times New Roman"/>
                          <a:ea typeface="Times New Roman"/>
                          <a:cs typeface="Times New Roman"/>
                        </a:rPr>
                        <a:t>Những</a:t>
                      </a:r>
                      <a:r>
                        <a:rPr lang="en-US" sz="2400" b="1" baseline="0" dirty="0">
                          <a:effectLst/>
                          <a:latin typeface="Times New Roman"/>
                          <a:ea typeface="Times New Roman"/>
                          <a:cs typeface="Times New Roman"/>
                        </a:rPr>
                        <a:t> </a:t>
                      </a:r>
                      <a:r>
                        <a:rPr lang="en-US" sz="2400" b="1" baseline="0" dirty="0" err="1">
                          <a:effectLst/>
                          <a:latin typeface="Times New Roman"/>
                          <a:ea typeface="Times New Roman"/>
                          <a:cs typeface="Times New Roman"/>
                        </a:rPr>
                        <a:t>thử</a:t>
                      </a:r>
                      <a:r>
                        <a:rPr lang="en-US" sz="2400" b="1" baseline="0" dirty="0">
                          <a:effectLst/>
                          <a:latin typeface="Times New Roman"/>
                          <a:ea typeface="Times New Roman"/>
                          <a:cs typeface="Times New Roman"/>
                        </a:rPr>
                        <a:t> </a:t>
                      </a:r>
                      <a:r>
                        <a:rPr lang="en-US" sz="2400" b="1" baseline="0" dirty="0" err="1">
                          <a:effectLst/>
                          <a:latin typeface="Times New Roman"/>
                          <a:ea typeface="Times New Roman"/>
                          <a:cs typeface="Times New Roman"/>
                        </a:rPr>
                        <a:t>thách</a:t>
                      </a:r>
                      <a:endParaRPr lang="en-US" sz="2400" b="1"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fr-FR" sz="2400" b="1" dirty="0" err="1">
                          <a:effectLst/>
                          <a:latin typeface="Times New Roman"/>
                          <a:ea typeface="Times New Roman"/>
                          <a:cs typeface="Times New Roman"/>
                        </a:rPr>
                        <a:t>Những</a:t>
                      </a:r>
                      <a:r>
                        <a:rPr lang="fr-FR" sz="2400" b="1" dirty="0">
                          <a:effectLst/>
                          <a:latin typeface="Times New Roman"/>
                          <a:ea typeface="Times New Roman"/>
                          <a:cs typeface="Times New Roman"/>
                        </a:rPr>
                        <a:t> </a:t>
                      </a:r>
                      <a:r>
                        <a:rPr lang="fr-FR" sz="2400" b="1" dirty="0" err="1">
                          <a:effectLst/>
                          <a:latin typeface="Times New Roman"/>
                          <a:ea typeface="Times New Roman"/>
                          <a:cs typeface="Times New Roman"/>
                        </a:rPr>
                        <a:t>chiến</a:t>
                      </a:r>
                      <a:r>
                        <a:rPr lang="fr-FR" sz="2400" b="1" dirty="0">
                          <a:effectLst/>
                          <a:latin typeface="Times New Roman"/>
                          <a:ea typeface="Times New Roman"/>
                          <a:cs typeface="Times New Roman"/>
                        </a:rPr>
                        <a:t> </a:t>
                      </a:r>
                      <a:r>
                        <a:rPr lang="fr-FR" sz="2400" b="1" dirty="0" err="1">
                          <a:effectLst/>
                          <a:latin typeface="Times New Roman"/>
                          <a:ea typeface="Times New Roman"/>
                          <a:cs typeface="Times New Roman"/>
                        </a:rPr>
                        <a:t>công</a:t>
                      </a:r>
                      <a:endParaRPr lang="fr-FR" sz="2400" b="1"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vi-VN" sz="2400" b="1" dirty="0">
                          <a:effectLst/>
                          <a:latin typeface="Times New Roman"/>
                          <a:ea typeface="Times New Roman"/>
                          <a:cs typeface="Times New Roman"/>
                        </a:rPr>
                        <a:t>Phẩm chất</a:t>
                      </a:r>
                      <a:r>
                        <a:rPr lang="en-US" sz="2400" b="1" baseline="0" dirty="0">
                          <a:effectLst/>
                          <a:latin typeface="Times New Roman"/>
                          <a:ea typeface="Times New Roman"/>
                          <a:cs typeface="Times New Roman"/>
                        </a:rPr>
                        <a:t> </a:t>
                      </a:r>
                      <a:r>
                        <a:rPr lang="en-US" sz="2400" b="1" baseline="0" dirty="0" err="1">
                          <a:effectLst/>
                          <a:latin typeface="Times New Roman"/>
                          <a:ea typeface="Times New Roman"/>
                          <a:cs typeface="Times New Roman"/>
                        </a:rPr>
                        <a:t>được</a:t>
                      </a:r>
                      <a:r>
                        <a:rPr lang="en-US" sz="2400" b="1" baseline="0" dirty="0">
                          <a:effectLst/>
                          <a:latin typeface="Times New Roman"/>
                          <a:ea typeface="Times New Roman"/>
                          <a:cs typeface="Times New Roman"/>
                        </a:rPr>
                        <a:t> </a:t>
                      </a:r>
                    </a:p>
                    <a:p>
                      <a:pPr algn="ctr">
                        <a:lnSpc>
                          <a:spcPct val="100000"/>
                        </a:lnSpc>
                        <a:spcAft>
                          <a:spcPts val="0"/>
                        </a:spcAft>
                      </a:pPr>
                      <a:r>
                        <a:rPr lang="en-US" sz="2400" b="1" baseline="0" dirty="0" err="1">
                          <a:effectLst/>
                          <a:latin typeface="Times New Roman"/>
                          <a:ea typeface="Times New Roman"/>
                          <a:cs typeface="Times New Roman"/>
                        </a:rPr>
                        <a:t>bộc</a:t>
                      </a:r>
                      <a:r>
                        <a:rPr lang="en-US" sz="2400" b="1" baseline="0" dirty="0">
                          <a:effectLst/>
                          <a:latin typeface="Times New Roman"/>
                          <a:ea typeface="Times New Roman"/>
                          <a:cs typeface="Times New Roman"/>
                        </a:rPr>
                        <a:t> </a:t>
                      </a:r>
                      <a:r>
                        <a:rPr lang="en-US" sz="2400" b="1" baseline="0" dirty="0" err="1">
                          <a:effectLst/>
                          <a:latin typeface="Times New Roman"/>
                          <a:ea typeface="Times New Roman"/>
                          <a:cs typeface="Times New Roman"/>
                        </a:rPr>
                        <a:t>lộ</a:t>
                      </a:r>
                      <a:endParaRPr lang="en-US" sz="2400" b="1"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624401"/>
                  </a:ext>
                </a:extLst>
              </a:tr>
              <a:tr h="1280085">
                <a:tc>
                  <a:txBody>
                    <a:bodyPr/>
                    <a:lstStyle/>
                    <a:p>
                      <a:endParaRPr lang="en-US" sz="23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2300" dirty="0">
                        <a:solidFill>
                          <a:schemeClr val="tx1"/>
                        </a:solidFill>
                        <a:effectLst/>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171223"/>
                  </a:ext>
                </a:extLst>
              </a:tr>
              <a:tr h="991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300" dirty="0">
                        <a:solidFill>
                          <a:schemeClr val="tx1"/>
                        </a:solidFill>
                        <a:effectLst/>
                        <a:latin typeface="+mj-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300" dirty="0">
                        <a:solidFill>
                          <a:schemeClr val="tx1"/>
                        </a:solidFill>
                        <a:effectLst/>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300" b="1" kern="1200" dirty="0">
                          <a:solidFill>
                            <a:schemeClr val="tx1"/>
                          </a:solidFill>
                          <a:latin typeface="+mj-lt"/>
                          <a:ea typeface="+mn-ea"/>
                          <a:cs typeface="+mn-cs"/>
                        </a:rPr>
                        <a:t> </a:t>
                      </a:r>
                      <a:endParaRPr lang="vi-VN" sz="23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609487"/>
                  </a:ext>
                </a:extLst>
              </a:tr>
              <a:tr h="1559135">
                <a:tc>
                  <a:txBody>
                    <a:bodyPr/>
                    <a:lstStyle/>
                    <a:p>
                      <a:endParaRPr lang="en-US" sz="2300"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3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3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613211"/>
                  </a:ext>
                </a:extLst>
              </a:tr>
              <a:tr h="1213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300" dirty="0">
                        <a:solidFill>
                          <a:schemeClr val="tx1"/>
                        </a:solidFill>
                        <a:effectLst/>
                        <a:latin typeface="+mj-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3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3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7194734"/>
                  </a:ext>
                </a:extLst>
              </a:tr>
            </a:tbl>
          </a:graphicData>
        </a:graphic>
      </p:graphicFrame>
      <p:sp>
        <p:nvSpPr>
          <p:cNvPr id="2" name="TextBox 1"/>
          <p:cNvSpPr txBox="1"/>
          <p:nvPr/>
        </p:nvSpPr>
        <p:spPr>
          <a:xfrm>
            <a:off x="0" y="6027003"/>
            <a:ext cx="9437071" cy="830997"/>
          </a:xfrm>
          <a:prstGeom prst="rect">
            <a:avLst/>
          </a:prstGeom>
          <a:noFill/>
        </p:spPr>
        <p:txBody>
          <a:bodyPr wrap="none" rtlCol="0">
            <a:spAutoFit/>
          </a:bodyPr>
          <a:lstStyle/>
          <a:p>
            <a:r>
              <a:rPr lang="en-US" sz="2400" b="1" dirty="0">
                <a:solidFill>
                  <a:srgbClr val="C00000"/>
                </a:solidFill>
                <a:latin typeface="Times New Roman" pitchFamily="18" charset="0"/>
                <a:cs typeface="Times New Roman" pitchFamily="18" charset="0"/>
              </a:rPr>
              <a:t>=&gt;</a:t>
            </a:r>
            <a:r>
              <a:rPr lang="en-US" sz="2400" b="1" dirty="0" err="1">
                <a:solidFill>
                  <a:srgbClr val="C00000"/>
                </a:solidFill>
                <a:latin typeface="Times New Roman" pitchFamily="18" charset="0"/>
                <a:cs typeface="Times New Roman" pitchFamily="18" charset="0"/>
              </a:rPr>
              <a:t>Thạch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Sanh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là</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đại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diện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cho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cái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tốt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cái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thiện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biểu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tượng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tuyệt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đẹp</a:t>
            </a:r>
            <a:r>
              <a:rPr lang="en-US" sz="2400" b="1" dirty="0">
                <a:solidFill>
                  <a:srgbClr val="C00000"/>
                </a:solidFill>
                <a:latin typeface="Times New Roman" pitchFamily="18" charset="0"/>
                <a:cs typeface="Times New Roman" pitchFamily="18" charset="0"/>
              </a:rPr>
              <a:t> </a:t>
            </a:r>
          </a:p>
          <a:p>
            <a:r>
              <a:rPr lang="en-US" sz="2400" b="1" dirty="0" err="1">
                <a:solidFill>
                  <a:srgbClr val="C00000"/>
                </a:solidFill>
                <a:latin typeface="Times New Roman" pitchFamily="18" charset="0"/>
                <a:cs typeface="Times New Roman" pitchFamily="18" charset="0"/>
              </a:rPr>
              <a:t>của</a:t>
            </a:r>
            <a:r>
              <a:rPr lang="en-US" sz="2400" b="1" dirty="0">
                <a:solidFill>
                  <a:srgbClr val="C00000"/>
                </a:solidFill>
                <a:latin typeface="Times New Roman" pitchFamily="18" charset="0"/>
                <a:cs typeface="Times New Roman" pitchFamily="18" charset="0"/>
              </a:rPr>
              <a:t> con </a:t>
            </a:r>
            <a:r>
              <a:rPr lang="en-US" sz="2400" b="1" dirty="0" err="1">
                <a:solidFill>
                  <a:srgbClr val="C00000"/>
                </a:solidFill>
                <a:latin typeface="Times New Roman" pitchFamily="18" charset="0"/>
                <a:cs typeface="Times New Roman" pitchFamily="18" charset="0"/>
              </a:rPr>
              <a:t>người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Việt</a:t>
            </a:r>
            <a:r>
              <a:rPr lang="en-US" sz="2400" b="1" dirty="0">
                <a:solidFill>
                  <a:srgbClr val="C00000"/>
                </a:solidFill>
                <a:latin typeface="Times New Roman" pitchFamily="18" charset="0"/>
                <a:cs typeface="Times New Roman" pitchFamily="18" charset="0"/>
              </a:rPr>
              <a:t> Nam </a:t>
            </a:r>
            <a:r>
              <a:rPr lang="en-US" sz="2400" b="1" dirty="0" err="1">
                <a:solidFill>
                  <a:srgbClr val="C00000"/>
                </a:solidFill>
                <a:latin typeface="Times New Roman" pitchFamily="18" charset="0"/>
                <a:cs typeface="Times New Roman" pitchFamily="18" charset="0"/>
              </a:rPr>
              <a:t>trong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lao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động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chiến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đấu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và</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tình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yêu</a:t>
            </a:r>
            <a:r>
              <a:rPr lang="en-US" sz="2400" b="1" dirty="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p:txBody>
      </p:sp>
      <p:sp>
        <p:nvSpPr>
          <p:cNvPr id="3" name="TextBox 2"/>
          <p:cNvSpPr txBox="1"/>
          <p:nvPr/>
        </p:nvSpPr>
        <p:spPr>
          <a:xfrm>
            <a:off x="36286" y="838200"/>
            <a:ext cx="2887329" cy="830997"/>
          </a:xfrm>
          <a:prstGeom prst="rect">
            <a:avLst/>
          </a:prstGeom>
          <a:noFill/>
        </p:spPr>
        <p:txBody>
          <a:bodyPr wrap="none" rtlCol="0">
            <a:spAutoFit/>
          </a:bodyPr>
          <a:lstStyle/>
          <a:p>
            <a:pPr>
              <a:defRPr/>
            </a:pPr>
            <a:r>
              <a:rPr lang="vi-VN" sz="2400" dirty="0">
                <a:ea typeface="Times New Roman"/>
                <a:cs typeface="Times New Roman"/>
              </a:rPr>
              <a:t>Bị mẹ con Lý Thông </a:t>
            </a:r>
            <a:endParaRPr lang="en-US" sz="2400" dirty="0">
              <a:ea typeface="Times New Roman"/>
              <a:cs typeface="Times New Roman"/>
            </a:endParaRPr>
          </a:p>
          <a:p>
            <a:pPr>
              <a:defRPr/>
            </a:pPr>
            <a:r>
              <a:rPr lang="en-US" sz="2400" dirty="0">
                <a:ea typeface="Times New Roman"/>
                <a:cs typeface="Times New Roman"/>
              </a:rPr>
              <a:t>l</a:t>
            </a:r>
            <a:r>
              <a:rPr lang="vi-VN" sz="2400" dirty="0">
                <a:ea typeface="Times New Roman"/>
                <a:cs typeface="Times New Roman"/>
              </a:rPr>
              <a:t>ừa</a:t>
            </a:r>
            <a:r>
              <a:rPr lang="en-US" sz="2400" dirty="0">
                <a:ea typeface="Times New Roman"/>
                <a:cs typeface="Times New Roman"/>
              </a:rPr>
              <a:t> </a:t>
            </a:r>
            <a:r>
              <a:rPr lang="vi-VN" sz="2400" dirty="0">
                <a:ea typeface="Times New Roman"/>
                <a:cs typeface="Times New Roman"/>
              </a:rPr>
              <a:t>đi canh miếu thờ.</a:t>
            </a:r>
          </a:p>
        </p:txBody>
      </p:sp>
      <p:sp>
        <p:nvSpPr>
          <p:cNvPr id="4" name="TextBox 3"/>
          <p:cNvSpPr txBox="1"/>
          <p:nvPr/>
        </p:nvSpPr>
        <p:spPr>
          <a:xfrm>
            <a:off x="3149836" y="841829"/>
            <a:ext cx="2869964" cy="1154162"/>
          </a:xfrm>
          <a:prstGeom prst="rect">
            <a:avLst/>
          </a:prstGeom>
          <a:noFill/>
        </p:spPr>
        <p:txBody>
          <a:bodyPr wrap="square" rtlCol="0">
            <a:spAutoFit/>
          </a:bodyPr>
          <a:lstStyle/>
          <a:p>
            <a:pPr>
              <a:defRPr/>
            </a:pPr>
            <a:r>
              <a:rPr lang="nl-NL" sz="2300" dirty="0">
                <a:latin typeface="Times New Roman" panose="02020603050405020304" pitchFamily="18" charset="0"/>
                <a:ea typeface="Calibri"/>
                <a:cs typeface="Times New Roman" panose="02020603050405020304" pitchFamily="18" charset="0"/>
              </a:rPr>
              <a:t>Giết chằn tinh thu </a:t>
            </a:r>
          </a:p>
          <a:p>
            <a:pPr>
              <a:defRPr/>
            </a:pPr>
            <a:r>
              <a:rPr lang="nl-NL" sz="2300" dirty="0">
                <a:latin typeface="Times New Roman" panose="02020603050405020304" pitchFamily="18" charset="0"/>
                <a:ea typeface="Calibri"/>
                <a:cs typeface="Times New Roman" panose="02020603050405020304" pitchFamily="18" charset="0"/>
              </a:rPr>
              <a:t>được bộ cung tên </a:t>
            </a:r>
          </a:p>
          <a:p>
            <a:pPr>
              <a:defRPr/>
            </a:pPr>
            <a:r>
              <a:rPr lang="nl-NL" sz="2300" dirty="0">
                <a:latin typeface="Times New Roman" panose="02020603050405020304" pitchFamily="18" charset="0"/>
                <a:ea typeface="Calibri"/>
                <a:cs typeface="Times New Roman" panose="02020603050405020304" pitchFamily="18" charset="0"/>
              </a:rPr>
              <a:t>vàng.</a:t>
            </a:r>
          </a:p>
        </p:txBody>
      </p:sp>
      <p:sp>
        <p:nvSpPr>
          <p:cNvPr id="5" name="TextBox 4"/>
          <p:cNvSpPr txBox="1"/>
          <p:nvPr/>
        </p:nvSpPr>
        <p:spPr>
          <a:xfrm>
            <a:off x="6269434" y="856343"/>
            <a:ext cx="2675732" cy="830997"/>
          </a:xfrm>
          <a:prstGeom prst="rect">
            <a:avLst/>
          </a:prstGeom>
          <a:noFill/>
        </p:spPr>
        <p:txBody>
          <a:bodyPr wrap="none" rtlCol="0">
            <a:spAutoFit/>
          </a:bodyPr>
          <a:lstStyle/>
          <a:p>
            <a:r>
              <a:rPr lang="vi-VN" sz="2400" dirty="0">
                <a:cs typeface="Times New Roman" panose="02020603050405020304" pitchFamily="18" charset="0"/>
              </a:rPr>
              <a:t>Thật thà, chấ</a:t>
            </a:r>
            <a:r>
              <a:rPr lang="en-US" sz="2400" dirty="0">
                <a:latin typeface="Times New Roman" panose="02020603050405020304" pitchFamily="18" charset="0"/>
                <a:cs typeface="Times New Roman" panose="02020603050405020304" pitchFamily="18" charset="0"/>
              </a:rPr>
              <a:t>t </a:t>
            </a:r>
            <a:r>
              <a:rPr lang="en-US" sz="2400" dirty="0" err="1">
                <a:latin typeface="Times New Roman" panose="02020603050405020304" pitchFamily="18" charset="0"/>
                <a:cs typeface="Times New Roman" panose="02020603050405020304" pitchFamily="18" charset="0"/>
              </a:rPr>
              <a:t>phác</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260" y="1761820"/>
            <a:ext cx="3394391" cy="1508105"/>
          </a:xfrm>
          <a:prstGeom prst="rect">
            <a:avLst/>
          </a:prstGeom>
          <a:noFill/>
        </p:spPr>
        <p:txBody>
          <a:bodyPr wrap="square" rtlCol="0">
            <a:spAutoFit/>
          </a:bodyPr>
          <a:lstStyle/>
          <a:p>
            <a:pPr>
              <a:defRPr/>
            </a:pPr>
            <a:endParaRPr lang="en-US" sz="2300" dirty="0">
              <a:ea typeface="Times New Roman"/>
              <a:cs typeface="Times New Roman"/>
            </a:endParaRPr>
          </a:p>
          <a:p>
            <a:pPr>
              <a:defRPr/>
            </a:pPr>
            <a:r>
              <a:rPr lang="vi-VN" sz="2300" dirty="0">
                <a:ea typeface="Times New Roman"/>
                <a:cs typeface="Times New Roman"/>
              </a:rPr>
              <a:t>Bị Lý Thông lừa đi</a:t>
            </a:r>
            <a:r>
              <a:rPr lang="en-US" sz="2300" dirty="0">
                <a:ea typeface="Times New Roman"/>
                <a:cs typeface="Times New Roman"/>
              </a:rPr>
              <a:t> </a:t>
            </a:r>
            <a:r>
              <a:rPr lang="vi-VN" sz="2300" dirty="0">
                <a:ea typeface="Times New Roman"/>
                <a:cs typeface="Times New Roman"/>
              </a:rPr>
              <a:t>cứu công chúa và</a:t>
            </a:r>
            <a:r>
              <a:rPr lang="en-US" sz="2300" dirty="0">
                <a:ea typeface="Times New Roman"/>
                <a:cs typeface="Times New Roman"/>
              </a:rPr>
              <a:t> </a:t>
            </a:r>
            <a:r>
              <a:rPr lang="vi-VN" sz="2300" dirty="0">
                <a:ea typeface="Times New Roman"/>
                <a:cs typeface="Times New Roman"/>
              </a:rPr>
              <a:t> bị lấp cửa hang.</a:t>
            </a:r>
            <a:endParaRPr lang="en-US" sz="2300" dirty="0">
              <a:ea typeface="Times New Roman"/>
              <a:cs typeface="Times New Roman"/>
            </a:endParaRPr>
          </a:p>
        </p:txBody>
      </p:sp>
      <p:sp>
        <p:nvSpPr>
          <p:cNvPr id="7" name="TextBox 6"/>
          <p:cNvSpPr txBox="1"/>
          <p:nvPr/>
        </p:nvSpPr>
        <p:spPr>
          <a:xfrm>
            <a:off x="2976157" y="2134490"/>
            <a:ext cx="3394391" cy="1015663"/>
          </a:xfrm>
          <a:prstGeom prst="rect">
            <a:avLst/>
          </a:prstGeom>
          <a:noFill/>
        </p:spPr>
        <p:txBody>
          <a:bodyPr wrap="none" rtlCol="0">
            <a:spAutoFit/>
          </a:bodyPr>
          <a:lstStyle/>
          <a:p>
            <a:pPr>
              <a:defRPr/>
            </a:pPr>
            <a:r>
              <a:rPr lang="en-US" sz="2000" dirty="0" err="1">
                <a:latin typeface="Times New Roman" panose="02020603050405020304" pitchFamily="18" charset="0"/>
                <a:ea typeface="Times New Roman"/>
                <a:cs typeface="Times New Roman" panose="02020603050405020304" pitchFamily="18" charset="0"/>
              </a:rPr>
              <a:t>Giết</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đại</a:t>
            </a:r>
            <a:r>
              <a:rPr lang="en-US" sz="2000" dirty="0">
                <a:latin typeface="Times New Roman" panose="02020603050405020304" pitchFamily="18" charset="0"/>
                <a:ea typeface="Times New Roman"/>
                <a:cs typeface="Times New Roman" panose="02020603050405020304" pitchFamily="18" charset="0"/>
              </a:rPr>
              <a:t> bang, </a:t>
            </a:r>
            <a:r>
              <a:rPr lang="en-US" sz="2000" dirty="0" err="1">
                <a:latin typeface="Times New Roman" panose="02020603050405020304" pitchFamily="18" charset="0"/>
                <a:ea typeface="Times New Roman"/>
                <a:cs typeface="Times New Roman" panose="02020603050405020304" pitchFamily="18" charset="0"/>
              </a:rPr>
              <a:t>cứu</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công</a:t>
            </a:r>
            <a:endParaRPr lang="en-US" sz="2000" dirty="0">
              <a:latin typeface="Times New Roman" panose="02020603050405020304" pitchFamily="18" charset="0"/>
              <a:ea typeface="Times New Roman"/>
              <a:cs typeface="Times New Roman" panose="02020603050405020304" pitchFamily="18" charset="0"/>
            </a:endParaRPr>
          </a:p>
          <a:p>
            <a:pPr>
              <a:defRPr/>
            </a:pP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chúa</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cứu</a:t>
            </a:r>
            <a:r>
              <a:rPr lang="en-US" sz="2000" dirty="0">
                <a:latin typeface="Times New Roman" panose="02020603050405020304" pitchFamily="18" charset="0"/>
                <a:ea typeface="Times New Roman"/>
                <a:cs typeface="Times New Roman" panose="02020603050405020304" pitchFamily="18" charset="0"/>
              </a:rPr>
              <a:t> con </a:t>
            </a:r>
            <a:r>
              <a:rPr lang="en-US" sz="2000" dirty="0" err="1">
                <a:latin typeface="Times New Roman" panose="02020603050405020304" pitchFamily="18" charset="0"/>
                <a:ea typeface="Times New Roman"/>
                <a:cs typeface="Times New Roman" panose="02020603050405020304" pitchFamily="18" charset="0"/>
              </a:rPr>
              <a:t>trai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vua</a:t>
            </a:r>
            <a:r>
              <a:rPr lang="en-US" sz="2000" dirty="0">
                <a:latin typeface="Times New Roman" panose="02020603050405020304" pitchFamily="18" charset="0"/>
                <a:ea typeface="Times New Roman"/>
                <a:cs typeface="Times New Roman" panose="02020603050405020304" pitchFamily="18" charset="0"/>
              </a:rPr>
              <a:t> </a:t>
            </a:r>
          </a:p>
          <a:p>
            <a:pPr>
              <a:defRPr/>
            </a:pPr>
            <a:r>
              <a:rPr lang="en-US" sz="2000" dirty="0" err="1">
                <a:latin typeface="Times New Roman" panose="02020603050405020304" pitchFamily="18" charset="0"/>
                <a:ea typeface="Times New Roman"/>
                <a:cs typeface="Times New Roman" panose="02020603050405020304" pitchFamily="18" charset="0"/>
              </a:rPr>
              <a:t>Thủy</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tề</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thu</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được</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cây</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đàn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thần</a:t>
            </a:r>
            <a:endParaRPr lang="en-US" sz="2000" dirty="0">
              <a:latin typeface="Times New Roman" panose="02020603050405020304" pitchFamily="18" charset="0"/>
              <a:ea typeface="Times New Roman"/>
              <a:cs typeface="Times New Roman" panose="02020603050405020304" pitchFamily="18" charset="0"/>
            </a:endParaRPr>
          </a:p>
        </p:txBody>
      </p:sp>
      <p:sp>
        <p:nvSpPr>
          <p:cNvPr id="10" name="TextBox 9"/>
          <p:cNvSpPr txBox="1"/>
          <p:nvPr/>
        </p:nvSpPr>
        <p:spPr>
          <a:xfrm>
            <a:off x="6064404" y="2187121"/>
            <a:ext cx="3106941" cy="830997"/>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37473" y="3150153"/>
            <a:ext cx="3012363" cy="1154162"/>
          </a:xfrm>
          <a:prstGeom prst="rect">
            <a:avLst/>
          </a:prstGeom>
          <a:noFill/>
        </p:spPr>
        <p:txBody>
          <a:bodyPr wrap="none" rtlCol="0">
            <a:spAutoFit/>
          </a:bodyPr>
          <a:lstStyle/>
          <a:p>
            <a:r>
              <a:rPr lang="en-US" sz="2300" dirty="0" err="1">
                <a:latin typeface="Times New Roman" panose="02020603050405020304" pitchFamily="18" charset="0"/>
                <a:cs typeface="Times New Roman" panose="02020603050405020304" pitchFamily="18" charset="0"/>
              </a:rPr>
              <a:t>Hồn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chằn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đại</a:t>
            </a:r>
            <a:r>
              <a:rPr lang="en-US" sz="2300" dirty="0">
                <a:latin typeface="Times New Roman" panose="02020603050405020304" pitchFamily="18" charset="0"/>
                <a:cs typeface="Times New Roman" panose="02020603050405020304" pitchFamily="18" charset="0"/>
              </a:rPr>
              <a:t> bang</a:t>
            </a:r>
          </a:p>
          <a:p>
            <a:r>
              <a:rPr lang="en-US" sz="2300" dirty="0">
                <a:latin typeface="Times New Roman" panose="02020603050405020304" pitchFamily="18" charset="0"/>
                <a:cs typeface="Times New Roman" panose="02020603050405020304" pitchFamily="18" charset="0"/>
              </a:rPr>
              <a:t> vu </a:t>
            </a:r>
            <a:r>
              <a:rPr lang="en-US" sz="2300" dirty="0" err="1">
                <a:latin typeface="Times New Roman" panose="02020603050405020304" pitchFamily="18" charset="0"/>
                <a:cs typeface="Times New Roman" panose="02020603050405020304" pitchFamily="18" charset="0"/>
              </a:rPr>
              <a:t>oan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vào</a:t>
            </a:r>
            <a:r>
              <a:rPr lang="en-US" sz="2300" dirty="0">
                <a:latin typeface="Times New Roman" panose="02020603050405020304" pitchFamily="18" charset="0"/>
                <a:cs typeface="Times New Roman" panose="02020603050405020304" pitchFamily="18" charset="0"/>
              </a:rPr>
              <a:t> </a:t>
            </a:r>
          </a:p>
          <a:p>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ngục</a:t>
            </a:r>
            <a:endParaRPr lang="en-US" sz="23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058579" y="3221804"/>
            <a:ext cx="3331361" cy="1785104"/>
          </a:xfrm>
          <a:prstGeom prst="rect">
            <a:avLst/>
          </a:prstGeom>
          <a:noFill/>
        </p:spPr>
        <p:txBody>
          <a:bodyPr wrap="none" rtlCol="0">
            <a:spAutoFit/>
          </a:bodyPr>
          <a:lstStyle/>
          <a:p>
            <a:r>
              <a:rPr lang="en-US" sz="2300" dirty="0" err="1">
                <a:latin typeface="Times New Roman" panose="02020603050405020304" pitchFamily="18" charset="0"/>
                <a:cs typeface="Times New Roman" panose="02020603050405020304" pitchFamily="18" charset="0"/>
              </a:rPr>
              <a:t>Dùng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đàn</a:t>
            </a:r>
            <a:r>
              <a:rPr lang="en-US" sz="2300" dirty="0">
                <a:latin typeface="Times New Roman" panose="02020603050405020304" pitchFamily="18" charset="0"/>
                <a:cs typeface="Times New Roman" panose="02020603050405020304" pitchFamily="18" charset="0"/>
              </a:rPr>
              <a:t> minh </a:t>
            </a:r>
            <a:r>
              <a:rPr lang="en-US" sz="2300" dirty="0" err="1">
                <a:latin typeface="Times New Roman" panose="02020603050405020304" pitchFamily="18" charset="0"/>
                <a:cs typeface="Times New Roman" panose="02020603050405020304" pitchFamily="18" charset="0"/>
              </a:rPr>
              <a:t>oan</a:t>
            </a:r>
            <a:r>
              <a:rPr lang="en-US" sz="2300" dirty="0">
                <a:latin typeface="Times New Roman" panose="02020603050405020304" pitchFamily="18" charset="0"/>
                <a:cs typeface="Times New Roman" panose="02020603050405020304" pitchFamily="18" charset="0"/>
              </a:rPr>
              <a:t>, </a:t>
            </a:r>
          </a:p>
          <a:p>
            <a:r>
              <a:rPr lang="en-US" sz="2300" dirty="0" err="1">
                <a:latin typeface="Times New Roman" panose="02020603050405020304" pitchFamily="18" charset="0"/>
                <a:cs typeface="Times New Roman" panose="02020603050405020304" pitchFamily="18" charset="0"/>
              </a:rPr>
              <a:t>chữa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bệnh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p>
          <a:p>
            <a:r>
              <a:rPr lang="en-US" sz="2300" dirty="0" err="1">
                <a:latin typeface="Times New Roman" panose="02020603050405020304" pitchFamily="18" charset="0"/>
                <a:cs typeface="Times New Roman" panose="02020603050405020304" pitchFamily="18" charset="0"/>
              </a:rPr>
              <a:t>chúa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tội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tha</a:t>
            </a:r>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Thông</a:t>
            </a:r>
            <a:endParaRPr lang="en-US" sz="2300" dirty="0">
              <a:latin typeface="Times New Roman" panose="02020603050405020304" pitchFamily="18" charset="0"/>
              <a:cs typeface="Times New Roman" panose="02020603050405020304" pitchFamily="18" charset="0"/>
            </a:endParaRPr>
          </a:p>
          <a:p>
            <a:endParaRPr lang="en-US" dirty="0"/>
          </a:p>
        </p:txBody>
      </p:sp>
      <p:sp>
        <p:nvSpPr>
          <p:cNvPr id="13" name="TextBox 12"/>
          <p:cNvSpPr txBox="1"/>
          <p:nvPr/>
        </p:nvSpPr>
        <p:spPr>
          <a:xfrm>
            <a:off x="6519314" y="3352686"/>
            <a:ext cx="2496196" cy="800219"/>
          </a:xfrm>
          <a:prstGeom prst="rect">
            <a:avLst/>
          </a:prstGeom>
          <a:noFill/>
        </p:spPr>
        <p:txBody>
          <a:bodyPr wrap="none" rtlCol="0">
            <a:spAutoFit/>
          </a:bodyPr>
          <a:lstStyle/>
          <a:p>
            <a:r>
              <a:rPr lang="en-US" sz="2300" dirty="0" err="1">
                <a:latin typeface="Times New Roman" panose="02020603050405020304" pitchFamily="18" charset="0"/>
                <a:cs typeface="Times New Roman" panose="02020603050405020304" pitchFamily="18" charset="0"/>
              </a:rPr>
              <a:t>Tâm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hồn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nghệ</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sĩ</a:t>
            </a:r>
            <a:r>
              <a:rPr lang="en-US" sz="2300" dirty="0">
                <a:latin typeface="Times New Roman" panose="02020603050405020304" pitchFamily="18" charset="0"/>
                <a:cs typeface="Times New Roman" panose="02020603050405020304" pitchFamily="18" charset="0"/>
              </a:rPr>
              <a:t>, </a:t>
            </a:r>
          </a:p>
          <a:p>
            <a:r>
              <a:rPr lang="en-US" sz="2300" dirty="0" err="1">
                <a:latin typeface="Times New Roman" panose="02020603050405020304" pitchFamily="18" charset="0"/>
                <a:cs typeface="Times New Roman" panose="02020603050405020304" pitchFamily="18" charset="0"/>
              </a:rPr>
              <a:t>nhân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hậu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bao</a:t>
            </a:r>
            <a:r>
              <a:rPr lang="en-US" sz="2300" dirty="0">
                <a:latin typeface="Times New Roman" panose="02020603050405020304" pitchFamily="18" charset="0"/>
                <a:cs typeface="Times New Roman" panose="02020603050405020304" pitchFamily="18" charset="0"/>
              </a:rPr>
              <a:t> dung</a:t>
            </a:r>
          </a:p>
        </p:txBody>
      </p:sp>
      <p:sp>
        <p:nvSpPr>
          <p:cNvPr id="14" name="TextBox 13"/>
          <p:cNvSpPr txBox="1"/>
          <p:nvPr/>
        </p:nvSpPr>
        <p:spPr>
          <a:xfrm>
            <a:off x="202365" y="4701687"/>
            <a:ext cx="2618024" cy="1154162"/>
          </a:xfrm>
          <a:prstGeom prst="rect">
            <a:avLst/>
          </a:prstGeom>
          <a:noFill/>
        </p:spPr>
        <p:txBody>
          <a:bodyPr wrap="none" rtlCol="0">
            <a:spAutoFit/>
          </a:bodyPr>
          <a:lstStyle/>
          <a:p>
            <a:pPr>
              <a:defRPr/>
            </a:pPr>
            <a:r>
              <a:rPr lang="vi-VN" sz="2300" dirty="0">
                <a:ea typeface="Times New Roman"/>
                <a:cs typeface="Times New Roman"/>
              </a:rPr>
              <a:t>Đối mặt với quân 18</a:t>
            </a:r>
            <a:endParaRPr lang="en-US" sz="2300" dirty="0">
              <a:ea typeface="Times New Roman"/>
              <a:cs typeface="Times New Roman"/>
            </a:endParaRPr>
          </a:p>
          <a:p>
            <a:pPr>
              <a:defRPr/>
            </a:pPr>
            <a:r>
              <a:rPr lang="vi-VN" sz="2300" dirty="0">
                <a:ea typeface="Times New Roman"/>
                <a:cs typeface="Times New Roman"/>
              </a:rPr>
              <a:t> nước chư hầu</a:t>
            </a:r>
            <a:endParaRPr lang="en-US" sz="2300" dirty="0">
              <a:ea typeface="Times New Roman"/>
              <a:cs typeface="Times New Roman"/>
            </a:endParaRPr>
          </a:p>
          <a:p>
            <a:pPr>
              <a:defRPr/>
            </a:pPr>
            <a:r>
              <a:rPr lang="vi-VN" sz="2300" dirty="0">
                <a:ea typeface="Times New Roman"/>
                <a:cs typeface="Times New Roman"/>
              </a:rPr>
              <a:t> kéo sang trả thù</a:t>
            </a:r>
            <a:r>
              <a:rPr lang="vi-VN" dirty="0">
                <a:ea typeface="Times New Roman"/>
                <a:cs typeface="Times New Roman"/>
              </a:rPr>
              <a:t>.</a:t>
            </a:r>
          </a:p>
        </p:txBody>
      </p:sp>
      <p:sp>
        <p:nvSpPr>
          <p:cNvPr id="15" name="TextBox 14"/>
          <p:cNvSpPr txBox="1"/>
          <p:nvPr/>
        </p:nvSpPr>
        <p:spPr>
          <a:xfrm>
            <a:off x="3514262" y="4891505"/>
            <a:ext cx="2246128" cy="800219"/>
          </a:xfrm>
          <a:prstGeom prst="rect">
            <a:avLst/>
          </a:prstGeom>
          <a:noFill/>
        </p:spPr>
        <p:txBody>
          <a:bodyPr wrap="none" rtlCol="0">
            <a:spAutoFit/>
          </a:bodyPr>
          <a:lstStyle/>
          <a:p>
            <a:r>
              <a:rPr lang="en-US" sz="2300" dirty="0" err="1">
                <a:latin typeface="Times New Roman" panose="02020603050405020304" pitchFamily="18" charset="0"/>
                <a:cs typeface="Times New Roman" panose="02020603050405020304" pitchFamily="18" charset="0"/>
              </a:rPr>
              <a:t>Đuổi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kẻ</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thù</a:t>
            </a:r>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vua</a:t>
            </a:r>
            <a:endParaRPr lang="en-US" sz="23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269434" y="4755098"/>
            <a:ext cx="2916705" cy="1508105"/>
          </a:xfrm>
          <a:prstGeom prst="rect">
            <a:avLst/>
          </a:prstGeom>
          <a:noFill/>
        </p:spPr>
        <p:txBody>
          <a:bodyPr wrap="square" rtlCol="0">
            <a:spAutoFit/>
          </a:bodyPr>
          <a:lstStyle/>
          <a:p>
            <a:r>
              <a:rPr lang="vi-VN" sz="2300" dirty="0">
                <a:cs typeface="Times New Roman" panose="02020603050405020304" pitchFamily="18" charset="0"/>
              </a:rPr>
              <a:t>Nhân </a:t>
            </a:r>
            <a:r>
              <a:rPr lang="en-US" sz="2300" dirty="0" err="1">
                <a:latin typeface="Times New Roman" panose="02020603050405020304" pitchFamily="18" charset="0"/>
                <a:cs typeface="Times New Roman" panose="02020603050405020304" pitchFamily="18" charset="0"/>
              </a:rPr>
              <a:t>ái</a:t>
            </a:r>
            <a:r>
              <a:rPr lang="vi-VN" sz="2300" dirty="0">
                <a:cs typeface="Times New Roman" panose="02020603050405020304" pitchFamily="18" charset="0"/>
              </a:rPr>
              <a:t>, khoan dung</a:t>
            </a:r>
            <a:endParaRPr lang="en-US" sz="2300" dirty="0">
              <a:cs typeface="Times New Roman" panose="02020603050405020304" pitchFamily="18" charset="0"/>
            </a:endParaRPr>
          </a:p>
          <a:p>
            <a:r>
              <a:rPr lang="vi-VN" sz="2300" dirty="0">
                <a:cs typeface="Times New Roman" panose="02020603050405020304" pitchFamily="18" charset="0"/>
              </a:rPr>
              <a:t> và yêu chuộng hòa bình.</a:t>
            </a:r>
          </a:p>
          <a:p>
            <a:endParaRPr lang="en-US" sz="2300" dirty="0"/>
          </a:p>
        </p:txBody>
      </p:sp>
    </p:spTree>
    <p:extLst>
      <p:ext uri="{BB962C8B-B14F-4D97-AF65-F5344CB8AC3E}">
        <p14:creationId xmlns:p14="http://schemas.microsoft.com/office/powerpoint/2010/main" val="181788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1000"/>
                                        <p:tgtEl>
                                          <p:spTgt spid="5">
                                            <p:txEl>
                                              <p:pRg st="1" end="1"/>
                                            </p:txEl>
                                          </p:spTgt>
                                        </p:tgtEl>
                                      </p:cBhvr>
                                    </p:animEffect>
                                    <p:anim calcmode="lin" valueType="num">
                                      <p:cBhvr>
                                        <p:cTn id="4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barn(inVertical)">
                                      <p:cBhvr>
                                        <p:cTn id="54" dur="500"/>
                                        <p:tgtEl>
                                          <p:spTgt spid="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barn(inVertical)">
                                      <p:cBhvr>
                                        <p:cTn id="59" dur="500"/>
                                        <p:tgtEl>
                                          <p:spTgt spid="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Effect transition="in" filter="barn(inVertical)">
                                      <p:cBhvr>
                                        <p:cTn id="64" dur="500"/>
                                        <p:tgtEl>
                                          <p:spTgt spid="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animEffect transition="in" filter="barn(inVertical)">
                                      <p:cBhvr>
                                        <p:cTn id="69" dur="500"/>
                                        <p:tgtEl>
                                          <p:spTgt spid="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animEffect transition="in" filter="barn(inVertical)">
                                      <p:cBhvr>
                                        <p:cTn id="74" dur="500"/>
                                        <p:tgtEl>
                                          <p:spTgt spid="10">
                                            <p:txEl>
                                              <p:pRg st="0" end="0"/>
                                            </p:txEl>
                                          </p:spTgt>
                                        </p:tgtEl>
                                      </p:cBhvr>
                                    </p:animEffect>
                                  </p:childTnLst>
                                </p:cTn>
                              </p:par>
                              <p:par>
                                <p:cTn id="75" presetID="16" presetClass="entr" presetSubtype="21" fill="hold" nodeType="withEffect">
                                  <p:stCondLst>
                                    <p:cond delay="0"/>
                                  </p:stCondLst>
                                  <p:childTnLst>
                                    <p:set>
                                      <p:cBhvr>
                                        <p:cTn id="76" dur="1" fill="hold">
                                          <p:stCondLst>
                                            <p:cond delay="0"/>
                                          </p:stCondLst>
                                        </p:cTn>
                                        <p:tgtEl>
                                          <p:spTgt spid="10">
                                            <p:txEl>
                                              <p:pRg st="1" end="1"/>
                                            </p:txEl>
                                          </p:spTgt>
                                        </p:tgtEl>
                                        <p:attrNameLst>
                                          <p:attrName>style.visibility</p:attrName>
                                        </p:attrNameLst>
                                      </p:cBhvr>
                                      <p:to>
                                        <p:strVal val="visible"/>
                                      </p:to>
                                    </p:set>
                                    <p:animEffect transition="in" filter="barn(inVertical)">
                                      <p:cBhvr>
                                        <p:cTn id="77" dur="500"/>
                                        <p:tgtEl>
                                          <p:spTgt spid="10">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1">
                                            <p:txEl>
                                              <p:pRg st="0" end="0"/>
                                            </p:txEl>
                                          </p:spTgt>
                                        </p:tgtEl>
                                        <p:attrNameLst>
                                          <p:attrName>style.visibility</p:attrName>
                                        </p:attrNameLst>
                                      </p:cBhvr>
                                      <p:to>
                                        <p:strVal val="visible"/>
                                      </p:to>
                                    </p:set>
                                    <p:animEffect transition="in" filter="fade">
                                      <p:cBhvr>
                                        <p:cTn id="82" dur="1000"/>
                                        <p:tgtEl>
                                          <p:spTgt spid="11">
                                            <p:txEl>
                                              <p:pRg st="0" end="0"/>
                                            </p:txEl>
                                          </p:spTgt>
                                        </p:tgtEl>
                                      </p:cBhvr>
                                    </p:animEffect>
                                    <p:anim calcmode="lin" valueType="num">
                                      <p:cBhvr>
                                        <p:cTn id="8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1">
                                            <p:txEl>
                                              <p:pRg st="1" end="1"/>
                                            </p:txEl>
                                          </p:spTgt>
                                        </p:tgtEl>
                                        <p:attrNameLst>
                                          <p:attrName>style.visibility</p:attrName>
                                        </p:attrNameLst>
                                      </p:cBhvr>
                                      <p:to>
                                        <p:strVal val="visible"/>
                                      </p:to>
                                    </p:set>
                                    <p:animEffect transition="in" filter="fade">
                                      <p:cBhvr>
                                        <p:cTn id="87" dur="1000"/>
                                        <p:tgtEl>
                                          <p:spTgt spid="11">
                                            <p:txEl>
                                              <p:pRg st="1" end="1"/>
                                            </p:txEl>
                                          </p:spTgt>
                                        </p:tgtEl>
                                      </p:cBhvr>
                                    </p:animEffect>
                                    <p:anim calcmode="lin" valueType="num">
                                      <p:cBhvr>
                                        <p:cTn id="8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8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1">
                                            <p:txEl>
                                              <p:pRg st="2" end="2"/>
                                            </p:txEl>
                                          </p:spTgt>
                                        </p:tgtEl>
                                        <p:attrNameLst>
                                          <p:attrName>style.visibility</p:attrName>
                                        </p:attrNameLst>
                                      </p:cBhvr>
                                      <p:to>
                                        <p:strVal val="visible"/>
                                      </p:to>
                                    </p:set>
                                    <p:animEffect transition="in" filter="fade">
                                      <p:cBhvr>
                                        <p:cTn id="92" dur="1000"/>
                                        <p:tgtEl>
                                          <p:spTgt spid="11">
                                            <p:txEl>
                                              <p:pRg st="2" end="2"/>
                                            </p:txEl>
                                          </p:spTgt>
                                        </p:tgtEl>
                                      </p:cBhvr>
                                    </p:animEffect>
                                    <p:anim calcmode="lin" valueType="num">
                                      <p:cBhvr>
                                        <p:cTn id="9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12">
                                            <p:txEl>
                                              <p:pRg st="0" end="0"/>
                                            </p:txEl>
                                          </p:spTgt>
                                        </p:tgtEl>
                                        <p:attrNameLst>
                                          <p:attrName>style.visibility</p:attrName>
                                        </p:attrNameLst>
                                      </p:cBhvr>
                                      <p:to>
                                        <p:strVal val="visible"/>
                                      </p:to>
                                    </p:set>
                                    <p:animEffect transition="in" filter="fade">
                                      <p:cBhvr>
                                        <p:cTn id="99" dur="1000"/>
                                        <p:tgtEl>
                                          <p:spTgt spid="12">
                                            <p:txEl>
                                              <p:pRg st="0" end="0"/>
                                            </p:txEl>
                                          </p:spTgt>
                                        </p:tgtEl>
                                      </p:cBhvr>
                                    </p:animEffect>
                                    <p:anim calcmode="lin" valueType="num">
                                      <p:cBhvr>
                                        <p:cTn id="10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01"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2">
                                            <p:txEl>
                                              <p:pRg st="1" end="1"/>
                                            </p:txEl>
                                          </p:spTgt>
                                        </p:tgtEl>
                                        <p:attrNameLst>
                                          <p:attrName>style.visibility</p:attrName>
                                        </p:attrNameLst>
                                      </p:cBhvr>
                                      <p:to>
                                        <p:strVal val="visible"/>
                                      </p:to>
                                    </p:set>
                                    <p:animEffect transition="in" filter="fade">
                                      <p:cBhvr>
                                        <p:cTn id="104" dur="1000"/>
                                        <p:tgtEl>
                                          <p:spTgt spid="12">
                                            <p:txEl>
                                              <p:pRg st="1" end="1"/>
                                            </p:txEl>
                                          </p:spTgt>
                                        </p:tgtEl>
                                      </p:cBhvr>
                                    </p:animEffect>
                                    <p:anim calcmode="lin" valueType="num">
                                      <p:cBhvr>
                                        <p:cTn id="10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12">
                                            <p:txEl>
                                              <p:pRg st="2" end="2"/>
                                            </p:txEl>
                                          </p:spTgt>
                                        </p:tgtEl>
                                        <p:attrNameLst>
                                          <p:attrName>style.visibility</p:attrName>
                                        </p:attrNameLst>
                                      </p:cBhvr>
                                      <p:to>
                                        <p:strVal val="visible"/>
                                      </p:to>
                                    </p:set>
                                    <p:animEffect transition="in" filter="fade">
                                      <p:cBhvr>
                                        <p:cTn id="109" dur="1000"/>
                                        <p:tgtEl>
                                          <p:spTgt spid="12">
                                            <p:txEl>
                                              <p:pRg st="2" end="2"/>
                                            </p:txEl>
                                          </p:spTgt>
                                        </p:tgtEl>
                                      </p:cBhvr>
                                    </p:animEffect>
                                    <p:anim calcmode="lin" valueType="num">
                                      <p:cBhvr>
                                        <p:cTn id="11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1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12">
                                            <p:txEl>
                                              <p:pRg st="3" end="3"/>
                                            </p:txEl>
                                          </p:spTgt>
                                        </p:tgtEl>
                                        <p:attrNameLst>
                                          <p:attrName>style.visibility</p:attrName>
                                        </p:attrNameLst>
                                      </p:cBhvr>
                                      <p:to>
                                        <p:strVal val="visible"/>
                                      </p:to>
                                    </p:set>
                                    <p:animEffect transition="in" filter="fade">
                                      <p:cBhvr>
                                        <p:cTn id="114" dur="1000"/>
                                        <p:tgtEl>
                                          <p:spTgt spid="12">
                                            <p:txEl>
                                              <p:pRg st="3" end="3"/>
                                            </p:txEl>
                                          </p:spTgt>
                                        </p:tgtEl>
                                      </p:cBhvr>
                                    </p:animEffect>
                                    <p:anim calcmode="lin" valueType="num">
                                      <p:cBhvr>
                                        <p:cTn id="11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11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13">
                                            <p:txEl>
                                              <p:pRg st="0" end="0"/>
                                            </p:txEl>
                                          </p:spTgt>
                                        </p:tgtEl>
                                        <p:attrNameLst>
                                          <p:attrName>style.visibility</p:attrName>
                                        </p:attrNameLst>
                                      </p:cBhvr>
                                      <p:to>
                                        <p:strVal val="visible"/>
                                      </p:to>
                                    </p:set>
                                    <p:animEffect transition="in" filter="fade">
                                      <p:cBhvr>
                                        <p:cTn id="121" dur="1000"/>
                                        <p:tgtEl>
                                          <p:spTgt spid="13">
                                            <p:txEl>
                                              <p:pRg st="0" end="0"/>
                                            </p:txEl>
                                          </p:spTgt>
                                        </p:tgtEl>
                                      </p:cBhvr>
                                    </p:animEffect>
                                    <p:anim calcmode="lin" valueType="num">
                                      <p:cBhvr>
                                        <p:cTn id="1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23"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13">
                                            <p:txEl>
                                              <p:pRg st="1" end="1"/>
                                            </p:txEl>
                                          </p:spTgt>
                                        </p:tgtEl>
                                        <p:attrNameLst>
                                          <p:attrName>style.visibility</p:attrName>
                                        </p:attrNameLst>
                                      </p:cBhvr>
                                      <p:to>
                                        <p:strVal val="visible"/>
                                      </p:to>
                                    </p:set>
                                    <p:animEffect transition="in" filter="fade">
                                      <p:cBhvr>
                                        <p:cTn id="126" dur="1000"/>
                                        <p:tgtEl>
                                          <p:spTgt spid="13">
                                            <p:txEl>
                                              <p:pRg st="1" end="1"/>
                                            </p:txEl>
                                          </p:spTgt>
                                        </p:tgtEl>
                                      </p:cBhvr>
                                    </p:animEffect>
                                    <p:anim calcmode="lin" valueType="num">
                                      <p:cBhvr>
                                        <p:cTn id="12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28"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14">
                                            <p:txEl>
                                              <p:pRg st="0" end="0"/>
                                            </p:txEl>
                                          </p:spTgt>
                                        </p:tgtEl>
                                        <p:attrNameLst>
                                          <p:attrName>style.visibility</p:attrName>
                                        </p:attrNameLst>
                                      </p:cBhvr>
                                      <p:to>
                                        <p:strVal val="visible"/>
                                      </p:to>
                                    </p:set>
                                    <p:animEffect transition="in" filter="fade">
                                      <p:cBhvr>
                                        <p:cTn id="133" dur="500"/>
                                        <p:tgtEl>
                                          <p:spTgt spid="14">
                                            <p:txEl>
                                              <p:pRg st="0" end="0"/>
                                            </p:txEl>
                                          </p:spTgt>
                                        </p:tgtEl>
                                      </p:cBhvr>
                                    </p:animEffect>
                                  </p:childTnLst>
                                </p:cTn>
                              </p:par>
                              <p:par>
                                <p:cTn id="134" presetID="10" presetClass="entr" presetSubtype="0" fill="hold" nodeType="withEffect">
                                  <p:stCondLst>
                                    <p:cond delay="0"/>
                                  </p:stCondLst>
                                  <p:childTnLst>
                                    <p:set>
                                      <p:cBhvr>
                                        <p:cTn id="135" dur="1" fill="hold">
                                          <p:stCondLst>
                                            <p:cond delay="0"/>
                                          </p:stCondLst>
                                        </p:cTn>
                                        <p:tgtEl>
                                          <p:spTgt spid="14">
                                            <p:txEl>
                                              <p:pRg st="1" end="1"/>
                                            </p:txEl>
                                          </p:spTgt>
                                        </p:tgtEl>
                                        <p:attrNameLst>
                                          <p:attrName>style.visibility</p:attrName>
                                        </p:attrNameLst>
                                      </p:cBhvr>
                                      <p:to>
                                        <p:strVal val="visible"/>
                                      </p:to>
                                    </p:set>
                                    <p:animEffect transition="in" filter="fade">
                                      <p:cBhvr>
                                        <p:cTn id="136" dur="500"/>
                                        <p:tgtEl>
                                          <p:spTgt spid="14">
                                            <p:txEl>
                                              <p:pRg st="1" end="1"/>
                                            </p:txEl>
                                          </p:spTgt>
                                        </p:tgtEl>
                                      </p:cBhvr>
                                    </p:animEffect>
                                  </p:childTnLst>
                                </p:cTn>
                              </p:par>
                              <p:par>
                                <p:cTn id="137" presetID="10" presetClass="entr" presetSubtype="0" fill="hold" nodeType="withEffect">
                                  <p:stCondLst>
                                    <p:cond delay="0"/>
                                  </p:stCondLst>
                                  <p:childTnLst>
                                    <p:set>
                                      <p:cBhvr>
                                        <p:cTn id="138" dur="1" fill="hold">
                                          <p:stCondLst>
                                            <p:cond delay="0"/>
                                          </p:stCondLst>
                                        </p:cTn>
                                        <p:tgtEl>
                                          <p:spTgt spid="14">
                                            <p:txEl>
                                              <p:pRg st="2" end="2"/>
                                            </p:txEl>
                                          </p:spTgt>
                                        </p:tgtEl>
                                        <p:attrNameLst>
                                          <p:attrName>style.visibility</p:attrName>
                                        </p:attrNameLst>
                                      </p:cBhvr>
                                      <p:to>
                                        <p:strVal val="visible"/>
                                      </p:to>
                                    </p:set>
                                    <p:animEffect transition="in" filter="fade">
                                      <p:cBhvr>
                                        <p:cTn id="139" dur="500"/>
                                        <p:tgtEl>
                                          <p:spTgt spid="14">
                                            <p:txEl>
                                              <p:pRg st="2" end="2"/>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15">
                                            <p:txEl>
                                              <p:pRg st="0" end="0"/>
                                            </p:txEl>
                                          </p:spTgt>
                                        </p:tgtEl>
                                        <p:attrNameLst>
                                          <p:attrName>style.visibility</p:attrName>
                                        </p:attrNameLst>
                                      </p:cBhvr>
                                      <p:to>
                                        <p:strVal val="visible"/>
                                      </p:to>
                                    </p:set>
                                    <p:anim calcmode="lin" valueType="num">
                                      <p:cBhvr additive="base">
                                        <p:cTn id="14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fill="hold" nodeType="withEffect">
                                  <p:stCondLst>
                                    <p:cond delay="0"/>
                                  </p:stCondLst>
                                  <p:childTnLst>
                                    <p:set>
                                      <p:cBhvr>
                                        <p:cTn id="147" dur="1" fill="hold">
                                          <p:stCondLst>
                                            <p:cond delay="0"/>
                                          </p:stCondLst>
                                        </p:cTn>
                                        <p:tgtEl>
                                          <p:spTgt spid="15">
                                            <p:txEl>
                                              <p:pRg st="1" end="1"/>
                                            </p:txEl>
                                          </p:spTgt>
                                        </p:tgtEl>
                                        <p:attrNameLst>
                                          <p:attrName>style.visibility</p:attrName>
                                        </p:attrNameLst>
                                      </p:cBhvr>
                                      <p:to>
                                        <p:strVal val="visible"/>
                                      </p:to>
                                    </p:set>
                                    <p:anim calcmode="lin" valueType="num">
                                      <p:cBhvr additive="base">
                                        <p:cTn id="14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16">
                                            <p:txEl>
                                              <p:pRg st="0" end="0"/>
                                            </p:txEl>
                                          </p:spTgt>
                                        </p:tgtEl>
                                        <p:attrNameLst>
                                          <p:attrName>style.visibility</p:attrName>
                                        </p:attrNameLst>
                                      </p:cBhvr>
                                      <p:to>
                                        <p:strVal val="visible"/>
                                      </p:to>
                                    </p:set>
                                    <p:animEffect transition="in" filter="fade">
                                      <p:cBhvr>
                                        <p:cTn id="154" dur="1000"/>
                                        <p:tgtEl>
                                          <p:spTgt spid="16">
                                            <p:txEl>
                                              <p:pRg st="0" end="0"/>
                                            </p:txEl>
                                          </p:spTgt>
                                        </p:tgtEl>
                                      </p:cBhvr>
                                    </p:animEffect>
                                    <p:anim calcmode="lin" valueType="num">
                                      <p:cBhvr>
                                        <p:cTn id="15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6"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16">
                                            <p:txEl>
                                              <p:pRg st="1" end="1"/>
                                            </p:txEl>
                                          </p:spTgt>
                                        </p:tgtEl>
                                        <p:attrNameLst>
                                          <p:attrName>style.visibility</p:attrName>
                                        </p:attrNameLst>
                                      </p:cBhvr>
                                      <p:to>
                                        <p:strVal val="visible"/>
                                      </p:to>
                                    </p:set>
                                    <p:animEffect transition="in" filter="fade">
                                      <p:cBhvr>
                                        <p:cTn id="159" dur="1000"/>
                                        <p:tgtEl>
                                          <p:spTgt spid="16">
                                            <p:txEl>
                                              <p:pRg st="1" end="1"/>
                                            </p:txEl>
                                          </p:spTgt>
                                        </p:tgtEl>
                                      </p:cBhvr>
                                    </p:animEffect>
                                    <p:anim calcmode="lin" valueType="num">
                                      <p:cBhvr>
                                        <p:cTn id="16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nodeType="clickEffect">
                                  <p:stCondLst>
                                    <p:cond delay="0"/>
                                  </p:stCondLst>
                                  <p:childTnLst>
                                    <p:set>
                                      <p:cBhvr>
                                        <p:cTn id="165" dur="1" fill="hold">
                                          <p:stCondLst>
                                            <p:cond delay="0"/>
                                          </p:stCondLst>
                                        </p:cTn>
                                        <p:tgtEl>
                                          <p:spTgt spid="2">
                                            <p:txEl>
                                              <p:pRg st="0" end="0"/>
                                            </p:txEl>
                                          </p:spTgt>
                                        </p:tgtEl>
                                        <p:attrNameLst>
                                          <p:attrName>style.visibility</p:attrName>
                                        </p:attrNameLst>
                                      </p:cBhvr>
                                      <p:to>
                                        <p:strVal val="visible"/>
                                      </p:to>
                                    </p:set>
                                    <p:animEffect transition="in" filter="fade">
                                      <p:cBhvr>
                                        <p:cTn id="166" dur="1000"/>
                                        <p:tgtEl>
                                          <p:spTgt spid="2">
                                            <p:txEl>
                                              <p:pRg st="0" end="0"/>
                                            </p:txEl>
                                          </p:spTgt>
                                        </p:tgtEl>
                                      </p:cBhvr>
                                    </p:animEffect>
                                    <p:anim calcmode="lin" valueType="num">
                                      <p:cBhvr>
                                        <p:cTn id="16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2">
                                            <p:txEl>
                                              <p:pRg st="1" end="1"/>
                                            </p:txEl>
                                          </p:spTgt>
                                        </p:tgtEl>
                                        <p:attrNameLst>
                                          <p:attrName>style.visibility</p:attrName>
                                        </p:attrNameLst>
                                      </p:cBhvr>
                                      <p:to>
                                        <p:strVal val="visible"/>
                                      </p:to>
                                    </p:set>
                                    <p:animEffect transition="in" filter="fade">
                                      <p:cBhvr>
                                        <p:cTn id="171" dur="1000"/>
                                        <p:tgtEl>
                                          <p:spTgt spid="2">
                                            <p:txEl>
                                              <p:pRg st="1" end="1"/>
                                            </p:txEl>
                                          </p:spTgt>
                                        </p:tgtEl>
                                      </p:cBhvr>
                                    </p:animEffect>
                                    <p:anim calcmode="lin" valueType="num">
                                      <p:cBhvr>
                                        <p:cTn id="17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bg1"/>
          </a:solidFill>
          <a:ln>
            <a:solidFill>
              <a:srgbClr val="00B050"/>
            </a:solidFill>
          </a:ln>
        </p:spPr>
        <p:txBody>
          <a:bodyPr wrap="square" rtlCol="0">
            <a:spAutoFit/>
          </a:bodyPr>
          <a:lstStyle/>
          <a:p>
            <a:r>
              <a:rPr lang="en-US" dirty="0"/>
              <a:t>b</a:t>
            </a:r>
          </a:p>
        </p:txBody>
      </p:sp>
      <p:sp>
        <p:nvSpPr>
          <p:cNvPr id="3" name="TextBox 2"/>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8,9,10 -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THẠCH SANH</a:t>
            </a:r>
          </a:p>
        </p:txBody>
      </p:sp>
      <p:sp>
        <p:nvSpPr>
          <p:cNvPr id="2" name="TextBox 1"/>
          <p:cNvSpPr txBox="1"/>
          <p:nvPr/>
        </p:nvSpPr>
        <p:spPr>
          <a:xfrm>
            <a:off x="76200" y="685800"/>
            <a:ext cx="4953000" cy="730969"/>
          </a:xfrm>
          <a:prstGeom prst="rect">
            <a:avLst/>
          </a:prstGeom>
          <a:noFill/>
        </p:spPr>
        <p:txBody>
          <a:bodyPr wrap="square" rtlCol="0">
            <a:spAutoFit/>
          </a:bodyPr>
          <a:lstStyle/>
          <a:p>
            <a:pPr>
              <a:lnSpc>
                <a:spcPts val="133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082596" y="465294"/>
            <a:ext cx="4206319" cy="6472535"/>
          </a:xfrm>
          <a:prstGeom prst="rect">
            <a:avLst/>
          </a:prstGeom>
          <a:solidFill>
            <a:schemeClr val="accent1">
              <a:lumMod val="40000"/>
              <a:lumOff val="60000"/>
            </a:schemeClr>
          </a:solidFill>
        </p:spPr>
        <p:txBody>
          <a:bodyPr wrap="square" rtlCol="0">
            <a:spAutoFit/>
          </a:bodyPr>
          <a:lstStyle/>
          <a:p>
            <a:endParaRPr lang="en-US" dirty="0"/>
          </a:p>
        </p:txBody>
      </p:sp>
      <p:sp>
        <p:nvSpPr>
          <p:cNvPr id="8" name="TextBox 7"/>
          <p:cNvSpPr txBox="1"/>
          <p:nvPr/>
        </p:nvSpPr>
        <p:spPr>
          <a:xfrm>
            <a:off x="145227" y="1381129"/>
            <a:ext cx="5275943" cy="461663"/>
          </a:xfrm>
          <a:prstGeom prst="rect">
            <a:avLst/>
          </a:prstGeom>
          <a:noFill/>
        </p:spPr>
        <p:txBody>
          <a:bodyPr wrap="square" lIns="91438" tIns="45719" rIns="91438" bIns="45719" rtlCol="0" anchor="ctr">
            <a:spAutoFit/>
          </a:bodyPr>
          <a:lstStyle/>
          <a:p>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endParaRPr lang="en-US" sz="2400" b="1" dirty="0">
              <a:latin typeface="Times New Roman" pitchFamily="18" charset="0"/>
              <a:cs typeface="Times New Roman" pitchFamily="18" charset="0"/>
            </a:endParaRPr>
          </a:p>
        </p:txBody>
      </p:sp>
      <p:sp>
        <p:nvSpPr>
          <p:cNvPr id="6" name="TextBox 5"/>
          <p:cNvSpPr txBox="1"/>
          <p:nvPr/>
        </p:nvSpPr>
        <p:spPr>
          <a:xfrm>
            <a:off x="76200" y="1785742"/>
            <a:ext cx="518160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Sanh</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9596" y="2488768"/>
            <a:ext cx="2996333" cy="461665"/>
          </a:xfrm>
          <a:prstGeom prst="rect">
            <a:avLst/>
          </a:prstGeom>
          <a:noFill/>
        </p:spPr>
        <p:txBody>
          <a:bodyPr wrap="none" rtlCol="0">
            <a:spAutoFit/>
          </a:bodyPr>
          <a:lstStyle/>
          <a:p>
            <a:pPr defTabSz="685800"/>
            <a:r>
              <a:rPr lang="en-US" sz="2400" b="1" dirty="0">
                <a:latin typeface="Times New Roman" pitchFamily="18" charset="0"/>
                <a:cs typeface="Times New Roman" pitchFamily="18" charset="0"/>
              </a:rPr>
              <a:t>c.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chi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kì</a:t>
            </a:r>
            <a:endParaRPr lang="en-US" sz="2400" dirty="0">
              <a:latin typeface="Times New Roman" pitchFamily="18" charset="0"/>
              <a:cs typeface="Times New Roman" pitchFamily="18" charset="0"/>
            </a:endParaRPr>
          </a:p>
        </p:txBody>
      </p:sp>
      <p:sp>
        <p:nvSpPr>
          <p:cNvPr id="9" name="Rectangle 8"/>
          <p:cNvSpPr/>
          <p:nvPr/>
        </p:nvSpPr>
        <p:spPr>
          <a:xfrm>
            <a:off x="143903" y="2896785"/>
            <a:ext cx="2508059" cy="461665"/>
          </a:xfrm>
          <a:prstGeom prst="rect">
            <a:avLst/>
          </a:prstGeom>
        </p:spPr>
        <p:txBody>
          <a:bodyPr wrap="none">
            <a:spAutoFit/>
          </a:bodyPr>
          <a:lstStyle/>
          <a:p>
            <a:pPr defTabSz="685800"/>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kì</a:t>
            </a:r>
            <a:endParaRPr lang="en-US" sz="2400" dirty="0">
              <a:latin typeface="Times New Roman" pitchFamily="18" charset="0"/>
              <a:cs typeface="Times New Roman" pitchFamily="18" charset="0"/>
            </a:endParaRPr>
          </a:p>
        </p:txBody>
      </p:sp>
      <p:sp>
        <p:nvSpPr>
          <p:cNvPr id="13" name="Rectangle 12"/>
          <p:cNvSpPr/>
          <p:nvPr/>
        </p:nvSpPr>
        <p:spPr>
          <a:xfrm>
            <a:off x="-31670" y="3227077"/>
            <a:ext cx="3757760" cy="461665"/>
          </a:xfrm>
          <a:prstGeom prst="rect">
            <a:avLst/>
          </a:prstGeom>
        </p:spPr>
        <p:txBody>
          <a:bodyPr wrap="none">
            <a:spAutoFit/>
          </a:bodyPr>
          <a:lstStyle/>
          <a:p>
            <a:pPr defTabSz="68580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a:t>
            </a:r>
          </a:p>
        </p:txBody>
      </p:sp>
      <p:sp>
        <p:nvSpPr>
          <p:cNvPr id="14" name="Rectangle 13"/>
          <p:cNvSpPr/>
          <p:nvPr/>
        </p:nvSpPr>
        <p:spPr>
          <a:xfrm>
            <a:off x="0" y="3581806"/>
            <a:ext cx="5410200" cy="830997"/>
          </a:xfrm>
          <a:prstGeom prst="rect">
            <a:avLst/>
          </a:prstGeom>
        </p:spPr>
        <p:txBody>
          <a:bodyPr wrap="square">
            <a:spAutoFit/>
          </a:bodyPr>
          <a:lstStyle/>
          <a:p>
            <a:pPr defTabSz="68580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p>
        </p:txBody>
      </p:sp>
      <p:sp>
        <p:nvSpPr>
          <p:cNvPr id="15" name="Rectangle 14"/>
          <p:cNvSpPr/>
          <p:nvPr/>
        </p:nvSpPr>
        <p:spPr>
          <a:xfrm>
            <a:off x="-46184" y="4302045"/>
            <a:ext cx="5203059" cy="830997"/>
          </a:xfrm>
          <a:prstGeom prst="rect">
            <a:avLst/>
          </a:prstGeom>
        </p:spPr>
        <p:txBody>
          <a:bodyPr wrap="square">
            <a:spAutoFit/>
          </a:bodyPr>
          <a:lstStyle/>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18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endParaRPr lang="en-US" sz="2400" dirty="0"/>
          </a:p>
        </p:txBody>
      </p:sp>
      <p:sp>
        <p:nvSpPr>
          <p:cNvPr id="16" name="Rectangle 15"/>
          <p:cNvSpPr/>
          <p:nvPr/>
        </p:nvSpPr>
        <p:spPr>
          <a:xfrm>
            <a:off x="0" y="5339032"/>
            <a:ext cx="4695297" cy="1569660"/>
          </a:xfrm>
          <a:prstGeom prst="rect">
            <a:avLst/>
          </a:prstGeom>
        </p:spPr>
        <p:txBody>
          <a:bodyPr wrap="square">
            <a:spAutoFit/>
          </a:bodyPr>
          <a:lstStyle/>
          <a:p>
            <a:pPr algn="just" defTabSz="685800"/>
            <a:r>
              <a:rPr lang="en-US" sz="2400" dirty="0">
                <a:latin typeface="Times New Roman" pitchFamily="18" charset="0"/>
                <a:cs typeface="Times New Roman" pitchFamily="18" charset="0"/>
              </a:rPr>
              <a:t>=&gt;</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ta.</a:t>
            </a:r>
          </a:p>
        </p:txBody>
      </p:sp>
      <p:pic>
        <p:nvPicPr>
          <p:cNvPr id="17" name="Picture 7" descr="C:\Users\PHONG\Desktop\thach17-660x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597" y="1541188"/>
            <a:ext cx="4046404" cy="402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43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fade">
                                      <p:cBhvr>
                                        <p:cTn id="40" dur="1000"/>
                                        <p:tgtEl>
                                          <p:spTgt spid="15">
                                            <p:txEl>
                                              <p:pRg st="0" end="0"/>
                                            </p:txEl>
                                          </p:spTgt>
                                        </p:tgtEl>
                                      </p:cBhvr>
                                    </p:animEffect>
                                    <p:anim calcmode="lin" valueType="num">
                                      <p:cBhvr>
                                        <p:cTn id="4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bg1"/>
          </a:solidFill>
          <a:ln>
            <a:solidFill>
              <a:srgbClr val="00B050"/>
            </a:solidFill>
          </a:ln>
        </p:spPr>
        <p:txBody>
          <a:bodyPr wrap="square" rtlCol="0">
            <a:spAutoFit/>
          </a:bodyPr>
          <a:lstStyle/>
          <a:p>
            <a:r>
              <a:rPr lang="en-US" dirty="0"/>
              <a:t>b</a:t>
            </a:r>
          </a:p>
        </p:txBody>
      </p:sp>
      <p:sp>
        <p:nvSpPr>
          <p:cNvPr id="3" name="TextBox 2"/>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8,9,10 -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THẠCH SANH</a:t>
            </a:r>
          </a:p>
        </p:txBody>
      </p:sp>
      <p:sp>
        <p:nvSpPr>
          <p:cNvPr id="2" name="TextBox 1"/>
          <p:cNvSpPr txBox="1"/>
          <p:nvPr/>
        </p:nvSpPr>
        <p:spPr>
          <a:xfrm>
            <a:off x="76200" y="685800"/>
            <a:ext cx="4953000" cy="730969"/>
          </a:xfrm>
          <a:prstGeom prst="rect">
            <a:avLst/>
          </a:prstGeom>
          <a:noFill/>
        </p:spPr>
        <p:txBody>
          <a:bodyPr wrap="square" rtlCol="0">
            <a:spAutoFit/>
          </a:bodyPr>
          <a:lstStyle/>
          <a:p>
            <a:pPr>
              <a:lnSpc>
                <a:spcPts val="133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93564" y="461665"/>
            <a:ext cx="4550436" cy="6472535"/>
          </a:xfrm>
          <a:prstGeom prst="rect">
            <a:avLst/>
          </a:prstGeom>
          <a:solidFill>
            <a:schemeClr val="accent1">
              <a:lumMod val="40000"/>
              <a:lumOff val="60000"/>
            </a:schemeClr>
          </a:solidFill>
        </p:spPr>
        <p:txBody>
          <a:bodyPr wrap="square" rtlCol="0">
            <a:spAutoFit/>
          </a:bodyPr>
          <a:lstStyle/>
          <a:p>
            <a:endParaRPr lang="en-US" dirty="0"/>
          </a:p>
        </p:txBody>
      </p:sp>
      <p:sp>
        <p:nvSpPr>
          <p:cNvPr id="8" name="TextBox 7"/>
          <p:cNvSpPr txBox="1"/>
          <p:nvPr/>
        </p:nvSpPr>
        <p:spPr>
          <a:xfrm>
            <a:off x="145227" y="1381129"/>
            <a:ext cx="5275943" cy="461663"/>
          </a:xfrm>
          <a:prstGeom prst="rect">
            <a:avLst/>
          </a:prstGeom>
          <a:noFill/>
        </p:spPr>
        <p:txBody>
          <a:bodyPr wrap="square" lIns="91438" tIns="45719" rIns="91438" bIns="45719" rtlCol="0" anchor="ctr">
            <a:spAutoFit/>
          </a:bodyPr>
          <a:lstStyle/>
          <a:p>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endParaRPr lang="en-US" sz="2400" b="1" dirty="0">
              <a:latin typeface="Times New Roman" pitchFamily="18" charset="0"/>
              <a:cs typeface="Times New Roman" pitchFamily="18" charset="0"/>
            </a:endParaRPr>
          </a:p>
        </p:txBody>
      </p:sp>
      <p:sp>
        <p:nvSpPr>
          <p:cNvPr id="6" name="TextBox 5"/>
          <p:cNvSpPr txBox="1"/>
          <p:nvPr/>
        </p:nvSpPr>
        <p:spPr>
          <a:xfrm>
            <a:off x="76200" y="1785742"/>
            <a:ext cx="518160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Sanh</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9596" y="2488768"/>
            <a:ext cx="2996333" cy="461665"/>
          </a:xfrm>
          <a:prstGeom prst="rect">
            <a:avLst/>
          </a:prstGeom>
          <a:noFill/>
        </p:spPr>
        <p:txBody>
          <a:bodyPr wrap="none" rtlCol="0">
            <a:spAutoFit/>
          </a:bodyPr>
          <a:lstStyle/>
          <a:p>
            <a:pPr defTabSz="685800"/>
            <a:r>
              <a:rPr lang="en-US" sz="2400" b="1" dirty="0">
                <a:latin typeface="Times New Roman" pitchFamily="18" charset="0"/>
                <a:cs typeface="Times New Roman" pitchFamily="18" charset="0"/>
              </a:rPr>
              <a:t>c.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chi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kì</a:t>
            </a:r>
            <a:endParaRPr lang="en-US" sz="2400" dirty="0">
              <a:latin typeface="Times New Roman" pitchFamily="18" charset="0"/>
              <a:cs typeface="Times New Roman" pitchFamily="18" charset="0"/>
            </a:endParaRPr>
          </a:p>
        </p:txBody>
      </p:sp>
      <p:sp>
        <p:nvSpPr>
          <p:cNvPr id="10" name="Rectangle 9"/>
          <p:cNvSpPr/>
          <p:nvPr/>
        </p:nvSpPr>
        <p:spPr>
          <a:xfrm>
            <a:off x="143903" y="2896785"/>
            <a:ext cx="2508059" cy="461665"/>
          </a:xfrm>
          <a:prstGeom prst="rect">
            <a:avLst/>
          </a:prstGeom>
        </p:spPr>
        <p:txBody>
          <a:bodyPr wrap="none">
            <a:spAutoFit/>
          </a:bodyPr>
          <a:lstStyle/>
          <a:p>
            <a:pPr defTabSz="685800"/>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kì</a:t>
            </a:r>
            <a:endParaRPr lang="en-US" sz="2400" dirty="0">
              <a:latin typeface="Times New Roman" pitchFamily="18" charset="0"/>
              <a:cs typeface="Times New Roman" pitchFamily="18" charset="0"/>
            </a:endParaRPr>
          </a:p>
        </p:txBody>
      </p:sp>
      <p:sp>
        <p:nvSpPr>
          <p:cNvPr id="11" name="Rectangle 10"/>
          <p:cNvSpPr/>
          <p:nvPr/>
        </p:nvSpPr>
        <p:spPr>
          <a:xfrm>
            <a:off x="122339" y="3270316"/>
            <a:ext cx="2499402" cy="461665"/>
          </a:xfrm>
          <a:prstGeom prst="rect">
            <a:avLst/>
          </a:prstGeom>
        </p:spPr>
        <p:txBody>
          <a:bodyPr wrap="none">
            <a:spAutoFit/>
          </a:bodyPr>
          <a:lstStyle/>
          <a:p>
            <a:r>
              <a:rPr lang="en-US" sz="2400" i="1" dirty="0">
                <a:latin typeface="Times New Roman" pitchFamily="18" charset="0"/>
                <a:cs typeface="Times New Roman" pitchFamily="18" charset="0"/>
              </a:rPr>
              <a:t>-</a:t>
            </a:r>
            <a:r>
              <a:rPr lang="en-US" sz="2400" i="1" dirty="0">
                <a:solidFill>
                  <a:schemeClr val="bg1"/>
                </a:solidFill>
                <a:latin typeface="Times New Roman" pitchFamily="18" charset="0"/>
                <a:cs typeface="Times New Roman" pitchFamily="18" charset="0"/>
              </a:rPr>
              <a:t> </a:t>
            </a:r>
            <a:r>
              <a:rPr lang="en-US" sz="2400" i="1" dirty="0" err="1">
                <a:latin typeface="Times New Roman" pitchFamily="18" charset="0"/>
                <a:cs typeface="Times New Roman" pitchFamily="18" charset="0"/>
              </a:rPr>
              <a:t>Niêu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cơm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kì</a:t>
            </a:r>
            <a:endParaRPr lang="en-US" sz="2400" i="1" dirty="0">
              <a:latin typeface="Times New Roman" pitchFamily="18" charset="0"/>
              <a:cs typeface="Times New Roman" pitchFamily="18" charset="0"/>
            </a:endParaRPr>
          </a:p>
        </p:txBody>
      </p:sp>
      <p:sp>
        <p:nvSpPr>
          <p:cNvPr id="7" name="Rectangle 6"/>
          <p:cNvSpPr/>
          <p:nvPr/>
        </p:nvSpPr>
        <p:spPr>
          <a:xfrm>
            <a:off x="0" y="3676488"/>
            <a:ext cx="4572000" cy="830997"/>
          </a:xfrm>
          <a:prstGeom prst="rect">
            <a:avLst/>
          </a:prstGeom>
        </p:spPr>
        <p:txBody>
          <a:bodyPr>
            <a:spAutoFit/>
          </a:bodyPr>
          <a:lstStyle/>
          <a:p>
            <a:r>
              <a:rPr lang="en-US" sz="2400" dirty="0">
                <a:solidFill>
                  <a:schemeClr val="bg1"/>
                </a:solidFill>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n-US" sz="2400" dirty="0">
                <a:solidFill>
                  <a:schemeClr val="bg1"/>
                </a:solidFill>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18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a:t>
            </a:r>
            <a:r>
              <a:rPr lang="en-US" sz="2400" dirty="0">
                <a:latin typeface="Times New Roman" pitchFamily="18" charset="0"/>
                <a:cs typeface="Times New Roman" pitchFamily="18" charset="0"/>
              </a:rPr>
              <a:t>.</a:t>
            </a:r>
          </a:p>
        </p:txBody>
      </p:sp>
      <p:sp>
        <p:nvSpPr>
          <p:cNvPr id="13" name="Rectangle 12"/>
          <p:cNvSpPr/>
          <p:nvPr/>
        </p:nvSpPr>
        <p:spPr>
          <a:xfrm>
            <a:off x="47171" y="4507485"/>
            <a:ext cx="4572000" cy="1938992"/>
          </a:xfrm>
          <a:prstGeom prst="rect">
            <a:avLst/>
          </a:prstGeom>
        </p:spPr>
        <p:txBody>
          <a:bodyPr>
            <a:spAutoFit/>
          </a:bodyPr>
          <a:lstStyle/>
          <a:p>
            <a:pPr algn="just"/>
            <a:r>
              <a:rPr lang="en-US" sz="2400" dirty="0">
                <a:latin typeface="Times New Roman" pitchFamily="18" charset="0"/>
                <a:cs typeface="Times New Roman" pitchFamily="18" charset="0"/>
              </a:rPr>
              <a:t>=&gt;</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cơm</a:t>
            </a:r>
            <a:r>
              <a:rPr lang="en-US" sz="2400" dirty="0">
                <a:latin typeface="Times New Roman" pitchFamily="18" charset="0"/>
                <a:cs typeface="Times New Roman" pitchFamily="18" charset="0"/>
              </a:rPr>
              <a:t> no,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ta.</a:t>
            </a:r>
            <a:endParaRPr lang="en-US" sz="2400" dirty="0"/>
          </a:p>
        </p:txBody>
      </p:sp>
      <p:pic>
        <p:nvPicPr>
          <p:cNvPr id="14" name="Picture 2" descr="NIÊU CƠM THẠCH SANH (NV6) - SGK Ngữ văn 9 - Mai Văn Quang - Website của Mai  Q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72" y="700764"/>
            <a:ext cx="4458328" cy="554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9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bg1"/>
          </a:solidFill>
          <a:ln>
            <a:solidFill>
              <a:srgbClr val="00B050"/>
            </a:solidFill>
          </a:ln>
        </p:spPr>
        <p:txBody>
          <a:bodyPr wrap="square" rtlCol="0">
            <a:spAutoFit/>
          </a:bodyPr>
          <a:lstStyle/>
          <a:p>
            <a:r>
              <a:rPr lang="en-US" dirty="0"/>
              <a:t>b</a:t>
            </a:r>
          </a:p>
        </p:txBody>
      </p:sp>
      <p:sp>
        <p:nvSpPr>
          <p:cNvPr id="3" name="TextBox 2"/>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8,9,10 -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THẠCH SANH</a:t>
            </a:r>
          </a:p>
        </p:txBody>
      </p:sp>
      <p:sp>
        <p:nvSpPr>
          <p:cNvPr id="2" name="TextBox 1"/>
          <p:cNvSpPr txBox="1"/>
          <p:nvPr/>
        </p:nvSpPr>
        <p:spPr>
          <a:xfrm>
            <a:off x="76200" y="685800"/>
            <a:ext cx="4953000" cy="730969"/>
          </a:xfrm>
          <a:prstGeom prst="rect">
            <a:avLst/>
          </a:prstGeom>
          <a:noFill/>
        </p:spPr>
        <p:txBody>
          <a:bodyPr wrap="square" rtlCol="0">
            <a:spAutoFit/>
          </a:bodyPr>
          <a:lstStyle/>
          <a:p>
            <a:pPr>
              <a:lnSpc>
                <a:spcPts val="133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93564" y="461665"/>
            <a:ext cx="4550436" cy="6472535"/>
          </a:xfrm>
          <a:prstGeom prst="rect">
            <a:avLst/>
          </a:prstGeom>
          <a:solidFill>
            <a:schemeClr val="accent1">
              <a:lumMod val="40000"/>
              <a:lumOff val="60000"/>
            </a:schemeClr>
          </a:solidFill>
        </p:spPr>
        <p:txBody>
          <a:bodyPr wrap="square" rtlCol="0">
            <a:spAutoFit/>
          </a:bodyPr>
          <a:lstStyle/>
          <a:p>
            <a:endParaRPr lang="en-US" dirty="0"/>
          </a:p>
        </p:txBody>
      </p:sp>
      <p:sp>
        <p:nvSpPr>
          <p:cNvPr id="8" name="TextBox 7"/>
          <p:cNvSpPr txBox="1"/>
          <p:nvPr/>
        </p:nvSpPr>
        <p:spPr>
          <a:xfrm>
            <a:off x="145227" y="1381129"/>
            <a:ext cx="5275943" cy="461663"/>
          </a:xfrm>
          <a:prstGeom prst="rect">
            <a:avLst/>
          </a:prstGeom>
          <a:noFill/>
        </p:spPr>
        <p:txBody>
          <a:bodyPr wrap="square" lIns="91438" tIns="45719" rIns="91438" bIns="45719" rtlCol="0" anchor="ctr">
            <a:spAutoFit/>
          </a:bodyPr>
          <a:lstStyle/>
          <a:p>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endParaRPr lang="en-US" sz="2400" b="1" dirty="0">
              <a:latin typeface="Times New Roman" pitchFamily="18" charset="0"/>
              <a:cs typeface="Times New Roman" pitchFamily="18" charset="0"/>
            </a:endParaRPr>
          </a:p>
        </p:txBody>
      </p:sp>
      <p:sp>
        <p:nvSpPr>
          <p:cNvPr id="6" name="TextBox 5"/>
          <p:cNvSpPr txBox="1"/>
          <p:nvPr/>
        </p:nvSpPr>
        <p:spPr>
          <a:xfrm>
            <a:off x="76200" y="1785742"/>
            <a:ext cx="518160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Sanh</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9596" y="2488768"/>
            <a:ext cx="2996333" cy="461665"/>
          </a:xfrm>
          <a:prstGeom prst="rect">
            <a:avLst/>
          </a:prstGeom>
          <a:noFill/>
        </p:spPr>
        <p:txBody>
          <a:bodyPr wrap="none" rtlCol="0">
            <a:spAutoFit/>
          </a:bodyPr>
          <a:lstStyle/>
          <a:p>
            <a:pPr defTabSz="685800"/>
            <a:r>
              <a:rPr lang="en-US" sz="2400" b="1" dirty="0">
                <a:latin typeface="Times New Roman" pitchFamily="18" charset="0"/>
                <a:cs typeface="Times New Roman" pitchFamily="18" charset="0"/>
              </a:rPr>
              <a:t>c.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chi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kì</a:t>
            </a:r>
            <a:endParaRPr lang="en-US" sz="2400" dirty="0">
              <a:latin typeface="Times New Roman" pitchFamily="18" charset="0"/>
              <a:cs typeface="Times New Roman" pitchFamily="18" charset="0"/>
            </a:endParaRPr>
          </a:p>
        </p:txBody>
      </p:sp>
      <p:sp>
        <p:nvSpPr>
          <p:cNvPr id="12" name="TextBox 11"/>
          <p:cNvSpPr txBox="1"/>
          <p:nvPr/>
        </p:nvSpPr>
        <p:spPr>
          <a:xfrm>
            <a:off x="76200" y="2941845"/>
            <a:ext cx="2993961"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6200" y="3319765"/>
            <a:ext cx="4689104" cy="2585323"/>
          </a:xfrm>
          <a:prstGeom prst="rect">
            <a:avLst/>
          </a:prstGeom>
          <a:noFill/>
        </p:spPr>
        <p:txBody>
          <a:bodyPr wrap="none" rtlCol="0">
            <a:spAutoFit/>
          </a:bodyPr>
          <a:lstStyle/>
          <a:p>
            <a:pPr marL="285750" indent="-285750">
              <a:buFontTx/>
              <a:buChar char="-"/>
            </a:pP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p>
            <a:pPr marL="285750" indent="-285750">
              <a:buFontTx/>
              <a:buChar char="-"/>
            </a:pPr>
            <a:r>
              <a:rPr lang="en-US" sz="2400" dirty="0" err="1">
                <a:latin typeface="Times New Roman" panose="02020603050405020304" pitchFamily="18" charset="0"/>
                <a:cs typeface="Times New Roman" panose="02020603050405020304" pitchFamily="18" charset="0"/>
              </a:rPr>
              <a:t>Hèn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nhát</a:t>
            </a:r>
            <a:endParaRPr lang="en-US" sz="2400" dirty="0">
              <a:latin typeface="Times New Roman" panose="02020603050405020304" pitchFamily="18" charset="0"/>
              <a:cs typeface="Times New Roman" panose="02020603050405020304" pitchFamily="18" charset="0"/>
            </a:endParaRPr>
          </a:p>
          <a:p>
            <a:pPr marL="285750" indent="-285750">
              <a:buFontTx/>
              <a:buChar char="-"/>
            </a:pP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lam</a:t>
            </a:r>
          </a:p>
          <a:p>
            <a:pPr marL="285750" indent="-285750">
              <a:buFontTx/>
              <a:buChar char="-"/>
            </a:pP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ác</a:t>
            </a:r>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à"/>
            </a:pPr>
            <a:r>
              <a:rPr lang="en-US" sz="2400" dirty="0" err="1">
                <a:latin typeface="Times New Roman" panose="02020603050405020304" pitchFamily="18" charset="0"/>
                <a:cs typeface="Times New Roman" panose="02020603050405020304" pitchFamily="18" charset="0"/>
                <a:sym typeface="Wingdings" panose="05000000000000000000" pitchFamily="2" charset="2"/>
              </a:rPr>
              <a:t>Đại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diện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xấu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ác</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trừng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trị</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thích</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đáng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ác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giả</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ác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báo</a:t>
            </a:r>
            <a:endParaRPr lang="en-US" sz="2400" dirty="0">
              <a:latin typeface="Times New Roman" panose="02020603050405020304" pitchFamily="18" charset="0"/>
              <a:cs typeface="Times New Roman" panose="02020603050405020304" pitchFamily="18" charset="0"/>
            </a:endParaRPr>
          </a:p>
          <a:p>
            <a:pPr marL="285750" indent="-285750">
              <a:buFontTx/>
              <a:buChar char="-"/>
            </a:pPr>
            <a:endParaRPr lang="en-US" dirty="0"/>
          </a:p>
        </p:txBody>
      </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4649332" y="528601"/>
            <a:ext cx="2266212" cy="3118655"/>
          </a:xfrm>
          <a:prstGeom prst="rect">
            <a:avLst/>
          </a:prstGeom>
          <a:ln>
            <a:solidFill>
              <a:schemeClr val="tx1"/>
            </a:solidFill>
          </a:ln>
        </p:spPr>
      </p:pic>
      <p:pic>
        <p:nvPicPr>
          <p:cNvPr id="17" name="Picture 4" descr="Bài văn kể chuyện hay theo lời kể của em trong vài Lý T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332" y="3647257"/>
            <a:ext cx="2266212" cy="3210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thac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184" y="461665"/>
            <a:ext cx="2189019" cy="31855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8" descr="thach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185" y="3647257"/>
            <a:ext cx="2214472" cy="32107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07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1000"/>
                                        <p:tgtEl>
                                          <p:spTgt spid="15">
                                            <p:txEl>
                                              <p:pRg st="0" end="0"/>
                                            </p:txEl>
                                          </p:spTgt>
                                        </p:tgtEl>
                                      </p:cBhvr>
                                    </p:animEffect>
                                    <p:anim calcmode="lin" valueType="num">
                                      <p:cBhvr>
                                        <p:cTn id="3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fade">
                                      <p:cBhvr>
                                        <p:cTn id="40" dur="1000"/>
                                        <p:tgtEl>
                                          <p:spTgt spid="15">
                                            <p:txEl>
                                              <p:pRg st="1" end="1"/>
                                            </p:txEl>
                                          </p:spTgt>
                                        </p:tgtEl>
                                      </p:cBhvr>
                                    </p:animEffect>
                                    <p:anim calcmode="lin" valueType="num">
                                      <p:cBhvr>
                                        <p:cTn id="41"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xEl>
                                              <p:pRg st="2" end="2"/>
                                            </p:txEl>
                                          </p:spTgt>
                                        </p:tgtEl>
                                        <p:attrNameLst>
                                          <p:attrName>style.visibility</p:attrName>
                                        </p:attrNameLst>
                                      </p:cBhvr>
                                      <p:to>
                                        <p:strVal val="visible"/>
                                      </p:to>
                                    </p:set>
                                    <p:animEffect transition="in" filter="fade">
                                      <p:cBhvr>
                                        <p:cTn id="45" dur="1000"/>
                                        <p:tgtEl>
                                          <p:spTgt spid="15">
                                            <p:txEl>
                                              <p:pRg st="2" end="2"/>
                                            </p:txEl>
                                          </p:spTgt>
                                        </p:tgtEl>
                                      </p:cBhvr>
                                    </p:animEffect>
                                    <p:anim calcmode="lin" valueType="num">
                                      <p:cBhvr>
                                        <p:cTn id="46"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xEl>
                                              <p:pRg st="3" end="3"/>
                                            </p:txEl>
                                          </p:spTgt>
                                        </p:tgtEl>
                                        <p:attrNameLst>
                                          <p:attrName>style.visibility</p:attrName>
                                        </p:attrNameLst>
                                      </p:cBhvr>
                                      <p:to>
                                        <p:strVal val="visible"/>
                                      </p:to>
                                    </p:set>
                                    <p:animEffect transition="in" filter="fade">
                                      <p:cBhvr>
                                        <p:cTn id="50" dur="1000"/>
                                        <p:tgtEl>
                                          <p:spTgt spid="15">
                                            <p:txEl>
                                              <p:pRg st="3" end="3"/>
                                            </p:txEl>
                                          </p:spTgt>
                                        </p:tgtEl>
                                      </p:cBhvr>
                                    </p:animEffect>
                                    <p:anim calcmode="lin" valueType="num">
                                      <p:cBhvr>
                                        <p:cTn id="51"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5">
                                            <p:txEl>
                                              <p:pRg st="4" end="4"/>
                                            </p:txEl>
                                          </p:spTgt>
                                        </p:tgtEl>
                                        <p:attrNameLst>
                                          <p:attrName>style.visibility</p:attrName>
                                        </p:attrNameLst>
                                      </p:cBhvr>
                                      <p:to>
                                        <p:strVal val="visible"/>
                                      </p:to>
                                    </p:set>
                                    <p:animEffect transition="in" filter="fade">
                                      <p:cBhvr>
                                        <p:cTn id="57" dur="1000"/>
                                        <p:tgtEl>
                                          <p:spTgt spid="15">
                                            <p:txEl>
                                              <p:pRg st="4" end="4"/>
                                            </p:txEl>
                                          </p:spTgt>
                                        </p:tgtEl>
                                      </p:cBhvr>
                                    </p:animEffect>
                                    <p:anim calcmode="lin" valueType="num">
                                      <p:cBhvr>
                                        <p:cTn id="5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5">
                                            <p:txEl>
                                              <p:pRg st="5" end="5"/>
                                            </p:txEl>
                                          </p:spTgt>
                                        </p:tgtEl>
                                        <p:attrNameLst>
                                          <p:attrName>style.visibility</p:attrName>
                                        </p:attrNameLst>
                                      </p:cBhvr>
                                      <p:to>
                                        <p:strVal val="visible"/>
                                      </p:to>
                                    </p:set>
                                    <p:anim calcmode="lin" valueType="num">
                                      <p:cBhvr additive="base">
                                        <p:cTn id="6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685800" y="152400"/>
            <a:ext cx="8305800" cy="1219200"/>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2860" algn="just">
              <a:lnSpc>
                <a:spcPct val="115000"/>
              </a:lnSpc>
              <a:spcAft>
                <a:spcPts val="900"/>
              </a:spcAft>
            </a:pPr>
            <a:r>
              <a:rPr lang="en-US" sz="27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Tiết</a:t>
            </a:r>
            <a:r>
              <a:rPr lang="en-US" sz="2400" b="1" dirty="0">
                <a:solidFill>
                  <a:srgbClr val="FF0000"/>
                </a:solidFill>
                <a:latin typeface="Times New Roman" panose="02020603050405020304" pitchFamily="18" charset="0"/>
                <a:ea typeface="Times New Roman" panose="02020603050405020304" pitchFamily="18" charset="0"/>
              </a:rPr>
              <a:t> 8,9,10:   </a:t>
            </a:r>
            <a:r>
              <a:rPr lang="en-US" sz="2400" b="1" dirty="0" err="1">
                <a:solidFill>
                  <a:srgbClr val="FF0000"/>
                </a:solidFill>
                <a:latin typeface="Times New Roman" panose="02020603050405020304" pitchFamily="18" charset="0"/>
                <a:ea typeface="Times New Roman" panose="02020603050405020304" pitchFamily="18" charset="0"/>
              </a:rPr>
              <a:t>Đọc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hiểu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a:t>
            </a:r>
            <a:r>
              <a:rPr lang="en-US" sz="2100" b="1" dirty="0">
                <a:solidFill>
                  <a:srgbClr val="FF0000"/>
                </a:solidFill>
                <a:latin typeface="Times New Roman" panose="02020603050405020304" pitchFamily="18" charset="0"/>
                <a:ea typeface="Times New Roman" panose="02020603050405020304" pitchFamily="18" charset="0"/>
              </a:rPr>
              <a:t>  </a:t>
            </a:r>
            <a:r>
              <a:rPr lang="en-US" sz="3200" b="1" dirty="0">
                <a:solidFill>
                  <a:srgbClr val="FF0000"/>
                </a:solidFill>
                <a:latin typeface="Times New Roman" panose="02020603050405020304" pitchFamily="18" charset="0"/>
                <a:ea typeface="Times New Roman" panose="02020603050405020304" pitchFamily="18" charset="0"/>
              </a:rPr>
              <a:t>THẠCH SANH</a:t>
            </a:r>
            <a:endParaRPr lang="en-US" sz="3200" dirty="0">
              <a:solidFill>
                <a:srgbClr val="FF0000"/>
              </a:solidFill>
              <a:latin typeface="Times New Roman" panose="02020603050405020304" pitchFamily="18" charset="0"/>
              <a:ea typeface="Times New Roman" panose="02020603050405020304" pitchFamily="18" charset="0"/>
            </a:endParaRPr>
          </a:p>
        </p:txBody>
      </p:sp>
      <p:pic>
        <p:nvPicPr>
          <p:cNvPr id="1028" name="Picture 4" descr="Top 10 Bài văn miêu tả dũng sĩ Thạch Sanh (lớp 6)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1371600"/>
            <a:ext cx="8001000"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41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bg1"/>
          </a:solidFill>
          <a:ln>
            <a:solidFill>
              <a:srgbClr val="00B050"/>
            </a:solidFill>
          </a:ln>
        </p:spPr>
        <p:txBody>
          <a:bodyPr wrap="square" rtlCol="0">
            <a:spAutoFit/>
          </a:bodyPr>
          <a:lstStyle/>
          <a:p>
            <a:r>
              <a:rPr lang="en-US" dirty="0"/>
              <a:t>b</a:t>
            </a:r>
          </a:p>
        </p:txBody>
      </p:sp>
      <p:sp>
        <p:nvSpPr>
          <p:cNvPr id="3" name="TextBox 2"/>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8,9,10 -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THẠCH SANH</a:t>
            </a:r>
          </a:p>
        </p:txBody>
      </p:sp>
      <p:sp>
        <p:nvSpPr>
          <p:cNvPr id="2" name="TextBox 1"/>
          <p:cNvSpPr txBox="1"/>
          <p:nvPr/>
        </p:nvSpPr>
        <p:spPr>
          <a:xfrm>
            <a:off x="76200" y="685800"/>
            <a:ext cx="4953000" cy="730969"/>
          </a:xfrm>
          <a:prstGeom prst="rect">
            <a:avLst/>
          </a:prstGeom>
          <a:noFill/>
        </p:spPr>
        <p:txBody>
          <a:bodyPr wrap="square" rtlCol="0">
            <a:spAutoFit/>
          </a:bodyPr>
          <a:lstStyle/>
          <a:p>
            <a:pPr>
              <a:lnSpc>
                <a:spcPts val="133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93564" y="461665"/>
            <a:ext cx="4550436" cy="3416320"/>
          </a:xfrm>
          <a:prstGeom prst="rect">
            <a:avLst/>
          </a:prstGeom>
          <a:solidFill>
            <a:schemeClr val="bg1"/>
          </a:solidFill>
        </p:spPr>
        <p:txBody>
          <a:bodyPr wrap="square" rtlCol="0">
            <a:spAutoFit/>
          </a:bodyPr>
          <a:lstStyle/>
          <a:p>
            <a:pPr>
              <a:tabLst>
                <a:tab pos="114300" algn="l"/>
                <a:tab pos="4457700" algn="l"/>
              </a:tabLst>
            </a:pPr>
            <a:r>
              <a:rPr lang="vi-VN" sz="2400" dirty="0">
                <a:latin typeface="Times New Roman"/>
                <a:ea typeface="Times New Roman"/>
              </a:rPr>
              <a:t>- Truyện Thạch Sanh kể về người dũng sĩ diệt chằn tinh, diệt đại bàng cứu công chúa, vạch mặt kẻ vong ân bội nghĩa Lí Thông, chống quân xâm lược mười tám nước. </a:t>
            </a:r>
          </a:p>
          <a:p>
            <a:pPr>
              <a:tabLst>
                <a:tab pos="114300" algn="l"/>
                <a:tab pos="4457700" algn="l"/>
              </a:tabLst>
            </a:pPr>
            <a:r>
              <a:rPr lang="vi-VN" sz="2400" dirty="0">
                <a:latin typeface="Times New Roman"/>
                <a:ea typeface="Times New Roman"/>
              </a:rPr>
              <a:t>- Truyện thể hiện ước mơ, niềm tin về đạo đức, công lí xã hội và tinh thần nhân đạo, yêu hòa bình của nhân dân ta</a:t>
            </a:r>
            <a:r>
              <a:rPr lang="en-US" sz="2400" dirty="0">
                <a:latin typeface="Times New Roman"/>
                <a:ea typeface="Times New Roman"/>
              </a:rPr>
              <a:t>.</a:t>
            </a:r>
            <a:endParaRPr lang="vi-VN" sz="2400" dirty="0">
              <a:latin typeface="Times New Roman"/>
              <a:ea typeface="Times New Roman"/>
            </a:endParaRPr>
          </a:p>
        </p:txBody>
      </p:sp>
      <p:sp>
        <p:nvSpPr>
          <p:cNvPr id="8" name="TextBox 7"/>
          <p:cNvSpPr txBox="1"/>
          <p:nvPr/>
        </p:nvSpPr>
        <p:spPr>
          <a:xfrm>
            <a:off x="145227" y="1381129"/>
            <a:ext cx="5275943" cy="461663"/>
          </a:xfrm>
          <a:prstGeom prst="rect">
            <a:avLst/>
          </a:prstGeom>
          <a:noFill/>
        </p:spPr>
        <p:txBody>
          <a:bodyPr wrap="square" lIns="91438" tIns="45719" rIns="91438" bIns="45719" rtlCol="0" anchor="ctr">
            <a:spAutoFit/>
          </a:bodyPr>
          <a:lstStyle/>
          <a:p>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endParaRPr lang="en-US" sz="2400" b="1" dirty="0">
              <a:latin typeface="Times New Roman" pitchFamily="18" charset="0"/>
              <a:cs typeface="Times New Roman" pitchFamily="18" charset="0"/>
            </a:endParaRPr>
          </a:p>
        </p:txBody>
      </p:sp>
      <p:sp>
        <p:nvSpPr>
          <p:cNvPr id="6" name="TextBox 5"/>
          <p:cNvSpPr txBox="1"/>
          <p:nvPr/>
        </p:nvSpPr>
        <p:spPr>
          <a:xfrm>
            <a:off x="76200" y="1785742"/>
            <a:ext cx="518160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Sanh</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5227" y="2559687"/>
            <a:ext cx="2996333" cy="461665"/>
          </a:xfrm>
          <a:prstGeom prst="rect">
            <a:avLst/>
          </a:prstGeom>
          <a:noFill/>
        </p:spPr>
        <p:txBody>
          <a:bodyPr wrap="none" rtlCol="0">
            <a:spAutoFit/>
          </a:bodyPr>
          <a:lstStyle/>
          <a:p>
            <a:pPr defTabSz="685800"/>
            <a:r>
              <a:rPr lang="en-US" sz="2400" b="1" dirty="0">
                <a:latin typeface="Times New Roman" pitchFamily="18" charset="0"/>
                <a:cs typeface="Times New Roman" pitchFamily="18" charset="0"/>
              </a:rPr>
              <a:t>c.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chi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kì</a:t>
            </a:r>
            <a:endParaRPr lang="en-US" sz="2400" dirty="0">
              <a:latin typeface="Times New Roman" pitchFamily="18" charset="0"/>
              <a:cs typeface="Times New Roman" pitchFamily="18" charset="0"/>
            </a:endParaRPr>
          </a:p>
        </p:txBody>
      </p:sp>
      <p:sp>
        <p:nvSpPr>
          <p:cNvPr id="12" name="TextBox 11"/>
          <p:cNvSpPr txBox="1"/>
          <p:nvPr/>
        </p:nvSpPr>
        <p:spPr>
          <a:xfrm>
            <a:off x="76200" y="2941845"/>
            <a:ext cx="2993961"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endParaRPr lang="en-US" sz="2400"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572000" y="461665"/>
            <a:ext cx="0" cy="6396335"/>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0627" y="3424635"/>
            <a:ext cx="1808124"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IV. </a:t>
            </a:r>
            <a:r>
              <a:rPr lang="en-US" sz="2400" b="1" dirty="0" err="1">
                <a:solidFill>
                  <a:srgbClr val="FF0000"/>
                </a:solidFill>
                <a:latin typeface="Times New Roman" panose="02020603050405020304" pitchFamily="18" charset="0"/>
                <a:cs typeface="Times New Roman" panose="02020603050405020304" pitchFamily="18" charset="0"/>
              </a:rPr>
              <a:t>Tổng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27084" y="3940036"/>
            <a:ext cx="4572000" cy="461665"/>
          </a:xfrm>
          <a:prstGeom prst="rect">
            <a:avLst/>
          </a:prstGeom>
        </p:spPr>
        <p:txBody>
          <a:bodyPr>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Nghệ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thuật</a:t>
            </a:r>
            <a:endParaRPr lang="en-US" sz="2400" dirty="0">
              <a:latin typeface="Times New Roman" pitchFamily="18" charset="0"/>
              <a:cs typeface="Times New Roman" pitchFamily="18" charset="0"/>
            </a:endParaRPr>
          </a:p>
        </p:txBody>
      </p:sp>
      <p:sp>
        <p:nvSpPr>
          <p:cNvPr id="21" name="Rectangle 20"/>
          <p:cNvSpPr/>
          <p:nvPr/>
        </p:nvSpPr>
        <p:spPr>
          <a:xfrm>
            <a:off x="174256" y="4455437"/>
            <a:ext cx="4583454" cy="1200329"/>
          </a:xfrm>
          <a:prstGeom prst="rect">
            <a:avLst/>
          </a:prstGeom>
        </p:spPr>
        <p:txBody>
          <a:bodyPr wrap="square">
            <a:spAutoFit/>
          </a:bodyPr>
          <a:lstStyle/>
          <a:p>
            <a:r>
              <a:rPr lang="pt-BR" sz="2400" dirty="0">
                <a:latin typeface="Times New Roman" pitchFamily="18" charset="0"/>
                <a:cs typeface="Times New Roman" pitchFamily="18" charset="0"/>
              </a:rPr>
              <a:t>- Sử dụng các chi tiết thần kì (kỳ ảo) giàu ý nghĩa.</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Nghệ thuật tương phản, đối lập.</a:t>
            </a:r>
            <a:endParaRPr lang="en-US" sz="2400" dirty="0">
              <a:latin typeface="Times New Roman" pitchFamily="18" charset="0"/>
              <a:cs typeface="Times New Roman" pitchFamily="18" charset="0"/>
            </a:endParaRPr>
          </a:p>
        </p:txBody>
      </p:sp>
      <p:sp>
        <p:nvSpPr>
          <p:cNvPr id="22" name="Rectangle 21"/>
          <p:cNvSpPr/>
          <p:nvPr/>
        </p:nvSpPr>
        <p:spPr>
          <a:xfrm>
            <a:off x="145227" y="5655766"/>
            <a:ext cx="2820003" cy="461665"/>
          </a:xfrm>
          <a:prstGeom prst="rect">
            <a:avLst/>
          </a:prstGeom>
        </p:spPr>
        <p:txBody>
          <a:bodyPr wrap="none">
            <a:spAutoFit/>
          </a:bodyPr>
          <a:lstStyle/>
          <a:p>
            <a:r>
              <a:rPr lang="pt-BR" sz="2400" b="1" dirty="0">
                <a:latin typeface="Times New Roman" pitchFamily="18" charset="0"/>
                <a:cs typeface="Times New Roman" pitchFamily="18" charset="0"/>
              </a:rPr>
              <a:t>2. Nội dung, ý nghĩa</a:t>
            </a:r>
            <a:endParaRPr lang="en-US" sz="2400" dirty="0">
              <a:latin typeface="Times New Roman" pitchFamily="18" charset="0"/>
              <a:cs typeface="Times New Roman" pitchFamily="18" charset="0"/>
            </a:endParaRPr>
          </a:p>
        </p:txBody>
      </p:sp>
      <p:sp>
        <p:nvSpPr>
          <p:cNvPr id="13" name="TextBox 12"/>
          <p:cNvSpPr txBox="1"/>
          <p:nvPr/>
        </p:nvSpPr>
        <p:spPr>
          <a:xfrm>
            <a:off x="4728113" y="3886300"/>
            <a:ext cx="4005290" cy="1477328"/>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V. </a:t>
            </a:r>
            <a:r>
              <a:rPr lang="en-US" sz="2400" b="1" dirty="0" err="1">
                <a:solidFill>
                  <a:srgbClr val="FF0000"/>
                </a:solidFill>
                <a:latin typeface="Times New Roman" panose="02020603050405020304" pitchFamily="18" charset="0"/>
                <a:cs typeface="Times New Roman" panose="02020603050405020304" pitchFamily="18" charset="0"/>
              </a:rPr>
              <a:t>Luyện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họa</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5734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fade">
                                      <p:cBhvr>
                                        <p:cTn id="47" dur="1000"/>
                                        <p:tgtEl>
                                          <p:spTgt spid="13">
                                            <p:txEl>
                                              <p:pRg st="1" end="1"/>
                                            </p:txEl>
                                          </p:spTgt>
                                        </p:tgtEl>
                                      </p:cBhvr>
                                    </p:animEffect>
                                    <p:anim calcmode="lin" valueType="num">
                                      <p:cBhvr>
                                        <p:cTn id="4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337356" y="3262804"/>
            <a:ext cx="2160096" cy="150770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itchFamily="18" charset="0"/>
                <a:cs typeface="Times New Roman" pitchFamily="18" charset="0"/>
              </a:rPr>
              <a:t>THẠCH SANH</a:t>
            </a:r>
          </a:p>
        </p:txBody>
      </p:sp>
      <p:sp>
        <p:nvSpPr>
          <p:cNvPr id="5" name="Cloud 4"/>
          <p:cNvSpPr/>
          <p:nvPr/>
        </p:nvSpPr>
        <p:spPr>
          <a:xfrm>
            <a:off x="1101002" y="1762136"/>
            <a:ext cx="1972020" cy="1500668"/>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THẬT THÀ</a:t>
            </a:r>
          </a:p>
        </p:txBody>
      </p:sp>
      <p:sp>
        <p:nvSpPr>
          <p:cNvPr id="6" name="Cloud 5"/>
          <p:cNvSpPr/>
          <p:nvPr/>
        </p:nvSpPr>
        <p:spPr>
          <a:xfrm>
            <a:off x="3489722" y="919237"/>
            <a:ext cx="1973234" cy="1442963"/>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THƯƠNG NGƯỜI</a:t>
            </a:r>
          </a:p>
        </p:txBody>
      </p:sp>
      <p:sp>
        <p:nvSpPr>
          <p:cNvPr id="7" name="Cloud 6"/>
          <p:cNvSpPr/>
          <p:nvPr/>
        </p:nvSpPr>
        <p:spPr>
          <a:xfrm>
            <a:off x="6393753" y="1915853"/>
            <a:ext cx="1981732" cy="154696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DŨNG CẢM</a:t>
            </a:r>
          </a:p>
        </p:txBody>
      </p:sp>
      <p:sp>
        <p:nvSpPr>
          <p:cNvPr id="8" name="Cloud 7"/>
          <p:cNvSpPr/>
          <p:nvPr/>
        </p:nvSpPr>
        <p:spPr>
          <a:xfrm>
            <a:off x="4763" y="3553125"/>
            <a:ext cx="1957447" cy="1380225"/>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YÊU HÒA BÌNH</a:t>
            </a:r>
          </a:p>
        </p:txBody>
      </p:sp>
      <p:sp>
        <p:nvSpPr>
          <p:cNvPr id="9" name="Cloud 8"/>
          <p:cNvSpPr/>
          <p:nvPr/>
        </p:nvSpPr>
        <p:spPr>
          <a:xfrm>
            <a:off x="2514600" y="5229525"/>
            <a:ext cx="2020591" cy="138022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itchFamily="18" charset="0"/>
                <a:cs typeface="Times New Roman" pitchFamily="18" charset="0"/>
              </a:rPr>
              <a:t>NHÂN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ÁI</a:t>
            </a:r>
            <a:endParaRPr lang="en-US" b="1" dirty="0">
              <a:solidFill>
                <a:schemeClr val="tx1"/>
              </a:solidFill>
              <a:latin typeface="Times New Roman" pitchFamily="18" charset="0"/>
              <a:cs typeface="Times New Roman" pitchFamily="18" charset="0"/>
            </a:endParaRPr>
          </a:p>
        </p:txBody>
      </p:sp>
      <p:sp>
        <p:nvSpPr>
          <p:cNvPr id="10" name="Cloud 9"/>
          <p:cNvSpPr/>
          <p:nvPr/>
        </p:nvSpPr>
        <p:spPr>
          <a:xfrm>
            <a:off x="6095468" y="4487175"/>
            <a:ext cx="1981733" cy="1380225"/>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TÀI NĂNG</a:t>
            </a:r>
          </a:p>
        </p:txBody>
      </p:sp>
      <p:cxnSp>
        <p:nvCxnSpPr>
          <p:cNvPr id="13" name="Straight Arrow Connector 12"/>
          <p:cNvCxnSpPr>
            <a:endCxn id="4" idx="0"/>
          </p:cNvCxnSpPr>
          <p:nvPr/>
        </p:nvCxnSpPr>
        <p:spPr>
          <a:xfrm flipH="1">
            <a:off x="4417404" y="2362200"/>
            <a:ext cx="117787" cy="9006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 idx="1"/>
          </p:cNvCxnSpPr>
          <p:nvPr/>
        </p:nvCxnSpPr>
        <p:spPr>
          <a:xfrm>
            <a:off x="2613456" y="3033271"/>
            <a:ext cx="1040239" cy="4503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a:endCxn id="4" idx="2"/>
          </p:cNvCxnSpPr>
          <p:nvPr/>
        </p:nvCxnSpPr>
        <p:spPr>
          <a:xfrm flipV="1">
            <a:off x="1960579" y="4016657"/>
            <a:ext cx="1376777" cy="2265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p:cNvCxnSpPr>
          <p:nvPr/>
        </p:nvCxnSpPr>
        <p:spPr>
          <a:xfrm flipV="1">
            <a:off x="3524896" y="4740309"/>
            <a:ext cx="666104" cy="5681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4" idx="5"/>
          </p:cNvCxnSpPr>
          <p:nvPr/>
        </p:nvCxnSpPr>
        <p:spPr>
          <a:xfrm flipH="1" flipV="1">
            <a:off x="5181113" y="4549711"/>
            <a:ext cx="1063824" cy="4746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160331" y="3033271"/>
            <a:ext cx="1382890" cy="4503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3401" y="198704"/>
            <a:ext cx="8077200" cy="461665"/>
          </a:xfrm>
          <a:prstGeom prst="rect">
            <a:avLst/>
          </a:prstGeom>
          <a:noFill/>
        </p:spPr>
        <p:txBody>
          <a:bodyPr wrap="square" rtlCol="0">
            <a:spAutoFit/>
          </a:bodyPr>
          <a:lstStyle/>
          <a:p>
            <a:pPr algn="ctr"/>
            <a:r>
              <a:rPr lang="en-US" sz="2400" b="1" dirty="0">
                <a:solidFill>
                  <a:srgbClr val="0000FF"/>
                </a:solidFill>
                <a:latin typeface="Times New Roman" pitchFamily="18" charset="0"/>
                <a:cs typeface="Times New Roman" pitchFamily="18" charset="0"/>
              </a:rPr>
              <a:t>NHỮNG PHẨM CHẤT ĐÁNG QUÝ CỦA THẠCH SANH</a:t>
            </a:r>
          </a:p>
        </p:txBody>
      </p:sp>
    </p:spTree>
    <p:extLst>
      <p:ext uri="{BB962C8B-B14F-4D97-AF65-F5344CB8AC3E}">
        <p14:creationId xmlns:p14="http://schemas.microsoft.com/office/powerpoint/2010/main" val="249426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par>
                                <p:cTn id="55" presetID="2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rotWithShape="1">
          <a:blip r:embed="rId2">
            <a:extLst>
              <a:ext uri="{28A0092B-C50C-407E-A947-70E740481C1C}">
                <a14:useLocalDpi xmlns:a14="http://schemas.microsoft.com/office/drawing/2010/main" val="0"/>
              </a:ext>
            </a:extLst>
          </a:blip>
          <a:srcRect t="4759" b="4759"/>
          <a:stretch/>
        </p:blipFill>
        <p:spPr>
          <a:xfrm>
            <a:off x="620155" y="655995"/>
            <a:ext cx="7561352" cy="3143251"/>
          </a:xfrm>
          <a:prstGeom prst="rect">
            <a:avLst/>
          </a:prstGeom>
        </p:spPr>
      </p:pic>
      <p:sp>
        <p:nvSpPr>
          <p:cNvPr id="99" name="TextBox 98"/>
          <p:cNvSpPr txBox="1"/>
          <p:nvPr/>
        </p:nvSpPr>
        <p:spPr>
          <a:xfrm>
            <a:off x="2178872" y="1362202"/>
            <a:ext cx="4451197" cy="1569660"/>
          </a:xfrm>
          <a:prstGeom prst="rect">
            <a:avLst/>
          </a:prstGeom>
          <a:noFill/>
        </p:spPr>
        <p:txBody>
          <a:bodyPr wrap="square" rtlCol="0">
            <a:spAutoFit/>
          </a:bodyPr>
          <a:lstStyle/>
          <a:p>
            <a:r>
              <a:rPr lang="vi-VN" sz="3200" dirty="0">
                <a:solidFill>
                  <a:srgbClr val="0000FF"/>
                </a:solidFill>
              </a:rPr>
              <a:t>Câu 1: Truyện cổ tích thường có yếu tố nào sau đây?</a:t>
            </a:r>
            <a:endParaRPr lang="en-US" sz="3200" dirty="0">
              <a:solidFill>
                <a:srgbClr val="0000FF"/>
              </a:solidFill>
            </a:endParaRPr>
          </a:p>
        </p:txBody>
      </p:sp>
      <p:pic>
        <p:nvPicPr>
          <p:cNvPr id="106" name="Picture 11" descr="C:\Users\ADMIN\Desktop\Tai nguyen thiet ke tro choi\Bảng gỗ\Picture1 (2).png">
            <a:hlinkClick r:id="" action="ppaction://noaction"/>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98" t="-3713"/>
          <a:stretch/>
        </p:blipFill>
        <p:spPr bwMode="auto">
          <a:xfrm>
            <a:off x="7189288" y="5337625"/>
            <a:ext cx="798104" cy="642938"/>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1343025" y="3783424"/>
            <a:ext cx="3157885"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en-US" sz="2699" dirty="0">
                <a:solidFill>
                  <a:srgbClr val="008000"/>
                </a:solidFill>
                <a:latin typeface="Times New Roman" pitchFamily="18" charset="0"/>
                <a:cs typeface="Times New Roman" pitchFamily="18" charset="0"/>
              </a:rPr>
              <a:t>A. </a:t>
            </a:r>
            <a:r>
              <a:rPr lang="en-US" sz="2699" dirty="0" err="1">
                <a:solidFill>
                  <a:srgbClr val="008000"/>
                </a:solidFill>
                <a:latin typeface="Times New Roman" pitchFamily="18" charset="0"/>
                <a:cs typeface="Times New Roman" pitchFamily="18" charset="0"/>
              </a:rPr>
              <a:t>Yếu</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tố</a:t>
            </a:r>
            <a:r>
              <a:rPr lang="en-US" sz="2699" dirty="0">
                <a:solidFill>
                  <a:srgbClr val="008000"/>
                </a:solidFill>
                <a:latin typeface="Times New Roman" pitchFamily="18" charset="0"/>
                <a:cs typeface="Times New Roman" pitchFamily="18" charset="0"/>
              </a:rPr>
              <a:t> khoa </a:t>
            </a:r>
            <a:r>
              <a:rPr lang="en-US" sz="2699" dirty="0" err="1">
                <a:solidFill>
                  <a:srgbClr val="008000"/>
                </a:solidFill>
                <a:latin typeface="Times New Roman" pitchFamily="18" charset="0"/>
                <a:cs typeface="Times New Roman" pitchFamily="18" charset="0"/>
              </a:rPr>
              <a:t>học</a:t>
            </a:r>
            <a:endParaRPr lang="en-US" sz="2699" dirty="0">
              <a:solidFill>
                <a:srgbClr val="008000"/>
              </a:solidFill>
              <a:latin typeface="Times New Roman" pitchFamily="18" charset="0"/>
              <a:cs typeface="Times New Roman" pitchFamily="18" charset="0"/>
            </a:endParaRPr>
          </a:p>
        </p:txBody>
      </p:sp>
      <p:sp>
        <p:nvSpPr>
          <p:cNvPr id="21" name="Rounded Rectangle 20"/>
          <p:cNvSpPr/>
          <p:nvPr/>
        </p:nvSpPr>
        <p:spPr>
          <a:xfrm>
            <a:off x="4709382" y="3793620"/>
            <a:ext cx="3034443"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en-US" sz="2699" dirty="0">
                <a:solidFill>
                  <a:srgbClr val="008000"/>
                </a:solidFill>
                <a:latin typeface="Times New Roman" pitchFamily="18" charset="0"/>
                <a:cs typeface="Times New Roman" pitchFamily="18" charset="0"/>
              </a:rPr>
              <a:t>B. </a:t>
            </a:r>
            <a:r>
              <a:rPr lang="en-US" sz="2699" dirty="0" err="1">
                <a:solidFill>
                  <a:srgbClr val="008000"/>
                </a:solidFill>
                <a:latin typeface="Times New Roman" pitchFamily="18" charset="0"/>
                <a:cs typeface="Times New Roman" pitchFamily="18" charset="0"/>
              </a:rPr>
              <a:t>Yếu</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tố</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hoang</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đường</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kì</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ảo</a:t>
            </a:r>
            <a:endParaRPr lang="en-US" sz="2699" dirty="0">
              <a:solidFill>
                <a:srgbClr val="008000"/>
              </a:solidFill>
              <a:latin typeface="Times New Roman" pitchFamily="18" charset="0"/>
              <a:cs typeface="Times New Roman" pitchFamily="18" charset="0"/>
            </a:endParaRPr>
          </a:p>
        </p:txBody>
      </p:sp>
      <p:sp>
        <p:nvSpPr>
          <p:cNvPr id="22" name="Rounded Rectangle 21"/>
          <p:cNvSpPr/>
          <p:nvPr/>
        </p:nvSpPr>
        <p:spPr>
          <a:xfrm>
            <a:off x="1250157" y="4702049"/>
            <a:ext cx="3250559"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en-US" sz="2699" dirty="0">
                <a:solidFill>
                  <a:srgbClr val="008000"/>
                </a:solidFill>
                <a:latin typeface="Times New Roman" pitchFamily="18" charset="0"/>
                <a:cs typeface="Times New Roman" pitchFamily="18" charset="0"/>
              </a:rPr>
              <a:t>C. </a:t>
            </a:r>
            <a:r>
              <a:rPr lang="en-US" sz="2699" dirty="0" err="1">
                <a:solidFill>
                  <a:srgbClr val="008000"/>
                </a:solidFill>
                <a:latin typeface="Times New Roman" pitchFamily="18" charset="0"/>
                <a:cs typeface="Times New Roman" pitchFamily="18" charset="0"/>
              </a:rPr>
              <a:t>Yếu</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tố</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hiện</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thực</a:t>
            </a:r>
            <a:endParaRPr lang="en-US" sz="2699" dirty="0">
              <a:solidFill>
                <a:srgbClr val="008000"/>
              </a:solidFill>
              <a:latin typeface="Times New Roman" pitchFamily="18" charset="0"/>
              <a:cs typeface="Times New Roman" pitchFamily="18" charset="0"/>
            </a:endParaRPr>
          </a:p>
        </p:txBody>
      </p:sp>
      <p:sp>
        <p:nvSpPr>
          <p:cNvPr id="23" name="Rounded Rectangle 22"/>
          <p:cNvSpPr/>
          <p:nvPr/>
        </p:nvSpPr>
        <p:spPr>
          <a:xfrm>
            <a:off x="4720095" y="4695842"/>
            <a:ext cx="3095168"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en-US" sz="2699" dirty="0">
                <a:solidFill>
                  <a:srgbClr val="008000"/>
                </a:solidFill>
                <a:latin typeface="Times New Roman" pitchFamily="18" charset="0"/>
                <a:cs typeface="Times New Roman" pitchFamily="18" charset="0"/>
              </a:rPr>
              <a:t>D. </a:t>
            </a:r>
            <a:r>
              <a:rPr lang="en-US" sz="2699" dirty="0" err="1">
                <a:solidFill>
                  <a:srgbClr val="008000"/>
                </a:solidFill>
                <a:latin typeface="Times New Roman" pitchFamily="18" charset="0"/>
                <a:cs typeface="Times New Roman" pitchFamily="18" charset="0"/>
              </a:rPr>
              <a:t>Yếu</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tố</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gây</a:t>
            </a:r>
            <a:r>
              <a:rPr lang="en-US" sz="2699" dirty="0">
                <a:solidFill>
                  <a:srgbClr val="008000"/>
                </a:solidFill>
                <a:latin typeface="Times New Roman" pitchFamily="18" charset="0"/>
                <a:cs typeface="Times New Roman" pitchFamily="18" charset="0"/>
              </a:rPr>
              <a:t> </a:t>
            </a:r>
            <a:r>
              <a:rPr lang="en-US" sz="2699" dirty="0" err="1">
                <a:solidFill>
                  <a:srgbClr val="008000"/>
                </a:solidFill>
                <a:latin typeface="Times New Roman" pitchFamily="18" charset="0"/>
                <a:cs typeface="Times New Roman" pitchFamily="18" charset="0"/>
              </a:rPr>
              <a:t>cười</a:t>
            </a:r>
            <a:r>
              <a:rPr lang="vi-VN" sz="2699" dirty="0">
                <a:solidFill>
                  <a:srgbClr val="008000"/>
                </a:solidFill>
                <a:latin typeface="Times New Roman" pitchFamily="18" charset="0"/>
                <a:cs typeface="Times New Roman" pitchFamily="18" charset="0"/>
              </a:rPr>
              <a:t>.</a:t>
            </a:r>
            <a:endParaRPr lang="en-US" sz="2699" dirty="0">
              <a:solidFill>
                <a:srgbClr val="008000"/>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1452837C-B4CA-44B1-9587-25F8B9161A37}"/>
              </a:ext>
            </a:extLst>
          </p:cNvPr>
          <p:cNvSpPr/>
          <p:nvPr/>
        </p:nvSpPr>
        <p:spPr>
          <a:xfrm>
            <a:off x="4966580" y="3733622"/>
            <a:ext cx="514400" cy="506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4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20" grpId="0" animBg="1"/>
      <p:bldP spid="21" grpId="0" animBg="1"/>
      <p:bldP spid="22" grpId="0" animBg="1"/>
      <p:bldP spid="23"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rotWithShape="1">
          <a:blip r:embed="rId2">
            <a:extLst>
              <a:ext uri="{28A0092B-C50C-407E-A947-70E740481C1C}">
                <a14:useLocalDpi xmlns:a14="http://schemas.microsoft.com/office/drawing/2010/main" val="0"/>
              </a:ext>
            </a:extLst>
          </a:blip>
          <a:srcRect t="4759" b="4759"/>
          <a:stretch/>
        </p:blipFill>
        <p:spPr>
          <a:xfrm>
            <a:off x="604848" y="-403654"/>
            <a:ext cx="7561352" cy="3143251"/>
          </a:xfrm>
          <a:prstGeom prst="rect">
            <a:avLst/>
          </a:prstGeom>
        </p:spPr>
      </p:pic>
      <p:sp>
        <p:nvSpPr>
          <p:cNvPr id="99" name="TextBox 98"/>
          <p:cNvSpPr txBox="1"/>
          <p:nvPr/>
        </p:nvSpPr>
        <p:spPr>
          <a:xfrm>
            <a:off x="1830470" y="253187"/>
            <a:ext cx="5110107" cy="1800365"/>
          </a:xfrm>
          <a:prstGeom prst="rect">
            <a:avLst/>
          </a:prstGeom>
          <a:noFill/>
        </p:spPr>
        <p:txBody>
          <a:bodyPr wrap="square" rtlCol="0">
            <a:spAutoFit/>
          </a:bodyPr>
          <a:lstStyle/>
          <a:p>
            <a:pPr defTabSz="685663"/>
            <a:r>
              <a:rPr lang="vi-VN" sz="2699" dirty="0">
                <a:solidFill>
                  <a:srgbClr val="0000FF"/>
                </a:solidFill>
                <a:latin typeface="Times New Roman" pitchFamily="18" charset="0"/>
                <a:cs typeface="Times New Roman" pitchFamily="18" charset="0"/>
              </a:rPr>
              <a:t>Câu </a:t>
            </a:r>
            <a:r>
              <a:rPr lang="en-US" sz="2699" dirty="0">
                <a:solidFill>
                  <a:srgbClr val="0000FF"/>
                </a:solidFill>
                <a:latin typeface="Times New Roman" pitchFamily="18" charset="0"/>
                <a:cs typeface="Times New Roman" pitchFamily="18" charset="0"/>
              </a:rPr>
              <a:t>2</a:t>
            </a:r>
            <a:r>
              <a:rPr lang="vi-VN" sz="2699" dirty="0">
                <a:solidFill>
                  <a:srgbClr val="0000FF"/>
                </a:solidFill>
                <a:latin typeface="Times New Roman" pitchFamily="18" charset="0"/>
                <a:cs typeface="Times New Roman" pitchFamily="18" charset="0"/>
              </a:rPr>
              <a:t>. </a:t>
            </a:r>
            <a:r>
              <a:rPr lang="vi-VN" sz="2800" dirty="0">
                <a:solidFill>
                  <a:srgbClr val="0000FF"/>
                </a:solidFill>
                <a:latin typeface="Open Sans" panose="020B0606030504020204" pitchFamily="34" charset="0"/>
                <a:ea typeface="Times New Roman" panose="02020603050405020304" pitchFamily="18" charset="0"/>
                <a:cs typeface="Times New Roman" panose="02020603050405020304" pitchFamily="18" charset="0"/>
              </a:rPr>
              <a:t>Truyện cổ tích thường phản ánh cuộc đấu tranh nào trong xã hội ?</a:t>
            </a:r>
            <a:endParaRPr lang="en-US" sz="2000" dirty="0">
              <a:solidFill>
                <a:srgbClr val="0000FF"/>
              </a:solidFill>
              <a:latin typeface="Arial" panose="020B0604020202020204" pitchFamily="34" charset="0"/>
              <a:ea typeface="Arial" panose="020B0604020202020204" pitchFamily="34" charset="0"/>
              <a:cs typeface="Times New Roman" panose="02020603050405020304" pitchFamily="18" charset="0"/>
            </a:endParaRPr>
          </a:p>
          <a:p>
            <a:pPr defTabSz="685663"/>
            <a:endParaRPr lang="en-US" sz="2699" dirty="0">
              <a:solidFill>
                <a:srgbClr val="0000FF"/>
              </a:solidFill>
            </a:endParaRPr>
          </a:p>
        </p:txBody>
      </p:sp>
      <p:pic>
        <p:nvPicPr>
          <p:cNvPr id="106" name="Picture 11" descr="C:\Users\ADMIN\Desktop\Tai nguyen thiet ke tro choi\Bảng gỗ\Picture1 (2).png">
            <a:hlinkClick r:id="" action="ppaction://noaction"/>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98" t="-3713"/>
          <a:stretch/>
        </p:blipFill>
        <p:spPr bwMode="auto">
          <a:xfrm>
            <a:off x="7189279" y="5337610"/>
            <a:ext cx="798104" cy="642938"/>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395408" y="2961512"/>
            <a:ext cx="4233122" cy="1915287"/>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en-US" sz="2800" dirty="0">
                <a:solidFill>
                  <a:srgbClr val="00B050"/>
                </a:solidFill>
                <a:latin typeface="Times New Roman" pitchFamily="18" charset="0"/>
                <a:cs typeface="Times New Roman" pitchFamily="18" charset="0"/>
              </a:rPr>
              <a:t>A. </a:t>
            </a:r>
            <a:r>
              <a:rPr lang="vi-VN" sz="2800" dirty="0">
                <a:solidFill>
                  <a:srgbClr val="00B050"/>
                </a:solidFill>
                <a:latin typeface="Open Sans" panose="020B0606030504020204" pitchFamily="34" charset="0"/>
                <a:ea typeface="Times New Roman" panose="02020603050405020304" pitchFamily="18" charset="0"/>
                <a:cs typeface="Times New Roman" panose="02020603050405020304" pitchFamily="18" charset="0"/>
              </a:rPr>
              <a:t>Cuộc đấu tranh giữa con người và thiên nhiên</a:t>
            </a:r>
            <a:endParaRPr lang="en-US" sz="28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algn="ctr" defTabSz="685663"/>
            <a:r>
              <a:rPr lang="vi-VN" sz="2699" dirty="0">
                <a:solidFill>
                  <a:srgbClr val="008000"/>
                </a:solidFill>
                <a:latin typeface="Times New Roman" pitchFamily="18" charset="0"/>
                <a:cs typeface="Times New Roman" pitchFamily="18" charset="0"/>
              </a:rPr>
              <a:t>.</a:t>
            </a:r>
            <a:endParaRPr lang="en-US" sz="2699" dirty="0">
              <a:solidFill>
                <a:srgbClr val="008000"/>
              </a:solidFill>
              <a:latin typeface="Times New Roman" pitchFamily="18" charset="0"/>
              <a:cs typeface="Times New Roman" pitchFamily="18" charset="0"/>
            </a:endParaRPr>
          </a:p>
        </p:txBody>
      </p:sp>
      <p:sp>
        <p:nvSpPr>
          <p:cNvPr id="17" name="Rounded Rectangle 16"/>
          <p:cNvSpPr/>
          <p:nvPr/>
        </p:nvSpPr>
        <p:spPr>
          <a:xfrm>
            <a:off x="4758477" y="4646287"/>
            <a:ext cx="4233123" cy="2059313"/>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699" dirty="0">
                <a:solidFill>
                  <a:srgbClr val="00B050"/>
                </a:solidFill>
                <a:latin typeface="Times New Roman" panose="02020603050405020304" pitchFamily="18" charset="0"/>
              </a:rPr>
              <a:t>D. </a:t>
            </a:r>
            <a:r>
              <a:rPr lang="vi-VN" sz="2800" dirty="0">
                <a:solidFill>
                  <a:srgbClr val="00B050"/>
                </a:solidFill>
                <a:latin typeface="Open Sans" panose="020B0606030504020204" pitchFamily="34" charset="0"/>
                <a:ea typeface="Times New Roman" panose="02020603050405020304" pitchFamily="18" charset="0"/>
                <a:cs typeface="Times New Roman" panose="02020603050405020304" pitchFamily="18" charset="0"/>
              </a:rPr>
              <a:t>Cuộc đấu tranh giữa khu vực văn minh và khu vực lạc hậu</a:t>
            </a:r>
            <a:endParaRPr lang="en-US" sz="20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algn="ctr" defTabSz="685663"/>
            <a:endParaRPr lang="en-US" sz="2699" dirty="0">
              <a:solidFill>
                <a:srgbClr val="00B050"/>
              </a:solidFill>
              <a:latin typeface="Calibri Light"/>
            </a:endParaRPr>
          </a:p>
        </p:txBody>
      </p:sp>
      <p:sp>
        <p:nvSpPr>
          <p:cNvPr id="18" name="Rounded Rectangle 17"/>
          <p:cNvSpPr/>
          <p:nvPr/>
        </p:nvSpPr>
        <p:spPr>
          <a:xfrm>
            <a:off x="395407" y="4876800"/>
            <a:ext cx="4233122" cy="1915287"/>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en-US" sz="2699" dirty="0">
                <a:solidFill>
                  <a:srgbClr val="00B050"/>
                </a:solidFill>
                <a:latin typeface="Times New Roman" pitchFamily="18" charset="0"/>
                <a:cs typeface="Times New Roman" pitchFamily="18" charset="0"/>
              </a:rPr>
              <a:t>C. </a:t>
            </a:r>
            <a:r>
              <a:rPr lang="vi-VN" sz="2800" dirty="0">
                <a:solidFill>
                  <a:srgbClr val="00B050"/>
                </a:solidFill>
                <a:latin typeface="Open Sans" panose="020B0606030504020204" pitchFamily="34" charset="0"/>
                <a:ea typeface="Times New Roman" panose="02020603050405020304" pitchFamily="18" charset="0"/>
                <a:cs typeface="Times New Roman" panose="02020603050405020304" pitchFamily="18" charset="0"/>
              </a:rPr>
              <a:t>Cuộc đấu tranh giữa thế giới phàm tục và thế giới thần tiên</a:t>
            </a:r>
            <a:endParaRPr lang="en-US" sz="20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algn="ctr" defTabSz="685663"/>
            <a:r>
              <a:rPr lang="en-US" sz="2699" dirty="0">
                <a:solidFill>
                  <a:srgbClr val="00B050"/>
                </a:solidFill>
                <a:latin typeface="Times New Roman" pitchFamily="18" charset="0"/>
                <a:cs typeface="Times New Roman" pitchFamily="18" charset="0"/>
              </a:rPr>
              <a:t>.</a:t>
            </a:r>
          </a:p>
        </p:txBody>
      </p:sp>
      <p:sp>
        <p:nvSpPr>
          <p:cNvPr id="19" name="Rounded Rectangle 18"/>
          <p:cNvSpPr/>
          <p:nvPr/>
        </p:nvSpPr>
        <p:spPr>
          <a:xfrm>
            <a:off x="4876800" y="2961511"/>
            <a:ext cx="3962400" cy="1473774"/>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dirty="0">
              <a:solidFill>
                <a:srgbClr val="008000"/>
              </a:solidFill>
              <a:latin typeface="Times New Roman" pitchFamily="18" charset="0"/>
              <a:cs typeface="Times New Roman" pitchFamily="18" charset="0"/>
            </a:endParaRPr>
          </a:p>
          <a:p>
            <a:pPr algn="ctr" defTabSz="685663"/>
            <a:r>
              <a:rPr lang="en-US" sz="2699" dirty="0">
                <a:solidFill>
                  <a:srgbClr val="00B050"/>
                </a:solidFill>
                <a:latin typeface="Times New Roman" pitchFamily="18" charset="0"/>
                <a:cs typeface="Times New Roman" pitchFamily="18" charset="0"/>
              </a:rPr>
              <a:t>B. </a:t>
            </a:r>
            <a:r>
              <a:rPr lang="vi-VN" sz="2800" dirty="0">
                <a:solidFill>
                  <a:srgbClr val="00B050"/>
                </a:solidFill>
                <a:latin typeface="Open Sans" panose="020B0606030504020204" pitchFamily="34" charset="0"/>
                <a:ea typeface="Times New Roman" panose="02020603050405020304" pitchFamily="18" charset="0"/>
                <a:cs typeface="Times New Roman" panose="02020603050405020304" pitchFamily="18" charset="0"/>
              </a:rPr>
              <a:t>Cuộc đấu tranh giữa cái thiện và cái ác</a:t>
            </a:r>
            <a:endParaRPr lang="en-US" sz="20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algn="ctr" defTabSz="685663"/>
            <a:endParaRPr lang="en-US" sz="2699" dirty="0">
              <a:solidFill>
                <a:srgbClr val="008000"/>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F54C2A23-C36A-4352-AE9A-10EF2E89189D}"/>
              </a:ext>
            </a:extLst>
          </p:cNvPr>
          <p:cNvSpPr/>
          <p:nvPr/>
        </p:nvSpPr>
        <p:spPr>
          <a:xfrm>
            <a:off x="5257800" y="3002309"/>
            <a:ext cx="514400" cy="506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003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6" grpId="0" animBg="1"/>
      <p:bldP spid="17" grpId="0" animBg="1"/>
      <p:bldP spid="18" grpId="0" animBg="1"/>
      <p:bldP spid="19"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rotWithShape="1">
          <a:blip r:embed="rId2">
            <a:extLst>
              <a:ext uri="{28A0092B-C50C-407E-A947-70E740481C1C}">
                <a14:useLocalDpi xmlns:a14="http://schemas.microsoft.com/office/drawing/2010/main" val="0"/>
              </a:ext>
            </a:extLst>
          </a:blip>
          <a:srcRect t="4759" b="4759"/>
          <a:stretch/>
        </p:blipFill>
        <p:spPr>
          <a:xfrm>
            <a:off x="620140" y="39781"/>
            <a:ext cx="7561352" cy="3143251"/>
          </a:xfrm>
          <a:prstGeom prst="rect">
            <a:avLst/>
          </a:prstGeom>
        </p:spPr>
      </p:pic>
      <p:sp>
        <p:nvSpPr>
          <p:cNvPr id="99" name="TextBox 98"/>
          <p:cNvSpPr txBox="1"/>
          <p:nvPr/>
        </p:nvSpPr>
        <p:spPr>
          <a:xfrm>
            <a:off x="2057400" y="609259"/>
            <a:ext cx="4972050" cy="1815882"/>
          </a:xfrm>
          <a:prstGeom prst="rect">
            <a:avLst/>
          </a:prstGeom>
          <a:noFill/>
        </p:spPr>
        <p:txBody>
          <a:bodyPr wrap="square" rtlCol="0">
            <a:spAutoFit/>
          </a:bodyPr>
          <a:lstStyle/>
          <a:p>
            <a:pPr algn="just" defTabSz="685663"/>
            <a:r>
              <a:rPr lang="vi-VN" sz="2699" dirty="0">
                <a:solidFill>
                  <a:srgbClr val="0000FF"/>
                </a:solidFill>
                <a:latin typeface="Times New Roman" pitchFamily="18" charset="0"/>
                <a:cs typeface="Times New Roman" pitchFamily="18" charset="0"/>
              </a:rPr>
              <a:t>Câu </a:t>
            </a:r>
            <a:r>
              <a:rPr lang="en-US" sz="2699" dirty="0">
                <a:solidFill>
                  <a:srgbClr val="0000FF"/>
                </a:solidFill>
                <a:latin typeface="Times New Roman" pitchFamily="18" charset="0"/>
                <a:cs typeface="Times New Roman" pitchFamily="18" charset="0"/>
              </a:rPr>
              <a:t>3</a:t>
            </a:r>
            <a:r>
              <a:rPr lang="vi-VN" sz="2699" dirty="0">
                <a:solidFill>
                  <a:srgbClr val="0000FF"/>
                </a:solidFill>
                <a:latin typeface="Times New Roman" pitchFamily="18" charset="0"/>
                <a:cs typeface="Times New Roman" pitchFamily="18" charset="0"/>
              </a:rPr>
              <a:t>. </a:t>
            </a:r>
            <a:r>
              <a:rPr lang="vi-VN" sz="2800" dirty="0">
                <a:solidFill>
                  <a:srgbClr val="0000FF"/>
                </a:solidFill>
              </a:rPr>
              <a:t>Chi tiết nào </a:t>
            </a:r>
            <a:r>
              <a:rPr lang="vi-VN" sz="2800" b="1" dirty="0">
                <a:solidFill>
                  <a:srgbClr val="0000FF"/>
                </a:solidFill>
              </a:rPr>
              <a:t>không</a:t>
            </a:r>
            <a:r>
              <a:rPr lang="vi-VN" sz="2800" dirty="0">
                <a:solidFill>
                  <a:srgbClr val="0000FF"/>
                </a:solidFill>
              </a:rPr>
              <a:t> cho thấy nguồn gốc ra đời và sự lớn lên khác thường, thần kì của Thạch Sanh</a:t>
            </a:r>
            <a:endParaRPr lang="en-US" sz="2800" dirty="0">
              <a:solidFill>
                <a:srgbClr val="0000FF"/>
              </a:solidFill>
              <a:latin typeface="Times New Roman" pitchFamily="18" charset="0"/>
              <a:cs typeface="Times New Roman" pitchFamily="18" charset="0"/>
            </a:endParaRPr>
          </a:p>
        </p:txBody>
      </p:sp>
      <p:pic>
        <p:nvPicPr>
          <p:cNvPr id="106" name="Picture 11" descr="C:\Users\ADMIN\Desktop\Tai nguyen thiet ke tro choi\Bảng gỗ\Picture1 (2).png">
            <a:hlinkClick r:id="" action="ppaction://noaction"/>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98" t="-3713"/>
          <a:stretch/>
        </p:blipFill>
        <p:spPr bwMode="auto">
          <a:xfrm>
            <a:off x="7189275" y="5337601"/>
            <a:ext cx="798104" cy="642938"/>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271464" y="2994619"/>
            <a:ext cx="4550568" cy="1503177"/>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800" dirty="0">
                <a:solidFill>
                  <a:srgbClr val="00B050"/>
                </a:solidFill>
                <a:latin typeface="Times New Roman"/>
              </a:rPr>
              <a:t>A. </a:t>
            </a:r>
            <a:r>
              <a:rPr lang="vi-VN" sz="2800" dirty="0">
                <a:solidFill>
                  <a:srgbClr val="00B050"/>
                </a:solidFill>
                <a:latin typeface="Open Sans" panose="020B0606030504020204" pitchFamily="34" charset="0"/>
                <a:ea typeface="Times New Roman" panose="02020603050405020304" pitchFamily="18" charset="0"/>
                <a:cs typeface="Times New Roman" panose="02020603050405020304" pitchFamily="18" charset="0"/>
              </a:rPr>
              <a:t>Ngọc Hoàng sai thái tử xuống đầu thai</a:t>
            </a:r>
            <a:endParaRPr lang="en-US" sz="20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algn="ctr" defTabSz="685663"/>
            <a:endParaRPr lang="en-US" sz="2400" dirty="0">
              <a:solidFill>
                <a:srgbClr val="70AD47"/>
              </a:solidFill>
              <a:latin typeface="Calibri Light"/>
            </a:endParaRPr>
          </a:p>
        </p:txBody>
      </p:sp>
      <p:sp>
        <p:nvSpPr>
          <p:cNvPr id="21" name="Rounded Rectangle 20"/>
          <p:cNvSpPr/>
          <p:nvPr/>
        </p:nvSpPr>
        <p:spPr>
          <a:xfrm>
            <a:off x="4822030" y="3076523"/>
            <a:ext cx="4321970" cy="1437362"/>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800" dirty="0">
                <a:solidFill>
                  <a:srgbClr val="00B050"/>
                </a:solidFill>
                <a:latin typeface="Times New Roman" panose="02020603050405020304" pitchFamily="18" charset="0"/>
              </a:rPr>
              <a:t>B. </a:t>
            </a:r>
            <a:r>
              <a:rPr lang="vi-VN" sz="2800" dirty="0">
                <a:solidFill>
                  <a:srgbClr val="00B050"/>
                </a:solidFill>
                <a:latin typeface="Open Sans" panose="020B0606030504020204" pitchFamily="34" charset="0"/>
                <a:ea typeface="Times New Roman" panose="02020603050405020304" pitchFamily="18" charset="0"/>
                <a:cs typeface="Times New Roman" panose="02020603050405020304" pitchFamily="18" charset="0"/>
              </a:rPr>
              <a:t>Người mẹ mang thai mấy năm mới sinh</a:t>
            </a:r>
            <a:endParaRPr lang="en-US" sz="28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algn="ctr" defTabSz="685663"/>
            <a:endParaRPr lang="en-US" sz="2400" dirty="0">
              <a:solidFill>
                <a:srgbClr val="008000"/>
              </a:solidFill>
            </a:endParaRPr>
          </a:p>
        </p:txBody>
      </p:sp>
      <p:sp>
        <p:nvSpPr>
          <p:cNvPr id="22" name="Rounded Rectangle 21"/>
          <p:cNvSpPr/>
          <p:nvPr/>
        </p:nvSpPr>
        <p:spPr>
          <a:xfrm>
            <a:off x="381000" y="4702024"/>
            <a:ext cx="4441031" cy="1851175"/>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800" dirty="0">
              <a:solidFill>
                <a:srgbClr val="00B050"/>
              </a:solidFill>
              <a:latin typeface="Times New Roman" pitchFamily="18" charset="0"/>
              <a:cs typeface="Times New Roman" pitchFamily="18" charset="0"/>
            </a:endParaRPr>
          </a:p>
          <a:p>
            <a:pPr algn="ctr" defTabSz="685663"/>
            <a:r>
              <a:rPr lang="en-US" sz="2800" dirty="0">
                <a:solidFill>
                  <a:srgbClr val="00B050"/>
                </a:solidFill>
                <a:latin typeface="Times New Roman" pitchFamily="18" charset="0"/>
                <a:cs typeface="Times New Roman" pitchFamily="18" charset="0"/>
              </a:rPr>
              <a:t>C. </a:t>
            </a:r>
            <a:r>
              <a:rPr lang="vi-VN" sz="2800" dirty="0">
                <a:solidFill>
                  <a:srgbClr val="00B050"/>
                </a:solidFill>
                <a:latin typeface="Open Sans" panose="020B0606030504020204" pitchFamily="34" charset="0"/>
                <a:ea typeface="Times New Roman" panose="02020603050405020304" pitchFamily="18" charset="0"/>
                <a:cs typeface="Times New Roman" panose="02020603050405020304" pitchFamily="18" charset="0"/>
              </a:rPr>
              <a:t>Thạch Sanh là con nhà nông dân, mồ côi cha mẹ, sống nghèo khổ bằng nghề kiếm củi</a:t>
            </a:r>
            <a:endParaRPr lang="en-US" sz="20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algn="ctr" defTabSz="685663"/>
            <a:r>
              <a:rPr lang="en-US" sz="2400" dirty="0">
                <a:solidFill>
                  <a:srgbClr val="008000"/>
                </a:solidFill>
                <a:latin typeface="Times New Roman" pitchFamily="18" charset="0"/>
                <a:cs typeface="Times New Roman" pitchFamily="18" charset="0"/>
              </a:rPr>
              <a:t>t.</a:t>
            </a:r>
          </a:p>
        </p:txBody>
      </p:sp>
      <p:sp>
        <p:nvSpPr>
          <p:cNvPr id="23" name="Rounded Rectangle 22"/>
          <p:cNvSpPr/>
          <p:nvPr/>
        </p:nvSpPr>
        <p:spPr>
          <a:xfrm>
            <a:off x="4822030" y="4686219"/>
            <a:ext cx="4371976" cy="1562522"/>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800" dirty="0">
              <a:solidFill>
                <a:srgbClr val="00B050"/>
              </a:solidFill>
              <a:latin typeface="Times New Roman" panose="02020603050405020304" pitchFamily="18" charset="0"/>
              <a:cs typeface="Times New Roman" panose="02020603050405020304" pitchFamily="18" charset="0"/>
            </a:endParaRPr>
          </a:p>
          <a:p>
            <a:pPr algn="ctr" defTabSz="685663"/>
            <a:r>
              <a:rPr lang="vi-VN" sz="2800" dirty="0">
                <a:solidFill>
                  <a:srgbClr val="00B050"/>
                </a:solidFill>
                <a:latin typeface="Times New Roman" panose="02020603050405020304" pitchFamily="18" charset="0"/>
                <a:cs typeface="Times New Roman" panose="02020603050405020304" pitchFamily="18" charset="0"/>
              </a:rPr>
              <a:t>D. </a:t>
            </a:r>
            <a:r>
              <a:rPr lang="vi-VN" sz="2800" dirty="0">
                <a:solidFill>
                  <a:srgbClr val="00B050"/>
                </a:solidFill>
                <a:latin typeface="Open Sans" panose="020B0606030504020204" pitchFamily="34" charset="0"/>
                <a:ea typeface="Times New Roman" panose="02020603050405020304" pitchFamily="18" charset="0"/>
                <a:cs typeface="Times New Roman" panose="02020603050405020304" pitchFamily="18" charset="0"/>
              </a:rPr>
              <a:t>Ngọc Hoàng sai thiên thần xuống dạy phép thần thông</a:t>
            </a:r>
            <a:endParaRPr lang="en-US" sz="20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algn="ctr" defTabSz="685663"/>
            <a:r>
              <a:rPr lang="vi-VN" sz="2400" dirty="0">
                <a:solidFill>
                  <a:srgbClr val="008000"/>
                </a:solidFill>
                <a:latin typeface="Times New Roman" panose="02020603050405020304" pitchFamily="18" charset="0"/>
                <a:cs typeface="Times New Roman" panose="02020603050405020304" pitchFamily="18" charset="0"/>
              </a:rPr>
              <a:t>.</a:t>
            </a:r>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7FEA25CD-E3B3-45E8-B94F-C259092E6536}"/>
              </a:ext>
            </a:extLst>
          </p:cNvPr>
          <p:cNvSpPr/>
          <p:nvPr/>
        </p:nvSpPr>
        <p:spPr>
          <a:xfrm>
            <a:off x="762000" y="4813804"/>
            <a:ext cx="514400" cy="506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9302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20" grpId="0" animBg="1"/>
      <p:bldP spid="21" grpId="0" animBg="1"/>
      <p:bldP spid="22" grpId="0" animBg="1"/>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rotWithShape="1">
          <a:blip r:embed="rId2">
            <a:extLst>
              <a:ext uri="{28A0092B-C50C-407E-A947-70E740481C1C}">
                <a14:useLocalDpi xmlns:a14="http://schemas.microsoft.com/office/drawing/2010/main" val="0"/>
              </a:ext>
            </a:extLst>
          </a:blip>
          <a:srcRect t="4759" b="4759"/>
          <a:stretch/>
        </p:blipFill>
        <p:spPr>
          <a:xfrm>
            <a:off x="533400" y="-173382"/>
            <a:ext cx="7561352" cy="3143251"/>
          </a:xfrm>
          <a:prstGeom prst="rect">
            <a:avLst/>
          </a:prstGeom>
        </p:spPr>
      </p:pic>
      <p:sp>
        <p:nvSpPr>
          <p:cNvPr id="99" name="TextBox 98"/>
          <p:cNvSpPr txBox="1"/>
          <p:nvPr/>
        </p:nvSpPr>
        <p:spPr>
          <a:xfrm>
            <a:off x="2147958" y="533400"/>
            <a:ext cx="4938641" cy="1938992"/>
          </a:xfrm>
          <a:prstGeom prst="rect">
            <a:avLst/>
          </a:prstGeom>
          <a:noFill/>
        </p:spPr>
        <p:txBody>
          <a:bodyPr wrap="square" rtlCol="0">
            <a:spAutoFit/>
          </a:bodyPr>
          <a:lstStyle/>
          <a:p>
            <a:pPr defTabSz="685663"/>
            <a:r>
              <a:rPr lang="vi-VN" sz="2699" dirty="0">
                <a:solidFill>
                  <a:srgbClr val="0000FF"/>
                </a:solidFill>
                <a:latin typeface="Times New Roman" panose="02020603050405020304" pitchFamily="18" charset="0"/>
              </a:rPr>
              <a:t>Câu </a:t>
            </a:r>
            <a:r>
              <a:rPr lang="en-US" sz="2699" dirty="0">
                <a:solidFill>
                  <a:srgbClr val="0000FF"/>
                </a:solidFill>
                <a:latin typeface="Times New Roman" panose="02020603050405020304" pitchFamily="18" charset="0"/>
              </a:rPr>
              <a:t>4</a:t>
            </a:r>
            <a:r>
              <a:rPr lang="vi-VN" sz="2699" dirty="0">
                <a:solidFill>
                  <a:srgbClr val="0000FF"/>
                </a:solidFill>
                <a:latin typeface="Times New Roman" panose="02020603050405020304" pitchFamily="18" charset="0"/>
              </a:rPr>
              <a:t>.</a:t>
            </a:r>
            <a:r>
              <a:rPr lang="vi-VN" sz="3600" dirty="0">
                <a:solidFill>
                  <a:srgbClr val="0000FF"/>
                </a:solidFill>
                <a:latin typeface="Times New Roman" panose="02020603050405020304" pitchFamily="18" charset="0"/>
              </a:rPr>
              <a:t> </a:t>
            </a:r>
            <a:r>
              <a:rPr lang="vi-VN" sz="2800" dirty="0">
                <a:solidFill>
                  <a:srgbClr val="0000FF"/>
                </a:solidFill>
              </a:rPr>
              <a:t>Hình ảnh niêu cơm ăn hết lại đầy trong truyện Thạch Sanh </a:t>
            </a:r>
            <a:r>
              <a:rPr lang="vi-VN" sz="2800" b="1" dirty="0">
                <a:solidFill>
                  <a:srgbClr val="0000FF"/>
                </a:solidFill>
              </a:rPr>
              <a:t>không </a:t>
            </a:r>
            <a:r>
              <a:rPr lang="vi-VN" sz="2800" dirty="0">
                <a:solidFill>
                  <a:srgbClr val="0000FF"/>
                </a:solidFill>
              </a:rPr>
              <a:t>thể hiện ý nghĩa nào?</a:t>
            </a:r>
            <a:endParaRPr lang="en-US" sz="2699" dirty="0">
              <a:solidFill>
                <a:srgbClr val="0000FF"/>
              </a:solidFill>
              <a:latin typeface="Calibri Light"/>
            </a:endParaRPr>
          </a:p>
        </p:txBody>
      </p:sp>
      <p:pic>
        <p:nvPicPr>
          <p:cNvPr id="106" name="Picture 11" descr="C:\Users\ADMIN\Desktop\Tai nguyen thiet ke tro choi\Bảng gỗ\Picture1 (2).png">
            <a:hlinkClick r:id="" action="ppaction://noaction"/>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98" t="-3713"/>
          <a:stretch/>
        </p:blipFill>
        <p:spPr bwMode="auto">
          <a:xfrm>
            <a:off x="7189270" y="5337589"/>
            <a:ext cx="798104" cy="642938"/>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4688757" y="4687284"/>
            <a:ext cx="4226643" cy="178971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400" dirty="0">
                <a:solidFill>
                  <a:srgbClr val="336600"/>
                </a:solidFill>
                <a:latin typeface="Times New Roman" pitchFamily="18" charset="0"/>
                <a:cs typeface="Times New Roman" pitchFamily="18" charset="0"/>
              </a:rPr>
              <a:t>D. </a:t>
            </a:r>
            <a:r>
              <a:rPr lang="vi-VN" sz="2800" dirty="0">
                <a:solidFill>
                  <a:srgbClr val="336600"/>
                </a:solidFill>
                <a:latin typeface="Open Sans" panose="020B0606030504020204" pitchFamily="34" charset="0"/>
                <a:ea typeface="Times New Roman" panose="02020603050405020304" pitchFamily="18" charset="0"/>
                <a:cs typeface="Times New Roman" panose="02020603050405020304" pitchFamily="18" charset="0"/>
              </a:rPr>
              <a:t>Ước mơ về cuộc sống đầy đủ, no ấm, sung túc của nhân dân.</a:t>
            </a:r>
            <a:endParaRPr lang="en-US" sz="2000" dirty="0">
              <a:solidFill>
                <a:srgbClr val="336600"/>
              </a:solidFill>
              <a:latin typeface="Arial" panose="020B0604020202020204" pitchFamily="34" charset="0"/>
              <a:ea typeface="Arial" panose="020B0604020202020204" pitchFamily="34" charset="0"/>
              <a:cs typeface="Times New Roman" panose="02020603050405020304" pitchFamily="18" charset="0"/>
            </a:endParaRPr>
          </a:p>
          <a:p>
            <a:pPr algn="ctr" defTabSz="685663"/>
            <a:endParaRPr lang="en-US" sz="2100" dirty="0">
              <a:solidFill>
                <a:srgbClr val="008000"/>
              </a:solidFill>
              <a:latin typeface="Times New Roman" pitchFamily="18" charset="0"/>
              <a:cs typeface="Times New Roman" pitchFamily="18" charset="0"/>
            </a:endParaRPr>
          </a:p>
        </p:txBody>
      </p:sp>
      <p:sp>
        <p:nvSpPr>
          <p:cNvPr id="17" name="Rounded Rectangle 16"/>
          <p:cNvSpPr/>
          <p:nvPr/>
        </p:nvSpPr>
        <p:spPr>
          <a:xfrm>
            <a:off x="-76201" y="4706062"/>
            <a:ext cx="4764957" cy="2456738"/>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663"/>
            <a:endParaRPr lang="en-US" sz="2100" dirty="0">
              <a:solidFill>
                <a:srgbClr val="008000"/>
              </a:solidFill>
              <a:latin typeface="Times New Roman" pitchFamily="18" charset="0"/>
              <a:cs typeface="Times New Roman" pitchFamily="18" charset="0"/>
            </a:endParaRPr>
          </a:p>
          <a:p>
            <a:pPr algn="just" defTabSz="685663"/>
            <a:r>
              <a:rPr lang="vi-VN" sz="2400" dirty="0">
                <a:solidFill>
                  <a:srgbClr val="008000"/>
                </a:solidFill>
                <a:latin typeface="Times New Roman" pitchFamily="18" charset="0"/>
                <a:cs typeface="Times New Roman" pitchFamily="18" charset="0"/>
              </a:rPr>
              <a:t>C</a:t>
            </a:r>
            <a:r>
              <a:rPr lang="vi-VN" sz="2400" dirty="0">
                <a:solidFill>
                  <a:srgbClr val="336600"/>
                </a:solidFill>
                <a:latin typeface="Times New Roman" pitchFamily="18" charset="0"/>
                <a:cs typeface="Times New Roman" pitchFamily="18" charset="0"/>
              </a:rPr>
              <a:t>. </a:t>
            </a:r>
            <a:r>
              <a:rPr lang="en-US" sz="2400" dirty="0">
                <a:solidFill>
                  <a:srgbClr val="336600"/>
                </a:solidFill>
                <a:latin typeface="Times New Roman" pitchFamily="18" charset="0"/>
                <a:cs typeface="Times New Roman" pitchFamily="18" charset="0"/>
              </a:rPr>
              <a:t>T</a:t>
            </a:r>
            <a:r>
              <a:rPr lang="vi-VN" sz="2800" dirty="0">
                <a:solidFill>
                  <a:srgbClr val="336600"/>
                </a:solidFill>
                <a:latin typeface="Open Sans" panose="020B0606030504020204" pitchFamily="34" charset="0"/>
                <a:ea typeface="Times New Roman" panose="02020603050405020304" pitchFamily="18" charset="0"/>
                <a:cs typeface="Times New Roman" panose="02020603050405020304" pitchFamily="18" charset="0"/>
              </a:rPr>
              <a:t>hể hiện mơ ước về một quốc gia có lực lượng quân đội hùng cường để có thể tự bảo vệ đất nước trước lũ giặc ngoại xâm hung bạo</a:t>
            </a:r>
            <a:r>
              <a:rPr lang="vi-VN" sz="2400" dirty="0">
                <a:solidFill>
                  <a:srgbClr val="212529"/>
                </a:solidFill>
                <a:latin typeface="Open Sans" panose="020B0606030504020204" pitchFamily="34" charset="0"/>
                <a:ea typeface="Times New Roman" panose="02020603050405020304" pitchFamily="18" charset="0"/>
                <a:cs typeface="Times New Roman" panose="02020603050405020304" pitchFamily="18" charset="0"/>
              </a:rPr>
              <a:t>.</a:t>
            </a:r>
            <a:endParaRPr lang="en-US" dirty="0">
              <a:latin typeface="Arial" panose="020B0604020202020204" pitchFamily="34" charset="0"/>
              <a:ea typeface="Arial" panose="020B0604020202020204" pitchFamily="34" charset="0"/>
              <a:cs typeface="Times New Roman" panose="02020603050405020304" pitchFamily="18" charset="0"/>
            </a:endParaRPr>
          </a:p>
          <a:p>
            <a:pPr algn="just" defTabSz="685663"/>
            <a:r>
              <a:rPr lang="vi-VN" sz="2100" dirty="0">
                <a:solidFill>
                  <a:srgbClr val="008000"/>
                </a:solidFill>
                <a:latin typeface="Times New Roman" pitchFamily="18" charset="0"/>
                <a:cs typeface="Times New Roman" pitchFamily="18" charset="0"/>
              </a:rPr>
              <a:t>.</a:t>
            </a:r>
            <a:endParaRPr lang="en-US" sz="2100" dirty="0">
              <a:solidFill>
                <a:srgbClr val="008000"/>
              </a:solidFill>
            </a:endParaRPr>
          </a:p>
        </p:txBody>
      </p:sp>
      <p:sp>
        <p:nvSpPr>
          <p:cNvPr id="18" name="Rounded Rectangle 17"/>
          <p:cNvSpPr/>
          <p:nvPr/>
        </p:nvSpPr>
        <p:spPr>
          <a:xfrm>
            <a:off x="0" y="2743200"/>
            <a:ext cx="4688757" cy="1770870"/>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400" dirty="0">
              <a:solidFill>
                <a:srgbClr val="336600"/>
              </a:solidFill>
              <a:latin typeface="Times New Roman" pitchFamily="18" charset="0"/>
              <a:cs typeface="Times New Roman" pitchFamily="18" charset="0"/>
            </a:endParaRPr>
          </a:p>
          <a:p>
            <a:pPr algn="ctr" defTabSz="685663"/>
            <a:r>
              <a:rPr lang="vi-VN" sz="2400" dirty="0">
                <a:solidFill>
                  <a:srgbClr val="336600"/>
                </a:solidFill>
                <a:latin typeface="Times New Roman" pitchFamily="18" charset="0"/>
                <a:cs typeface="Times New Roman" pitchFamily="18" charset="0"/>
              </a:rPr>
              <a:t>A. </a:t>
            </a:r>
            <a:r>
              <a:rPr lang="vi-VN" sz="2800" dirty="0">
                <a:solidFill>
                  <a:srgbClr val="336600"/>
                </a:solidFill>
                <a:latin typeface="Open Sans" panose="020B0606030504020204" pitchFamily="34" charset="0"/>
                <a:ea typeface="Times New Roman" panose="02020603050405020304" pitchFamily="18" charset="0"/>
                <a:cs typeface="Times New Roman" panose="02020603050405020304" pitchFamily="18" charset="0"/>
              </a:rPr>
              <a:t>Khát vọng chung sống hòa bình và tình bác ái, khoan dung của dân tộc ta.</a:t>
            </a:r>
            <a:endParaRPr lang="en-US" sz="2000" dirty="0">
              <a:solidFill>
                <a:srgbClr val="336600"/>
              </a:solidFill>
              <a:latin typeface="Arial" panose="020B0604020202020204" pitchFamily="34" charset="0"/>
              <a:ea typeface="Arial" panose="020B0604020202020204" pitchFamily="34" charset="0"/>
              <a:cs typeface="Times New Roman" panose="02020603050405020304" pitchFamily="18" charset="0"/>
            </a:endParaRPr>
          </a:p>
          <a:p>
            <a:pPr algn="ctr" defTabSz="685663"/>
            <a:r>
              <a:rPr lang="en-US" sz="2400" dirty="0">
                <a:solidFill>
                  <a:srgbClr val="336600"/>
                </a:solidFill>
                <a:latin typeface="Times New Roman" pitchFamily="18" charset="0"/>
                <a:cs typeface="Times New Roman" pitchFamily="18" charset="0"/>
              </a:rPr>
              <a:t>.</a:t>
            </a:r>
          </a:p>
        </p:txBody>
      </p:sp>
      <p:sp>
        <p:nvSpPr>
          <p:cNvPr id="19" name="Rounded Rectangle 18"/>
          <p:cNvSpPr/>
          <p:nvPr/>
        </p:nvSpPr>
        <p:spPr>
          <a:xfrm>
            <a:off x="4688757" y="2645606"/>
            <a:ext cx="4455243" cy="1938992"/>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400" dirty="0">
                <a:solidFill>
                  <a:srgbClr val="336600"/>
                </a:solidFill>
                <a:latin typeface="Times New Roman" pitchFamily="18" charset="0"/>
                <a:cs typeface="Times New Roman" pitchFamily="18" charset="0"/>
              </a:rPr>
              <a:t>B.</a:t>
            </a:r>
            <a:r>
              <a:rPr lang="en-US" sz="2400" dirty="0">
                <a:solidFill>
                  <a:srgbClr val="336600"/>
                </a:solidFill>
                <a:latin typeface="Times New Roman" pitchFamily="18" charset="0"/>
                <a:cs typeface="Times New Roman" pitchFamily="18" charset="0"/>
              </a:rPr>
              <a:t> </a:t>
            </a:r>
            <a:r>
              <a:rPr lang="vi-VN" sz="2800" dirty="0">
                <a:solidFill>
                  <a:srgbClr val="336600"/>
                </a:solidFill>
                <a:latin typeface="Open Sans" panose="020B0606030504020204" pitchFamily="34" charset="0"/>
                <a:ea typeface="Times New Roman" panose="02020603050405020304" pitchFamily="18" charset="0"/>
                <a:cs typeface="Times New Roman" panose="02020603050405020304" pitchFamily="18" charset="0"/>
              </a:rPr>
              <a:t>Thể hiện tài năng phi thường của Thạch Sanh, không chỉ khiến quân giặc quy hàng mà còn "tâm phục, khẩu phụ</a:t>
            </a:r>
            <a:r>
              <a:rPr lang="vi-VN" sz="2800" dirty="0">
                <a:solidFill>
                  <a:srgbClr val="212529"/>
                </a:solidFill>
                <a:latin typeface="Open Sans" panose="020B0606030504020204" pitchFamily="34" charset="0"/>
                <a:ea typeface="Times New Roman" panose="02020603050405020304" pitchFamily="18" charset="0"/>
                <a:cs typeface="Times New Roman" panose="02020603050405020304" pitchFamily="18" charset="0"/>
              </a:rPr>
              <a:t>c</a:t>
            </a:r>
            <a:endParaRPr lang="en-US" sz="2400" dirty="0">
              <a:solidFill>
                <a:srgbClr val="008000"/>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5381266E-B714-40A7-ACC5-A167F3ABA133}"/>
              </a:ext>
            </a:extLst>
          </p:cNvPr>
          <p:cNvSpPr/>
          <p:nvPr/>
        </p:nvSpPr>
        <p:spPr>
          <a:xfrm>
            <a:off x="0" y="4687284"/>
            <a:ext cx="514400" cy="506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6620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6" grpId="0" animBg="1"/>
      <p:bldP spid="17" grpId="0" animBg="1"/>
      <p:bldP spid="18" grpId="0" animBg="1"/>
      <p:bldP spid="19"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rotWithShape="1">
          <a:blip r:embed="rId2">
            <a:extLst>
              <a:ext uri="{28A0092B-C50C-407E-A947-70E740481C1C}">
                <a14:useLocalDpi xmlns:a14="http://schemas.microsoft.com/office/drawing/2010/main" val="0"/>
              </a:ext>
            </a:extLst>
          </a:blip>
          <a:srcRect t="4759" b="4759"/>
          <a:stretch/>
        </p:blipFill>
        <p:spPr>
          <a:xfrm>
            <a:off x="426009" y="-327446"/>
            <a:ext cx="7561352" cy="3143251"/>
          </a:xfrm>
          <a:prstGeom prst="rect">
            <a:avLst/>
          </a:prstGeom>
        </p:spPr>
      </p:pic>
      <p:sp>
        <p:nvSpPr>
          <p:cNvPr id="99" name="TextBox 98"/>
          <p:cNvSpPr txBox="1"/>
          <p:nvPr/>
        </p:nvSpPr>
        <p:spPr>
          <a:xfrm>
            <a:off x="1928194" y="430320"/>
            <a:ext cx="4911446" cy="1692771"/>
          </a:xfrm>
          <a:prstGeom prst="rect">
            <a:avLst/>
          </a:prstGeom>
          <a:noFill/>
        </p:spPr>
        <p:txBody>
          <a:bodyPr wrap="square" rtlCol="0">
            <a:spAutoFit/>
          </a:bodyPr>
          <a:lstStyle/>
          <a:p>
            <a:pPr defTabSz="685663"/>
            <a:r>
              <a:rPr lang="vi-VN" sz="2699" dirty="0">
                <a:solidFill>
                  <a:srgbClr val="0000FF"/>
                </a:solidFill>
                <a:latin typeface="Times New Roman" panose="02020603050405020304" pitchFamily="18" charset="0"/>
              </a:rPr>
              <a:t>Câu </a:t>
            </a:r>
            <a:r>
              <a:rPr lang="en-GB" sz="2699" dirty="0">
                <a:solidFill>
                  <a:srgbClr val="0000FF"/>
                </a:solidFill>
                <a:latin typeface="Times New Roman" panose="02020603050405020304" pitchFamily="18" charset="0"/>
              </a:rPr>
              <a:t>5</a:t>
            </a:r>
            <a:r>
              <a:rPr lang="vi-VN" sz="3200" dirty="0">
                <a:solidFill>
                  <a:srgbClr val="0000FF"/>
                </a:solidFill>
                <a:latin typeface="Times New Roman" panose="02020603050405020304" pitchFamily="18" charset="0"/>
              </a:rPr>
              <a:t>. </a:t>
            </a:r>
            <a:r>
              <a:rPr lang="vi-VN" sz="2400" dirty="0">
                <a:solidFill>
                  <a:srgbClr val="0000FF"/>
                </a:solidFill>
              </a:rPr>
              <a:t>Chi tiết mẹ con Lí Thông dù đã được Thạch Sanh tha mạng nhưng vẫn bị sét đánh chết, hóa thành con bọ hung có ý nghĩa gì </a:t>
            </a:r>
            <a:r>
              <a:rPr lang="en-US" sz="2400" dirty="0">
                <a:solidFill>
                  <a:srgbClr val="0000FF"/>
                </a:solidFill>
              </a:rPr>
              <a:t>?</a:t>
            </a:r>
            <a:endParaRPr lang="en-US" sz="2699" dirty="0">
              <a:solidFill>
                <a:srgbClr val="0000FF"/>
              </a:solidFill>
              <a:latin typeface="Calibri Light"/>
            </a:endParaRPr>
          </a:p>
        </p:txBody>
      </p:sp>
      <p:sp>
        <p:nvSpPr>
          <p:cNvPr id="102" name="Rounded Rectangle 101"/>
          <p:cNvSpPr/>
          <p:nvPr/>
        </p:nvSpPr>
        <p:spPr>
          <a:xfrm>
            <a:off x="4675706" y="4640452"/>
            <a:ext cx="4087294" cy="1340054"/>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800" dirty="0">
              <a:solidFill>
                <a:srgbClr val="336600"/>
              </a:solidFill>
              <a:latin typeface="Times New Roman" panose="02020603050405020304" pitchFamily="18" charset="0"/>
            </a:endParaRPr>
          </a:p>
          <a:p>
            <a:pPr algn="ctr" defTabSz="685663"/>
            <a:r>
              <a:rPr lang="vi-VN" sz="2800" dirty="0">
                <a:solidFill>
                  <a:srgbClr val="336600"/>
                </a:solidFill>
                <a:latin typeface="Times New Roman" panose="02020603050405020304" pitchFamily="18" charset="0"/>
              </a:rPr>
              <a:t>D. </a:t>
            </a:r>
            <a:r>
              <a:rPr lang="vi-VN" sz="2400" dirty="0">
                <a:solidFill>
                  <a:srgbClr val="336600"/>
                </a:solidFill>
              </a:rPr>
              <a:t>Phản ánh quan niệm cái ác sẽ bị trừng trị, kẻ gieo gió phải gặt bão</a:t>
            </a:r>
            <a:endParaRPr lang="en-US" sz="2400" dirty="0">
              <a:solidFill>
                <a:srgbClr val="336600"/>
              </a:solidFill>
            </a:endParaRPr>
          </a:p>
          <a:p>
            <a:pPr algn="ctr" defTabSz="685663"/>
            <a:endParaRPr lang="en-US" sz="2099" dirty="0">
              <a:solidFill>
                <a:srgbClr val="008000"/>
              </a:solidFill>
              <a:latin typeface="Calibri Light"/>
            </a:endParaRPr>
          </a:p>
        </p:txBody>
      </p:sp>
      <p:sp>
        <p:nvSpPr>
          <p:cNvPr id="103" name="Rounded Rectangle 102"/>
          <p:cNvSpPr/>
          <p:nvPr/>
        </p:nvSpPr>
        <p:spPr>
          <a:xfrm>
            <a:off x="762000" y="2895600"/>
            <a:ext cx="3749606" cy="1606395"/>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800" dirty="0">
                <a:solidFill>
                  <a:srgbClr val="336600"/>
                </a:solidFill>
                <a:latin typeface="Times New Roman" panose="02020603050405020304" pitchFamily="18" charset="0"/>
                <a:cs typeface="Times New Roman" pitchFamily="18" charset="0"/>
              </a:rPr>
              <a:t>A. </a:t>
            </a:r>
            <a:r>
              <a:rPr lang="vi-VN" sz="2400" dirty="0">
                <a:solidFill>
                  <a:srgbClr val="336600"/>
                </a:solidFill>
              </a:rPr>
              <a:t>Cho thấy sức mạnh siêu nhân bí ẩn, không thể lường trước được</a:t>
            </a:r>
            <a:endParaRPr lang="en-US" sz="2400" dirty="0">
              <a:solidFill>
                <a:srgbClr val="336600"/>
              </a:solidFill>
            </a:endParaRPr>
          </a:p>
          <a:p>
            <a:pPr algn="ctr" defTabSz="685663"/>
            <a:endParaRPr lang="en-US" sz="2099" dirty="0">
              <a:solidFill>
                <a:srgbClr val="008000"/>
              </a:solidFill>
              <a:latin typeface="Calibri Light"/>
              <a:cs typeface="Times New Roman" pitchFamily="18" charset="0"/>
            </a:endParaRPr>
          </a:p>
        </p:txBody>
      </p:sp>
      <p:sp>
        <p:nvSpPr>
          <p:cNvPr id="104" name="Rounded Rectangle 103"/>
          <p:cNvSpPr/>
          <p:nvPr/>
        </p:nvSpPr>
        <p:spPr>
          <a:xfrm>
            <a:off x="609600" y="4622943"/>
            <a:ext cx="3902005" cy="1606395"/>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800" dirty="0">
                <a:solidFill>
                  <a:srgbClr val="336600"/>
                </a:solidFill>
                <a:latin typeface="Times New Roman" pitchFamily="18" charset="0"/>
                <a:cs typeface="Times New Roman" pitchFamily="18" charset="0"/>
              </a:rPr>
              <a:t>C. </a:t>
            </a:r>
            <a:r>
              <a:rPr lang="vi-VN" sz="2400" dirty="0">
                <a:solidFill>
                  <a:srgbClr val="336600"/>
                </a:solidFill>
              </a:rPr>
              <a:t>Cảnh báo tai nạn có thể ập tới bất cứ lúc nào</a:t>
            </a:r>
            <a:endParaRPr lang="en-US" sz="2400" dirty="0">
              <a:solidFill>
                <a:srgbClr val="336600"/>
              </a:solidFill>
            </a:endParaRPr>
          </a:p>
          <a:p>
            <a:pPr algn="ctr" defTabSz="685663"/>
            <a:endParaRPr lang="en-US" sz="2099" dirty="0">
              <a:solidFill>
                <a:srgbClr val="008000"/>
              </a:solidFill>
              <a:latin typeface="Times New Roman" pitchFamily="18" charset="0"/>
              <a:cs typeface="Times New Roman" pitchFamily="18" charset="0"/>
            </a:endParaRPr>
          </a:p>
        </p:txBody>
      </p:sp>
      <p:sp>
        <p:nvSpPr>
          <p:cNvPr id="105" name="Rounded Rectangle 104"/>
          <p:cNvSpPr/>
          <p:nvPr/>
        </p:nvSpPr>
        <p:spPr>
          <a:xfrm>
            <a:off x="4675706" y="2895600"/>
            <a:ext cx="3630094" cy="1578861"/>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800" dirty="0">
                <a:solidFill>
                  <a:srgbClr val="336600"/>
                </a:solidFill>
                <a:latin typeface="Times New Roman" panose="02020603050405020304" pitchFamily="18" charset="0"/>
              </a:rPr>
              <a:t>B. </a:t>
            </a:r>
            <a:r>
              <a:rPr lang="vi-VN" sz="2400" dirty="0">
                <a:solidFill>
                  <a:srgbClr val="336600"/>
                </a:solidFill>
              </a:rPr>
              <a:t>Giải thích cho sự ra đời của bọ hung</a:t>
            </a:r>
            <a:endParaRPr lang="en-US" sz="2400" dirty="0">
              <a:solidFill>
                <a:srgbClr val="336600"/>
              </a:solidFill>
            </a:endParaRPr>
          </a:p>
          <a:p>
            <a:pPr algn="ctr" defTabSz="685663"/>
            <a:endParaRPr lang="en-US" sz="2699" dirty="0">
              <a:solidFill>
                <a:srgbClr val="008000"/>
              </a:solidFill>
            </a:endParaRPr>
          </a:p>
        </p:txBody>
      </p:sp>
      <p:pic>
        <p:nvPicPr>
          <p:cNvPr id="106" name="Picture 11" descr="C:\Users\ADMIN\Desktop\Tai nguyen thiet ke tro choi\Bảng gỗ\Picture1 (2).png">
            <a:hlinkClick r:id="" action="ppaction://noaction"/>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98" t="-3713"/>
          <a:stretch/>
        </p:blipFill>
        <p:spPr bwMode="auto">
          <a:xfrm>
            <a:off x="7996654" y="5987153"/>
            <a:ext cx="798104" cy="64293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1D913B73-6DE8-4303-834E-332B5B38F571}"/>
              </a:ext>
            </a:extLst>
          </p:cNvPr>
          <p:cNvSpPr/>
          <p:nvPr/>
        </p:nvSpPr>
        <p:spPr>
          <a:xfrm>
            <a:off x="4675706" y="4737094"/>
            <a:ext cx="514400" cy="506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820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5"/>
                                        </p:tgtEl>
                                        <p:attrNameLst>
                                          <p:attrName>style.visibility</p:attrName>
                                        </p:attrNameLst>
                                      </p:cBhvr>
                                      <p:to>
                                        <p:strVal val="visible"/>
                                      </p:to>
                                    </p:set>
                                    <p:anim calcmode="lin" valueType="num">
                                      <p:cBhvr additive="base">
                                        <p:cTn id="23" dur="500" fill="hold"/>
                                        <p:tgtEl>
                                          <p:spTgt spid="105"/>
                                        </p:tgtEl>
                                        <p:attrNameLst>
                                          <p:attrName>ppt_x</p:attrName>
                                        </p:attrNameLst>
                                      </p:cBhvr>
                                      <p:tavLst>
                                        <p:tav tm="0">
                                          <p:val>
                                            <p:strVal val="#ppt_x"/>
                                          </p:val>
                                        </p:tav>
                                        <p:tav tm="100000">
                                          <p:val>
                                            <p:strVal val="#ppt_x"/>
                                          </p:val>
                                        </p:tav>
                                      </p:tavLst>
                                    </p:anim>
                                    <p:anim calcmode="lin" valueType="num">
                                      <p:cBhvr additive="base">
                                        <p:cTn id="24" dur="500" fill="hold"/>
                                        <p:tgtEl>
                                          <p:spTgt spid="10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fill="hold"/>
                                        <p:tgtEl>
                                          <p:spTgt spid="104"/>
                                        </p:tgtEl>
                                        <p:attrNameLst>
                                          <p:attrName>ppt_x</p:attrName>
                                        </p:attrNameLst>
                                      </p:cBhvr>
                                      <p:tavLst>
                                        <p:tav tm="0">
                                          <p:val>
                                            <p:strVal val="#ppt_x"/>
                                          </p:val>
                                        </p:tav>
                                        <p:tav tm="100000">
                                          <p:val>
                                            <p:strVal val="#ppt_x"/>
                                          </p:val>
                                        </p:tav>
                                      </p:tavLst>
                                    </p:anim>
                                    <p:anim calcmode="lin" valueType="num">
                                      <p:cBhvr additive="base">
                                        <p:cTn id="28" dur="500" fill="hold"/>
                                        <p:tgtEl>
                                          <p:spTgt spid="10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fill="hold"/>
                                        <p:tgtEl>
                                          <p:spTgt spid="102"/>
                                        </p:tgtEl>
                                        <p:attrNameLst>
                                          <p:attrName>ppt_x</p:attrName>
                                        </p:attrNameLst>
                                      </p:cBhvr>
                                      <p:tavLst>
                                        <p:tav tm="0">
                                          <p:val>
                                            <p:strVal val="#ppt_x"/>
                                          </p:val>
                                        </p:tav>
                                        <p:tav tm="100000">
                                          <p:val>
                                            <p:strVal val="#ppt_x"/>
                                          </p:val>
                                        </p:tav>
                                      </p:tavLst>
                                    </p:anim>
                                    <p:anim calcmode="lin" valueType="num">
                                      <p:cBhvr additive="base">
                                        <p:cTn id="3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2" grpId="0" animBg="1"/>
      <p:bldP spid="103" grpId="0" animBg="1"/>
      <p:bldP spid="104" grpId="0" animBg="1"/>
      <p:bldP spid="10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rotWithShape="1">
          <a:blip r:embed="rId2">
            <a:extLst>
              <a:ext uri="{28A0092B-C50C-407E-A947-70E740481C1C}">
                <a14:useLocalDpi xmlns:a14="http://schemas.microsoft.com/office/drawing/2010/main" val="0"/>
              </a:ext>
            </a:extLst>
          </a:blip>
          <a:srcRect t="4759" b="4759"/>
          <a:stretch/>
        </p:blipFill>
        <p:spPr>
          <a:xfrm>
            <a:off x="620116" y="655944"/>
            <a:ext cx="7561352" cy="3143251"/>
          </a:xfrm>
          <a:prstGeom prst="rect">
            <a:avLst/>
          </a:prstGeom>
        </p:spPr>
      </p:pic>
      <p:sp>
        <p:nvSpPr>
          <p:cNvPr id="99" name="TextBox 98"/>
          <p:cNvSpPr txBox="1"/>
          <p:nvPr/>
        </p:nvSpPr>
        <p:spPr>
          <a:xfrm>
            <a:off x="2381681" y="1447857"/>
            <a:ext cx="4238054" cy="1753813"/>
          </a:xfrm>
          <a:prstGeom prst="rect">
            <a:avLst/>
          </a:prstGeom>
          <a:noFill/>
        </p:spPr>
        <p:txBody>
          <a:bodyPr wrap="square" rtlCol="0">
            <a:spAutoFit/>
          </a:bodyPr>
          <a:lstStyle/>
          <a:p>
            <a:pPr defTabSz="685663"/>
            <a:r>
              <a:rPr lang="vi-VN" sz="2699" dirty="0">
                <a:solidFill>
                  <a:srgbClr val="0000FF"/>
                </a:solidFill>
                <a:latin typeface="Times New Roman" pitchFamily="18" charset="0"/>
                <a:cs typeface="Times New Roman" pitchFamily="18" charset="0"/>
              </a:rPr>
              <a:t>Câu </a:t>
            </a:r>
            <a:r>
              <a:rPr lang="en-GB" sz="2699" dirty="0">
                <a:solidFill>
                  <a:srgbClr val="0000FF"/>
                </a:solidFill>
                <a:latin typeface="Times New Roman" pitchFamily="18" charset="0"/>
                <a:cs typeface="Times New Roman" pitchFamily="18" charset="0"/>
              </a:rPr>
              <a:t>6</a:t>
            </a:r>
            <a:r>
              <a:rPr lang="vi-VN" sz="2699" dirty="0">
                <a:solidFill>
                  <a:srgbClr val="0000FF"/>
                </a:solidFill>
                <a:latin typeface="Times New Roman" pitchFamily="18" charset="0"/>
                <a:cs typeface="Times New Roman" pitchFamily="18" charset="0"/>
              </a:rPr>
              <a:t>. Để ghi nhớ công ơn của Thánh Gióng, vua Hùng đã phong cho Thánh Gióng danh hiệu gì?</a:t>
            </a:r>
            <a:endParaRPr lang="en-US" sz="2699" dirty="0">
              <a:solidFill>
                <a:srgbClr val="0000FF"/>
              </a:solidFill>
              <a:latin typeface="Times New Roman" pitchFamily="18" charset="0"/>
              <a:cs typeface="Times New Roman" pitchFamily="18" charset="0"/>
            </a:endParaRPr>
          </a:p>
        </p:txBody>
      </p:sp>
      <p:pic>
        <p:nvPicPr>
          <p:cNvPr id="106" name="Picture 11" descr="C:\Users\ADMIN\Desktop\Tai nguyen thiet ke tro choi\Bảng gỗ\Picture1 (2).png">
            <a:hlinkClick r:id="" action="ppaction://noaction"/>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98" t="-3713"/>
          <a:stretch/>
        </p:blipFill>
        <p:spPr bwMode="auto">
          <a:xfrm>
            <a:off x="7189250" y="5337551"/>
            <a:ext cx="798104" cy="642938"/>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850107" y="3783402"/>
            <a:ext cx="3820256"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699" dirty="0">
                <a:solidFill>
                  <a:srgbClr val="008000"/>
                </a:solidFill>
                <a:latin typeface="Times New Roman" panose="02020603050405020304" pitchFamily="18" charset="0"/>
              </a:rPr>
              <a:t>A. Đức Thánh Tản Viên.</a:t>
            </a:r>
            <a:endParaRPr lang="en-US" sz="2699" dirty="0">
              <a:solidFill>
                <a:srgbClr val="008000"/>
              </a:solidFill>
              <a:latin typeface="Calibri Light"/>
            </a:endParaRPr>
          </a:p>
        </p:txBody>
      </p:sp>
      <p:sp>
        <p:nvSpPr>
          <p:cNvPr id="21" name="Rounded Rectangle 20"/>
          <p:cNvSpPr/>
          <p:nvPr/>
        </p:nvSpPr>
        <p:spPr>
          <a:xfrm>
            <a:off x="4709382" y="3793598"/>
            <a:ext cx="3348768"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699" dirty="0">
                <a:solidFill>
                  <a:srgbClr val="008000"/>
                </a:solidFill>
                <a:latin typeface="Times New Roman" panose="02020603050405020304" pitchFamily="18" charset="0"/>
              </a:rPr>
              <a:t>B. Phù Đổng Thiên Vương.</a:t>
            </a:r>
            <a:endParaRPr lang="en-US" sz="2699" dirty="0">
              <a:solidFill>
                <a:srgbClr val="008000"/>
              </a:solidFill>
              <a:latin typeface="Calibri Light"/>
            </a:endParaRPr>
          </a:p>
        </p:txBody>
      </p:sp>
      <p:sp>
        <p:nvSpPr>
          <p:cNvPr id="22" name="Rounded Rectangle 21"/>
          <p:cNvSpPr/>
          <p:nvPr/>
        </p:nvSpPr>
        <p:spPr>
          <a:xfrm>
            <a:off x="850108" y="4701975"/>
            <a:ext cx="3650601"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699" dirty="0">
                <a:solidFill>
                  <a:srgbClr val="008000"/>
                </a:solidFill>
                <a:latin typeface="Times New Roman" panose="02020603050405020304" pitchFamily="18" charset="0"/>
              </a:rPr>
              <a:t>C. Lưỡng quốc Trạng nguyên.</a:t>
            </a:r>
            <a:endParaRPr lang="en-US" sz="2699" dirty="0">
              <a:solidFill>
                <a:srgbClr val="008000"/>
              </a:solidFill>
              <a:latin typeface="Calibri Light"/>
            </a:endParaRPr>
          </a:p>
        </p:txBody>
      </p:sp>
      <p:sp>
        <p:nvSpPr>
          <p:cNvPr id="23" name="Rounded Rectangle 22"/>
          <p:cNvSpPr/>
          <p:nvPr/>
        </p:nvSpPr>
        <p:spPr>
          <a:xfrm>
            <a:off x="4720095" y="4695768"/>
            <a:ext cx="3461373"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699" dirty="0">
                <a:solidFill>
                  <a:srgbClr val="008000"/>
                </a:solidFill>
                <a:latin typeface="Times New Roman" pitchFamily="18" charset="0"/>
                <a:cs typeface="Times New Roman" pitchFamily="18" charset="0"/>
              </a:rPr>
              <a:t>D. Bố Cái Đại Vương.</a:t>
            </a:r>
            <a:endParaRPr lang="en-US" sz="2699" dirty="0">
              <a:solidFill>
                <a:srgbClr val="008000"/>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54CA6EC8-E367-4EAC-8011-4C4F83E33411}"/>
              </a:ext>
            </a:extLst>
          </p:cNvPr>
          <p:cNvSpPr/>
          <p:nvPr/>
        </p:nvSpPr>
        <p:spPr>
          <a:xfrm>
            <a:off x="4900354" y="3691332"/>
            <a:ext cx="514400" cy="506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801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20" grpId="0" animBg="1"/>
      <p:bldP spid="21" grpId="0" animBg="1"/>
      <p:bldP spid="22" grpId="0" animBg="1"/>
      <p:bldP spid="23"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rotWithShape="1">
          <a:blip r:embed="rId2">
            <a:extLst>
              <a:ext uri="{28A0092B-C50C-407E-A947-70E740481C1C}">
                <a14:useLocalDpi xmlns:a14="http://schemas.microsoft.com/office/drawing/2010/main" val="0"/>
              </a:ext>
            </a:extLst>
          </a:blip>
          <a:srcRect t="4759" b="4759"/>
          <a:stretch/>
        </p:blipFill>
        <p:spPr>
          <a:xfrm>
            <a:off x="620064" y="655873"/>
            <a:ext cx="7561352" cy="3143251"/>
          </a:xfrm>
          <a:prstGeom prst="rect">
            <a:avLst/>
          </a:prstGeom>
        </p:spPr>
      </p:pic>
      <p:sp>
        <p:nvSpPr>
          <p:cNvPr id="99" name="TextBox 98"/>
          <p:cNvSpPr txBox="1"/>
          <p:nvPr/>
        </p:nvSpPr>
        <p:spPr>
          <a:xfrm>
            <a:off x="2319373" y="1523929"/>
            <a:ext cx="4551551" cy="1338443"/>
          </a:xfrm>
          <a:prstGeom prst="rect">
            <a:avLst/>
          </a:prstGeom>
          <a:noFill/>
        </p:spPr>
        <p:txBody>
          <a:bodyPr wrap="square" rtlCol="0">
            <a:spAutoFit/>
          </a:bodyPr>
          <a:lstStyle/>
          <a:p>
            <a:pPr algn="just" defTabSz="685663"/>
            <a:r>
              <a:rPr lang="vi-VN" sz="2699" dirty="0">
                <a:solidFill>
                  <a:srgbClr val="0000FF"/>
                </a:solidFill>
                <a:latin typeface="Times New Roman" panose="02020603050405020304" pitchFamily="18" charset="0"/>
                <a:cs typeface="Times New Roman" panose="02020603050405020304" pitchFamily="18" charset="0"/>
              </a:rPr>
              <a:t>Câu </a:t>
            </a:r>
            <a:r>
              <a:rPr lang="en-GB" sz="2699" dirty="0">
                <a:solidFill>
                  <a:srgbClr val="0000FF"/>
                </a:solidFill>
                <a:latin typeface="Times New Roman" panose="02020603050405020304" pitchFamily="18" charset="0"/>
                <a:cs typeface="Times New Roman" panose="02020603050405020304" pitchFamily="18" charset="0"/>
              </a:rPr>
              <a:t>7</a:t>
            </a:r>
            <a:r>
              <a:rPr lang="vi-VN" sz="2699" dirty="0">
                <a:solidFill>
                  <a:srgbClr val="0000FF"/>
                </a:solidFill>
                <a:latin typeface="Times New Roman" panose="02020603050405020304" pitchFamily="18" charset="0"/>
                <a:cs typeface="Times New Roman" panose="02020603050405020304" pitchFamily="18" charset="0"/>
              </a:rPr>
              <a:t>. Nhân dân ta gửi gắm ước mơ nào trong truyện Thánh Gióng?</a:t>
            </a:r>
            <a:endParaRPr lang="en-US" sz="2699" dirty="0">
              <a:solidFill>
                <a:srgbClr val="0000FF"/>
              </a:solidFill>
              <a:latin typeface="Times New Roman" panose="02020603050405020304" pitchFamily="18" charset="0"/>
              <a:cs typeface="Times New Roman" panose="02020603050405020304" pitchFamily="18" charset="0"/>
            </a:endParaRPr>
          </a:p>
        </p:txBody>
      </p:sp>
      <p:pic>
        <p:nvPicPr>
          <p:cNvPr id="106" name="Picture 11" descr="C:\Users\ADMIN\Desktop\Tai nguyen thiet ke tro choi\Bảng gỗ\Picture1 (2).png">
            <a:hlinkClick r:id="" action="ppaction://noaction"/>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98" t="-3713"/>
          <a:stretch/>
        </p:blipFill>
        <p:spPr bwMode="auto">
          <a:xfrm>
            <a:off x="7202896" y="5357836"/>
            <a:ext cx="798104" cy="642938"/>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92944" y="3747919"/>
            <a:ext cx="3747575" cy="889929"/>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699" dirty="0">
                <a:solidFill>
                  <a:srgbClr val="008000"/>
                </a:solidFill>
                <a:latin typeface="Times New Roman" pitchFamily="18" charset="0"/>
                <a:cs typeface="Times New Roman" pitchFamily="18" charset="0"/>
              </a:rPr>
              <a:t>A. </a:t>
            </a:r>
            <a:r>
              <a:rPr lang="en-US" sz="2699" dirty="0">
                <a:solidFill>
                  <a:srgbClr val="008000"/>
                </a:solidFill>
                <a:latin typeface="Times New Roman" pitchFamily="18" charset="0"/>
                <a:cs typeface="Times New Roman" pitchFamily="18" charset="0"/>
              </a:rPr>
              <a:t>T</a:t>
            </a:r>
            <a:r>
              <a:rPr lang="vi-VN" sz="2699" dirty="0">
                <a:solidFill>
                  <a:srgbClr val="008000"/>
                </a:solidFill>
                <a:latin typeface="Times New Roman" pitchFamily="18" charset="0"/>
                <a:cs typeface="Times New Roman" pitchFamily="18" charset="0"/>
              </a:rPr>
              <a:t>ình làng nghĩa xóm được phát huy</a:t>
            </a:r>
            <a:endParaRPr lang="en-US" sz="2699" dirty="0">
              <a:solidFill>
                <a:srgbClr val="008000"/>
              </a:solidFill>
              <a:latin typeface="Times New Roman" pitchFamily="18" charset="0"/>
              <a:cs typeface="Times New Roman" pitchFamily="18" charset="0"/>
            </a:endParaRPr>
          </a:p>
        </p:txBody>
      </p:sp>
      <p:sp>
        <p:nvSpPr>
          <p:cNvPr id="17" name="Rounded Rectangle 16"/>
          <p:cNvSpPr/>
          <p:nvPr/>
        </p:nvSpPr>
        <p:spPr>
          <a:xfrm>
            <a:off x="4678514" y="4643460"/>
            <a:ext cx="3820338"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pt-BR" sz="2699" dirty="0">
                <a:solidFill>
                  <a:srgbClr val="008000"/>
                </a:solidFill>
                <a:latin typeface="Times New Roman" pitchFamily="18" charset="0"/>
                <a:cs typeface="Times New Roman" pitchFamily="18" charset="0"/>
              </a:rPr>
              <a:t>D. </a:t>
            </a:r>
            <a:r>
              <a:rPr lang="vi-VN" sz="2699" dirty="0">
                <a:solidFill>
                  <a:srgbClr val="008000"/>
                </a:solidFill>
                <a:latin typeface="Times New Roman" pitchFamily="18" charset="0"/>
                <a:cs typeface="Times New Roman" pitchFamily="18" charset="0"/>
              </a:rPr>
              <a:t>Người anh hùng giúp nhân dân diệt giặc</a:t>
            </a:r>
            <a:endParaRPr lang="en-US" sz="2699" dirty="0">
              <a:solidFill>
                <a:srgbClr val="008000"/>
              </a:solidFill>
              <a:latin typeface="Times New Roman" pitchFamily="18" charset="0"/>
              <a:cs typeface="Times New Roman" pitchFamily="18" charset="0"/>
            </a:endParaRPr>
          </a:p>
        </p:txBody>
      </p:sp>
      <p:sp>
        <p:nvSpPr>
          <p:cNvPr id="18" name="Rounded Rectangle 17"/>
          <p:cNvSpPr/>
          <p:nvPr/>
        </p:nvSpPr>
        <p:spPr>
          <a:xfrm>
            <a:off x="620065" y="4637848"/>
            <a:ext cx="3820338" cy="1012859"/>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vi-VN" sz="2699" dirty="0">
                <a:solidFill>
                  <a:srgbClr val="008000"/>
                </a:solidFill>
                <a:latin typeface="Times New Roman" pitchFamily="18" charset="0"/>
                <a:cs typeface="Times New Roman" pitchFamily="18" charset="0"/>
              </a:rPr>
              <a:t>C. Tinh thần đoàn kết chống xâm lăng</a:t>
            </a:r>
            <a:endParaRPr lang="en-US" sz="2699" dirty="0">
              <a:solidFill>
                <a:srgbClr val="008000"/>
              </a:solidFill>
              <a:latin typeface="Times New Roman" pitchFamily="18" charset="0"/>
              <a:cs typeface="Times New Roman" pitchFamily="18" charset="0"/>
            </a:endParaRPr>
          </a:p>
        </p:txBody>
      </p:sp>
      <p:sp>
        <p:nvSpPr>
          <p:cNvPr id="19" name="Rounded Rectangle 18"/>
          <p:cNvSpPr/>
          <p:nvPr/>
        </p:nvSpPr>
        <p:spPr>
          <a:xfrm>
            <a:off x="4678515" y="3747919"/>
            <a:ext cx="3845422" cy="714376"/>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en-US" sz="2699" dirty="0">
                <a:solidFill>
                  <a:srgbClr val="008000"/>
                </a:solidFill>
                <a:latin typeface="Times New Roman" pitchFamily="18" charset="0"/>
                <a:cs typeface="Times New Roman" pitchFamily="18" charset="0"/>
              </a:rPr>
              <a:t>B. </a:t>
            </a:r>
            <a:r>
              <a:rPr lang="vi-VN" sz="2699" dirty="0">
                <a:solidFill>
                  <a:srgbClr val="008000"/>
                </a:solidFill>
                <a:latin typeface="Times New Roman" pitchFamily="18" charset="0"/>
                <a:cs typeface="Times New Roman" pitchFamily="18" charset="0"/>
              </a:rPr>
              <a:t>Vũ khí hiện đại mới có thể tiêu diệt được giặc</a:t>
            </a:r>
            <a:endParaRPr lang="en-US" sz="2699" dirty="0">
              <a:solidFill>
                <a:srgbClr val="008000"/>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40EC647A-2380-465F-B599-21278AEADE53}"/>
              </a:ext>
            </a:extLst>
          </p:cNvPr>
          <p:cNvSpPr/>
          <p:nvPr/>
        </p:nvSpPr>
        <p:spPr>
          <a:xfrm>
            <a:off x="4793095" y="4554607"/>
            <a:ext cx="514400" cy="506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121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6" grpId="0" animBg="1"/>
      <p:bldP spid="17" grpId="0" animBg="1"/>
      <p:bldP spid="18" grpId="0" animBg="1"/>
      <p:bldP spid="19"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271" y="1013208"/>
            <a:ext cx="7534729" cy="2954655"/>
          </a:xfrm>
          <a:prstGeom prst="rect">
            <a:avLst/>
          </a:prstGeom>
        </p:spPr>
        <p:txBody>
          <a:bodyPr wrap="square">
            <a:spAutoFit/>
          </a:bodyPr>
          <a:lstStyle/>
          <a:p>
            <a:pPr algn="ctr"/>
            <a:r>
              <a:rPr lang="en-US" b="1" dirty="0">
                <a:solidFill>
                  <a:schemeClr val="bg1"/>
                </a:solidFill>
                <a:latin typeface="Times New Roman" pitchFamily="18" charset="0"/>
                <a:cs typeface="Times New Roman" pitchFamily="18" charset="0"/>
              </a:rPr>
              <a:t>DẶN DÒ</a:t>
            </a:r>
          </a:p>
          <a:p>
            <a:pPr marL="342900" indent="-342900">
              <a:buFontTx/>
              <a:buChar char="-"/>
            </a:pP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sanh</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Sanh</a:t>
            </a:r>
            <a:r>
              <a:rPr lang="en-US" sz="2400" dirty="0">
                <a:latin typeface="Times New Roman" pitchFamily="18" charset="0"/>
                <a:cs typeface="Times New Roman" pitchFamily="18" charset="0"/>
              </a:rPr>
              <a:t>”.</a:t>
            </a:r>
          </a:p>
          <a:p>
            <a:pPr marL="342900" indent="-342900">
              <a:buFontTx/>
              <a:buChar char="-"/>
            </a:pP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p>
          <a:p>
            <a:pPr marL="342900" indent="-342900">
              <a:buFontTx/>
              <a:buChar char="-"/>
            </a:pPr>
            <a:r>
              <a:rPr lang="en-US" sz="2400" dirty="0" err="1">
                <a:latin typeface="Times New Roman" pitchFamily="18" charset="0"/>
                <a:cs typeface="Times New Roman" pitchFamily="18" charset="0"/>
              </a:rPr>
              <a:t>Soạn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phức</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(SGK – </a:t>
            </a:r>
            <a:r>
              <a:rPr lang="en-US" sz="2400" dirty="0" err="1">
                <a:latin typeface="Times New Roman" pitchFamily="18" charset="0"/>
                <a:cs typeface="Times New Roman" pitchFamily="18" charset="0"/>
              </a:rPr>
              <a:t>Tr</a:t>
            </a:r>
            <a:r>
              <a:rPr lang="en-US" sz="2400" dirty="0">
                <a:latin typeface="Times New Roman" pitchFamily="18" charset="0"/>
                <a:cs typeface="Times New Roman" pitchFamily="18" charset="0"/>
              </a:rPr>
              <a:t> 15). Cho </a:t>
            </a:r>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SGK/</a:t>
            </a:r>
            <a:r>
              <a:rPr lang="en-US" sz="2400" dirty="0" err="1">
                <a:latin typeface="Times New Roman" pitchFamily="18" charset="0"/>
                <a:cs typeface="Times New Roman" pitchFamily="18" charset="0"/>
              </a:rPr>
              <a:t>Tr</a:t>
            </a:r>
            <a:r>
              <a:rPr lang="en-US" sz="2400" dirty="0">
                <a:latin typeface="Times New Roman" pitchFamily="18" charset="0"/>
                <a:cs typeface="Times New Roman" pitchFamily="18" charset="0"/>
              </a:rPr>
              <a:t> 24</a:t>
            </a:r>
          </a:p>
        </p:txBody>
      </p:sp>
      <p:sp>
        <p:nvSpPr>
          <p:cNvPr id="5" name="TextBox 4"/>
          <p:cNvSpPr txBox="1"/>
          <p:nvPr/>
        </p:nvSpPr>
        <p:spPr>
          <a:xfrm>
            <a:off x="1257300" y="533400"/>
            <a:ext cx="6705600" cy="461665"/>
          </a:xfrm>
          <a:prstGeom prst="rect">
            <a:avLst/>
          </a:prstGeom>
          <a:solidFill>
            <a:srgbClr val="FFFF00"/>
          </a:solid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HƯỚNG DẪN HS HỌC Ở NHÀ</a:t>
            </a:r>
          </a:p>
        </p:txBody>
      </p:sp>
    </p:spTree>
    <p:extLst>
      <p:ext uri="{BB962C8B-B14F-4D97-AF65-F5344CB8AC3E}">
        <p14:creationId xmlns:p14="http://schemas.microsoft.com/office/powerpoint/2010/main" val="8160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94" y="0"/>
            <a:ext cx="9144000" cy="6934200"/>
          </a:xfrm>
          <a:prstGeom prst="rect">
            <a:avLst/>
          </a:prstGeom>
          <a:solidFill>
            <a:schemeClr val="bg1"/>
          </a:solidFill>
          <a:ln>
            <a:solidFill>
              <a:srgbClr val="00B050"/>
            </a:solidFill>
          </a:ln>
        </p:spPr>
        <p:txBody>
          <a:bodyPr wrap="square" rtlCol="0">
            <a:spAutoFit/>
          </a:bodyPr>
          <a:lstStyle/>
          <a:p>
            <a:endParaRPr lang="en-US" dirty="0"/>
          </a:p>
        </p:txBody>
      </p:sp>
      <p:sp>
        <p:nvSpPr>
          <p:cNvPr id="5" name="TextBox 4"/>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Tiết</a:t>
            </a:r>
            <a:r>
              <a:rPr lang="en-US" sz="2400" b="1" dirty="0">
                <a:solidFill>
                  <a:srgbClr val="C00000"/>
                </a:solidFill>
                <a:latin typeface="Times New Roman" panose="02020603050405020304" pitchFamily="18" charset="0"/>
                <a:cs typeface="Times New Roman" panose="02020603050405020304" pitchFamily="18" charset="0"/>
              </a:rPr>
              <a:t>  8,9,10 - </a:t>
            </a:r>
            <a:r>
              <a:rPr lang="en-US" sz="2400" b="1" dirty="0" err="1">
                <a:solidFill>
                  <a:srgbClr val="C00000"/>
                </a:solidFill>
                <a:latin typeface="Times New Roman" panose="02020603050405020304" pitchFamily="18" charset="0"/>
                <a:cs typeface="Times New Roman" panose="02020603050405020304" pitchFamily="18" charset="0"/>
              </a:rPr>
              <a:t>Đọc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hiểu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văn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Thạch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Sanh</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927" y="489374"/>
            <a:ext cx="3082636" cy="1200329"/>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I.Đọc</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ngắn</a:t>
            </a:r>
            <a:endParaRPr lang="en-US" sz="2400" b="1" dirty="0">
              <a:latin typeface="Times New Roman" panose="02020603050405020304" pitchFamily="18" charset="0"/>
              <a:cs typeface="Times New Roman" panose="02020603050405020304" pitchFamily="18" charset="0"/>
            </a:endParaRPr>
          </a:p>
          <a:p>
            <a:r>
              <a:rPr lang="en-US" sz="2400" b="1" dirty="0">
                <a:solidFill>
                  <a:srgbClr val="FFFF0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3151908" y="407766"/>
            <a:ext cx="6050477" cy="6472535"/>
          </a:xfrm>
          <a:prstGeom prst="rect">
            <a:avLst/>
          </a:prstGeom>
          <a:solidFill>
            <a:schemeClr val="accent1">
              <a:lumMod val="40000"/>
              <a:lumOff val="60000"/>
            </a:schemeClr>
          </a:solidFill>
        </p:spPr>
        <p:txBody>
          <a:bodyPr wrap="square" rtlCol="0">
            <a:spAutoFit/>
          </a:bodyPr>
          <a:lstStyle/>
          <a:p>
            <a:endParaRPr lang="en-US" dirty="0"/>
          </a:p>
        </p:txBody>
      </p:sp>
      <p:sp>
        <p:nvSpPr>
          <p:cNvPr id="9" name="TextBox 8"/>
          <p:cNvSpPr txBox="1"/>
          <p:nvPr/>
        </p:nvSpPr>
        <p:spPr>
          <a:xfrm>
            <a:off x="3151908" y="555410"/>
            <a:ext cx="5929746" cy="6240298"/>
          </a:xfrm>
          <a:prstGeom prst="rect">
            <a:avLst/>
          </a:prstGeom>
          <a:noFill/>
        </p:spPr>
        <p:txBody>
          <a:bodyPr wrap="square" rtlCol="0">
            <a:spAutoFit/>
          </a:bodyPr>
          <a:lstStyle/>
          <a:p>
            <a:pPr algn="just" fontAlgn="base">
              <a:lnSpc>
                <a:spcPct val="107000"/>
              </a:lnSpc>
              <a:spcAft>
                <a:spcPts val="800"/>
              </a:spcAft>
            </a:pPr>
            <a:r>
              <a:rPr lang="vi-VN" sz="2400" b="1" i="1" dirty="0">
                <a:solidFill>
                  <a:srgbClr val="3333FF"/>
                </a:solidFill>
                <a:cs typeface="Times New Roman" panose="02020603050405020304" pitchFamily="18" charset="0"/>
              </a:rPr>
              <a:t>- Truyện cổ tích là loại truyện dân gian kể về cuộc đời một số kiểu nhân </a:t>
            </a:r>
            <a:r>
              <a:rPr lang="en-US" sz="2400" b="1" i="1" dirty="0">
                <a:solidFill>
                  <a:srgbClr val="3333FF"/>
                </a:solidFill>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vật</a:t>
            </a:r>
            <a:r>
              <a:rPr lang="vi-VN" sz="2400" b="1" i="1" dirty="0">
                <a:solidFill>
                  <a:srgbClr val="3333FF"/>
                </a:solidFill>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vi-VN" sz="2400" dirty="0">
                <a:solidFill>
                  <a:srgbClr val="000000"/>
                </a:solidFill>
                <a:cs typeface="Times New Roman" panose="02020603050405020304" pitchFamily="18" charset="0"/>
              </a:rPr>
              <a:t>+ Nhân vật bất hạnh (như: người mồ côi, người con riêng, người có hình dạng xấu xí,…)</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vi-VN" sz="2400" dirty="0">
                <a:solidFill>
                  <a:srgbClr val="000000"/>
                </a:solidFill>
                <a:cs typeface="Times New Roman" panose="02020603050405020304" pitchFamily="18" charset="0"/>
              </a:rPr>
              <a:t>+ Nhân vật dũng sĩ và nhân vật có tài năng kì lạ;</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vi-VN" sz="2400" dirty="0">
                <a:solidFill>
                  <a:srgbClr val="000000"/>
                </a:solidFill>
                <a:cs typeface="Times New Roman" panose="02020603050405020304" pitchFamily="18" charset="0"/>
              </a:rPr>
              <a:t>+ Nhân vật thông minh và nhân vật ngốc nghếch;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vi-VN" sz="2400" dirty="0">
                <a:solidFill>
                  <a:srgbClr val="000000"/>
                </a:solidFill>
                <a:cs typeface="Times New Roman" panose="02020603050405020304" pitchFamily="18" charset="0"/>
              </a:rPr>
              <a:t>+ Nhân vật là động vật</a:t>
            </a:r>
            <a:r>
              <a:rPr lang="en-US" sz="2400" dirty="0">
                <a:solidFill>
                  <a:srgbClr val="000000"/>
                </a:solidFill>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lốt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vi-VN" sz="2400" dirty="0">
                <a:solidFill>
                  <a:srgbClr val="000000"/>
                </a:solidFill>
                <a:cs typeface="Times New Roman" panose="02020603050405020304" pitchFamily="18" charset="0"/>
              </a:rPr>
              <a:t>- </a:t>
            </a:r>
            <a:r>
              <a:rPr lang="vi-VN" sz="2400" b="1" i="1" dirty="0">
                <a:solidFill>
                  <a:srgbClr val="3333FF"/>
                </a:solidFill>
                <a:cs typeface="Times New Roman" panose="02020603050405020304" pitchFamily="18" charset="0"/>
              </a:rPr>
              <a:t>Thường có yếu tố hoang đường, kì ảo.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vi-VN" sz="2400" b="1" i="1" dirty="0">
                <a:solidFill>
                  <a:srgbClr val="3333FF"/>
                </a:solidFill>
                <a:cs typeface="Times New Roman" panose="02020603050405020304" pitchFamily="18" charset="0"/>
              </a:rPr>
              <a:t>- Thể hiện ước mơ, niềm tin của nhân dân về</a:t>
            </a:r>
            <a:r>
              <a:rPr lang="en-US" sz="2400" b="1" i="1" dirty="0">
                <a:solidFill>
                  <a:srgbClr val="3333FF"/>
                </a:solidFill>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chiến</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thắng</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cuối</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cùng</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của</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cái</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thiện</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đối</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với</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cái</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ác</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cái</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tốt</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đối</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với</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cái</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xấu</a:t>
            </a:r>
            <a:r>
              <a:rPr lang="en-US" sz="2400" b="1" i="1" dirty="0">
                <a:solidFill>
                  <a:srgbClr val="3333FF"/>
                </a:solidFill>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6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sodua-14"/>
          <p:cNvPicPr>
            <a:picLocks noChangeAspect="1" noChangeArrowheads="1"/>
          </p:cNvPicPr>
          <p:nvPr/>
        </p:nvPicPr>
        <p:blipFill>
          <a:blip r:embed="rId2" cstate="print">
            <a:extLst>
              <a:ext uri="{28A0092B-C50C-407E-A947-70E740481C1C}">
                <a14:useLocalDpi xmlns:a14="http://schemas.microsoft.com/office/drawing/2010/main" val="0"/>
              </a:ext>
            </a:extLst>
          </a:blip>
          <a:srcRect l="3473" t="9106" r="50845" b="17363"/>
          <a:stretch>
            <a:fillRect/>
          </a:stretch>
        </p:blipFill>
        <p:spPr bwMode="auto">
          <a:xfrm>
            <a:off x="2509606" y="648070"/>
            <a:ext cx="2184462" cy="269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Cau Be Thong 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993" y="617801"/>
            <a:ext cx="2097349" cy="269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2569531" y="3009793"/>
            <a:ext cx="2124537" cy="304800"/>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a:solidFill>
                  <a:srgbClr val="0000FF"/>
                </a:solidFill>
                <a:latin typeface="Times New Roman" panose="02020603050405020304" pitchFamily="18" charset="0"/>
                <a:cs typeface="Times New Roman" panose="02020603050405020304" pitchFamily="18" charset="0"/>
              </a:rPr>
              <a:t>SỌ DỪA</a:t>
            </a:r>
          </a:p>
        </p:txBody>
      </p:sp>
      <p:pic>
        <p:nvPicPr>
          <p:cNvPr id="4" name="Picture 2" descr="Cay but t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868" y="3609343"/>
            <a:ext cx="216929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898616" y="6550025"/>
            <a:ext cx="1543050" cy="304800"/>
          </a:xfrm>
          <a:prstGeom prst="rect">
            <a:avLst/>
          </a:prstGeom>
          <a:solidFill>
            <a:srgbClr val="FFFFCC"/>
          </a:solidFill>
          <a:ln w="9525">
            <a:solidFill>
              <a:srgbClr val="00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a:solidFill>
                  <a:srgbClr val="0000FF"/>
                </a:solidFill>
                <a:latin typeface="Times New Roman" panose="02020603050405020304" pitchFamily="18" charset="0"/>
                <a:cs typeface="Times New Roman" panose="02020603050405020304" pitchFamily="18" charset="0"/>
              </a:rPr>
              <a:t>CÂY BÚT THẦN</a:t>
            </a:r>
          </a:p>
        </p:txBody>
      </p:sp>
      <p:pic>
        <p:nvPicPr>
          <p:cNvPr id="6" name="Picture 5" descr="09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26" y="648070"/>
            <a:ext cx="2231069" cy="282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Ong lao danh ca va con ca v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552" y="3669067"/>
            <a:ext cx="2231441" cy="319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225826" y="3109023"/>
            <a:ext cx="2228850" cy="304800"/>
          </a:xfrm>
          <a:prstGeom prst="rect">
            <a:avLst/>
          </a:prstGeom>
          <a:solidFill>
            <a:srgbClr val="FFFFCC"/>
          </a:solidFill>
          <a:ln w="9525">
            <a:solidFill>
              <a:srgbClr val="00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a:solidFill>
                  <a:srgbClr val="0000FF"/>
                </a:solidFill>
                <a:latin typeface="Times New Roman" panose="02020603050405020304" pitchFamily="18" charset="0"/>
                <a:cs typeface="Times New Roman" panose="02020603050405020304" pitchFamily="18" charset="0"/>
              </a:rPr>
              <a:t>THẠCH SANH</a:t>
            </a:r>
          </a:p>
        </p:txBody>
      </p:sp>
      <p:sp>
        <p:nvSpPr>
          <p:cNvPr id="9" name="Text Box 4"/>
          <p:cNvSpPr txBox="1">
            <a:spLocks noChangeArrowheads="1"/>
          </p:cNvSpPr>
          <p:nvPr/>
        </p:nvSpPr>
        <p:spPr bwMode="auto">
          <a:xfrm>
            <a:off x="2550478" y="6377504"/>
            <a:ext cx="2252337" cy="523220"/>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a:solidFill>
                  <a:srgbClr val="0000FF"/>
                </a:solidFill>
                <a:latin typeface="Times New Roman" panose="02020603050405020304" pitchFamily="18" charset="0"/>
                <a:cs typeface="Times New Roman" panose="02020603050405020304" pitchFamily="18" charset="0"/>
              </a:rPr>
              <a:t>ÔNG LÃO ĐÁNH CÁ VÀ CON CÁ VÀNG</a:t>
            </a:r>
          </a:p>
        </p:txBody>
      </p:sp>
      <p:sp>
        <p:nvSpPr>
          <p:cNvPr id="10" name="Text Box 4"/>
          <p:cNvSpPr txBox="1">
            <a:spLocks noChangeArrowheads="1"/>
          </p:cNvSpPr>
          <p:nvPr/>
        </p:nvSpPr>
        <p:spPr bwMode="auto">
          <a:xfrm>
            <a:off x="4762316" y="3026069"/>
            <a:ext cx="2148951" cy="304800"/>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a:solidFill>
                  <a:srgbClr val="0000FF"/>
                </a:solidFill>
                <a:latin typeface="Times New Roman" panose="02020603050405020304" pitchFamily="18" charset="0"/>
                <a:cs typeface="Times New Roman" panose="02020603050405020304" pitchFamily="18" charset="0"/>
              </a:rPr>
              <a:t>EM BÉ THÔNG MINH</a:t>
            </a:r>
          </a:p>
        </p:txBody>
      </p:sp>
      <p:sp>
        <p:nvSpPr>
          <p:cNvPr id="14" name="矩形 14"/>
          <p:cNvSpPr/>
          <p:nvPr/>
        </p:nvSpPr>
        <p:spPr>
          <a:xfrm>
            <a:off x="3365" y="-31432"/>
            <a:ext cx="8454835" cy="590931"/>
          </a:xfrm>
          <a:prstGeom prst="rect">
            <a:avLst/>
          </a:prstGeom>
        </p:spPr>
        <p:style>
          <a:lnRef idx="2">
            <a:schemeClr val="accent4"/>
          </a:lnRef>
          <a:fillRef idx="1">
            <a:schemeClr val="lt1"/>
          </a:fillRef>
          <a:effectRef idx="0">
            <a:schemeClr val="accent4"/>
          </a:effectRef>
          <a:fontRef idx="minor">
            <a:schemeClr val="dk1"/>
          </a:fontRef>
        </p:style>
        <p:txBody>
          <a:bodyPr wrap="square" lIns="0" tIns="0" rIns="0" bIns="0">
            <a:spAutoFit/>
          </a:bodyPr>
          <a:lstStyle/>
          <a:p>
            <a:pPr algn="ctr" defTabSz="912591">
              <a:lnSpc>
                <a:spcPct val="120000"/>
              </a:lnSpc>
              <a:spcBef>
                <a:spcPct val="20000"/>
              </a:spcBef>
              <a:defRPr/>
            </a:pPr>
            <a:r>
              <a:rPr lang="en-US" altLang="zh-CN" sz="32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CÁC TRUYỆN CỔ TÍCH</a:t>
            </a:r>
          </a:p>
        </p:txBody>
      </p:sp>
      <p:pic>
        <p:nvPicPr>
          <p:cNvPr id="15" name="Picture 14"/>
          <p:cNvPicPr>
            <a:picLocks noChangeAspect="1"/>
          </p:cNvPicPr>
          <p:nvPr/>
        </p:nvPicPr>
        <p:blipFill>
          <a:blip r:embed="rId7"/>
          <a:stretch>
            <a:fillRect/>
          </a:stretch>
        </p:blipFill>
        <p:spPr>
          <a:xfrm>
            <a:off x="6991166" y="648071"/>
            <a:ext cx="2044083" cy="2432515"/>
          </a:xfrm>
          <a:prstGeom prst="rect">
            <a:avLst/>
          </a:prstGeom>
        </p:spPr>
      </p:pic>
      <p:sp>
        <p:nvSpPr>
          <p:cNvPr id="16" name="Text Box 4"/>
          <p:cNvSpPr txBox="1">
            <a:spLocks noChangeArrowheads="1"/>
          </p:cNvSpPr>
          <p:nvPr/>
        </p:nvSpPr>
        <p:spPr bwMode="auto">
          <a:xfrm>
            <a:off x="6991166" y="2972315"/>
            <a:ext cx="2096517" cy="304800"/>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a:solidFill>
                  <a:srgbClr val="0000FF"/>
                </a:solidFill>
                <a:latin typeface="Times New Roman" panose="02020603050405020304" pitchFamily="18" charset="0"/>
                <a:cs typeface="Times New Roman" panose="02020603050405020304" pitchFamily="18" charset="0"/>
              </a:rPr>
              <a:t>CÂY KHẾ</a:t>
            </a:r>
          </a:p>
        </p:txBody>
      </p:sp>
      <p:pic>
        <p:nvPicPr>
          <p:cNvPr id="17" name="Picture 16"/>
          <p:cNvPicPr>
            <a:picLocks noChangeAspect="1"/>
          </p:cNvPicPr>
          <p:nvPr/>
        </p:nvPicPr>
        <p:blipFill>
          <a:blip r:embed="rId8"/>
          <a:stretch>
            <a:fillRect/>
          </a:stretch>
        </p:blipFill>
        <p:spPr>
          <a:xfrm>
            <a:off x="7059040" y="3609343"/>
            <a:ext cx="2084960" cy="3173197"/>
          </a:xfrm>
          <a:prstGeom prst="rect">
            <a:avLst/>
          </a:prstGeom>
        </p:spPr>
      </p:pic>
      <p:sp>
        <p:nvSpPr>
          <p:cNvPr id="18" name="Text Box 3"/>
          <p:cNvSpPr txBox="1">
            <a:spLocks noChangeArrowheads="1"/>
          </p:cNvSpPr>
          <p:nvPr/>
        </p:nvSpPr>
        <p:spPr bwMode="auto">
          <a:xfrm>
            <a:off x="7241682" y="6486714"/>
            <a:ext cx="1543050" cy="304800"/>
          </a:xfrm>
          <a:prstGeom prst="rect">
            <a:avLst/>
          </a:prstGeom>
          <a:solidFill>
            <a:srgbClr val="FFFFCC"/>
          </a:solidFill>
          <a:ln w="9525">
            <a:solidFill>
              <a:srgbClr val="00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a:solidFill>
                  <a:srgbClr val="0000FF"/>
                </a:solidFill>
                <a:latin typeface="Times New Roman" panose="02020603050405020304" pitchFamily="18" charset="0"/>
                <a:cs typeface="Times New Roman" panose="02020603050405020304" pitchFamily="18" charset="0"/>
              </a:rPr>
              <a:t>LỌ LEM</a:t>
            </a:r>
          </a:p>
        </p:txBody>
      </p:sp>
      <p:pic>
        <p:nvPicPr>
          <p:cNvPr id="20" name="Picture 19"/>
          <p:cNvPicPr>
            <a:picLocks noChangeAspect="1"/>
          </p:cNvPicPr>
          <p:nvPr/>
        </p:nvPicPr>
        <p:blipFill>
          <a:blip r:embed="rId9"/>
          <a:stretch>
            <a:fillRect/>
          </a:stretch>
        </p:blipFill>
        <p:spPr>
          <a:xfrm>
            <a:off x="225826" y="3606134"/>
            <a:ext cx="2368674" cy="3248691"/>
          </a:xfrm>
          <a:prstGeom prst="rect">
            <a:avLst/>
          </a:prstGeom>
        </p:spPr>
      </p:pic>
      <p:sp>
        <p:nvSpPr>
          <p:cNvPr id="21" name="TextBox 20"/>
          <p:cNvSpPr txBox="1"/>
          <p:nvPr/>
        </p:nvSpPr>
        <p:spPr>
          <a:xfrm>
            <a:off x="577756" y="6285284"/>
            <a:ext cx="1768876" cy="369332"/>
          </a:xfrm>
          <a:prstGeom prst="rect">
            <a:avLst/>
          </a:prstGeom>
          <a:noFill/>
        </p:spPr>
        <p:txBody>
          <a:bodyPr wrap="square" rtlCol="0">
            <a:spAutoFit/>
          </a:bodyPr>
          <a:lstStyle/>
          <a:p>
            <a:r>
              <a:rPr lang="en-US" b="1" dirty="0" err="1">
                <a:solidFill>
                  <a:srgbClr val="0000FF"/>
                </a:solidFill>
                <a:latin typeface="Times New Roman" panose="02020603050405020304" pitchFamily="18" charset="0"/>
                <a:cs typeface="Times New Roman" panose="02020603050405020304" pitchFamily="18" charset="0"/>
              </a:rPr>
              <a:t>TẤM</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CÁM</a:t>
            </a:r>
            <a:r>
              <a:rPr lang="en-US"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596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amond(in)">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amond(in)">
                                      <p:cBhvr>
                                        <p:cTn id="48" dur="1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amond(in)">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diamond(in)">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diamond(in)">
                                      <p:cBhvr>
                                        <p:cTn id="68" dur="10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diamond(in)">
                                      <p:cBhvr>
                                        <p:cTn id="73" dur="10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diamond(in)">
                                      <p:cBhvr>
                                        <p:cTn id="7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6" grpId="0" animBg="1"/>
      <p:bldP spid="18"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94" y="0"/>
            <a:ext cx="9144000" cy="369332"/>
          </a:xfrm>
          <a:prstGeom prst="rect">
            <a:avLst/>
          </a:prstGeom>
          <a:solidFill>
            <a:schemeClr val="bg1"/>
          </a:solidFill>
          <a:ln>
            <a:solidFill>
              <a:srgbClr val="00B050"/>
            </a:solidFill>
          </a:ln>
        </p:spPr>
        <p:txBody>
          <a:bodyPr wrap="square" rtlCol="0">
            <a:spAutoFit/>
          </a:bodyPr>
          <a:lstStyle/>
          <a:p>
            <a:r>
              <a:rPr lang="en-US" dirty="0"/>
              <a:t>1</a:t>
            </a:r>
          </a:p>
        </p:txBody>
      </p:sp>
      <p:sp>
        <p:nvSpPr>
          <p:cNvPr id="5" name="TextBox 4"/>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Tiết</a:t>
            </a:r>
            <a:r>
              <a:rPr lang="en-US" sz="2400" b="1" dirty="0">
                <a:solidFill>
                  <a:srgbClr val="C00000"/>
                </a:solidFill>
                <a:latin typeface="Times New Roman" panose="02020603050405020304" pitchFamily="18" charset="0"/>
                <a:cs typeface="Times New Roman" panose="02020603050405020304" pitchFamily="18" charset="0"/>
              </a:rPr>
              <a:t>  8,9,10 - </a:t>
            </a:r>
            <a:r>
              <a:rPr lang="en-US" sz="2400" b="1" dirty="0" err="1">
                <a:solidFill>
                  <a:srgbClr val="C00000"/>
                </a:solidFill>
                <a:latin typeface="Times New Roman" panose="02020603050405020304" pitchFamily="18" charset="0"/>
                <a:cs typeface="Times New Roman" panose="02020603050405020304" pitchFamily="18" charset="0"/>
              </a:rPr>
              <a:t>Đọc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hiểu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văn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Thạch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Sanh</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927" y="489374"/>
            <a:ext cx="3082636"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5412082" y="407766"/>
            <a:ext cx="3790303" cy="6472535"/>
          </a:xfrm>
          <a:prstGeom prst="rect">
            <a:avLst/>
          </a:prstGeom>
          <a:solidFill>
            <a:schemeClr val="accent1">
              <a:lumMod val="40000"/>
              <a:lumOff val="60000"/>
            </a:schemeClr>
          </a:solidFill>
        </p:spPr>
        <p:txBody>
          <a:bodyPr wrap="square" rtlCol="0">
            <a:spAutoFit/>
          </a:bodyPr>
          <a:lstStyle/>
          <a:p>
            <a:endParaRPr lang="en-US" dirty="0"/>
          </a:p>
        </p:txBody>
      </p:sp>
      <p:sp>
        <p:nvSpPr>
          <p:cNvPr id="2" name="TextBox 1"/>
          <p:cNvSpPr txBox="1"/>
          <p:nvPr/>
        </p:nvSpPr>
        <p:spPr>
          <a:xfrm>
            <a:off x="36664" y="964049"/>
            <a:ext cx="3663632" cy="2677656"/>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II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chung</a:t>
            </a:r>
            <a:endParaRPr lang="en-US" sz="2400" b="1" dirty="0">
              <a:solidFill>
                <a:srgbClr val="FF0000"/>
              </a:solidFill>
              <a:latin typeface="Times New Roman" panose="02020603050405020304" pitchFamily="18" charset="0"/>
              <a:cs typeface="Times New Roman" panose="02020603050405020304" pitchFamily="18" charset="0"/>
            </a:endParaRPr>
          </a:p>
          <a:p>
            <a:pPr marL="342900" indent="-342900">
              <a:buAutoNum type="arabicPeriod"/>
            </a:pP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endParaRPr lang="en-US" sz="2400" b="1" dirty="0">
              <a:latin typeface="Times New Roman" panose="02020603050405020304" pitchFamily="18" charset="0"/>
              <a:cs typeface="Times New Roman" panose="02020603050405020304" pitchFamily="18" charset="0"/>
            </a:endParaRPr>
          </a:p>
          <a:p>
            <a:pPr marL="342900" indent="-342900">
              <a:buAutoNum type="arabicPeriod"/>
            </a:pP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tắc</a:t>
            </a:r>
            <a:r>
              <a:rPr lang="en-US" sz="2400" b="1" dirty="0">
                <a:latin typeface="Times New Roman" panose="02020603050405020304" pitchFamily="18" charset="0"/>
                <a:cs typeface="Times New Roman" panose="02020603050405020304" pitchFamily="18" charset="0"/>
              </a:rPr>
              <a:t>.  </a:t>
            </a:r>
          </a:p>
          <a:p>
            <a:pPr marL="342900" indent="-342900">
              <a:buAutoNum type="arabicPeriod"/>
            </a:pPr>
            <a:r>
              <a:rPr lang="en-US" sz="2400" b="1" dirty="0" err="1">
                <a:latin typeface="Times New Roman" panose="02020603050405020304" pitchFamily="18" charset="0"/>
                <a:cs typeface="Times New Roman" panose="02020603050405020304" pitchFamily="18" charset="0"/>
              </a:rPr>
              <a:t>Bố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cục</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0519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thach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981" y="0"/>
            <a:ext cx="2189019" cy="2126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8" name="Picture 8" descr="thach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619" y="4572000"/>
            <a:ext cx="2323464" cy="2285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9" descr="tha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1"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13" name="Picture 13" descr="thach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487" y="4572001"/>
            <a:ext cx="2274198"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6">
            <a:extLst>
              <a:ext uri="{28A0092B-C50C-407E-A947-70E740481C1C}">
                <a14:useLocalDpi xmlns:a14="http://schemas.microsoft.com/office/drawing/2010/main" val="0"/>
              </a:ext>
            </a:extLst>
          </a:blip>
          <a:stretch>
            <a:fillRect/>
          </a:stretch>
        </p:blipFill>
        <p:spPr>
          <a:xfrm>
            <a:off x="2342937" y="-20783"/>
            <a:ext cx="2323465" cy="2306783"/>
          </a:xfrm>
          <a:prstGeom prst="rect">
            <a:avLst/>
          </a:prstGeom>
          <a:ln>
            <a:solidFill>
              <a:schemeClr val="tx1"/>
            </a:solidFill>
          </a:ln>
        </p:spPr>
      </p:pic>
      <p:pic>
        <p:nvPicPr>
          <p:cNvPr id="17" name="Picture 16"/>
          <p:cNvPicPr/>
          <p:nvPr/>
        </p:nvPicPr>
        <p:blipFill>
          <a:blip r:embed="rId7">
            <a:extLst>
              <a:ext uri="{28A0092B-C50C-407E-A947-70E740481C1C}">
                <a14:useLocalDpi xmlns:a14="http://schemas.microsoft.com/office/drawing/2010/main" val="0"/>
              </a:ext>
            </a:extLst>
          </a:blip>
          <a:stretch>
            <a:fillRect/>
          </a:stretch>
        </p:blipFill>
        <p:spPr>
          <a:xfrm>
            <a:off x="-8341" y="2313709"/>
            <a:ext cx="2351278" cy="2410446"/>
          </a:xfrm>
          <a:prstGeom prst="rect">
            <a:avLst/>
          </a:prstGeom>
          <a:ln>
            <a:solidFill>
              <a:schemeClr val="tx1"/>
            </a:solidFill>
          </a:ln>
        </p:spPr>
      </p:pic>
      <p:pic>
        <p:nvPicPr>
          <p:cNvPr id="18" name="Picture 17"/>
          <p:cNvPicPr/>
          <p:nvPr/>
        </p:nvPicPr>
        <p:blipFill>
          <a:blip r:embed="rId8">
            <a:extLst>
              <a:ext uri="{28A0092B-C50C-407E-A947-70E740481C1C}">
                <a14:useLocalDpi xmlns:a14="http://schemas.microsoft.com/office/drawing/2010/main" val="0"/>
              </a:ext>
            </a:extLst>
          </a:blip>
          <a:stretch>
            <a:fillRect/>
          </a:stretch>
        </p:blipFill>
        <p:spPr>
          <a:xfrm>
            <a:off x="2317032" y="2286000"/>
            <a:ext cx="2349370" cy="2286000"/>
          </a:xfrm>
          <a:prstGeom prst="rect">
            <a:avLst/>
          </a:prstGeom>
        </p:spPr>
      </p:pic>
      <p:pic>
        <p:nvPicPr>
          <p:cNvPr id="19" name="Picture 18"/>
          <p:cNvPicPr/>
          <p:nvPr/>
        </p:nvPicPr>
        <p:blipFill>
          <a:blip r:embed="rId9">
            <a:extLst>
              <a:ext uri="{28A0092B-C50C-407E-A947-70E740481C1C}">
                <a14:useLocalDpi xmlns:a14="http://schemas.microsoft.com/office/drawing/2010/main" val="0"/>
              </a:ext>
            </a:extLst>
          </a:blip>
          <a:stretch>
            <a:fillRect/>
          </a:stretch>
        </p:blipFill>
        <p:spPr>
          <a:xfrm>
            <a:off x="4653074" y="2126675"/>
            <a:ext cx="2393054" cy="2417373"/>
          </a:xfrm>
          <a:prstGeom prst="rect">
            <a:avLst/>
          </a:prstGeom>
          <a:ln>
            <a:solidFill>
              <a:schemeClr val="tx1"/>
            </a:solidFill>
          </a:ln>
        </p:spPr>
      </p:pic>
      <p:pic>
        <p:nvPicPr>
          <p:cNvPr id="20" name="Picture 19"/>
          <p:cNvPicPr/>
          <p:nvPr/>
        </p:nvPicPr>
        <p:blipFill>
          <a:blip r:embed="rId10">
            <a:extLst>
              <a:ext uri="{28A0092B-C50C-407E-A947-70E740481C1C}">
                <a14:useLocalDpi xmlns:a14="http://schemas.microsoft.com/office/drawing/2010/main" val="0"/>
              </a:ext>
            </a:extLst>
          </a:blip>
          <a:stretch>
            <a:fillRect/>
          </a:stretch>
        </p:blipFill>
        <p:spPr>
          <a:xfrm>
            <a:off x="7046128" y="2154627"/>
            <a:ext cx="2121482" cy="2417373"/>
          </a:xfrm>
          <a:prstGeom prst="rect">
            <a:avLst/>
          </a:prstGeom>
          <a:ln>
            <a:solidFill>
              <a:schemeClr val="tx1"/>
            </a:solidFill>
          </a:ln>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55" y="4572000"/>
            <a:ext cx="2288052"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E:\GIÁO ÁN VĂN THCS\Văn THCS\VĂN 6\VĂN CHÍNH KHÓA SÁNG\KỲ I\Tiết 21.22 Thạch Sanh\soan-bai-thach-sanh-van-lop-6.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2163" y="4572000"/>
            <a:ext cx="2282819" cy="2286000"/>
          </a:xfrm>
          <a:prstGeom prst="rect">
            <a:avLst/>
          </a:prstGeom>
          <a:noFill/>
          <a:ln>
            <a:solidFill>
              <a:schemeClr val="tx1"/>
            </a:solidFill>
          </a:ln>
        </p:spPr>
      </p:pic>
      <p:pic>
        <p:nvPicPr>
          <p:cNvPr id="23" name="Picture 22" descr="thach5"/>
          <p:cNvPicPr/>
          <p:nvPr/>
        </p:nvPicPr>
        <p:blipFill>
          <a:blip r:embed="rId13">
            <a:extLst>
              <a:ext uri="{28A0092B-C50C-407E-A947-70E740481C1C}">
                <a14:useLocalDpi xmlns:a14="http://schemas.microsoft.com/office/drawing/2010/main" val="0"/>
              </a:ext>
            </a:extLst>
          </a:blip>
          <a:srcRect/>
          <a:stretch>
            <a:fillRect/>
          </a:stretch>
        </p:blipFill>
        <p:spPr bwMode="auto">
          <a:xfrm>
            <a:off x="4708449" y="-131373"/>
            <a:ext cx="2337679" cy="2286000"/>
          </a:xfrm>
          <a:prstGeom prst="rect">
            <a:avLst/>
          </a:prstGeom>
          <a:noFill/>
          <a:ln w="3175">
            <a:solidFill>
              <a:srgbClr val="000000"/>
            </a:solidFill>
            <a:miter lim="800000"/>
            <a:headEnd/>
            <a:tailEnd/>
          </a:ln>
        </p:spPr>
      </p:pic>
    </p:spTree>
    <p:extLst>
      <p:ext uri="{BB962C8B-B14F-4D97-AF65-F5344CB8AC3E}">
        <p14:creationId xmlns:p14="http://schemas.microsoft.com/office/powerpoint/2010/main" val="51834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9"/>
            <a:ext cx="8983979" cy="7455887"/>
          </a:xfrm>
          <a:prstGeom prst="rect">
            <a:avLst/>
          </a:prstGeom>
        </p:spPr>
        <p:txBody>
          <a:bodyPr wrap="square">
            <a:spAutoFit/>
          </a:bodyPr>
          <a:lstStyle/>
          <a:p>
            <a:pPr algn="just"/>
            <a:r>
              <a:rPr lang="en-US" sz="1350" dirty="0"/>
              <a:t>	</a:t>
            </a:r>
            <a:r>
              <a:rPr lang="en-US" sz="2100" dirty="0" err="1">
                <a:latin typeface="Times New Roman" pitchFamily="18" charset="0"/>
                <a:cs typeface="Times New Roman" pitchFamily="18" charset="0"/>
              </a:rPr>
              <a:t>Ngày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hai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vợ</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chồng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nghèo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tuổi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đã</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tốt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bụng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con. </a:t>
            </a:r>
            <a:r>
              <a:rPr lang="en-US" sz="2100" dirty="0" err="1">
                <a:latin typeface="Times New Roman" pitchFamily="18" charset="0"/>
                <a:cs typeface="Times New Roman" pitchFamily="18" charset="0"/>
              </a:rPr>
              <a:t>Ngọc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Hoàng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bèn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sai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Tử</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xuống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đầu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thai.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mẹ</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mang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thai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mãi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năm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mới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sinh</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Thạch Sanh vốn </a:t>
            </a:r>
            <a:r>
              <a:rPr lang="en-US" sz="2100" dirty="0" err="1">
                <a:latin typeface="Times New Roman" pitchFamily="18" charset="0"/>
                <a:cs typeface="Times New Roman" pitchFamily="18" charset="0"/>
              </a:rPr>
              <a:t>sớm</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mồ côi cả cha lẫn mẹ, sống lủi thủi trong túp lều dưới gốc đa và gia tài chỉ có lưỡi búa cha để lại. Thấy Thạch Sanh khỏe, Lý Thông lân la kết nghĩa huynh đệ. Thạch Sanh về sống với mẹ con Lý Thông.</a:t>
            </a:r>
            <a:endParaRPr lang="en-US" sz="2100" dirty="0">
              <a:latin typeface="Times New Roman" pitchFamily="18" charset="0"/>
              <a:cs typeface="Times New Roman" pitchFamily="18" charset="0"/>
            </a:endParaRPr>
          </a:p>
          <a:p>
            <a:pPr algn="just"/>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Trong vùng có một con chằn tinh hung dữ, mỗi năm người dân phải nộp người cho nó ăn thịt. Tới phiên Lý Thông , hắn lừa Thạch Sanh đi nộp mạng thay mình. Thạch Sanh giết chết chằn tinh, Lý Thông lại lừa chàng đi trốn rồi cướp công của Thạch Sanh.</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Trong ngày hội nhà vua kén phò mã, công chúa bị đại bàng quắp đi. Thạch Sanh thấy đại bàng cắp người thì bắn nó và lần theo dấu máu vào hang cứu công chúa. Lý Thông lại một lần nữa lừa Thạch Sanh, hắn lấp miệng hang nhốt chàng dưới vực.</a:t>
            </a:r>
          </a:p>
          <a:p>
            <a:pPr algn="just"/>
            <a:r>
              <a:rPr lang="vi-VN" sz="2100" dirty="0">
                <a:latin typeface="Times New Roman" pitchFamily="18" charset="0"/>
                <a:cs typeface="Times New Roman" pitchFamily="18" charset="0"/>
              </a:rPr>
              <a:t>      </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Thạch Sanh giết đại bàng và cứu con vua Thủy Tề, chàng được tặng nhiều vàng bạc nhưng chỉ xin một cây đàn trở về gốc đa. Hồn chằn tinh và đại bàng vu oan cho Thạch Sanh, chàng bị bắt vào ngục. Trong ngục chàng lôi đàn ra g</a:t>
            </a:r>
            <a:r>
              <a:rPr lang="en-US" sz="2100" dirty="0">
                <a:latin typeface="Times New Roman" pitchFamily="18" charset="0"/>
                <a:cs typeface="Times New Roman" pitchFamily="18" charset="0"/>
              </a:rPr>
              <a:t>ả</a:t>
            </a:r>
            <a:r>
              <a:rPr lang="vi-VN" sz="2100" dirty="0">
                <a:latin typeface="Times New Roman" pitchFamily="18" charset="0"/>
                <a:cs typeface="Times New Roman" pitchFamily="18" charset="0"/>
              </a:rPr>
              <a:t>y kể về nỗi oan khiên của mình. Lý Thông bị trừng trị, Thạch Sanh được nhà vua gả công chúa cho.</a:t>
            </a:r>
          </a:p>
          <a:p>
            <a:pPr algn="just"/>
            <a:r>
              <a:rPr lang="vi-VN" sz="2100" dirty="0">
                <a:latin typeface="Times New Roman" pitchFamily="18" charset="0"/>
                <a:cs typeface="Times New Roman" pitchFamily="18" charset="0"/>
              </a:rPr>
              <a:t>      Các nước chư hầu tức giận đem quân sang đánh, Thạch Sanh mang đàn ra gảy, 18 nước chư hầu xin hàng, Thạch Sanh nấu cơm thết đãi. Quân sĩ coi thường, ăn mãi k</a:t>
            </a:r>
            <a:r>
              <a:rPr lang="en-US" sz="2100" dirty="0" err="1">
                <a:latin typeface="Times New Roman" pitchFamily="18" charset="0"/>
                <a:cs typeface="Times New Roman" pitchFamily="18" charset="0"/>
              </a:rPr>
              <a:t>hông</a:t>
            </a:r>
            <a:r>
              <a:rPr lang="vi-VN" sz="2100" dirty="0">
                <a:latin typeface="Times New Roman" pitchFamily="18" charset="0"/>
                <a:cs typeface="Times New Roman" pitchFamily="18" charset="0"/>
              </a:rPr>
              <a:t> hết, họ kính phục rút quân về nước.</a:t>
            </a:r>
          </a:p>
          <a:p>
            <a:endParaRPr lang="en-US" sz="2100" dirty="0">
              <a:latin typeface="Times New Roman" pitchFamily="18" charset="0"/>
              <a:cs typeface="Times New Roman" pitchFamily="18" charset="0"/>
            </a:endParaRPr>
          </a:p>
        </p:txBody>
      </p:sp>
    </p:spTree>
    <p:extLst>
      <p:ext uri="{BB962C8B-B14F-4D97-AF65-F5344CB8AC3E}">
        <p14:creationId xmlns:p14="http://schemas.microsoft.com/office/powerpoint/2010/main" val="280315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688" y="-60318"/>
            <a:ext cx="9144000" cy="6934200"/>
          </a:xfrm>
          <a:prstGeom prst="rect">
            <a:avLst/>
          </a:prstGeom>
          <a:solidFill>
            <a:srgbClr val="336600"/>
          </a:solidFill>
          <a:ln>
            <a:solidFill>
              <a:srgbClr val="00B050"/>
            </a:solidFill>
          </a:ln>
        </p:spPr>
        <p:txBody>
          <a:bodyPr wrap="square" rtlCol="0">
            <a:spAutoFit/>
          </a:bodyPr>
          <a:lstStyle/>
          <a:p>
            <a:endParaRPr lang="en-US" dirty="0"/>
          </a:p>
        </p:txBody>
      </p:sp>
      <p:sp>
        <p:nvSpPr>
          <p:cNvPr id="3" name="Rounded Rectangle 2"/>
          <p:cNvSpPr/>
          <p:nvPr/>
        </p:nvSpPr>
        <p:spPr>
          <a:xfrm>
            <a:off x="2743200" y="896143"/>
            <a:ext cx="3984625" cy="585787"/>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vi-VN" sz="2400" b="1" dirty="0">
                <a:solidFill>
                  <a:srgbClr val="C00000"/>
                </a:solidFill>
                <a:latin typeface="Times New Roman" pitchFamily="18" charset="0"/>
                <a:cs typeface="Times New Roman" pitchFamily="18" charset="0"/>
              </a:rPr>
              <a:t>Thạch Sanh</a:t>
            </a:r>
            <a:endParaRPr lang="en-US" sz="2400" b="1" dirty="0">
              <a:solidFill>
                <a:srgbClr val="C00000"/>
              </a:solidFill>
              <a:latin typeface="Times New Roman" pitchFamily="18" charset="0"/>
              <a:cs typeface="Times New Roman" pitchFamily="18" charset="0"/>
            </a:endParaRPr>
          </a:p>
        </p:txBody>
      </p:sp>
      <p:sp>
        <p:nvSpPr>
          <p:cNvPr id="5" name="Rounded Rectangle 4"/>
          <p:cNvSpPr/>
          <p:nvPr/>
        </p:nvSpPr>
        <p:spPr>
          <a:xfrm>
            <a:off x="34636" y="1916409"/>
            <a:ext cx="3146538" cy="2110594"/>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1</a:t>
            </a:r>
            <a:r>
              <a:rPr lang="en-US" sz="2400" b="1" dirty="0">
                <a:solidFill>
                  <a:schemeClr val="tx1"/>
                </a:solidFill>
                <a:latin typeface="Times New Roman" pitchFamily="18" charset="0"/>
                <a:cs typeface="Times New Roman" pitchFamily="18" charset="0"/>
              </a:rPr>
              <a:t>: </a:t>
            </a:r>
          </a:p>
          <a:p>
            <a:pPr algn="ctr" fontAlgn="auto">
              <a:spcBef>
                <a:spcPts val="0"/>
              </a:spcBef>
              <a:spcAft>
                <a:spcPts val="0"/>
              </a:spcAft>
              <a:defRPr/>
            </a:pPr>
            <a:r>
              <a:rPr lang="en-US" sz="2400" b="1" i="1" dirty="0">
                <a:solidFill>
                  <a:schemeClr val="tx1"/>
                </a:solidFill>
                <a:latin typeface="Times New Roman" pitchFamily="18" charset="0"/>
                <a:cs typeface="Times New Roman" pitchFamily="18" charset="0"/>
              </a:rPr>
              <a:t>“</a:t>
            </a:r>
            <a:r>
              <a:rPr lang="vi-VN" sz="2400" b="1" i="1" dirty="0">
                <a:solidFill>
                  <a:schemeClr val="tx1"/>
                </a:solidFill>
                <a:latin typeface="Times New Roman" pitchFamily="18" charset="0"/>
                <a:cs typeface="Times New Roman" pitchFamily="18" charset="0"/>
              </a:rPr>
              <a:t>Ngày xưa, ở quận Cao Bình</a:t>
            </a:r>
            <a:r>
              <a:rPr lang="en-US" sz="2400" b="1" i="1" dirty="0">
                <a:solidFill>
                  <a:schemeClr val="tx1"/>
                </a:solidFill>
                <a:latin typeface="Times New Roman" pitchFamily="18" charset="0"/>
                <a:cs typeface="Times New Roman" pitchFamily="18" charset="0"/>
              </a:rPr>
              <a:t>” </a:t>
            </a:r>
          </a:p>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sym typeface="Wingdings"/>
              </a:rPr>
              <a:t></a:t>
            </a:r>
          </a:p>
          <a:p>
            <a:pPr algn="ctr" fontAlgn="auto">
              <a:spcBef>
                <a:spcPts val="0"/>
              </a:spcBef>
              <a:spcAft>
                <a:spcPts val="0"/>
              </a:spcAft>
              <a:defRPr/>
            </a:pPr>
            <a:r>
              <a:rPr lang="en-US" sz="2400" b="1" i="1" dirty="0">
                <a:solidFill>
                  <a:schemeClr val="tx1"/>
                </a:solidFill>
                <a:latin typeface="Times New Roman" pitchFamily="18" charset="0"/>
                <a:cs typeface="Times New Roman" pitchFamily="18" charset="0"/>
                <a:sym typeface="Wingdings" pitchFamily="2" charset="2"/>
              </a:rPr>
              <a:t>“</a:t>
            </a:r>
            <a:r>
              <a:rPr lang="vi-VN" sz="2400" b="1" i="1" dirty="0">
                <a:solidFill>
                  <a:schemeClr val="tx1"/>
                </a:solidFill>
                <a:latin typeface="Times New Roman" pitchFamily="18" charset="0"/>
                <a:cs typeface="Times New Roman" pitchFamily="18" charset="0"/>
                <a:sym typeface="Wingdings" pitchFamily="2" charset="2"/>
              </a:rPr>
              <a:t>mọi phép thần thông</a:t>
            </a:r>
            <a:r>
              <a:rPr lang="en-US" sz="2400" b="1" i="1" dirty="0">
                <a:solidFill>
                  <a:schemeClr val="tx1"/>
                </a:solidFill>
                <a:latin typeface="Times New Roman" pitchFamily="18" charset="0"/>
                <a:cs typeface="Times New Roman" pitchFamily="18" charset="0"/>
                <a:sym typeface="Wingdings" pitchFamily="2" charset="2"/>
              </a:rPr>
              <a:t>”</a:t>
            </a:r>
            <a:endParaRPr lang="en-US" sz="2400" b="1" i="1" dirty="0">
              <a:solidFill>
                <a:schemeClr val="tx1"/>
              </a:solidFill>
              <a:latin typeface="Times New Roman" pitchFamily="18" charset="0"/>
              <a:cs typeface="Times New Roman" pitchFamily="18" charset="0"/>
            </a:endParaRPr>
          </a:p>
        </p:txBody>
      </p:sp>
      <p:cxnSp>
        <p:nvCxnSpPr>
          <p:cNvPr id="6" name="Straight Arrow Connector 5"/>
          <p:cNvCxnSpPr/>
          <p:nvPr/>
        </p:nvCxnSpPr>
        <p:spPr>
          <a:xfrm flipH="1">
            <a:off x="2864639" y="1536647"/>
            <a:ext cx="1250161" cy="390841"/>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348021" y="1927488"/>
            <a:ext cx="2702898" cy="2661522"/>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2:</a:t>
            </a:r>
            <a:r>
              <a:rPr lang="en-US" sz="2400" dirty="0">
                <a:solidFill>
                  <a:srgbClr val="FF0000"/>
                </a:solidFill>
                <a:latin typeface="Times New Roman" pitchFamily="18" charset="0"/>
                <a:cs typeface="Times New Roman" pitchFamily="18" charset="0"/>
              </a:rPr>
              <a:t> </a:t>
            </a:r>
          </a:p>
          <a:p>
            <a:pPr algn="ctr" fontAlgn="auto">
              <a:spcBef>
                <a:spcPts val="0"/>
              </a:spcBef>
              <a:spcAft>
                <a:spcPts val="0"/>
              </a:spcAft>
              <a:defRPr/>
            </a:pPr>
            <a:r>
              <a:rPr lang="en-US" sz="2400" b="1" i="1" dirty="0">
                <a:solidFill>
                  <a:schemeClr val="tx1"/>
                </a:solidFill>
                <a:latin typeface="Times New Roman" pitchFamily="18" charset="0"/>
                <a:cs typeface="Times New Roman" pitchFamily="18" charset="0"/>
              </a:rPr>
              <a:t>“</a:t>
            </a:r>
            <a:r>
              <a:rPr lang="vi-VN" sz="2400" b="1" i="1" dirty="0">
                <a:solidFill>
                  <a:schemeClr val="tx1"/>
                </a:solidFill>
                <a:latin typeface="Times New Roman" pitchFamily="18" charset="0"/>
                <a:cs typeface="Times New Roman" pitchFamily="18" charset="0"/>
              </a:rPr>
              <a:t>Một hôm, có người hàng rượu</a:t>
            </a:r>
            <a:r>
              <a:rPr lang="en-US" sz="2400" b="1" i="1" dirty="0">
                <a:solidFill>
                  <a:schemeClr val="tx1"/>
                </a:solidFill>
                <a:latin typeface="Times New Roman" pitchFamily="18" charset="0"/>
                <a:cs typeface="Times New Roman" pitchFamily="18" charset="0"/>
              </a:rPr>
              <a:t>” </a:t>
            </a:r>
          </a:p>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sym typeface="Wingdings"/>
              </a:rPr>
              <a:t></a:t>
            </a:r>
          </a:p>
          <a:p>
            <a:pPr algn="ctr" fontAlgn="auto">
              <a:spcBef>
                <a:spcPts val="0"/>
              </a:spcBef>
              <a:spcAft>
                <a:spcPts val="0"/>
              </a:spcAft>
              <a:defRPr/>
            </a:pPr>
            <a:r>
              <a:rPr lang="en-US" sz="2400" b="1" i="1" dirty="0">
                <a:solidFill>
                  <a:schemeClr val="tx1"/>
                </a:solidFill>
                <a:latin typeface="Times New Roman" pitchFamily="18" charset="0"/>
                <a:cs typeface="Times New Roman" pitchFamily="18" charset="0"/>
                <a:sym typeface="Wingdings" pitchFamily="2" charset="2"/>
              </a:rPr>
              <a:t>“</a:t>
            </a:r>
            <a:r>
              <a:rPr lang="vi-VN" sz="2400" b="1" i="1" dirty="0">
                <a:solidFill>
                  <a:schemeClr val="tx1"/>
                </a:solidFill>
                <a:latin typeface="Times New Roman" pitchFamily="18" charset="0"/>
                <a:cs typeface="Times New Roman" pitchFamily="18" charset="0"/>
                <a:sym typeface="Wingdings" pitchFamily="2" charset="2"/>
              </a:rPr>
              <a:t>kéo nhau về nước</a:t>
            </a:r>
            <a:r>
              <a:rPr lang="en-US" sz="2400" b="1" i="1" dirty="0">
                <a:solidFill>
                  <a:schemeClr val="tx1"/>
                </a:solidFill>
                <a:latin typeface="Times New Roman" pitchFamily="18" charset="0"/>
                <a:cs typeface="Times New Roman" pitchFamily="18" charset="0"/>
                <a:sym typeface="Wingdings" pitchFamily="2" charset="2"/>
              </a:rPr>
              <a:t>”</a:t>
            </a:r>
            <a:endParaRPr lang="en-US" sz="2400" b="1" i="1" dirty="0">
              <a:solidFill>
                <a:schemeClr val="tx1"/>
              </a:solidFill>
              <a:latin typeface="Times New Roman" pitchFamily="18" charset="0"/>
              <a:cs typeface="Times New Roman" pitchFamily="18" charset="0"/>
            </a:endParaRPr>
          </a:p>
        </p:txBody>
      </p:sp>
      <p:cxnSp>
        <p:nvCxnSpPr>
          <p:cNvPr id="8" name="Straight Arrow Connector 7"/>
          <p:cNvCxnSpPr/>
          <p:nvPr/>
        </p:nvCxnSpPr>
        <p:spPr>
          <a:xfrm flipH="1">
            <a:off x="4699469" y="1573303"/>
            <a:ext cx="1" cy="343105"/>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178623" y="1962604"/>
            <a:ext cx="2774984" cy="2064398"/>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3</a:t>
            </a:r>
            <a:r>
              <a:rPr lang="en-US" sz="2400" dirty="0">
                <a:solidFill>
                  <a:srgbClr val="FF0000"/>
                </a:solidFill>
                <a:latin typeface="Times New Roman" pitchFamily="18" charset="0"/>
                <a:cs typeface="Times New Roman" pitchFamily="18" charset="0"/>
              </a:rPr>
              <a:t>: </a:t>
            </a:r>
          </a:p>
          <a:p>
            <a:pPr algn="ctr" fontAlgn="auto">
              <a:spcBef>
                <a:spcPts val="0"/>
              </a:spcBef>
              <a:spcAft>
                <a:spcPts val="0"/>
              </a:spcAft>
              <a:defRPr/>
            </a:pPr>
            <a:r>
              <a:rPr lang="en-US" sz="2400" b="1" i="1" dirty="0" err="1">
                <a:solidFill>
                  <a:schemeClr val="tx1"/>
                </a:solidFill>
                <a:latin typeface="Times New Roman" pitchFamily="18" charset="0"/>
                <a:cs typeface="Times New Roman" pitchFamily="18" charset="0"/>
              </a:rPr>
              <a:t>Còn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lại</a:t>
            </a:r>
            <a:endParaRPr lang="en-US" sz="2400" b="1" i="1" dirty="0">
              <a:solidFill>
                <a:schemeClr val="tx1"/>
              </a:solidFill>
              <a:latin typeface="Times New Roman" pitchFamily="18" charset="0"/>
              <a:cs typeface="Times New Roman" pitchFamily="18" charset="0"/>
            </a:endParaRPr>
          </a:p>
          <a:p>
            <a:pPr algn="ctr" fontAlgn="auto">
              <a:spcBef>
                <a:spcPts val="0"/>
              </a:spcBef>
              <a:spcAft>
                <a:spcPts val="0"/>
              </a:spcAft>
              <a:defRPr/>
            </a:pPr>
            <a:endParaRPr lang="en-US" sz="2400" b="1" i="1" dirty="0">
              <a:solidFill>
                <a:schemeClr val="bg2"/>
              </a:solidFill>
              <a:latin typeface="Times New Roman" pitchFamily="18" charset="0"/>
              <a:cs typeface="Times New Roman" pitchFamily="18" charset="0"/>
            </a:endParaRPr>
          </a:p>
        </p:txBody>
      </p:sp>
      <p:cxnSp>
        <p:nvCxnSpPr>
          <p:cNvPr id="10" name="Straight Arrow Connector 9"/>
          <p:cNvCxnSpPr>
            <a:stCxn id="3" idx="2"/>
          </p:cNvCxnSpPr>
          <p:nvPr/>
        </p:nvCxnSpPr>
        <p:spPr>
          <a:xfrm>
            <a:off x="4735513" y="1481930"/>
            <a:ext cx="1900075" cy="432844"/>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1893" y="4826000"/>
            <a:ext cx="2841634" cy="1760289"/>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just">
              <a:lnSpc>
                <a:spcPct val="107000"/>
              </a:lnSpc>
              <a:spcAft>
                <a:spcPts val="800"/>
              </a:spcAft>
            </a:pPr>
            <a:r>
              <a:rPr lang="vi-VN" sz="2400" b="1" dirty="0">
                <a:solidFill>
                  <a:schemeClr val="tx1"/>
                </a:solidFill>
                <a:ea typeface="Times New Roman" panose="02020603050405020304" pitchFamily="18" charset="0"/>
                <a:cs typeface="Times New Roman" panose="02020603050405020304" pitchFamily="18" charset="0"/>
              </a:rPr>
              <a:t>Sự ra đời và lớn lên của Thạch Sanh.</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le 11"/>
          <p:cNvSpPr/>
          <p:nvPr/>
        </p:nvSpPr>
        <p:spPr>
          <a:xfrm>
            <a:off x="3274423" y="5243610"/>
            <a:ext cx="2922177" cy="1380286"/>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vi-VN" sz="2400" b="1" dirty="0">
                <a:solidFill>
                  <a:schemeClr val="tx1"/>
                </a:solidFill>
                <a:ea typeface="Times New Roman" panose="02020603050405020304" pitchFamily="18" charset="0"/>
              </a:rPr>
              <a:t>Những thử thách và chiến công của</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Thạch</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Sanh</a:t>
            </a:r>
            <a:r>
              <a:rPr lang="vi-VN" sz="2400" b="1" dirty="0">
                <a:solidFill>
                  <a:schemeClr val="tx1"/>
                </a:solidFill>
                <a:ea typeface="Times New Roman" panose="02020603050405020304" pitchFamily="18" charset="0"/>
              </a:rPr>
              <a:t>.</a:t>
            </a:r>
            <a:endParaRPr lang="en-US" sz="2400" b="1" i="1" dirty="0">
              <a:solidFill>
                <a:schemeClr val="tx1"/>
              </a:solidFill>
              <a:latin typeface="Times New Roman" pitchFamily="18" charset="0"/>
              <a:cs typeface="Times New Roman" pitchFamily="18" charset="0"/>
            </a:endParaRPr>
          </a:p>
        </p:txBody>
      </p:sp>
      <p:sp>
        <p:nvSpPr>
          <p:cNvPr id="13" name="Rounded Rectangle 12"/>
          <p:cNvSpPr/>
          <p:nvPr/>
        </p:nvSpPr>
        <p:spPr>
          <a:xfrm>
            <a:off x="6479622" y="4851400"/>
            <a:ext cx="2692973" cy="1443884"/>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just">
              <a:lnSpc>
                <a:spcPct val="107000"/>
              </a:lnSpc>
              <a:spcAft>
                <a:spcPts val="800"/>
              </a:spcAft>
            </a:pPr>
            <a:r>
              <a:rPr lang="vi-VN" sz="2400" b="1" dirty="0">
                <a:solidFill>
                  <a:schemeClr val="tx1"/>
                </a:solidFill>
                <a:ea typeface="Times New Roman" panose="02020603050405020304" pitchFamily="18" charset="0"/>
                <a:cs typeface="Times New Roman" panose="02020603050405020304" pitchFamily="18" charset="0"/>
              </a:rPr>
              <a:t>Thạch Sanh được vua nhường ngôi</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Arrow Connector 13"/>
          <p:cNvCxnSpPr>
            <a:stCxn id="5" idx="2"/>
            <a:endCxn id="11" idx="0"/>
          </p:cNvCxnSpPr>
          <p:nvPr/>
        </p:nvCxnSpPr>
        <p:spPr>
          <a:xfrm flipH="1">
            <a:off x="1602733" y="4027002"/>
            <a:ext cx="5172" cy="798998"/>
          </a:xfrm>
          <a:prstGeom prst="straightConnector1">
            <a:avLst/>
          </a:prstGeom>
          <a:ln w="2857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72000" y="4392796"/>
            <a:ext cx="0" cy="850814"/>
          </a:xfrm>
          <a:prstGeom prst="straightConnector1">
            <a:avLst/>
          </a:prstGeom>
          <a:ln w="2857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575009" y="4027002"/>
            <a:ext cx="17788" cy="731586"/>
          </a:xfrm>
          <a:prstGeom prst="straightConnector1">
            <a:avLst/>
          </a:prstGeom>
          <a:ln w="2857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Rectangle 31"/>
          <p:cNvSpPr>
            <a:spLocks noChangeArrowheads="1"/>
          </p:cNvSpPr>
          <p:nvPr/>
        </p:nvSpPr>
        <p:spPr bwMode="auto">
          <a:xfrm>
            <a:off x="34636" y="723687"/>
            <a:ext cx="1479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400" eaLnBrk="1" hangingPunct="1"/>
            <a:r>
              <a:rPr lang="vi-VN" altLang="en-US" sz="2800" b="1"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a:t>
            </a:r>
            <a:r>
              <a:rPr lang="en-US" altLang="en-US" sz="2800" b="1"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solidFill>
                  <a:srgbClr val="FFFF00"/>
                </a:solidFill>
                <a:latin typeface="Times New Roman" panose="02020603050405020304" pitchFamily="18" charset="0"/>
                <a:ea typeface="Arial" panose="020B0604020202020204" pitchFamily="34" charset="0"/>
                <a:cs typeface="Times New Roman" panose="02020603050405020304" pitchFamily="18" charset="0"/>
              </a:rPr>
              <a:t>Bố</a:t>
            </a:r>
            <a:r>
              <a:rPr lang="en-US" altLang="en-US" sz="2800" b="1"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solidFill>
                  <a:srgbClr val="FFFF00"/>
                </a:solidFill>
                <a:latin typeface="Times New Roman" panose="02020603050405020304" pitchFamily="18" charset="0"/>
                <a:ea typeface="Arial" panose="020B0604020202020204" pitchFamily="34" charset="0"/>
                <a:cs typeface="Times New Roman" panose="02020603050405020304" pitchFamily="18" charset="0"/>
              </a:rPr>
              <a:t>cục</a:t>
            </a:r>
            <a:endParaRPr lang="en-US" altLang="en-US" sz="2800" dirty="0">
              <a:solidFill>
                <a:srgbClr val="FFFF00"/>
              </a:solidFill>
              <a:ea typeface="Arial" panose="020B0604020202020204" pitchFamily="34" charset="0"/>
              <a:cs typeface="Times New Roman" panose="02020603050405020304" pitchFamily="18" charset="0"/>
            </a:endParaRPr>
          </a:p>
        </p:txBody>
      </p:sp>
      <p:sp>
        <p:nvSpPr>
          <p:cNvPr id="18" name="TextBox 17"/>
          <p:cNvSpPr txBox="1"/>
          <p:nvPr/>
        </p:nvSpPr>
        <p:spPr>
          <a:xfrm>
            <a:off x="0" y="0"/>
            <a:ext cx="9144000" cy="461665"/>
          </a:xfrm>
          <a:prstGeom prst="rect">
            <a:avLst/>
          </a:prstGeom>
          <a:solidFill>
            <a:schemeClr val="accent1"/>
          </a:solidFill>
        </p:spPr>
        <p:txBody>
          <a:bodyPr wrap="square" rtlCol="0">
            <a:spAutoFit/>
          </a:bodyPr>
          <a:lstStyle/>
          <a:p>
            <a:pPr algn="ctr"/>
            <a:endParaRPr lang="en-U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8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par>
                                <p:cTn id="27" presetID="9"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par>
                                <p:cTn id="39" presetID="9"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par>
                                <p:cTn id="42" presetID="9"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ssolve">
                                      <p:cBhvr>
                                        <p:cTn id="44" dur="500"/>
                                        <p:tgtEl>
                                          <p:spTgt spid="15"/>
                                        </p:tgtEl>
                                      </p:cBhvr>
                                    </p:animEffect>
                                  </p:childTnLst>
                                </p:cTn>
                              </p:par>
                              <p:par>
                                <p:cTn id="45" presetID="9"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461665"/>
          </a:xfrm>
          <a:prstGeom prst="rect">
            <a:avLst/>
          </a:prstGeom>
          <a:solidFill>
            <a:schemeClr val="accent1"/>
          </a:solid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THẠCH SANH</a:t>
            </a:r>
          </a:p>
        </p:txBody>
      </p:sp>
      <p:sp>
        <p:nvSpPr>
          <p:cNvPr id="2" name="TextBox 1"/>
          <p:cNvSpPr txBox="1"/>
          <p:nvPr/>
        </p:nvSpPr>
        <p:spPr>
          <a:xfrm>
            <a:off x="0" y="461665"/>
            <a:ext cx="9144000" cy="6472535"/>
          </a:xfrm>
          <a:prstGeom prst="rect">
            <a:avLst/>
          </a:prstGeom>
          <a:solidFill>
            <a:schemeClr val="accent1">
              <a:lumMod val="40000"/>
              <a:lumOff val="60000"/>
            </a:schemeClr>
          </a:solidFill>
        </p:spPr>
        <p:txBody>
          <a:bodyPr wrap="square" rtlCol="0">
            <a:spAutoFit/>
          </a:bodyPr>
          <a:lstStyle/>
          <a:p>
            <a:endParaRPr lang="en-US" dirty="0"/>
          </a:p>
        </p:txBody>
      </p:sp>
      <p:sp>
        <p:nvSpPr>
          <p:cNvPr id="7" name="TextBox 6"/>
          <p:cNvSpPr txBox="1"/>
          <p:nvPr/>
        </p:nvSpPr>
        <p:spPr>
          <a:xfrm>
            <a:off x="0" y="1219200"/>
            <a:ext cx="9220200" cy="4367029"/>
          </a:xfrm>
          <a:prstGeom prst="rect">
            <a:avLst/>
          </a:prstGeom>
          <a:noFill/>
        </p:spPr>
        <p:txBody>
          <a:bodyPr wrap="square" rtlCol="0">
            <a:spAutoFit/>
          </a:bodyPr>
          <a:lstStyle/>
          <a:p>
            <a:pPr algn="just">
              <a:lnSpc>
                <a:spcPct val="107000"/>
              </a:lnSpc>
              <a:spcAft>
                <a:spcPts val="800"/>
              </a:spcAft>
            </a:pPr>
            <a:r>
              <a:rPr lang="vi-VN" sz="2400" u="sng" dirty="0">
                <a:latin typeface="Times New Roman" panose="02020603050405020304" pitchFamily="18" charset="0"/>
                <a:ea typeface="Times New Roman" panose="02020603050405020304" pitchFamily="18" charset="0"/>
                <a:cs typeface="Times New Roman" panose="02020603050405020304" pitchFamily="18" charset="0"/>
              </a:rPr>
              <a:t>Những sự việc chính: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Thạch Sanh ra đờ</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lớn lên học võ và phép thần 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Thạch Sanh kết nghĩa anh em với Lí 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ẹ con Lí Thông lừa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diệt chằn tinh bị Lí Thông cướp công.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Thạch Sanh diệt đại bàng cứu công chúa, lại bị cướp công.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Thạch Sanh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bị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bang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vu oan đẩy vào tù.</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Thạch Sanh được giải oan lấy công chúa.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Thạch Sanh chiến thắng quân 18 nước chư hầu và lên ngôi vua.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18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71&quot;&gt;&lt;/object&gt;&lt;object type=&quot;2&quot; unique_id=&quot;10072&quot;&gt;&lt;object type=&quot;3&quot; unique_id=&quot;10089&quot;&gt;&lt;property id=&quot;20148&quot; value=&quot;5&quot;/&gt;&lt;property id=&quot;20300&quot; value=&quot;Slide 1&quot;/&gt;&lt;property id=&quot;20307&quot; value=&quot;261&quot;/&gt;&lt;/object&gt;&lt;object type=&quot;3&quot; unique_id=&quot;10090&quot;&gt;&lt;property id=&quot;20148&quot; value=&quot;5&quot;/&gt;&lt;property id=&quot;20300&quot; value=&quot;Slide 2&quot;/&gt;&lt;property id=&quot;20307&quot; value=&quot;262&quot;/&gt;&lt;/object&gt;&lt;object type=&quot;3&quot; unique_id=&quot;10092&quot;&gt;&lt;property id=&quot;20148&quot; value=&quot;5&quot;/&gt;&lt;property id=&quot;20300&quot; value=&quot;Slide 12 - &amp;quot;NHÓM 3&amp;quot;&quot;/&gt;&lt;property id=&quot;20307&quot; value=&quot;258&quot;/&gt;&lt;/object&gt;&lt;object type=&quot;3&quot; unique_id=&quot;10230&quot;&gt;&lt;property id=&quot;20148&quot; value=&quot;5&quot;/&gt;&lt;property id=&quot;20300&quot; value=&quot;Slide 3 - &amp;quot;I. ĐỌC – TÌM HIỂU CHUNG&amp;quot;&quot;/&gt;&lt;property id=&quot;20307&quot; value=&quot;264&quot;/&gt;&lt;/object&gt;&lt;object type=&quot;3&quot; unique_id=&quot;10345&quot;&gt;&lt;property id=&quot;20148&quot; value=&quot;5&quot;/&gt;&lt;property id=&quot;20300&quot; value=&quot;Slide 7 - &amp;quot;II. TÌM HIỂU CHI TIẾT VĂN BẢN&amp;quot;&quot;/&gt;&lt;property id=&quot;20307&quot; value=&quot;270&quot;/&gt;&lt;/object&gt;&lt;object type=&quot;3&quot; unique_id=&quot;10346&quot;&gt;&lt;property id=&quot;20148&quot; value=&quot;5&quot;/&gt;&lt;property id=&quot;20300&quot; value=&quot;Slide 10 - &amp;quot;Nguyên nhân chiến công&amp;quot;&quot;/&gt;&lt;property id=&quot;20307&quot; value=&quot;271&quot;/&gt;&lt;/object&gt;&lt;object type=&quot;3&quot; unique_id=&quot;10347&quot;&gt;&lt;property id=&quot;20148&quot; value=&quot;5&quot;/&gt;&lt;property id=&quot;20300&quot; value=&quot;Slide 24 - &amp;quot;Hướng dẫn về nhà &amp;quot;&quot;/&gt;&lt;property id=&quot;20307&quot; value=&quot;267&quot;/&gt;&lt;/object&gt;&lt;object type=&quot;3&quot; unique_id=&quot;10348&quot;&gt;&lt;property id=&quot;20148&quot; value=&quot;5&quot;/&gt;&lt;property id=&quot;20300&quot; value=&quot;Slide 25&quot;/&gt;&lt;property id=&quot;20307&quot; value=&quot;268&quot;/&gt;&lt;/object&gt;&lt;object type=&quot;3&quot; unique_id=&quot;10973&quot;&gt;&lt;property id=&quot;20148&quot; value=&quot;5&quot;/&gt;&lt;property id=&quot;20300&quot; value=&quot;Slide 11 - &amp;quot;Những vũ khí thần kì của Thạch Sanh. &amp;quot;&quot;/&gt;&lt;property id=&quot;20307&quot; value=&quot;272&quot;/&gt;&lt;/object&gt;&lt;object type=&quot;3&quot; unique_id=&quot;11193&quot;&gt;&lt;property id=&quot;20148&quot; value=&quot;5&quot;/&gt;&lt;property id=&quot;20300&quot; value=&quot;Slide 5 - &amp;quot;Những thử thách và chiến công của Thạch Sanh &amp;quot;&quot;/&gt;&lt;property id=&quot;20307&quot; value=&quot;279&quot;/&gt;&lt;/object&gt;&lt;object type=&quot;3&quot; unique_id=&quot;11196&quot;&gt;&lt;property id=&quot;20148&quot; value=&quot;5&quot;/&gt;&lt;property id=&quot;20300&quot; value=&quot;Slide 17 - &amp;quot;II. TÌM HIỂU CHI TIẾT VĂN BẢN&amp;quot;&quot;/&gt;&lt;property id=&quot;20307&quot; value=&quot;278&quot;/&gt;&lt;/object&gt;&lt;object type=&quot;3&quot; unique_id=&quot;11452&quot;&gt;&lt;property id=&quot;20148&quot; value=&quot;5&quot;/&gt;&lt;property id=&quot;20300&quot; value=&quot;Slide 8&quot;/&gt;&lt;property id=&quot;20307&quot; value=&quot;285&quot;/&gt;&lt;/object&gt;&lt;object type=&quot;3&quot; unique_id=&quot;11719&quot;&gt;&lt;property id=&quot;20148&quot; value=&quot;5&quot;/&gt;&lt;property id=&quot;20300&quot; value=&quot;Slide 13&quot;/&gt;&lt;property id=&quot;20307&quot; value=&quot;286&quot;/&gt;&lt;/object&gt;&lt;object type=&quot;3&quot; unique_id=&quot;11945&quot;&gt;&lt;property id=&quot;20148&quot; value=&quot;5&quot;/&gt;&lt;property id=&quot;20300&quot; value=&quot;Slide 14 - &amp;quot;Những vũ khí thần kì của Thạch Sanh. &amp;quot;&quot;/&gt;&lt;property id=&quot;20307&quot; value=&quot;287&quot;/&gt;&lt;/object&gt;&lt;object type=&quot;3&quot; unique_id=&quot;12024&quot;&gt;&lt;property id=&quot;20148&quot; value=&quot;5&quot;/&gt;&lt;property id=&quot;20300&quot; value=&quot;Slide 18 - &amp;quot;III. TỔNG KẾT&amp;quot;&quot;/&gt;&lt;property id=&quot;20307&quot; value=&quot;288&quot;/&gt;&lt;/object&gt;&lt;object type=&quot;3&quot; unique_id=&quot;12106&quot;&gt;&lt;property id=&quot;20148&quot; value=&quot;5&quot;/&gt;&lt;property id=&quot;20300&quot; value=&quot;Slide 19 - &amp;quot;IV. LUYỆN TẬP – VẬN DỤNG&amp;quot;&quot;/&gt;&lt;property id=&quot;20307&quot; value=&quot;289&quot;/&gt;&lt;/object&gt;&lt;object type=&quot;3&quot; unique_id=&quot;12617&quot;&gt;&lt;property id=&quot;20148&quot; value=&quot;5&quot;/&gt;&lt;property id=&quot;20300&quot; value=&quot;Slide 4 - &amp;quot;II. TÌM HIỂU CHI TIẾT VĂN BẢN&amp;quot;&quot;/&gt;&lt;property id=&quot;20307&quot; value=&quot;290&quot;/&gt;&lt;/object&gt;&lt;object type=&quot;3&quot; unique_id=&quot;13131&quot;&gt;&lt;property id=&quot;20148&quot; value=&quot;5&quot;/&gt;&lt;property id=&quot;20300&quot; value=&quot;Slide 6 - &amp;quot;II. TÌM HIỂU CHI TIẾT VĂN BẢN&amp;quot;&quot;/&gt;&lt;property id=&quot;20307&quot; value=&quot;291&quot;/&gt;&lt;/object&gt;&lt;object type=&quot;3&quot; unique_id=&quot;13322&quot;&gt;&lt;property id=&quot;20148&quot; value=&quot;5&quot;/&gt;&lt;property id=&quot;20300&quot; value=&quot;Slide 9 - &amp;quot;II. TÌM HIỂU CHI TIẾT VĂN BẢN&amp;quot;&quot;/&gt;&lt;property id=&quot;20307&quot; value=&quot;292&quot;/&gt;&lt;/object&gt;&lt;object type=&quot;3&quot; unique_id=&quot;14142&quot;&gt;&lt;property id=&quot;20148&quot; value=&quot;5&quot;/&gt;&lt;property id=&quot;20300&quot; value=&quot;Slide 16 - &amp;quot;II. TÌM HIỂU CHI TIẾT VĂN BẢN&amp;quot;&quot;/&gt;&lt;property id=&quot;20307&quot; value=&quot;294&quot;/&gt;&lt;/object&gt;&lt;object type=&quot;3&quot; unique_id=&quot;16800&quot;&gt;&lt;property id=&quot;20148&quot; value=&quot;5&quot;/&gt;&lt;property id=&quot;20300&quot; value=&quot;Slide 22 - &amp;quot;2. Trò chơi ô chữ:  Ô chữ gồm 6 chữ cái.&amp;quot;&quot;/&gt;&lt;property id=&quot;20307&quot; value=&quot;297&quot;/&gt;&lt;/object&gt;&lt;object type=&quot;3&quot; unique_id=&quot;16801&quot;&gt;&lt;property id=&quot;20148&quot; value=&quot;5&quot;/&gt;&lt;property id=&quot;20300&quot; value=&quot;Slide 23&quot;/&gt;&lt;property id=&quot;20307&quot; value=&quot;298&quot;/&gt;&lt;/object&gt;&lt;object type=&quot;3&quot; unique_id=&quot;16970&quot;&gt;&lt;property id=&quot;20148&quot; value=&quot;5&quot;/&gt;&lt;property id=&quot;20300&quot; value=&quot;Slide 20&quot;/&gt;&lt;property id=&quot;20307&quot; value=&quot;299&quot;/&gt;&lt;/object&gt;&lt;object type=&quot;3&quot; unique_id=&quot;16971&quot;&gt;&lt;property id=&quot;20148&quot; value=&quot;5&quot;/&gt;&lt;property id=&quot;20300&quot; value=&quot;Slide 21&quot;/&gt;&lt;property id=&quot;20307&quot; value=&quot;300&quot;/&gt;&lt;/object&gt;&lt;object type=&quot;3&quot; unique_id=&quot;17577&quot;&gt;&lt;property id=&quot;20148&quot; value=&quot;5&quot;/&gt;&lt;property id=&quot;20300&quot; value=&quot;Slide 15 - &amp;quot;BÌNH NGÔ ĐẠI CÁO – Nguyễn Trãi&amp;quot;&quot;/&gt;&lt;property id=&quot;20307&quot; value=&quot;301&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2946</TotalTime>
  <Words>2431</Words>
  <Application>Microsoft Office PowerPoint</Application>
  <PresentationFormat>On-screen Show (4:3)</PresentationFormat>
  <Paragraphs>260</Paragraphs>
  <Slides>29</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Open Sans</vt:lpstr>
      <vt:lpstr>Times New Roman</vt:lpstr>
      <vt:lpstr>Wingdings</vt:lpstr>
      <vt:lpstr>1_Office Theme</vt:lpstr>
      <vt:lpstr>3_Office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Phan</dc:creator>
  <cp:lastModifiedBy>Administrator</cp:lastModifiedBy>
  <cp:revision>258</cp:revision>
  <dcterms:created xsi:type="dcterms:W3CDTF">2006-08-16T00:00:00Z</dcterms:created>
  <dcterms:modified xsi:type="dcterms:W3CDTF">2025-09-25T15:21:26Z</dcterms:modified>
</cp:coreProperties>
</file>