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3"/>
  </p:notesMasterIdLst>
  <p:sldIdLst>
    <p:sldId id="257" r:id="rId2"/>
    <p:sldId id="258" r:id="rId3"/>
    <p:sldId id="259" r:id="rId4"/>
    <p:sldId id="261" r:id="rId5"/>
    <p:sldId id="281" r:id="rId6"/>
    <p:sldId id="263" r:id="rId7"/>
    <p:sldId id="264" r:id="rId8"/>
    <p:sldId id="265" r:id="rId9"/>
    <p:sldId id="266" r:id="rId10"/>
    <p:sldId id="267" r:id="rId11"/>
    <p:sldId id="284" r:id="rId12"/>
    <p:sldId id="268" r:id="rId13"/>
    <p:sldId id="269" r:id="rId14"/>
    <p:sldId id="282" r:id="rId15"/>
    <p:sldId id="285" r:id="rId16"/>
    <p:sldId id="283" r:id="rId17"/>
    <p:sldId id="271" r:id="rId18"/>
    <p:sldId id="272" r:id="rId19"/>
    <p:sldId id="288" r:id="rId20"/>
    <p:sldId id="276" r:id="rId21"/>
    <p:sldId id="289" r:id="rId22"/>
    <p:sldId id="290" r:id="rId23"/>
    <p:sldId id="292" r:id="rId24"/>
    <p:sldId id="291" r:id="rId25"/>
    <p:sldId id="297" r:id="rId26"/>
    <p:sldId id="293" r:id="rId27"/>
    <p:sldId id="294" r:id="rId28"/>
    <p:sldId id="295" r:id="rId29"/>
    <p:sldId id="296" r:id="rId30"/>
    <p:sldId id="278" r:id="rId31"/>
    <p:sldId id="287" r:id="rId32"/>
  </p:sldIdLst>
  <p:sldSz cx="12192000" cy="6858000"/>
  <p:notesSz cx="6858000" cy="9144000"/>
  <p:embeddedFontLst>
    <p:embeddedFont>
      <p:font typeface="Tahoma" panose="020B0604030504040204" pitchFamily="3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#1" loCatId="list" qsTypeId="urn:microsoft.com/office/officeart/2005/8/quickstyle/simple1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#1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#1"/>
    <dgm:cxn modelId="{20F485D2-D345-42DF-9BC1-FF876FA07DF8}" type="presOf" srcId="{118A75D4-3C54-4E51-B5B5-FF31E4755524}" destId="{18B59221-299A-44C1-918B-06CDFEF403EB}" srcOrd="0" destOrd="0" presId="urn:microsoft.com/office/officeart/2008/layout/VerticalCurvedList#1"/>
    <dgm:cxn modelId="{71FB4612-273F-4CAC-85FB-BB48450FCA2D}" type="presOf" srcId="{C2CEACB1-3941-4CBC-849C-8E5A8E8F783F}" destId="{92B9EF21-C35A-48A0-A595-B74A6B3907EE}" srcOrd="0" destOrd="0" presId="urn:microsoft.com/office/officeart/2008/layout/VerticalCurvedList#1"/>
    <dgm:cxn modelId="{2E091233-B6DD-4DDE-B3E4-7AF12B11CAF2}" type="presOf" srcId="{71FAE7B6-E745-444A-A8CB-E4A55875CD87}" destId="{51402200-CA46-49D3-883B-8FADDA9022D6}" srcOrd="0" destOrd="0" presId="urn:microsoft.com/office/officeart/2008/layout/VerticalCurvedList#1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#1"/>
    <dgm:cxn modelId="{C5117683-0BA0-4F0D-ACDD-D1C2F5875A2C}" type="presParOf" srcId="{51402200-CA46-49D3-883B-8FADDA9022D6}" destId="{5F9F50CA-4DD1-472C-9948-22FF77311F6E}" srcOrd="0" destOrd="0" presId="urn:microsoft.com/office/officeart/2008/layout/VerticalCurvedList#1"/>
    <dgm:cxn modelId="{92027EE5-FF63-46CC-9114-10E2CFB7D784}" type="presParOf" srcId="{5F9F50CA-4DD1-472C-9948-22FF77311F6E}" destId="{1EFE79E0-1A93-4CF1-9D4E-4F4026719975}" srcOrd="0" destOrd="0" presId="urn:microsoft.com/office/officeart/2008/layout/VerticalCurvedList#1"/>
    <dgm:cxn modelId="{4B1A5F28-3335-409E-A453-23DDA0C3908A}" type="presParOf" srcId="{1EFE79E0-1A93-4CF1-9D4E-4F4026719975}" destId="{151FCE63-0645-47B1-A4C3-B6E5771E8CAB}" srcOrd="0" destOrd="0" presId="urn:microsoft.com/office/officeart/2008/layout/VerticalCurvedList#1"/>
    <dgm:cxn modelId="{BDDD4AB0-33B1-49F8-9141-33EAFA318C6B}" type="presParOf" srcId="{1EFE79E0-1A93-4CF1-9D4E-4F4026719975}" destId="{18B59221-299A-44C1-918B-06CDFEF403EB}" srcOrd="1" destOrd="0" presId="urn:microsoft.com/office/officeart/2008/layout/VerticalCurvedList#1"/>
    <dgm:cxn modelId="{D34BF789-A061-4010-A598-C7093FFFFB4D}" type="presParOf" srcId="{1EFE79E0-1A93-4CF1-9D4E-4F4026719975}" destId="{1B9710AA-46F3-4AD2-98E7-F3CFE513A652}" srcOrd="2" destOrd="0" presId="urn:microsoft.com/office/officeart/2008/layout/VerticalCurvedList#1"/>
    <dgm:cxn modelId="{5A2BD6C4-9A83-4E10-968F-15C6C9DD9888}" type="presParOf" srcId="{1EFE79E0-1A93-4CF1-9D4E-4F4026719975}" destId="{CDDE5F0F-532A-430F-B6C9-DD468AA82280}" srcOrd="3" destOrd="0" presId="urn:microsoft.com/office/officeart/2008/layout/VerticalCurvedList#1"/>
    <dgm:cxn modelId="{8C3F4197-43C5-47D1-ADAC-D4B2FE1B739F}" type="presParOf" srcId="{5F9F50CA-4DD1-472C-9948-22FF77311F6E}" destId="{1A0CF313-3851-45AA-9B8A-4CA2CE6BC828}" srcOrd="1" destOrd="0" presId="urn:microsoft.com/office/officeart/2008/layout/VerticalCurvedList#1"/>
    <dgm:cxn modelId="{CE9CBF36-F21C-4260-9D97-9CD4047E817F}" type="presParOf" srcId="{5F9F50CA-4DD1-472C-9948-22FF77311F6E}" destId="{C5A281DA-9582-42CA-82B2-195CEABBDD7A}" srcOrd="2" destOrd="0" presId="urn:microsoft.com/office/officeart/2008/layout/VerticalCurvedList#1"/>
    <dgm:cxn modelId="{AB4113E8-B331-489A-964E-8C9C409DB0B6}" type="presParOf" srcId="{C5A281DA-9582-42CA-82B2-195CEABBDD7A}" destId="{D0B3D7CC-9FAD-4570-B9DD-E7B36E0D5DBB}" srcOrd="0" destOrd="0" presId="urn:microsoft.com/office/officeart/2008/layout/VerticalCurvedList#1"/>
    <dgm:cxn modelId="{5E716073-19E7-4587-AF09-A87496220559}" type="presParOf" srcId="{5F9F50CA-4DD1-472C-9948-22FF77311F6E}" destId="{D86B5B60-E8FF-479D-840A-A74D9DCAE05C}" srcOrd="3" destOrd="0" presId="urn:microsoft.com/office/officeart/2008/layout/VerticalCurvedList#1"/>
    <dgm:cxn modelId="{1EB3F65B-BB00-4062-B366-A139F81F372B}" type="presParOf" srcId="{5F9F50CA-4DD1-472C-9948-22FF77311F6E}" destId="{F54CFE64-B6EA-4D30-932A-9AE2FF6B1775}" srcOrd="4" destOrd="0" presId="urn:microsoft.com/office/officeart/2008/layout/VerticalCurvedList#1"/>
    <dgm:cxn modelId="{B1514F3A-06E8-4F65-979D-622D3927E600}" type="presParOf" srcId="{F54CFE64-B6EA-4D30-932A-9AE2FF6B1775}" destId="{D752A7FB-D545-409F-92D9-88303D65DFE9}" srcOrd="0" destOrd="0" presId="urn:microsoft.com/office/officeart/2008/layout/VerticalCurvedList#1"/>
    <dgm:cxn modelId="{640A3986-F4F9-42C8-9E3D-C6D82AA175EA}" type="presParOf" srcId="{5F9F50CA-4DD1-472C-9948-22FF77311F6E}" destId="{92B9EF21-C35A-48A0-A595-B74A6B3907EE}" srcOrd="5" destOrd="0" presId="urn:microsoft.com/office/officeart/2008/layout/VerticalCurvedList#1"/>
    <dgm:cxn modelId="{A6E72DD2-F83F-41CF-9AFF-5B90E4A8F87F}" type="presParOf" srcId="{5F9F50CA-4DD1-472C-9948-22FF77311F6E}" destId="{77D02935-FA1A-4EB3-8B90-89336F1A85EA}" srcOrd="6" destOrd="0" presId="urn:microsoft.com/office/officeart/2008/layout/VerticalCurvedList#1"/>
    <dgm:cxn modelId="{A5E9D217-6DAA-483C-849E-BD310DB97FE9}" type="presParOf" srcId="{77D02935-FA1A-4EB3-8B90-89336F1A85EA}" destId="{E70210C7-049E-42E9-B705-9477C6F2660B}" srcOrd="0" destOrd="0" presId="urn:microsoft.com/office/officeart/2008/layout/VerticalCurvedList#1"/>
    <dgm:cxn modelId="{5EC4EC41-8E6F-4E79-A811-74862F62E72C}" type="presParOf" srcId="{5F9F50CA-4DD1-472C-9948-22FF77311F6E}" destId="{5DE3DEB2-6C0E-46EE-B8F6-5B47307A3D10}" srcOrd="7" destOrd="0" presId="urn:microsoft.com/office/officeart/2008/layout/VerticalCurvedList#1"/>
    <dgm:cxn modelId="{BA047663-E9EB-4596-83E6-70A6B335CB11}" type="presParOf" srcId="{5F9F50CA-4DD1-472C-9948-22FF77311F6E}" destId="{2B31AFB2-9B10-439C-B425-0A79A7655947}" srcOrd="8" destOrd="0" presId="urn:microsoft.com/office/officeart/2008/layout/VerticalCurvedList#1"/>
    <dgm:cxn modelId="{2C0BD108-0F81-441C-96D4-5A93520A7D90}" type="presParOf" srcId="{2B31AFB2-9B10-439C-B425-0A79A7655947}" destId="{FAB0824C-92D0-4FD4-B08D-589EDA23E575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798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38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99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53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4602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750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051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57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8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853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39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834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15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6165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6262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92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5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2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6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7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8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5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7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6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903751" y="1336536"/>
            <a:ext cx="787954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Chào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mừng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thầy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về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dự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giờ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thăm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lớp</a:t>
            </a:r>
            <a:endParaRPr dirty="0"/>
          </a:p>
        </p:txBody>
      </p:sp>
      <p:sp>
        <p:nvSpPr>
          <p:cNvPr id="92" name="Google Shape;92;p2"/>
          <p:cNvSpPr txBox="1"/>
          <p:nvPr/>
        </p:nvSpPr>
        <p:spPr>
          <a:xfrm flipH="1">
            <a:off x="4008706" y="3991771"/>
            <a:ext cx="68141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Giáo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 </a:t>
            </a: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viên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:…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Trường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:…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</a:t>
            </a:r>
            <a:r>
              <a:rPr lang="vi-VN" sz="2800" dirty="0" smtClean="0">
                <a:latin typeface="+mj-lt"/>
              </a:rPr>
              <a:t>con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Vật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Chuồng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</a:t>
            </a:r>
            <a:r>
              <a:rPr lang="vi-VN" sz="2500" dirty="0" smtClean="0"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</a:t>
            </a:r>
            <a:r>
              <a:rPr lang="vi-VN" sz="2800" dirty="0" smtClean="0">
                <a:latin typeface="+mj-lt"/>
              </a:rPr>
              <a:t>nghĩa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48" y="110975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51" y="0"/>
            <a:ext cx="3550715" cy="9839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148" y="3241495"/>
            <a:ext cx="11225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Open Sans"/>
              </a:rPr>
              <a:t>2. </a:t>
            </a:r>
            <a:r>
              <a:rPr lang="vi-VN" sz="2400" dirty="0" smtClean="0">
                <a:latin typeface="Open Sans"/>
              </a:rPr>
              <a:t>* </a:t>
            </a:r>
            <a:r>
              <a:rPr lang="vi-VN" sz="2400" dirty="0">
                <a:latin typeface="Open Sans"/>
              </a:rPr>
              <a:t>Vật nuôi non và vật nuôi trưởng thành có đặc điểm khác nhau:</a:t>
            </a:r>
          </a:p>
          <a:p>
            <a:pPr algn="just"/>
            <a:r>
              <a:rPr lang="vi-VN" sz="2400" dirty="0">
                <a:latin typeface="Open Sans"/>
              </a:rPr>
              <a:t>- Sự điều tiết thân nhiệt ở vật nuôi non chưa hoàn chỉnh.</a:t>
            </a:r>
          </a:p>
          <a:p>
            <a:pPr algn="just"/>
            <a:r>
              <a:rPr lang="vi-VN" sz="2400" dirty="0">
                <a:latin typeface="Open Sans"/>
              </a:rPr>
              <a:t>- Chức năng của hệ tiêu hóa chưa hoàn chỉnh.</a:t>
            </a:r>
          </a:p>
          <a:p>
            <a:pPr algn="just"/>
            <a:r>
              <a:rPr lang="vi-VN" sz="2400" dirty="0">
                <a:latin typeface="Open Sans"/>
              </a:rPr>
              <a:t>- Chức năng miễn dịch chưa tốt.</a:t>
            </a:r>
          </a:p>
          <a:p>
            <a:pPr algn="just"/>
            <a:r>
              <a:rPr lang="vi-VN" sz="2400" dirty="0">
                <a:latin typeface="Open Sans"/>
              </a:rPr>
              <a:t>* Thức ăn và cách chăm sóc vật nuôi non khác với vật nuôi trưởng thành:</a:t>
            </a:r>
          </a:p>
          <a:p>
            <a:pPr algn="just"/>
            <a:r>
              <a:rPr lang="vi-VN" sz="2400" dirty="0">
                <a:latin typeface="Open Sans"/>
              </a:rPr>
              <a:t>- Lượng thức ăn ít hơn.</a:t>
            </a:r>
          </a:p>
          <a:p>
            <a:pPr algn="just"/>
            <a:r>
              <a:rPr lang="vi-VN" sz="2400" dirty="0">
                <a:latin typeface="Open Sans"/>
              </a:rPr>
              <a:t>- Thức ăn chế biến ngon hơn</a:t>
            </a:r>
          </a:p>
          <a:p>
            <a:pPr algn="just"/>
            <a:r>
              <a:rPr lang="vi-VN" sz="2400" dirty="0">
                <a:latin typeface="Open Sans"/>
              </a:rPr>
              <a:t>- Thức ăn có độ mềm, kích thước phù hợp để dễ ăn, dễ tiêu hóa.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16451"/>
              </p:ext>
            </p:extLst>
          </p:nvPr>
        </p:nvGraphicFramePr>
        <p:xfrm>
          <a:off x="664153" y="1947171"/>
          <a:ext cx="10519936" cy="4389120"/>
        </p:xfrm>
        <a:graphic>
          <a:graphicData uri="http://schemas.openxmlformats.org/drawingml/2006/table">
            <a:tbl>
              <a:tblPr/>
              <a:tblGrid>
                <a:gridCol w="2629984"/>
                <a:gridCol w="2629984"/>
                <a:gridCol w="2629984"/>
                <a:gridCol w="2629984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nuôi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non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nuôi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đực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giống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nuôi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cái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sinh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sản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Giống nhau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</a:rPr>
                        <a:t>Chuồng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nuôi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luôn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khô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ráo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thoáng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yên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tĩnh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Khác nhau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Bú sữa mẹ càng sớm càng tốt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Tập ăn để bổ sung chất dinh dưỡng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Vận động và tiếp xúc ánh nắng vào sáng sớm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Ăn thức ăn chất lượng cao, giàu đạm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Tắm chải, vận động thường xuyên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Tùy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từng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giao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chế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3" y="0"/>
            <a:ext cx="10730358" cy="18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421010"/>
              </p:ext>
            </p:extLst>
          </p:nvPr>
        </p:nvGraphicFramePr>
        <p:xfrm>
          <a:off x="520993" y="1197133"/>
          <a:ext cx="11172244" cy="4754880"/>
        </p:xfrm>
        <a:graphic>
          <a:graphicData uri="http://schemas.openxmlformats.org/drawingml/2006/table">
            <a:tbl>
              <a:tblPr/>
              <a:tblGrid>
                <a:gridCol w="2409185"/>
                <a:gridCol w="2307075"/>
                <a:gridCol w="3227992"/>
                <a:gridCol w="3227992"/>
              </a:tblGrid>
              <a:tr h="5439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8277" marR="5827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Công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đã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tốt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</a:rPr>
                        <a:t>Công việc chưa làm tốt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pháp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436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Tại gia đình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- Giữ ấm cho vật nuôi non bằng cách thắp đèn sưởi ấm</a:t>
                      </a:r>
                    </a:p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- Cho vật nuôi đực giống ăn thức ăn chất lượng cao và nhiều đạm.</a:t>
                      </a:r>
                    </a:p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nuôi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vận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 Cho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nuôi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đực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giống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quá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tới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béo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phì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Cho vật nuôi tăng cường vận động và tiếp xúc ánh sáng mặt trời vào buổi sáng.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Chú ý đến khẩu phần ăn của vật nuôi đực giống, đảm bảo không quá béo cũng không quá gầy.</a:t>
                      </a: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4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403044"/>
              </p:ext>
            </p:extLst>
          </p:nvPr>
        </p:nvGraphicFramePr>
        <p:xfrm>
          <a:off x="692727" y="1114008"/>
          <a:ext cx="11172244" cy="4389120"/>
        </p:xfrm>
        <a:graphic>
          <a:graphicData uri="http://schemas.openxmlformats.org/drawingml/2006/table">
            <a:tbl>
              <a:tblPr/>
              <a:tblGrid>
                <a:gridCol w="2409185"/>
                <a:gridCol w="2307075"/>
                <a:gridCol w="3227992"/>
                <a:gridCol w="3227992"/>
              </a:tblGrid>
              <a:tr h="5439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8277" marR="5827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Công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đã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tốt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</a:rPr>
                        <a:t>Công việc chưa làm tốt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pháp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13057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</a:rPr>
                        <a:t>Tại địa phương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- Tập cho con non ăn sớm để bổ sung dinh dưỡng.</a:t>
                      </a:r>
                    </a:p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- Quan tâm đến việc tắm chải cho vật nuôi đực giống</a:t>
                      </a:r>
                    </a:p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Chưa chú ý đến vệ sinh chuồng nuôi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Chưa chú ý đến dinh dưỡng trong từng giai đoạn phát triển của vật nuôi cái sinh sản.</a:t>
                      </a: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Vệ sinh chuồng nuôi sạch sẽ, khô ráo, thoáng mát và yên tĩnh.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- Lưu ý chế độ ăn của vật nuôi cái sinh sản trong từng giai đoạn, do nhu cầu dinh dưỡng ở mỗi giai đoạn khác nhau.</a:t>
                      </a:r>
                    </a:p>
                  </a:txBody>
                  <a:tcPr marL="58277" marR="582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9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511789"/>
              </p:ext>
            </p:extLst>
          </p:nvPr>
        </p:nvGraphicFramePr>
        <p:xfrm>
          <a:off x="923127" y="1528469"/>
          <a:ext cx="10209470" cy="4419600"/>
        </p:xfrm>
        <a:graphic>
          <a:graphicData uri="http://schemas.openxmlformats.org/drawingml/2006/table">
            <a:tbl>
              <a:tblPr/>
              <a:tblGrid>
                <a:gridCol w="5104735"/>
                <a:gridCol w="5104735"/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Khoẻ mạnh, lớn nhanh.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ít bệnh tật.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Cho nhiều sản phẩm (thịt, trứng, sữa,...) với chất lượng cao.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Giảm sức đề kháng.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Được đảm bảo phúc lợi động vật.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609817" y="353169"/>
            <a:ext cx="8581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Open Sans"/>
              </a:rPr>
              <a:t>Vật nuôi non có những đặc điểm nào sau đây? Đánh dấu v vào ô  trước các ý trả lời đúng.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87588" y="1784412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2778708" y="2613652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2778709" y="3442892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2823098" y="5282577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1683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845224"/>
              </p:ext>
            </p:extLst>
          </p:nvPr>
        </p:nvGraphicFramePr>
        <p:xfrm>
          <a:off x="1747837" y="1258982"/>
          <a:ext cx="8771286" cy="5303520"/>
        </p:xfrm>
        <a:graphic>
          <a:graphicData uri="http://schemas.openxmlformats.org/drawingml/2006/table">
            <a:tbl>
              <a:tblPr/>
              <a:tblGrid>
                <a:gridCol w="4385643"/>
                <a:gridCol w="4385643"/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Khả năng điều tiết thân nhiệt chưa tốt.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Ít bị tác động bởi sự thay đổi của nhiệt độ môi trường.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Chức năng hệ tiêu hoá chưa hoàn thiện.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</a:rPr>
                        <a:t>Chống chịu tốt trước các điều kiện bất lợi của môi trường.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Chức năng hệ hô hấp chưa hoàn thiện.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Chức năng hệ miễn dịch chưa hoàn thiện.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47837" y="446309"/>
            <a:ext cx="86035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Đánh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dấu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v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ô 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trước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ý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trả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lời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nuôi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dưỡng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chăm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sóc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tốt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nuôi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như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thế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?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Open Sans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Open Sans"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8819" y="1382814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3278819" y="3224074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3394228" y="4779146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3465250" y="5899212"/>
            <a:ext cx="37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x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155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2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8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</a:t>
            </a:r>
            <a:r>
              <a:rPr lang="vi-V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</a:t>
            </a:r>
            <a:endParaRPr lang="en-US" altLang="en-US" sz="32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/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/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56"/>
          <p:cNvSpPr/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57"/>
          <p:cNvSpPr/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8"/>
          <p:cNvSpPr/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9"/>
          <p:cNvSpPr/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60"/>
          <p:cNvSpPr/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61"/>
          <p:cNvSpPr/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104"/>
          <p:cNvSpPr/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/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6"/>
            <p:cNvSpPr/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7"/>
            <p:cNvSpPr/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"/>
            <p:cNvSpPr/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9"/>
            <p:cNvSpPr/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3"/>
            <p:cNvSpPr/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5"/>
            <p:cNvSpPr/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7"/>
            <p:cNvSpPr/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9"/>
            <p:cNvSpPr/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3"/>
            <p:cNvSpPr/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5"/>
            <p:cNvSpPr/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6"/>
            <p:cNvSpPr/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/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/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/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6"/>
            <p:cNvSpPr/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8"/>
            <p:cNvSpPr/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0"/>
            <p:cNvSpPr/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6"/>
            <p:cNvSpPr/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8"/>
            <p:cNvSpPr/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8"/>
            <p:cNvSpPr/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9"/>
            <p:cNvSpPr/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2"/>
            <p:cNvSpPr/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4"/>
            <p:cNvSpPr/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5"/>
            <p:cNvSpPr/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7"/>
            <p:cNvSpPr/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8"/>
            <p:cNvSpPr/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/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em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đã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lắng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nghe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Nuôi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dưỡng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vật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HÌNH THÀNH KIẾN THỨC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i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Cho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Các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Cung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Giúp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 Đặc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1359</Words>
  <Application>Microsoft Office PowerPoint</Application>
  <PresentationFormat>Widescreen</PresentationFormat>
  <Paragraphs>148</Paragraphs>
  <Slides>31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Tahoma</vt:lpstr>
      <vt:lpstr>Calibri Light</vt:lpstr>
      <vt:lpstr>Open Sans</vt:lpstr>
      <vt:lpstr>Calibri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28</cp:revision>
  <dcterms:created xsi:type="dcterms:W3CDTF">2021-06-21T15:30:00Z</dcterms:created>
  <dcterms:modified xsi:type="dcterms:W3CDTF">2025-02-04T01:37:33Z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9892F0FB928C4FFAB9EF781A16748F82</vt:lpwstr>
  </property>
  <property fmtid="{D5CDD505-2E9C-101B-9397-08002B2CF9AE}" pid="3" name="KSOProductBuildVer">
    <vt:lpwstr>1033-11.2.0.11191</vt:lpwstr>
  </property>
</Properties>
</file>