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2" r:id="rId3"/>
    <p:sldId id="257" r:id="rId4"/>
    <p:sldId id="278" r:id="rId5"/>
    <p:sldId id="277" r:id="rId6"/>
    <p:sldId id="279" r:id="rId7"/>
    <p:sldId id="280" r:id="rId8"/>
    <p:sldId id="281" r:id="rId9"/>
    <p:sldId id="282" r:id="rId10"/>
    <p:sldId id="283" r:id="rId11"/>
    <p:sldId id="284" r:id="rId12"/>
    <p:sldId id="285" r:id="rId13"/>
    <p:sldId id="275" r:id="rId14"/>
    <p:sldId id="287" r:id="rId15"/>
    <p:sldId id="265" r:id="rId16"/>
    <p:sldId id="288" r:id="rId17"/>
  </p:sldIdLst>
  <p:sldSz cx="18288000" cy="10287000"/>
  <p:notesSz cx="6858000" cy="9144000"/>
  <p:embeddedFontLst>
    <p:embeddedFont>
      <p:font typeface="Calibri" panose="020F0502020204030204"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8297EC-742C-4F5A-906F-B47870508E6A}">
          <p14:sldIdLst>
            <p14:sldId id="256"/>
            <p14:sldId id="262"/>
            <p14:sldId id="257"/>
            <p14:sldId id="278"/>
            <p14:sldId id="277"/>
            <p14:sldId id="279"/>
            <p14:sldId id="280"/>
            <p14:sldId id="281"/>
            <p14:sldId id="282"/>
            <p14:sldId id="283"/>
            <p14:sldId id="284"/>
            <p14:sldId id="285"/>
            <p14:sldId id="275"/>
            <p14:sldId id="287"/>
            <p14:sldId id="265"/>
            <p14:sldId id="288"/>
          </p14:sldIdLst>
        </p14:section>
        <p14:section name="Untitled Section" id="{2344AA3C-A00D-4071-A057-BC69766AC40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CA8F"/>
    <a:srgbClr val="A8D2DD"/>
    <a:srgbClr val="B4E3E3"/>
    <a:srgbClr val="C0E588"/>
    <a:srgbClr val="C9E435"/>
    <a:srgbClr val="C1E485"/>
    <a:srgbClr val="C8E139"/>
    <a:srgbClr val="EF9F54"/>
    <a:srgbClr val="C8E3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7" d="100"/>
          <a:sy n="47" d="100"/>
        </p:scale>
        <p:origin x="69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20.svg"/><Relationship Id="rId5" Type="http://schemas.openxmlformats.org/officeDocument/2006/relationships/image" Target="../media/image4.sv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13" Type="http://schemas.openxmlformats.org/officeDocument/2006/relationships/image" Target="../media/image9.png"/><Relationship Id="rId12"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11" Type="http://schemas.openxmlformats.org/officeDocument/2006/relationships/image" Target="../media/image6.svg"/><Relationship Id="rId15" Type="http://schemas.openxmlformats.org/officeDocument/2006/relationships/image" Target="../media/image41.svg"/><Relationship Id="rId14"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2.sv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18" Type="http://schemas.openxmlformats.org/officeDocument/2006/relationships/image" Target="NULL"/><Relationship Id="rId3" Type="http://schemas.openxmlformats.org/officeDocument/2006/relationships/image" Target="../media/image10.svg"/><Relationship Id="rId7" Type="http://schemas.openxmlformats.org/officeDocument/2006/relationships/image" Target="../media/image23.png"/><Relationship Id="rId17" Type="http://schemas.openxmlformats.org/officeDocument/2006/relationships/image" Target="../media/image24.png"/><Relationship Id="rId2" Type="http://schemas.openxmlformats.org/officeDocument/2006/relationships/image" Target="../media/image12.png"/><Relationship Id="rId16" Type="http://schemas.openxmlformats.org/officeDocument/2006/relationships/image" Target="NUL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8" Type="http://schemas.openxmlformats.org/officeDocument/2006/relationships/image" Target="NULL"/><Relationship Id="rId3" Type="http://schemas.openxmlformats.org/officeDocument/2006/relationships/image" Target="../media/image10.svg"/><Relationship Id="rId21" Type="http://schemas.openxmlformats.org/officeDocument/2006/relationships/image" Target="../media/image4.svg"/><Relationship Id="rId12" Type="http://schemas.openxmlformats.org/officeDocument/2006/relationships/image" Target="../media/image160.svg"/><Relationship Id="rId2" Type="http://schemas.openxmlformats.org/officeDocument/2006/relationships/image" Target="../media/image12.png"/><Relationship Id="rId20"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14.png"/><Relationship Id="rId19" Type="http://schemas.openxmlformats.org/officeDocument/2006/relationships/image" Target="../media/image25.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60.svg"/><Relationship Id="rId7" Type="http://schemas.openxmlformats.org/officeDocument/2006/relationships/image" Target="../media/image5.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6.svg"/><Relationship Id="rId4" Type="http://schemas.openxmlformats.org/officeDocument/2006/relationships/image" Target="../media/image3.png"/><Relationship Id="rId9" Type="http://schemas.openxmlformats.org/officeDocument/2006/relationships/image" Target="../media/image32.svg"/></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20.svg"/><Relationship Id="rId5" Type="http://schemas.openxmlformats.org/officeDocument/2006/relationships/image" Target="../media/image4.sv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13" Type="http://schemas.openxmlformats.org/officeDocument/2006/relationships/image" Target="../media/image9.png"/><Relationship Id="rId12"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11" Type="http://schemas.openxmlformats.org/officeDocument/2006/relationships/image" Target="../media/image6.svg"/><Relationship Id="rId15" Type="http://schemas.openxmlformats.org/officeDocument/2006/relationships/image" Target="../media/image11.png"/><Relationship Id="rId1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28" Type="http://schemas.openxmlformats.org/officeDocument/2006/relationships/image" Target="../media/image16.gif"/><Relationship Id="rId4" Type="http://schemas.openxmlformats.org/officeDocument/2006/relationships/image" Target="../media/image13.png"/><Relationship Id="rId27" Type="http://schemas.openxmlformats.org/officeDocument/2006/relationships/image" Target="../media/image71.svg"/></Relationships>
</file>

<file path=ppt/slides/_rels/slide4.xml.rels><?xml version="1.0" encoding="UTF-8" standalone="yes"?>
<Relationships xmlns="http://schemas.openxmlformats.org/package/2006/relationships"><Relationship Id="rId13" Type="http://schemas.openxmlformats.org/officeDocument/2006/relationships/image" Target="../media/image9.png"/><Relationship Id="rId12"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11" Type="http://schemas.openxmlformats.org/officeDocument/2006/relationships/image" Target="../media/image6.svg"/><Relationship Id="rId14" Type="http://schemas.openxmlformats.org/officeDocument/2006/relationships/image" Target="../media/image17.png"/></Relationships>
</file>

<file path=ppt/slides/_rels/slide5.xml.rels><?xml version="1.0" encoding="UTF-8" standalone="yes"?>
<Relationships xmlns="http://schemas.openxmlformats.org/package/2006/relationships"><Relationship Id="rId13" Type="http://schemas.openxmlformats.org/officeDocument/2006/relationships/image" Target="../media/image9.png"/><Relationship Id="rId12" Type="http://schemas.openxmlformats.org/officeDocument/2006/relationships/image" Target="../media/image8.png"/><Relationship Id="rId17" Type="http://schemas.openxmlformats.org/officeDocument/2006/relationships/image" Target="../media/image36.svg"/><Relationship Id="rId2" Type="http://schemas.openxmlformats.org/officeDocument/2006/relationships/image" Target="../media/image7.png"/><Relationship Id="rId1" Type="http://schemas.openxmlformats.org/officeDocument/2006/relationships/slideLayout" Target="../slideLayouts/slideLayout7.xml"/><Relationship Id="rId11" Type="http://schemas.openxmlformats.org/officeDocument/2006/relationships/image" Target="../media/image6.svg"/><Relationship Id="rId14" Type="http://schemas.openxmlformats.org/officeDocument/2006/relationships/image" Target="../media/image18.png"/></Relationships>
</file>

<file path=ppt/slides/_rels/slide6.xml.rels><?xml version="1.0" encoding="UTF-8" standalone="yes"?>
<Relationships xmlns="http://schemas.openxmlformats.org/package/2006/relationships"><Relationship Id="rId13" Type="http://schemas.openxmlformats.org/officeDocument/2006/relationships/image" Target="../media/image9.png"/><Relationship Id="rId12"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11" Type="http://schemas.openxmlformats.org/officeDocument/2006/relationships/image" Target="../media/image6.svg"/></Relationships>
</file>

<file path=ppt/slides/_rels/slide7.xml.rels><?xml version="1.0" encoding="UTF-8" standalone="yes"?>
<Relationships xmlns="http://schemas.openxmlformats.org/package/2006/relationships"><Relationship Id="rId13" Type="http://schemas.openxmlformats.org/officeDocument/2006/relationships/image" Target="../media/image9.png"/><Relationship Id="rId12"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11" Type="http://schemas.openxmlformats.org/officeDocument/2006/relationships/image" Target="../media/image6.svg"/><Relationship Id="rId15" Type="http://schemas.openxmlformats.org/officeDocument/2006/relationships/image" Target="../media/image41.svg"/><Relationship Id="rId14" Type="http://schemas.openxmlformats.org/officeDocument/2006/relationships/image" Target="../media/image19.png"/></Relationships>
</file>

<file path=ppt/slides/_rels/slide8.xml.rels><?xml version="1.0" encoding="UTF-8" standalone="yes"?>
<Relationships xmlns="http://schemas.openxmlformats.org/package/2006/relationships"><Relationship Id="rId13" Type="http://schemas.openxmlformats.org/officeDocument/2006/relationships/image" Target="../media/image9.png"/><Relationship Id="rId12"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11" Type="http://schemas.openxmlformats.org/officeDocument/2006/relationships/image" Target="../media/image6.svg"/><Relationship Id="rId15" Type="http://schemas.openxmlformats.org/officeDocument/2006/relationships/image" Target="../media/image41.svg"/><Relationship Id="rId14" Type="http://schemas.openxmlformats.org/officeDocument/2006/relationships/image" Target="../media/image19.png"/></Relationships>
</file>

<file path=ppt/slides/_rels/slide9.xml.rels><?xml version="1.0" encoding="UTF-8" standalone="yes"?>
<Relationships xmlns="http://schemas.openxmlformats.org/package/2006/relationships"><Relationship Id="rId13" Type="http://schemas.openxmlformats.org/officeDocument/2006/relationships/image" Target="../media/image9.png"/><Relationship Id="rId12"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11" Type="http://schemas.openxmlformats.org/officeDocument/2006/relationships/image" Target="../media/image6.svg"/><Relationship Id="rId15" Type="http://schemas.openxmlformats.org/officeDocument/2006/relationships/image" Target="../media/image41.svg"/><Relationship Id="rId1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CD3E4"/>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AEA"/>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258055">
            <a:off x="14261722" y="165002"/>
            <a:ext cx="2446618" cy="2702088"/>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427353" y="7579570"/>
            <a:ext cx="3663895" cy="3357460"/>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46010" flipH="1">
            <a:off x="453269" y="1880860"/>
            <a:ext cx="1150863" cy="1445147"/>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46010" flipH="1">
            <a:off x="1761648" y="467335"/>
            <a:ext cx="894102" cy="1122731"/>
          </a:xfrm>
          <a:prstGeom prst="rect">
            <a:avLst/>
          </a:prstGeom>
        </p:spPr>
      </p:pic>
      <p:pic>
        <p:nvPicPr>
          <p:cNvPr id="8" name="Picture 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46010" flipH="1">
            <a:off x="290908" y="333953"/>
            <a:ext cx="685027" cy="860194"/>
          </a:xfrm>
          <a:prstGeom prst="rect">
            <a:avLst/>
          </a:prstGeom>
        </p:spPr>
      </p:pic>
      <p:sp>
        <p:nvSpPr>
          <p:cNvPr id="11" name="TextBox 11"/>
          <p:cNvSpPr txBox="1"/>
          <p:nvPr/>
        </p:nvSpPr>
        <p:spPr>
          <a:xfrm>
            <a:off x="1144387" y="2707072"/>
            <a:ext cx="16079353" cy="4315861"/>
          </a:xfrm>
          <a:prstGeom prst="rect">
            <a:avLst/>
          </a:prstGeom>
        </p:spPr>
        <p:txBody>
          <a:bodyPr wrap="square" lIns="0" tIns="0" rIns="0" bIns="0" rtlCol="0" anchor="t">
            <a:spAutoFit/>
          </a:bodyPr>
          <a:lstStyle/>
          <a:p>
            <a:pPr algn="ctr">
              <a:lnSpc>
                <a:spcPct val="150000"/>
              </a:lnSpc>
            </a:pPr>
            <a:r>
              <a:rPr lang="en-US" sz="6500" b="1" smtClean="0">
                <a:solidFill>
                  <a:srgbClr val="000000"/>
                </a:solidFill>
                <a:latin typeface="Arial" panose="020B0604020202020204" pitchFamily="34" charset="0"/>
                <a:cs typeface="Arial" panose="020B0604020202020204" pitchFamily="34" charset="0"/>
              </a:rPr>
              <a:t>XIN CHÀO CÁC EM!</a:t>
            </a:r>
          </a:p>
          <a:p>
            <a:pPr algn="ctr">
              <a:lnSpc>
                <a:spcPct val="150000"/>
              </a:lnSpc>
            </a:pPr>
            <a:r>
              <a:rPr lang="en-US" sz="6500" b="1" smtClean="0">
                <a:solidFill>
                  <a:srgbClr val="000000"/>
                </a:solidFill>
                <a:latin typeface="Arial" panose="020B0604020202020204" pitchFamily="34" charset="0"/>
                <a:cs typeface="Arial" panose="020B0604020202020204" pitchFamily="34" charset="0"/>
              </a:rPr>
              <a:t>CHÀO MỪNG CÁC EM </a:t>
            </a:r>
          </a:p>
          <a:p>
            <a:pPr algn="ctr">
              <a:lnSpc>
                <a:spcPct val="150000"/>
              </a:lnSpc>
            </a:pPr>
            <a:r>
              <a:rPr lang="en-US" sz="6500" b="1" smtClean="0">
                <a:solidFill>
                  <a:srgbClr val="000000"/>
                </a:solidFill>
                <a:latin typeface="Arial" panose="020B0604020202020204" pitchFamily="34" charset="0"/>
                <a:cs typeface="Arial" panose="020B0604020202020204" pitchFamily="34" charset="0"/>
              </a:rPr>
              <a:t>ĐẾN VỚI TIẾT HỌC NGÀY HÔM NAY!</a:t>
            </a:r>
            <a:endParaRPr lang="en-US" sz="6500" b="1">
              <a:solidFill>
                <a:srgbClr val="000000"/>
              </a:solidFill>
              <a:latin typeface="Arial" panose="020B0604020202020204" pitchFamily="34" charset="0"/>
              <a:cs typeface="Arial" panose="020B0604020202020204" pitchFamily="34" charset="0"/>
            </a:endParaRPr>
          </a:p>
        </p:txBody>
      </p:sp>
      <p:pic>
        <p:nvPicPr>
          <p:cNvPr id="13" name="Picture 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54615" y="6975765"/>
            <a:ext cx="1238163" cy="3289806"/>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37068"/>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2790"/>
            <a:ext cx="16230600" cy="82296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AEA"/>
            </a:solidFill>
          </p:spPr>
        </p:sp>
      </p:grpSp>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446010" flipH="1">
            <a:off x="16750493" y="8668164"/>
            <a:ext cx="1017613" cy="1277824"/>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446010" flipH="1">
            <a:off x="17316947" y="7389666"/>
            <a:ext cx="748413" cy="939788"/>
          </a:xfrm>
          <a:prstGeom prst="rect">
            <a:avLst/>
          </a:prstGeom>
        </p:spPr>
      </p:pic>
      <p:pic>
        <p:nvPicPr>
          <p:cNvPr id="12" name="Picture 12"/>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446010" flipH="1">
            <a:off x="15367866" y="9304858"/>
            <a:ext cx="670763" cy="842283"/>
          </a:xfrm>
          <a:prstGeom prst="rect">
            <a:avLst/>
          </a:prstGeom>
        </p:spPr>
      </p:pic>
      <p:pic>
        <p:nvPicPr>
          <p:cNvPr id="18" name="Picture 7"/>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301793" y="7931334"/>
            <a:ext cx="2334866" cy="2075112"/>
          </a:xfrm>
          <a:prstGeom prst="rect">
            <a:avLst/>
          </a:prstGeom>
        </p:spPr>
      </p:pic>
      <p:sp>
        <p:nvSpPr>
          <p:cNvPr id="4" name="Oval 3"/>
          <p:cNvSpPr/>
          <p:nvPr/>
        </p:nvSpPr>
        <p:spPr>
          <a:xfrm>
            <a:off x="7048500" y="1562100"/>
            <a:ext cx="4191000" cy="1600200"/>
          </a:xfrm>
          <a:prstGeom prst="ellipse">
            <a:avLst/>
          </a:prstGeom>
          <a:solidFill>
            <a:srgbClr val="A8D2D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smtClean="0">
                <a:solidFill>
                  <a:schemeClr val="tx1"/>
                </a:solidFill>
                <a:latin typeface="Arial" panose="020B0604020202020204" pitchFamily="34" charset="0"/>
                <a:cs typeface="Arial" panose="020B0604020202020204" pitchFamily="34" charset="0"/>
              </a:rPr>
              <a:t>Dàn ý </a:t>
            </a:r>
            <a:endParaRPr lang="en-US" sz="4500" b="1">
              <a:solidFill>
                <a:schemeClr val="tx1"/>
              </a:solidFill>
              <a:latin typeface="Arial" panose="020B0604020202020204" pitchFamily="34" charset="0"/>
              <a:cs typeface="Arial" panose="020B0604020202020204" pitchFamily="34" charset="0"/>
            </a:endParaRPr>
          </a:p>
        </p:txBody>
      </p:sp>
      <p:sp>
        <p:nvSpPr>
          <p:cNvPr id="6" name="Rounded Rectangle 5"/>
          <p:cNvSpPr/>
          <p:nvPr/>
        </p:nvSpPr>
        <p:spPr>
          <a:xfrm>
            <a:off x="2836947" y="4505130"/>
            <a:ext cx="2971800" cy="1295400"/>
          </a:xfrm>
          <a:prstGeom prst="roundRect">
            <a:avLst/>
          </a:prstGeom>
          <a:solidFill>
            <a:srgbClr val="FBCA8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latin typeface="Arial" panose="020B0604020202020204" pitchFamily="34" charset="0"/>
                <a:cs typeface="Arial" panose="020B0604020202020204" pitchFamily="34" charset="0"/>
              </a:rPr>
              <a:t>Mở bài </a:t>
            </a:r>
            <a:endParaRPr lang="en-US" sz="4000">
              <a:solidFill>
                <a:schemeClr val="tx1"/>
              </a:solidFill>
              <a:latin typeface="Arial" panose="020B0604020202020204" pitchFamily="34" charset="0"/>
              <a:cs typeface="Arial" panose="020B0604020202020204" pitchFamily="34" charset="0"/>
            </a:endParaRPr>
          </a:p>
        </p:txBody>
      </p:sp>
      <p:sp>
        <p:nvSpPr>
          <p:cNvPr id="19" name="Rounded Rectangle 18"/>
          <p:cNvSpPr/>
          <p:nvPr/>
        </p:nvSpPr>
        <p:spPr>
          <a:xfrm>
            <a:off x="12731447" y="4505130"/>
            <a:ext cx="2971800" cy="1295400"/>
          </a:xfrm>
          <a:prstGeom prst="roundRect">
            <a:avLst/>
          </a:prstGeom>
          <a:solidFill>
            <a:srgbClr val="FBCA8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latin typeface="Arial" panose="020B0604020202020204" pitchFamily="34" charset="0"/>
                <a:cs typeface="Arial" panose="020B0604020202020204" pitchFamily="34" charset="0"/>
              </a:rPr>
              <a:t>Kết thúc</a:t>
            </a:r>
            <a:endParaRPr lang="en-US" sz="4000">
              <a:solidFill>
                <a:schemeClr val="tx1"/>
              </a:solidFill>
              <a:latin typeface="Arial" panose="020B0604020202020204" pitchFamily="34" charset="0"/>
              <a:cs typeface="Arial" panose="020B0604020202020204" pitchFamily="34" charset="0"/>
            </a:endParaRPr>
          </a:p>
        </p:txBody>
      </p:sp>
      <p:sp>
        <p:nvSpPr>
          <p:cNvPr id="21" name="Rounded Rectangle 20"/>
          <p:cNvSpPr/>
          <p:nvPr/>
        </p:nvSpPr>
        <p:spPr>
          <a:xfrm>
            <a:off x="7658100" y="4505130"/>
            <a:ext cx="2971800" cy="1295400"/>
          </a:xfrm>
          <a:prstGeom prst="roundRect">
            <a:avLst/>
          </a:prstGeom>
          <a:solidFill>
            <a:srgbClr val="FBCA8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latin typeface="Arial" panose="020B0604020202020204" pitchFamily="34" charset="0"/>
                <a:cs typeface="Arial" panose="020B0604020202020204" pitchFamily="34" charset="0"/>
              </a:rPr>
              <a:t>Nội dung</a:t>
            </a:r>
            <a:endParaRPr lang="en-US" sz="4000">
              <a:solidFill>
                <a:schemeClr val="tx1"/>
              </a:solidFill>
              <a:latin typeface="Arial" panose="020B0604020202020204" pitchFamily="34" charset="0"/>
              <a:cs typeface="Arial" panose="020B0604020202020204" pitchFamily="34" charset="0"/>
            </a:endParaRPr>
          </a:p>
        </p:txBody>
      </p:sp>
      <p:sp>
        <p:nvSpPr>
          <p:cNvPr id="8" name="TextBox 7"/>
          <p:cNvSpPr txBox="1"/>
          <p:nvPr/>
        </p:nvSpPr>
        <p:spPr>
          <a:xfrm>
            <a:off x="2417847" y="6586591"/>
            <a:ext cx="3810000" cy="1608325"/>
          </a:xfrm>
          <a:prstGeom prst="rect">
            <a:avLst/>
          </a:prstGeom>
          <a:noFill/>
        </p:spPr>
        <p:txBody>
          <a:bodyPr wrap="square" rtlCol="0">
            <a:spAutoFit/>
          </a:bodyPr>
          <a:lstStyle/>
          <a:p>
            <a:pPr algn="ctr">
              <a:lnSpc>
                <a:spcPct val="150000"/>
              </a:lnSpc>
            </a:pPr>
            <a:r>
              <a:rPr lang="en-US" sz="3500" i="1">
                <a:latin typeface="Arial" panose="020B0604020202020204" pitchFamily="34" charset="0"/>
                <a:cs typeface="Arial" panose="020B0604020202020204" pitchFamily="34" charset="0"/>
              </a:rPr>
              <a:t>Nêu vấn đề </a:t>
            </a:r>
            <a:endParaRPr lang="en-US" sz="3500" i="1" smtClean="0">
              <a:latin typeface="Arial" panose="020B0604020202020204" pitchFamily="34" charset="0"/>
              <a:cs typeface="Arial" panose="020B0604020202020204" pitchFamily="34" charset="0"/>
            </a:endParaRPr>
          </a:p>
          <a:p>
            <a:pPr algn="ctr">
              <a:lnSpc>
                <a:spcPct val="150000"/>
              </a:lnSpc>
            </a:pPr>
            <a:r>
              <a:rPr lang="en-US" sz="3500" i="1" smtClean="0">
                <a:latin typeface="Arial" panose="020B0604020202020204" pitchFamily="34" charset="0"/>
                <a:cs typeface="Arial" panose="020B0604020202020204" pitchFamily="34" charset="0"/>
              </a:rPr>
              <a:t>cần </a:t>
            </a:r>
            <a:r>
              <a:rPr lang="en-US" sz="3500" i="1">
                <a:latin typeface="Arial" panose="020B0604020202020204" pitchFamily="34" charset="0"/>
                <a:cs typeface="Arial" panose="020B0604020202020204" pitchFamily="34" charset="0"/>
              </a:rPr>
              <a:t>trình </a:t>
            </a:r>
            <a:r>
              <a:rPr lang="en-US" sz="3500" i="1" smtClean="0">
                <a:latin typeface="Arial" panose="020B0604020202020204" pitchFamily="34" charset="0"/>
                <a:cs typeface="Arial" panose="020B0604020202020204" pitchFamily="34" charset="0"/>
              </a:rPr>
              <a:t>bày</a:t>
            </a:r>
            <a:endParaRPr lang="en-US" sz="3500" i="1">
              <a:latin typeface="Arial" panose="020B0604020202020204" pitchFamily="34" charset="0"/>
              <a:cs typeface="Arial" panose="020B0604020202020204" pitchFamily="34" charset="0"/>
            </a:endParaRPr>
          </a:p>
        </p:txBody>
      </p:sp>
      <p:sp>
        <p:nvSpPr>
          <p:cNvPr id="22" name="TextBox 21"/>
          <p:cNvSpPr txBox="1"/>
          <p:nvPr/>
        </p:nvSpPr>
        <p:spPr>
          <a:xfrm>
            <a:off x="7239000" y="6601523"/>
            <a:ext cx="3810000" cy="2516073"/>
          </a:xfrm>
          <a:prstGeom prst="rect">
            <a:avLst/>
          </a:prstGeom>
          <a:noFill/>
        </p:spPr>
        <p:txBody>
          <a:bodyPr wrap="square" rtlCol="0">
            <a:spAutoFit/>
          </a:bodyPr>
          <a:lstStyle/>
          <a:p>
            <a:pPr algn="ctr">
              <a:lnSpc>
                <a:spcPct val="150000"/>
              </a:lnSpc>
            </a:pPr>
            <a:r>
              <a:rPr lang="en-US" sz="3500" i="1" smtClean="0">
                <a:latin typeface="Arial" panose="020B0604020202020204" pitchFamily="34" charset="0"/>
                <a:cs typeface="Arial" panose="020B0604020202020204" pitchFamily="34" charset="0"/>
              </a:rPr>
              <a:t>Trình bày các ý đã tìm được theo trình tự </a:t>
            </a:r>
            <a:endParaRPr lang="en-US" sz="3500" i="1">
              <a:latin typeface="Arial" panose="020B0604020202020204" pitchFamily="34" charset="0"/>
              <a:cs typeface="Arial" panose="020B0604020202020204" pitchFamily="34" charset="0"/>
            </a:endParaRPr>
          </a:p>
        </p:txBody>
      </p:sp>
      <p:sp>
        <p:nvSpPr>
          <p:cNvPr id="23" name="TextBox 22"/>
          <p:cNvSpPr txBox="1"/>
          <p:nvPr/>
        </p:nvSpPr>
        <p:spPr>
          <a:xfrm>
            <a:off x="12345435" y="6516688"/>
            <a:ext cx="3810000" cy="2516073"/>
          </a:xfrm>
          <a:prstGeom prst="rect">
            <a:avLst/>
          </a:prstGeom>
          <a:noFill/>
        </p:spPr>
        <p:txBody>
          <a:bodyPr wrap="square" rtlCol="0">
            <a:spAutoFit/>
          </a:bodyPr>
          <a:lstStyle/>
          <a:p>
            <a:pPr algn="ctr">
              <a:lnSpc>
                <a:spcPct val="150000"/>
              </a:lnSpc>
            </a:pPr>
            <a:r>
              <a:rPr lang="en-US" sz="3500" i="1" smtClean="0">
                <a:latin typeface="Arial" panose="020B0604020202020204" pitchFamily="34" charset="0"/>
                <a:cs typeface="Arial" panose="020B0604020202020204" pitchFamily="34" charset="0"/>
              </a:rPr>
              <a:t>Khẳng định lại vấn đề và liên hệ thực tiễn</a:t>
            </a:r>
            <a:endParaRPr lang="en-US" sz="3500" i="1">
              <a:latin typeface="Arial" panose="020B0604020202020204" pitchFamily="34" charset="0"/>
              <a:cs typeface="Arial" panose="020B0604020202020204" pitchFamily="34" charset="0"/>
            </a:endParaRPr>
          </a:p>
        </p:txBody>
      </p:sp>
      <p:cxnSp>
        <p:nvCxnSpPr>
          <p:cNvPr id="24" name="Straight Connector 23"/>
          <p:cNvCxnSpPr/>
          <p:nvPr/>
        </p:nvCxnSpPr>
        <p:spPr>
          <a:xfrm flipH="1">
            <a:off x="4114800" y="3162300"/>
            <a:ext cx="5029200" cy="134283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9144000" y="3162300"/>
            <a:ext cx="22074" cy="134283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4" idx="4"/>
          </p:cNvCxnSpPr>
          <p:nvPr/>
        </p:nvCxnSpPr>
        <p:spPr>
          <a:xfrm>
            <a:off x="9144000" y="3162300"/>
            <a:ext cx="5106435" cy="134283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736589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down)">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ppt_x"/>
                                          </p:val>
                                        </p:tav>
                                        <p:tav tm="100000">
                                          <p:val>
                                            <p:strVal val="#ppt_x"/>
                                          </p:val>
                                        </p:tav>
                                      </p:tavLst>
                                    </p:anim>
                                    <p:anim calcmode="lin" valueType="num">
                                      <p:cBhvr additive="base">
                                        <p:cTn id="3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wipe(down)">
                                      <p:cBhvr>
                                        <p:cTn id="44" dur="5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additive="base">
                                        <p:cTn id="54" dur="500" fill="hold"/>
                                        <p:tgtEl>
                                          <p:spTgt spid="23"/>
                                        </p:tgtEl>
                                        <p:attrNameLst>
                                          <p:attrName>ppt_x</p:attrName>
                                        </p:attrNameLst>
                                      </p:cBhvr>
                                      <p:tavLst>
                                        <p:tav tm="0">
                                          <p:val>
                                            <p:strVal val="#ppt_x"/>
                                          </p:val>
                                        </p:tav>
                                        <p:tav tm="100000">
                                          <p:val>
                                            <p:strVal val="#ppt_x"/>
                                          </p:val>
                                        </p:tav>
                                      </p:tavLst>
                                    </p:anim>
                                    <p:anim calcmode="lin" valueType="num">
                                      <p:cBhvr additive="base">
                                        <p:cTn id="5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9" grpId="0" animBg="1"/>
      <p:bldP spid="21" grpId="0" animBg="1"/>
      <p:bldP spid="8" grpId="0"/>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1428673" y="647700"/>
            <a:ext cx="15544800" cy="861774"/>
          </a:xfrm>
          <a:prstGeom prst="rect">
            <a:avLst/>
          </a:prstGeom>
          <a:noFill/>
        </p:spPr>
        <p:txBody>
          <a:bodyPr wrap="square" rtlCol="0">
            <a:spAutoFit/>
          </a:bodyPr>
          <a:lstStyle/>
          <a:p>
            <a:pPr algn="ctr"/>
            <a:r>
              <a:rPr lang="en-US" sz="5000" b="1" smtClean="0">
                <a:latin typeface="Arial" panose="020B0604020202020204" pitchFamily="34" charset="0"/>
                <a:cs typeface="Arial" panose="020B0604020202020204" pitchFamily="34" charset="0"/>
              </a:rPr>
              <a:t>3. Trình bày bài nói</a:t>
            </a:r>
            <a:endParaRPr lang="en-US" sz="5000" b="1">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498925082"/>
              </p:ext>
            </p:extLst>
          </p:nvPr>
        </p:nvGraphicFramePr>
        <p:xfrm>
          <a:off x="685800" y="2095500"/>
          <a:ext cx="16687800" cy="7658100"/>
        </p:xfrm>
        <a:graphic>
          <a:graphicData uri="http://schemas.openxmlformats.org/drawingml/2006/table">
            <a:tbl>
              <a:tblPr firstRow="1" bandRow="1">
                <a:tableStyleId>{5C22544A-7EE6-4342-B048-85BDC9FD1C3A}</a:tableStyleId>
              </a:tblPr>
              <a:tblGrid>
                <a:gridCol w="8343900">
                  <a:extLst>
                    <a:ext uri="{9D8B030D-6E8A-4147-A177-3AD203B41FA5}">
                      <a16:colId xmlns:a16="http://schemas.microsoft.com/office/drawing/2014/main" val="566993139"/>
                    </a:ext>
                  </a:extLst>
                </a:gridCol>
                <a:gridCol w="8343900">
                  <a:extLst>
                    <a:ext uri="{9D8B030D-6E8A-4147-A177-3AD203B41FA5}">
                      <a16:colId xmlns:a16="http://schemas.microsoft.com/office/drawing/2014/main" val="231151104"/>
                    </a:ext>
                  </a:extLst>
                </a:gridCol>
              </a:tblGrid>
              <a:tr h="370840">
                <a:tc>
                  <a:txBody>
                    <a:bodyPr/>
                    <a:lstStyle/>
                    <a:p>
                      <a:pPr algn="ctr">
                        <a:lnSpc>
                          <a:spcPct val="150000"/>
                        </a:lnSpc>
                      </a:pPr>
                      <a:r>
                        <a:rPr lang="en-US" sz="3500" smtClean="0">
                          <a:solidFill>
                            <a:schemeClr val="tx1"/>
                          </a:solidFill>
                          <a:latin typeface="Arial" panose="020B0604020202020204" pitchFamily="34" charset="0"/>
                          <a:cs typeface="Arial" panose="020B0604020202020204" pitchFamily="34" charset="0"/>
                        </a:rPr>
                        <a:t>Người nói</a:t>
                      </a:r>
                      <a:endParaRPr lang="en-US" sz="35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CA8F"/>
                    </a:solidFill>
                  </a:tcPr>
                </a:tc>
                <a:tc>
                  <a:txBody>
                    <a:bodyPr/>
                    <a:lstStyle/>
                    <a:p>
                      <a:pPr algn="ctr">
                        <a:lnSpc>
                          <a:spcPct val="150000"/>
                        </a:lnSpc>
                      </a:pPr>
                      <a:r>
                        <a:rPr lang="en-US" sz="3500" smtClean="0">
                          <a:solidFill>
                            <a:schemeClr val="tx1"/>
                          </a:solidFill>
                          <a:latin typeface="Arial" panose="020B0604020202020204" pitchFamily="34" charset="0"/>
                          <a:cs typeface="Arial" panose="020B0604020202020204" pitchFamily="34" charset="0"/>
                        </a:rPr>
                        <a:t>Người nghe</a:t>
                      </a:r>
                      <a:endParaRPr lang="en-US" sz="35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CA8F"/>
                    </a:solidFill>
                  </a:tcPr>
                </a:tc>
                <a:extLst>
                  <a:ext uri="{0D108BD9-81ED-4DB2-BD59-A6C34878D82A}">
                    <a16:rowId xmlns:a16="http://schemas.microsoft.com/office/drawing/2014/main" val="4131459268"/>
                  </a:ext>
                </a:extLst>
              </a:tr>
              <a:tr h="370840">
                <a:tc>
                  <a:txBody>
                    <a:bodyPr/>
                    <a:lstStyle/>
                    <a:p>
                      <a:pPr marL="457200" marR="0" lvl="0" indent="-4572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lang="en-US" sz="3500" kern="1200" smtClean="0">
                          <a:solidFill>
                            <a:schemeClr val="dk1"/>
                          </a:solidFill>
                          <a:effectLst/>
                          <a:latin typeface="Arial" panose="020B0604020202020204" pitchFamily="34" charset="0"/>
                          <a:ea typeface="+mn-ea"/>
                          <a:cs typeface="Arial" panose="020B0604020202020204" pitchFamily="34" charset="0"/>
                        </a:rPr>
                        <a:t>Nêu lên ý kiến của mình trước nhóm hoặc lớp.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8D2DD"/>
                    </a:solidFill>
                  </a:tcPr>
                </a:tc>
                <a:tc>
                  <a:txBody>
                    <a:bodyPr/>
                    <a:lstStyle/>
                    <a:p>
                      <a:pPr marL="457200" indent="-457200">
                        <a:lnSpc>
                          <a:spcPct val="150000"/>
                        </a:lnSpc>
                        <a:buFont typeface="Wingdings" panose="05000000000000000000" pitchFamily="2" charset="2"/>
                        <a:buChar char="§"/>
                      </a:pPr>
                      <a:r>
                        <a:rPr lang="en-US" sz="3500" smtClean="0">
                          <a:latin typeface="Arial" panose="020B0604020202020204" pitchFamily="34" charset="0"/>
                          <a:cs typeface="Arial" panose="020B0604020202020204" pitchFamily="34" charset="0"/>
                        </a:rPr>
                        <a:t>Tập trung lắng</a:t>
                      </a:r>
                      <a:r>
                        <a:rPr lang="en-US" sz="3500" baseline="0" smtClean="0">
                          <a:latin typeface="Arial" panose="020B0604020202020204" pitchFamily="34" charset="0"/>
                          <a:cs typeface="Arial" panose="020B0604020202020204" pitchFamily="34" charset="0"/>
                        </a:rPr>
                        <a:t> nghe, nắm được nội dung mà người nghe muốn truyền tải.</a:t>
                      </a:r>
                      <a:endParaRPr lang="en-US" sz="35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8D2DD"/>
                    </a:solidFill>
                  </a:tcPr>
                </a:tc>
                <a:extLst>
                  <a:ext uri="{0D108BD9-81ED-4DB2-BD59-A6C34878D82A}">
                    <a16:rowId xmlns:a16="http://schemas.microsoft.com/office/drawing/2014/main" val="1683556071"/>
                  </a:ext>
                </a:extLst>
              </a:tr>
              <a:tr h="370840">
                <a:tc>
                  <a:txBody>
                    <a:bodyPr/>
                    <a:lstStyle/>
                    <a:p>
                      <a:pPr marL="457200" indent="-457200">
                        <a:lnSpc>
                          <a:spcPct val="150000"/>
                        </a:lnSpc>
                        <a:buFont typeface="Wingdings" panose="05000000000000000000" pitchFamily="2" charset="2"/>
                        <a:buChar char="§"/>
                      </a:pPr>
                      <a:r>
                        <a:rPr lang="en-US" sz="3500" smtClean="0">
                          <a:latin typeface="Arial" panose="020B0604020202020204" pitchFamily="34" charset="0"/>
                          <a:cs typeface="Arial" panose="020B0604020202020204" pitchFamily="34" charset="0"/>
                        </a:rPr>
                        <a:t>Trình</a:t>
                      </a:r>
                      <a:r>
                        <a:rPr lang="en-US" sz="3500" baseline="0" smtClean="0">
                          <a:latin typeface="Arial" panose="020B0604020202020204" pitchFamily="34" charset="0"/>
                          <a:cs typeface="Arial" panose="020B0604020202020204" pitchFamily="34" charset="0"/>
                        </a:rPr>
                        <a:t> bày bài nói kết hợp các phương tiện hỗ trợ nếu có.</a:t>
                      </a:r>
                      <a:endParaRPr lang="en-US" sz="35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8D2DD"/>
                    </a:solidFill>
                  </a:tcPr>
                </a:tc>
                <a:tc>
                  <a:txBody>
                    <a:bodyPr/>
                    <a:lstStyle/>
                    <a:p>
                      <a:pPr marL="457200" indent="-457200">
                        <a:lnSpc>
                          <a:spcPct val="150000"/>
                        </a:lnSpc>
                        <a:buFont typeface="Wingdings" panose="05000000000000000000" pitchFamily="2" charset="2"/>
                        <a:buChar char="§"/>
                      </a:pPr>
                      <a:r>
                        <a:rPr lang="en-US" sz="3500" smtClean="0">
                          <a:latin typeface="Arial" panose="020B0604020202020204" pitchFamily="34" charset="0"/>
                          <a:cs typeface="Arial" panose="020B0604020202020204" pitchFamily="34" charset="0"/>
                        </a:rPr>
                        <a:t>Sử dụng</a:t>
                      </a:r>
                      <a:r>
                        <a:rPr lang="en-US" sz="3500" baseline="0" smtClean="0">
                          <a:latin typeface="Arial" panose="020B0604020202020204" pitchFamily="34" charset="0"/>
                          <a:cs typeface="Arial" panose="020B0604020202020204" pitchFamily="34" charset="0"/>
                        </a:rPr>
                        <a:t> ánh mắt, điệu bộ để khích lệ người nói.</a:t>
                      </a:r>
                      <a:endParaRPr lang="en-US" sz="35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8D2DD"/>
                    </a:solidFill>
                  </a:tcPr>
                </a:tc>
                <a:extLst>
                  <a:ext uri="{0D108BD9-81ED-4DB2-BD59-A6C34878D82A}">
                    <a16:rowId xmlns:a16="http://schemas.microsoft.com/office/drawing/2014/main" val="2855076041"/>
                  </a:ext>
                </a:extLst>
              </a:tr>
              <a:tr h="370840">
                <a:tc>
                  <a:txBody>
                    <a:bodyPr/>
                    <a:lstStyle/>
                    <a:p>
                      <a:pPr marL="457200" indent="-457200">
                        <a:lnSpc>
                          <a:spcPct val="150000"/>
                        </a:lnSpc>
                        <a:buFont typeface="Wingdings" panose="05000000000000000000" pitchFamily="2" charset="2"/>
                        <a:buChar char="§"/>
                      </a:pPr>
                      <a:r>
                        <a:rPr lang="en-US" sz="3500" smtClean="0">
                          <a:latin typeface="Arial" panose="020B0604020202020204" pitchFamily="34" charset="0"/>
                          <a:cs typeface="Arial" panose="020B0604020202020204" pitchFamily="34" charset="0"/>
                        </a:rPr>
                        <a:t>Điều chỉnh</a:t>
                      </a:r>
                      <a:r>
                        <a:rPr lang="en-US" sz="3500" baseline="0" smtClean="0">
                          <a:latin typeface="Arial" panose="020B0604020202020204" pitchFamily="34" charset="0"/>
                          <a:cs typeface="Arial" panose="020B0604020202020204" pitchFamily="34" charset="0"/>
                        </a:rPr>
                        <a:t> giọng nói cho phù hợp.</a:t>
                      </a:r>
                      <a:endParaRPr lang="en-US" sz="35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8D2DD"/>
                    </a:solidFill>
                  </a:tcPr>
                </a:tc>
                <a:tc>
                  <a:txBody>
                    <a:bodyPr/>
                    <a:lstStyle/>
                    <a:p>
                      <a:pPr marL="457200" indent="-457200">
                        <a:lnSpc>
                          <a:spcPct val="150000"/>
                        </a:lnSpc>
                        <a:buFont typeface="Wingdings" panose="05000000000000000000" pitchFamily="2" charset="2"/>
                        <a:buChar char="§"/>
                      </a:pPr>
                      <a:r>
                        <a:rPr lang="en-US" sz="3500" smtClean="0">
                          <a:latin typeface="Arial" panose="020B0604020202020204" pitchFamily="34" charset="0"/>
                          <a:cs typeface="Arial" panose="020B0604020202020204" pitchFamily="34" charset="0"/>
                        </a:rPr>
                        <a:t>Đặt câu</a:t>
                      </a:r>
                      <a:r>
                        <a:rPr lang="en-US" sz="3500" baseline="0" smtClean="0">
                          <a:latin typeface="Arial" panose="020B0604020202020204" pitchFamily="34" charset="0"/>
                          <a:cs typeface="Arial" panose="020B0604020202020204" pitchFamily="34" charset="0"/>
                        </a:rPr>
                        <a:t> hỏi ở các chi tiết chưa rõ hoặc không đồng tình.</a:t>
                      </a:r>
                      <a:endParaRPr lang="en-US" sz="35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8D2DD"/>
                    </a:solidFill>
                  </a:tcPr>
                </a:tc>
                <a:extLst>
                  <a:ext uri="{0D108BD9-81ED-4DB2-BD59-A6C34878D82A}">
                    <a16:rowId xmlns:a16="http://schemas.microsoft.com/office/drawing/2014/main" val="3274922467"/>
                  </a:ext>
                </a:extLst>
              </a:tr>
              <a:tr h="370840">
                <a:tc>
                  <a:txBody>
                    <a:bodyPr/>
                    <a:lstStyle/>
                    <a:p>
                      <a:pPr marL="457200" indent="-457200">
                        <a:lnSpc>
                          <a:spcPct val="150000"/>
                        </a:lnSpc>
                        <a:buFont typeface="Wingdings" panose="05000000000000000000" pitchFamily="2" charset="2"/>
                        <a:buChar char="§"/>
                      </a:pPr>
                      <a:r>
                        <a:rPr lang="en-US" sz="3500" smtClean="0">
                          <a:latin typeface="Arial" panose="020B0604020202020204" pitchFamily="34" charset="0"/>
                          <a:cs typeface="Arial" panose="020B0604020202020204" pitchFamily="34" charset="0"/>
                        </a:rPr>
                        <a:t>Trả lời</a:t>
                      </a:r>
                      <a:r>
                        <a:rPr lang="en-US" sz="3500" baseline="0" smtClean="0">
                          <a:latin typeface="Arial" panose="020B0604020202020204" pitchFamily="34" charset="0"/>
                          <a:cs typeface="Arial" panose="020B0604020202020204" pitchFamily="34" charset="0"/>
                        </a:rPr>
                        <a:t> các câu hỏi thắc mắc của người nghe.</a:t>
                      </a:r>
                      <a:endParaRPr lang="en-US" sz="35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8D2DD"/>
                    </a:solidFill>
                  </a:tcPr>
                </a:tc>
                <a:tc>
                  <a:txBody>
                    <a:bodyPr/>
                    <a:lstStyle/>
                    <a:p>
                      <a:pPr marL="457200" indent="-457200">
                        <a:lnSpc>
                          <a:spcPct val="150000"/>
                        </a:lnSpc>
                        <a:buFont typeface="Wingdings" panose="05000000000000000000" pitchFamily="2" charset="2"/>
                        <a:buChar char="§"/>
                      </a:pPr>
                      <a:endParaRPr lang="en-US" sz="35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8D2DD"/>
                    </a:solidFill>
                  </a:tcPr>
                </a:tc>
                <a:extLst>
                  <a:ext uri="{0D108BD9-81ED-4DB2-BD59-A6C34878D82A}">
                    <a16:rowId xmlns:a16="http://schemas.microsoft.com/office/drawing/2014/main" val="1833204537"/>
                  </a:ext>
                </a:extLst>
              </a:tr>
            </a:tbl>
          </a:graphicData>
        </a:graphic>
      </p:graphicFrame>
    </p:spTree>
    <p:extLst>
      <p:ext uri="{BB962C8B-B14F-4D97-AF65-F5344CB8AC3E}">
        <p14:creationId xmlns:p14="http://schemas.microsoft.com/office/powerpoint/2010/main" val="166631730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1428673" y="647700"/>
            <a:ext cx="15544800" cy="861774"/>
          </a:xfrm>
          <a:prstGeom prst="rect">
            <a:avLst/>
          </a:prstGeom>
          <a:noFill/>
        </p:spPr>
        <p:txBody>
          <a:bodyPr wrap="square" rtlCol="0">
            <a:spAutoFit/>
          </a:bodyPr>
          <a:lstStyle/>
          <a:p>
            <a:pPr algn="ctr"/>
            <a:r>
              <a:rPr lang="en-US" sz="5000" b="1" smtClean="0">
                <a:latin typeface="Arial" panose="020B0604020202020204" pitchFamily="34" charset="0"/>
                <a:cs typeface="Arial" panose="020B0604020202020204" pitchFamily="34" charset="0"/>
              </a:rPr>
              <a:t>4. Trao đổi về bài nói</a:t>
            </a:r>
            <a:endParaRPr lang="en-US" sz="5000" b="1">
              <a:latin typeface="Arial" panose="020B0604020202020204" pitchFamily="34" charset="0"/>
              <a:cs typeface="Arial" panose="020B0604020202020204" pitchFamily="34" charset="0"/>
            </a:endParaRPr>
          </a:p>
        </p:txBody>
      </p:sp>
      <p:sp>
        <p:nvSpPr>
          <p:cNvPr id="4" name="Oval Callout 3"/>
          <p:cNvSpPr/>
          <p:nvPr/>
        </p:nvSpPr>
        <p:spPr>
          <a:xfrm>
            <a:off x="1655284" y="2460648"/>
            <a:ext cx="10308116" cy="6553200"/>
          </a:xfrm>
          <a:prstGeom prst="wedgeEllipseCallout">
            <a:avLst>
              <a:gd name="adj1" fmla="val 47938"/>
              <a:gd name="adj2" fmla="val 28392"/>
            </a:avLst>
          </a:prstGeom>
          <a:solidFill>
            <a:srgbClr val="FBCA8F"/>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66800" y="5709308"/>
            <a:ext cx="2034956" cy="4114800"/>
          </a:xfrm>
          <a:prstGeom prst="rect">
            <a:avLst/>
          </a:prstGeom>
        </p:spPr>
      </p:pic>
      <p:pic>
        <p:nvPicPr>
          <p:cNvPr id="8" name="Picture 5"/>
          <p:cNvPicPr>
            <a:picLocks noChangeAspect="1"/>
          </p:cNvPicPr>
          <p:nvPr/>
        </p:nvPicPr>
        <p:blipFill>
          <a:blip r:embed="rId4"/>
          <a:srcRect/>
          <a:stretch>
            <a:fillRect/>
          </a:stretch>
        </p:blipFill>
        <p:spPr>
          <a:xfrm>
            <a:off x="9753600" y="4770809"/>
            <a:ext cx="8077200" cy="5226621"/>
          </a:xfrm>
          <a:prstGeom prst="rect">
            <a:avLst/>
          </a:prstGeom>
        </p:spPr>
      </p:pic>
      <p:sp>
        <p:nvSpPr>
          <p:cNvPr id="2" name="TextBox 1"/>
          <p:cNvSpPr txBox="1"/>
          <p:nvPr/>
        </p:nvSpPr>
        <p:spPr>
          <a:xfrm>
            <a:off x="2657106" y="3671298"/>
            <a:ext cx="8304472" cy="4131900"/>
          </a:xfrm>
          <a:prstGeom prst="rect">
            <a:avLst/>
          </a:prstGeom>
          <a:noFill/>
        </p:spPr>
        <p:txBody>
          <a:bodyPr wrap="square" rtlCol="0">
            <a:spAutoFit/>
          </a:bodyPr>
          <a:lstStyle/>
          <a:p>
            <a:pPr algn="ctr">
              <a:lnSpc>
                <a:spcPct val="150000"/>
              </a:lnSpc>
            </a:pPr>
            <a:r>
              <a:rPr lang="en-US" sz="3500" smtClean="0">
                <a:latin typeface="Arial" panose="020B0604020202020204" pitchFamily="34" charset="0"/>
                <a:cs typeface="Arial" panose="020B0604020202020204" pitchFamily="34" charset="0"/>
              </a:rPr>
              <a:t>Dựa vào bảng đánh giá chất lượng bài nói hãy đánh giá bài nói của nhóm bạn và tự rút kinh nghiệm cho bài của nhóm mình, để bài được hoàn thiện hơn vào các lần tới.</a:t>
            </a:r>
            <a:endParaRPr lang="en-US" sz="3500">
              <a:latin typeface="Arial" panose="020B0604020202020204" pitchFamily="34" charset="0"/>
              <a:cs typeface="Arial" panose="020B0604020202020204" pitchFamily="34" charset="0"/>
            </a:endParaRPr>
          </a:p>
        </p:txBody>
      </p:sp>
      <p:sp>
        <p:nvSpPr>
          <p:cNvPr id="3" name="Pentagon 2"/>
          <p:cNvSpPr/>
          <p:nvPr/>
        </p:nvSpPr>
        <p:spPr>
          <a:xfrm>
            <a:off x="0" y="1509474"/>
            <a:ext cx="3962400" cy="951174"/>
          </a:xfrm>
          <a:prstGeom prst="homePlate">
            <a:avLst/>
          </a:prstGeom>
          <a:solidFill>
            <a:srgbClr val="A8D2D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tx1"/>
                </a:solidFill>
                <a:latin typeface="Arial" panose="020B0604020202020204" pitchFamily="34" charset="0"/>
                <a:cs typeface="Arial" panose="020B0604020202020204" pitchFamily="34" charset="0"/>
              </a:rPr>
              <a:t>Làm nhóm</a:t>
            </a:r>
            <a:endParaRPr lang="en-US" sz="4000" b="1">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42678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inVertical)">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P spid="2"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CBA2B"/>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6235" y="0"/>
                  </a:moveTo>
                  <a:lnTo>
                    <a:pt x="4248491" y="0"/>
                  </a:lnTo>
                  <a:cubicBezTo>
                    <a:pt x="4262980" y="0"/>
                    <a:pt x="4274726" y="11746"/>
                    <a:pt x="4274726" y="26235"/>
                  </a:cubicBezTo>
                  <a:lnTo>
                    <a:pt x="4274726" y="2141232"/>
                  </a:lnTo>
                  <a:cubicBezTo>
                    <a:pt x="4274726" y="2155721"/>
                    <a:pt x="4262980" y="2167467"/>
                    <a:pt x="4248491" y="2167467"/>
                  </a:cubicBezTo>
                  <a:lnTo>
                    <a:pt x="26235" y="2167467"/>
                  </a:lnTo>
                  <a:cubicBezTo>
                    <a:pt x="19277" y="2167467"/>
                    <a:pt x="12604" y="2164703"/>
                    <a:pt x="7684" y="2159783"/>
                  </a:cubicBezTo>
                  <a:cubicBezTo>
                    <a:pt x="2764" y="2154863"/>
                    <a:pt x="0" y="2148190"/>
                    <a:pt x="0" y="2141232"/>
                  </a:cubicBezTo>
                  <a:lnTo>
                    <a:pt x="0" y="26235"/>
                  </a:lnTo>
                  <a:cubicBezTo>
                    <a:pt x="0" y="11746"/>
                    <a:pt x="11746" y="0"/>
                    <a:pt x="26235" y="0"/>
                  </a:cubicBezTo>
                  <a:close/>
                </a:path>
              </a:pathLst>
            </a:custGeom>
            <a:solidFill>
              <a:srgbClr val="FFFAEA"/>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46010" flipH="1">
            <a:off x="353135" y="1556904"/>
            <a:ext cx="1077007" cy="1352405"/>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46010" flipH="1">
            <a:off x="1467146" y="419039"/>
            <a:ext cx="816564" cy="1025366"/>
          </a:xfrm>
          <a:prstGeom prst="rect">
            <a:avLst/>
          </a:prstGeom>
        </p:spPr>
      </p:pic>
      <p:pic>
        <p:nvPicPr>
          <p:cNvPr id="8" name="Picture 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46010" flipH="1">
            <a:off x="311314" y="223564"/>
            <a:ext cx="534065" cy="670629"/>
          </a:xfrm>
          <a:prstGeom prst="rect">
            <a:avLst/>
          </a:prstGeom>
        </p:spPr>
      </p:pic>
      <p:sp>
        <p:nvSpPr>
          <p:cNvPr id="13" name="TextBox 12"/>
          <p:cNvSpPr txBox="1"/>
          <p:nvPr/>
        </p:nvSpPr>
        <p:spPr>
          <a:xfrm>
            <a:off x="1371600" y="1482153"/>
            <a:ext cx="15544800" cy="861774"/>
          </a:xfrm>
          <a:prstGeom prst="rect">
            <a:avLst/>
          </a:prstGeom>
          <a:noFill/>
        </p:spPr>
        <p:txBody>
          <a:bodyPr wrap="square" rtlCol="0">
            <a:spAutoFit/>
          </a:bodyPr>
          <a:lstStyle/>
          <a:p>
            <a:pPr algn="ctr"/>
            <a:r>
              <a:rPr lang="en-US" sz="5000" b="1" smtClean="0">
                <a:latin typeface="Arial" panose="020B0604020202020204" pitchFamily="34" charset="0"/>
                <a:cs typeface="Arial" panose="020B0604020202020204" pitchFamily="34" charset="0"/>
              </a:rPr>
              <a:t>LUYỆN TẬP</a:t>
            </a:r>
            <a:endParaRPr lang="en-US" sz="5000" b="1">
              <a:latin typeface="Arial" panose="020B0604020202020204" pitchFamily="34" charset="0"/>
              <a:cs typeface="Arial" panose="020B0604020202020204" pitchFamily="34" charset="0"/>
            </a:endParaRPr>
          </a:p>
        </p:txBody>
      </p:sp>
      <p:pic>
        <p:nvPicPr>
          <p:cNvPr id="16" name="Picture 6"/>
          <p:cNvPicPr>
            <a:picLocks noChangeAspect="1"/>
          </p:cNvPicPr>
          <p:nvPr/>
        </p:nvPicPr>
        <p:blipFill>
          <a:blip r:embed="rId6"/>
          <a:srcRect/>
          <a:stretch>
            <a:fillRect/>
          </a:stretch>
        </p:blipFill>
        <p:spPr>
          <a:xfrm>
            <a:off x="9906000" y="4762500"/>
            <a:ext cx="6777659" cy="5261158"/>
          </a:xfrm>
          <a:prstGeom prst="rect">
            <a:avLst/>
          </a:prstGeom>
        </p:spPr>
      </p:pic>
      <p:sp>
        <p:nvSpPr>
          <p:cNvPr id="18" name="Rounded Rectangular Callout 17"/>
          <p:cNvSpPr/>
          <p:nvPr/>
        </p:nvSpPr>
        <p:spPr>
          <a:xfrm>
            <a:off x="2152650" y="3362685"/>
            <a:ext cx="7753350" cy="4114800"/>
          </a:xfrm>
          <a:prstGeom prst="wedgeRoundRectCallout">
            <a:avLst>
              <a:gd name="adj1" fmla="val 55441"/>
              <a:gd name="adj2" fmla="val 37314"/>
              <a:gd name="adj3" fmla="val 16667"/>
            </a:avLst>
          </a:prstGeom>
          <a:solidFill>
            <a:schemeClr val="tx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smtClean="0">
                <a:latin typeface="Arial" panose="020B0604020202020204" pitchFamily="34" charset="0"/>
                <a:cs typeface="Arial" panose="020B0604020202020204" pitchFamily="34" charset="0"/>
              </a:rPr>
              <a:t>Chỉnh sửa bài nói của nhóm mình theo sự hướng dẫn của giáo viên.</a:t>
            </a:r>
            <a:endParaRPr lang="en-US" sz="4000">
              <a:latin typeface="Arial" panose="020B0604020202020204" pitchFamily="34" charset="0"/>
              <a:cs typeface="Arial" panose="020B0604020202020204" pitchFamily="34" charset="0"/>
            </a:endParaRPr>
          </a:p>
        </p:txBody>
      </p:sp>
      <p:pic>
        <p:nvPicPr>
          <p:cNvPr id="19" name="Picture 12"/>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rot="1437475" flipH="1">
            <a:off x="1503769" y="6670869"/>
            <a:ext cx="2097861" cy="2258801"/>
          </a:xfrm>
          <a:prstGeom prst="rect">
            <a:avLst/>
          </a:prstGeom>
        </p:spPr>
      </p:pic>
      <p:pic>
        <p:nvPicPr>
          <p:cNvPr id="20" name="Picture 5"/>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rot="562200">
            <a:off x="16036971" y="245300"/>
            <a:ext cx="1824152" cy="2241661"/>
          </a:xfrm>
          <a:prstGeom prst="rect">
            <a:avLst/>
          </a:prstGeom>
        </p:spPr>
      </p:pic>
    </p:spTree>
    <p:extLst>
      <p:ext uri="{BB962C8B-B14F-4D97-AF65-F5344CB8AC3E}">
        <p14:creationId xmlns:p14="http://schemas.microsoft.com/office/powerpoint/2010/main" val="27922168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CBA2B"/>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6235" y="0"/>
                  </a:moveTo>
                  <a:lnTo>
                    <a:pt x="4248491" y="0"/>
                  </a:lnTo>
                  <a:cubicBezTo>
                    <a:pt x="4262980" y="0"/>
                    <a:pt x="4274726" y="11746"/>
                    <a:pt x="4274726" y="26235"/>
                  </a:cubicBezTo>
                  <a:lnTo>
                    <a:pt x="4274726" y="2141232"/>
                  </a:lnTo>
                  <a:cubicBezTo>
                    <a:pt x="4274726" y="2155721"/>
                    <a:pt x="4262980" y="2167467"/>
                    <a:pt x="4248491" y="2167467"/>
                  </a:cubicBezTo>
                  <a:lnTo>
                    <a:pt x="26235" y="2167467"/>
                  </a:lnTo>
                  <a:cubicBezTo>
                    <a:pt x="19277" y="2167467"/>
                    <a:pt x="12604" y="2164703"/>
                    <a:pt x="7684" y="2159783"/>
                  </a:cubicBezTo>
                  <a:cubicBezTo>
                    <a:pt x="2764" y="2154863"/>
                    <a:pt x="0" y="2148190"/>
                    <a:pt x="0" y="2141232"/>
                  </a:cubicBezTo>
                  <a:lnTo>
                    <a:pt x="0" y="26235"/>
                  </a:lnTo>
                  <a:cubicBezTo>
                    <a:pt x="0" y="11746"/>
                    <a:pt x="11746" y="0"/>
                    <a:pt x="26235" y="0"/>
                  </a:cubicBezTo>
                  <a:close/>
                </a:path>
              </a:pathLst>
            </a:custGeom>
            <a:solidFill>
              <a:srgbClr val="FFFAEA"/>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46010" flipH="1">
            <a:off x="353135" y="1556904"/>
            <a:ext cx="1077007" cy="1352405"/>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46010" flipH="1">
            <a:off x="1467146" y="419039"/>
            <a:ext cx="816564" cy="1025366"/>
          </a:xfrm>
          <a:prstGeom prst="rect">
            <a:avLst/>
          </a:prstGeom>
        </p:spPr>
      </p:pic>
      <p:pic>
        <p:nvPicPr>
          <p:cNvPr id="8" name="Picture 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46010" flipH="1">
            <a:off x="311314" y="223564"/>
            <a:ext cx="534065" cy="670629"/>
          </a:xfrm>
          <a:prstGeom prst="rect">
            <a:avLst/>
          </a:prstGeom>
        </p:spPr>
      </p:pic>
      <p:sp>
        <p:nvSpPr>
          <p:cNvPr id="13" name="TextBox 12"/>
          <p:cNvSpPr txBox="1"/>
          <p:nvPr/>
        </p:nvSpPr>
        <p:spPr>
          <a:xfrm>
            <a:off x="1371600" y="1482153"/>
            <a:ext cx="15544800" cy="861774"/>
          </a:xfrm>
          <a:prstGeom prst="rect">
            <a:avLst/>
          </a:prstGeom>
          <a:noFill/>
        </p:spPr>
        <p:txBody>
          <a:bodyPr wrap="square" rtlCol="0">
            <a:spAutoFit/>
          </a:bodyPr>
          <a:lstStyle/>
          <a:p>
            <a:pPr algn="ctr"/>
            <a:r>
              <a:rPr lang="en-US" sz="5000" b="1" smtClean="0">
                <a:latin typeface="Arial" panose="020B0604020202020204" pitchFamily="34" charset="0"/>
                <a:cs typeface="Arial" panose="020B0604020202020204" pitchFamily="34" charset="0"/>
              </a:rPr>
              <a:t>VẬN DỤNG</a:t>
            </a:r>
            <a:endParaRPr lang="en-US" sz="5000" b="1">
              <a:latin typeface="Arial" panose="020B0604020202020204" pitchFamily="34" charset="0"/>
              <a:cs typeface="Arial" panose="020B0604020202020204" pitchFamily="34" charset="0"/>
            </a:endParaRPr>
          </a:p>
        </p:txBody>
      </p:sp>
      <p:pic>
        <p:nvPicPr>
          <p:cNvPr id="20"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rot="562200">
            <a:off x="16036971" y="245300"/>
            <a:ext cx="1824152" cy="2241661"/>
          </a:xfrm>
          <a:prstGeom prst="rect">
            <a:avLst/>
          </a:prstGeom>
        </p:spPr>
      </p:pic>
      <p:sp>
        <p:nvSpPr>
          <p:cNvPr id="5" name="Rounded Rectangle 4"/>
          <p:cNvSpPr/>
          <p:nvPr/>
        </p:nvSpPr>
        <p:spPr>
          <a:xfrm>
            <a:off x="1942883" y="2828232"/>
            <a:ext cx="14443884" cy="3609470"/>
          </a:xfrm>
          <a:prstGeom prst="roundRect">
            <a:avLst/>
          </a:prstGeom>
          <a:solidFill>
            <a:srgbClr val="FBCA8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smtClean="0">
                <a:solidFill>
                  <a:schemeClr val="tx1"/>
                </a:solidFill>
                <a:latin typeface="Arial" panose="020B0604020202020204" pitchFamily="34" charset="0"/>
                <a:cs typeface="Arial" panose="020B0604020202020204" pitchFamily="34" charset="0"/>
              </a:rPr>
              <a:t>Dựa vào những chỉ dẫn của giáo viên và các bạn trong lớp, các nhóm hãy sửa hoàn chỉnh bài nói của nhóm mình. Thực hiện quay lại video bài nói của nhóm và nộp lại cho giáo viên.</a:t>
            </a:r>
            <a:endParaRPr lang="en-US" sz="4000">
              <a:solidFill>
                <a:schemeClr val="tx1"/>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891597" y="6157566"/>
            <a:ext cx="4899603" cy="4017674"/>
          </a:xfrm>
          <a:prstGeom prst="rect">
            <a:avLst/>
          </a:prstGeom>
        </p:spPr>
      </p:pic>
      <p:pic>
        <p:nvPicPr>
          <p:cNvPr id="15" name="Picture 5"/>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4529420" y="6359310"/>
            <a:ext cx="3663895" cy="3357460"/>
          </a:xfrm>
          <a:prstGeom prst="rect">
            <a:avLst/>
          </a:prstGeom>
        </p:spPr>
      </p:pic>
    </p:spTree>
    <p:extLst>
      <p:ext uri="{BB962C8B-B14F-4D97-AF65-F5344CB8AC3E}">
        <p14:creationId xmlns:p14="http://schemas.microsoft.com/office/powerpoint/2010/main" val="39595583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EC149"/>
        </a:solidFill>
        <a:effectLst/>
      </p:bgPr>
    </p:bg>
    <p:spTree>
      <p:nvGrpSpPr>
        <p:cNvPr id="1" name=""/>
        <p:cNvGrpSpPr/>
        <p:nvPr/>
      </p:nvGrpSpPr>
      <p:grpSpPr>
        <a:xfrm>
          <a:off x="0" y="0"/>
          <a:ext cx="0" cy="0"/>
          <a:chOff x="0" y="0"/>
          <a:chExt cx="0" cy="0"/>
        </a:xfrm>
      </p:grpSpPr>
      <p:grpSp>
        <p:nvGrpSpPr>
          <p:cNvPr id="2" name="Group 2"/>
          <p:cNvGrpSpPr/>
          <p:nvPr/>
        </p:nvGrpSpPr>
        <p:grpSpPr>
          <a:xfrm>
            <a:off x="1012164" y="1012648"/>
            <a:ext cx="16230600" cy="82296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AEA"/>
            </a:solidFill>
          </p:spPr>
        </p:sp>
      </p:grpSp>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61374" y="6543990"/>
            <a:ext cx="3335039" cy="3473999"/>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446010" flipH="1">
            <a:off x="453269" y="1880860"/>
            <a:ext cx="1150863" cy="1445147"/>
          </a:xfrm>
          <a:prstGeom prst="rect">
            <a:avLst/>
          </a:prstGeom>
        </p:spPr>
      </p:pic>
      <p:pic>
        <p:nvPicPr>
          <p:cNvPr id="16" name="Picture 1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446010" flipH="1">
            <a:off x="1761648" y="467335"/>
            <a:ext cx="894102" cy="1122731"/>
          </a:xfrm>
          <a:prstGeom prst="rect">
            <a:avLst/>
          </a:prstGeom>
        </p:spPr>
      </p:pic>
      <p:pic>
        <p:nvPicPr>
          <p:cNvPr id="17" name="Picture 1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446010" flipH="1">
            <a:off x="290908" y="333953"/>
            <a:ext cx="685027" cy="860194"/>
          </a:xfrm>
          <a:prstGeom prst="rect">
            <a:avLst/>
          </a:prstGeom>
        </p:spPr>
      </p:pic>
      <p:sp>
        <p:nvSpPr>
          <p:cNvPr id="28" name="TextBox 28"/>
          <p:cNvSpPr txBox="1"/>
          <p:nvPr/>
        </p:nvSpPr>
        <p:spPr>
          <a:xfrm>
            <a:off x="5252199" y="1404642"/>
            <a:ext cx="6814010" cy="1166986"/>
          </a:xfrm>
          <a:prstGeom prst="rect">
            <a:avLst/>
          </a:prstGeom>
        </p:spPr>
        <p:txBody>
          <a:bodyPr wrap="square" lIns="0" tIns="0" rIns="0" bIns="0" rtlCol="0" anchor="t">
            <a:spAutoFit/>
          </a:bodyPr>
          <a:lstStyle/>
          <a:p>
            <a:pPr marL="0" lvl="0" indent="0" algn="l">
              <a:lnSpc>
                <a:spcPts val="9135"/>
              </a:lnSpc>
              <a:spcBef>
                <a:spcPct val="0"/>
              </a:spcBef>
            </a:pPr>
            <a:r>
              <a:rPr lang="en-US" sz="5000" b="1" smtClean="0">
                <a:solidFill>
                  <a:srgbClr val="000000"/>
                </a:solidFill>
                <a:latin typeface="Arial" panose="020B0604020202020204" pitchFamily="34" charset="0"/>
                <a:cs typeface="Arial" panose="020B0604020202020204" pitchFamily="34" charset="0"/>
              </a:rPr>
              <a:t>HƯỚNG DẪN VỀ NHÀ</a:t>
            </a:r>
            <a:endParaRPr lang="en-US" sz="5000" b="1">
              <a:solidFill>
                <a:srgbClr val="000000"/>
              </a:solidFill>
              <a:latin typeface="Arial" panose="020B0604020202020204" pitchFamily="34" charset="0"/>
              <a:cs typeface="Arial" panose="020B0604020202020204" pitchFamily="34" charset="0"/>
            </a:endParaRPr>
          </a:p>
        </p:txBody>
      </p:sp>
      <p:pic>
        <p:nvPicPr>
          <p:cNvPr id="30"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4695902" y="377463"/>
            <a:ext cx="3179165" cy="3605239"/>
          </a:xfrm>
          <a:prstGeom prst="rect">
            <a:avLst/>
          </a:prstGeom>
        </p:spPr>
      </p:pic>
      <p:grpSp>
        <p:nvGrpSpPr>
          <p:cNvPr id="35" name="Group 34"/>
          <p:cNvGrpSpPr/>
          <p:nvPr/>
        </p:nvGrpSpPr>
        <p:grpSpPr>
          <a:xfrm>
            <a:off x="3754226" y="3681106"/>
            <a:ext cx="1497973" cy="1321430"/>
            <a:chOff x="3896413" y="3982702"/>
            <a:chExt cx="1497973" cy="1321430"/>
          </a:xfrm>
        </p:grpSpPr>
        <p:grpSp>
          <p:nvGrpSpPr>
            <p:cNvPr id="33" name="Group 32"/>
            <p:cNvGrpSpPr/>
            <p:nvPr/>
          </p:nvGrpSpPr>
          <p:grpSpPr>
            <a:xfrm>
              <a:off x="3896413" y="3982702"/>
              <a:ext cx="1497973" cy="1321430"/>
              <a:chOff x="3896413" y="3982702"/>
              <a:chExt cx="1497973" cy="1321430"/>
            </a:xfrm>
          </p:grpSpPr>
          <p:grpSp>
            <p:nvGrpSpPr>
              <p:cNvPr id="12" name="Group 12"/>
              <p:cNvGrpSpPr/>
              <p:nvPr/>
            </p:nvGrpSpPr>
            <p:grpSpPr>
              <a:xfrm>
                <a:off x="3896413" y="3982702"/>
                <a:ext cx="1355786" cy="1321430"/>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6CCD7"/>
                </a:solidFill>
              </p:spPr>
            </p:sp>
          </p:grpSp>
          <p:grpSp>
            <p:nvGrpSpPr>
              <p:cNvPr id="31" name="Group 12"/>
              <p:cNvGrpSpPr/>
              <p:nvPr/>
            </p:nvGrpSpPr>
            <p:grpSpPr>
              <a:xfrm>
                <a:off x="4038600" y="3982702"/>
                <a:ext cx="1355786" cy="1321430"/>
                <a:chOff x="0" y="0"/>
                <a:chExt cx="6350000" cy="6350000"/>
              </a:xfrm>
              <a:solidFill>
                <a:srgbClr val="FBCA8F"/>
              </a:solidFill>
            </p:grpSpPr>
            <p:sp>
              <p:nvSpPr>
                <p:cNvPr id="32"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grpSp>
        <p:sp>
          <p:nvSpPr>
            <p:cNvPr id="34" name="TextBox 33"/>
            <p:cNvSpPr txBox="1"/>
            <p:nvPr/>
          </p:nvSpPr>
          <p:spPr>
            <a:xfrm>
              <a:off x="4202127" y="4174057"/>
              <a:ext cx="908799" cy="938719"/>
            </a:xfrm>
            <a:prstGeom prst="rect">
              <a:avLst/>
            </a:prstGeom>
            <a:noFill/>
          </p:spPr>
          <p:txBody>
            <a:bodyPr wrap="square" rtlCol="0">
              <a:spAutoFit/>
            </a:bodyPr>
            <a:lstStyle/>
            <a:p>
              <a:pPr algn="ctr"/>
              <a:r>
                <a:rPr lang="en-US" sz="5500" b="1" smtClean="0">
                  <a:latin typeface="Arial" panose="020B0604020202020204" pitchFamily="34" charset="0"/>
                  <a:cs typeface="Arial" panose="020B0604020202020204" pitchFamily="34" charset="0"/>
                </a:rPr>
                <a:t>1</a:t>
              </a:r>
              <a:endParaRPr lang="en-US" sz="5500" b="1">
                <a:latin typeface="Arial" panose="020B0604020202020204" pitchFamily="34" charset="0"/>
                <a:cs typeface="Arial" panose="020B0604020202020204" pitchFamily="34" charset="0"/>
              </a:endParaRPr>
            </a:p>
          </p:txBody>
        </p:sp>
      </p:grpSp>
      <p:grpSp>
        <p:nvGrpSpPr>
          <p:cNvPr id="36" name="Group 35"/>
          <p:cNvGrpSpPr/>
          <p:nvPr/>
        </p:nvGrpSpPr>
        <p:grpSpPr>
          <a:xfrm>
            <a:off x="4970719" y="6461677"/>
            <a:ext cx="1497973" cy="1321430"/>
            <a:chOff x="3896413" y="3982702"/>
            <a:chExt cx="1497973" cy="1321430"/>
          </a:xfrm>
        </p:grpSpPr>
        <p:grpSp>
          <p:nvGrpSpPr>
            <p:cNvPr id="37" name="Group 36"/>
            <p:cNvGrpSpPr/>
            <p:nvPr/>
          </p:nvGrpSpPr>
          <p:grpSpPr>
            <a:xfrm>
              <a:off x="3896413" y="3982702"/>
              <a:ext cx="1497973" cy="1321430"/>
              <a:chOff x="3896413" y="3982702"/>
              <a:chExt cx="1497973" cy="1321430"/>
            </a:xfrm>
          </p:grpSpPr>
          <p:grpSp>
            <p:nvGrpSpPr>
              <p:cNvPr id="39" name="Group 12"/>
              <p:cNvGrpSpPr/>
              <p:nvPr/>
            </p:nvGrpSpPr>
            <p:grpSpPr>
              <a:xfrm>
                <a:off x="3896413" y="3982702"/>
                <a:ext cx="1355786" cy="1321430"/>
                <a:chOff x="0" y="0"/>
                <a:chExt cx="6350000" cy="6350000"/>
              </a:xfrm>
            </p:grpSpPr>
            <p:sp>
              <p:nvSpPr>
                <p:cNvPr id="42"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6CCD7"/>
                </a:solidFill>
              </p:spPr>
            </p:sp>
          </p:grpSp>
          <p:grpSp>
            <p:nvGrpSpPr>
              <p:cNvPr id="40" name="Group 12"/>
              <p:cNvGrpSpPr/>
              <p:nvPr/>
            </p:nvGrpSpPr>
            <p:grpSpPr>
              <a:xfrm>
                <a:off x="4038600" y="3982702"/>
                <a:ext cx="1355786" cy="1321430"/>
                <a:chOff x="0" y="0"/>
                <a:chExt cx="6350000" cy="6350000"/>
              </a:xfrm>
              <a:solidFill>
                <a:srgbClr val="FBCA8F"/>
              </a:solidFill>
            </p:grpSpPr>
            <p:sp>
              <p:nvSpPr>
                <p:cNvPr id="41"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grpSp>
        <p:sp>
          <p:nvSpPr>
            <p:cNvPr id="38" name="TextBox 37"/>
            <p:cNvSpPr txBox="1"/>
            <p:nvPr/>
          </p:nvSpPr>
          <p:spPr>
            <a:xfrm>
              <a:off x="4202127" y="4174057"/>
              <a:ext cx="908799" cy="938719"/>
            </a:xfrm>
            <a:prstGeom prst="rect">
              <a:avLst/>
            </a:prstGeom>
            <a:noFill/>
          </p:spPr>
          <p:txBody>
            <a:bodyPr wrap="square" rtlCol="0">
              <a:spAutoFit/>
            </a:bodyPr>
            <a:lstStyle/>
            <a:p>
              <a:pPr algn="ctr"/>
              <a:r>
                <a:rPr lang="en-US" sz="5500" b="1">
                  <a:latin typeface="Arial" panose="020B0604020202020204" pitchFamily="34" charset="0"/>
                  <a:cs typeface="Arial" panose="020B0604020202020204" pitchFamily="34" charset="0"/>
                </a:rPr>
                <a:t>2</a:t>
              </a:r>
            </a:p>
          </p:txBody>
        </p:sp>
      </p:grpSp>
      <p:sp>
        <p:nvSpPr>
          <p:cNvPr id="43" name="TextBox 42"/>
          <p:cNvSpPr txBox="1"/>
          <p:nvPr/>
        </p:nvSpPr>
        <p:spPr>
          <a:xfrm>
            <a:off x="5952467" y="3910001"/>
            <a:ext cx="9187781" cy="707886"/>
          </a:xfrm>
          <a:prstGeom prst="rect">
            <a:avLst/>
          </a:prstGeom>
          <a:noFill/>
        </p:spPr>
        <p:txBody>
          <a:bodyPr wrap="square" rtlCol="0">
            <a:spAutoFit/>
          </a:bodyPr>
          <a:lstStyle/>
          <a:p>
            <a:r>
              <a:rPr lang="en-US" sz="4000" smtClean="0">
                <a:latin typeface="Arial" panose="020B0604020202020204" pitchFamily="34" charset="0"/>
                <a:cs typeface="Arial" panose="020B0604020202020204" pitchFamily="34" charset="0"/>
              </a:rPr>
              <a:t>Hoàn thành nhiệm vụ được giao về nhà</a:t>
            </a:r>
            <a:endParaRPr lang="en-US" sz="4000">
              <a:latin typeface="Arial" panose="020B0604020202020204" pitchFamily="34" charset="0"/>
              <a:cs typeface="Arial" panose="020B0604020202020204" pitchFamily="34" charset="0"/>
            </a:endParaRPr>
          </a:p>
        </p:txBody>
      </p:sp>
      <p:sp>
        <p:nvSpPr>
          <p:cNvPr id="44" name="TextBox 43"/>
          <p:cNvSpPr txBox="1"/>
          <p:nvPr/>
        </p:nvSpPr>
        <p:spPr>
          <a:xfrm>
            <a:off x="7113210" y="6653032"/>
            <a:ext cx="9187781" cy="707886"/>
          </a:xfrm>
          <a:prstGeom prst="rect">
            <a:avLst/>
          </a:prstGeom>
          <a:noFill/>
        </p:spPr>
        <p:txBody>
          <a:bodyPr wrap="square" rtlCol="0">
            <a:spAutoFit/>
          </a:bodyPr>
          <a:lstStyle/>
          <a:p>
            <a:r>
              <a:rPr lang="en-US" sz="4000" smtClean="0">
                <a:latin typeface="Arial" panose="020B0604020202020204" pitchFamily="34" charset="0"/>
                <a:cs typeface="Arial" panose="020B0604020202020204" pitchFamily="34" charset="0"/>
              </a:rPr>
              <a:t>Đọc trước và soạn bài mới</a:t>
            </a:r>
            <a:endParaRPr lang="en-US" sz="4000">
              <a:latin typeface="Arial" panose="020B0604020202020204" pitchFamily="34" charset="0"/>
              <a:cs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additive="base">
                                        <p:cTn id="12" dur="500" fill="hold"/>
                                        <p:tgtEl>
                                          <p:spTgt spid="35"/>
                                        </p:tgtEl>
                                        <p:attrNameLst>
                                          <p:attrName>ppt_x</p:attrName>
                                        </p:attrNameLst>
                                      </p:cBhvr>
                                      <p:tavLst>
                                        <p:tav tm="0">
                                          <p:val>
                                            <p:strVal val="0-#ppt_w/2"/>
                                          </p:val>
                                        </p:tav>
                                        <p:tav tm="100000">
                                          <p:val>
                                            <p:strVal val="#ppt_x"/>
                                          </p:val>
                                        </p:tav>
                                      </p:tavLst>
                                    </p:anim>
                                    <p:anim calcmode="lin" valueType="num">
                                      <p:cBhvr additive="base">
                                        <p:cTn id="13" dur="500" fill="hold"/>
                                        <p:tgtEl>
                                          <p:spTgt spid="35"/>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additive="base">
                                        <p:cTn id="16" dur="500" fill="hold"/>
                                        <p:tgtEl>
                                          <p:spTgt spid="43"/>
                                        </p:tgtEl>
                                        <p:attrNameLst>
                                          <p:attrName>ppt_x</p:attrName>
                                        </p:attrNameLst>
                                      </p:cBhvr>
                                      <p:tavLst>
                                        <p:tav tm="0">
                                          <p:val>
                                            <p:strVal val="0-#ppt_w/2"/>
                                          </p:val>
                                        </p:tav>
                                        <p:tav tm="100000">
                                          <p:val>
                                            <p:strVal val="#ppt_x"/>
                                          </p:val>
                                        </p:tav>
                                      </p:tavLst>
                                    </p:anim>
                                    <p:anim calcmode="lin" valueType="num">
                                      <p:cBhvr additive="base">
                                        <p:cTn id="17"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additive="base">
                                        <p:cTn id="22" dur="500" fill="hold"/>
                                        <p:tgtEl>
                                          <p:spTgt spid="36"/>
                                        </p:tgtEl>
                                        <p:attrNameLst>
                                          <p:attrName>ppt_x</p:attrName>
                                        </p:attrNameLst>
                                      </p:cBhvr>
                                      <p:tavLst>
                                        <p:tav tm="0">
                                          <p:val>
                                            <p:strVal val="1+#ppt_w/2"/>
                                          </p:val>
                                        </p:tav>
                                        <p:tav tm="100000">
                                          <p:val>
                                            <p:strVal val="#ppt_x"/>
                                          </p:val>
                                        </p:tav>
                                      </p:tavLst>
                                    </p:anim>
                                    <p:anim calcmode="lin" valueType="num">
                                      <p:cBhvr additive="base">
                                        <p:cTn id="23" dur="500" fill="hold"/>
                                        <p:tgtEl>
                                          <p:spTgt spid="36"/>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additive="base">
                                        <p:cTn id="26" dur="500" fill="hold"/>
                                        <p:tgtEl>
                                          <p:spTgt spid="44"/>
                                        </p:tgtEl>
                                        <p:attrNameLst>
                                          <p:attrName>ppt_x</p:attrName>
                                        </p:attrNameLst>
                                      </p:cBhvr>
                                      <p:tavLst>
                                        <p:tav tm="0">
                                          <p:val>
                                            <p:strVal val="1+#ppt_w/2"/>
                                          </p:val>
                                        </p:tav>
                                        <p:tav tm="100000">
                                          <p:val>
                                            <p:strVal val="#ppt_x"/>
                                          </p:val>
                                        </p:tav>
                                      </p:tavLst>
                                    </p:anim>
                                    <p:anim calcmode="lin" valueType="num">
                                      <p:cBhvr additive="base">
                                        <p:cTn id="27"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ACD3E4"/>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AEA"/>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258055">
            <a:off x="14261722" y="165002"/>
            <a:ext cx="2446618" cy="2702088"/>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427353" y="7579570"/>
            <a:ext cx="3663895" cy="3357460"/>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46010" flipH="1">
            <a:off x="453269" y="1880860"/>
            <a:ext cx="1150863" cy="1445147"/>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46010" flipH="1">
            <a:off x="1761648" y="467335"/>
            <a:ext cx="894102" cy="1122731"/>
          </a:xfrm>
          <a:prstGeom prst="rect">
            <a:avLst/>
          </a:prstGeom>
        </p:spPr>
      </p:pic>
      <p:pic>
        <p:nvPicPr>
          <p:cNvPr id="8" name="Picture 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46010" flipH="1">
            <a:off x="290908" y="333953"/>
            <a:ext cx="685027" cy="860194"/>
          </a:xfrm>
          <a:prstGeom prst="rect">
            <a:avLst/>
          </a:prstGeom>
        </p:spPr>
      </p:pic>
      <p:sp>
        <p:nvSpPr>
          <p:cNvPr id="11" name="TextBox 11"/>
          <p:cNvSpPr txBox="1"/>
          <p:nvPr/>
        </p:nvSpPr>
        <p:spPr>
          <a:xfrm>
            <a:off x="1054099" y="2710615"/>
            <a:ext cx="16079353" cy="4501232"/>
          </a:xfrm>
          <a:prstGeom prst="rect">
            <a:avLst/>
          </a:prstGeom>
        </p:spPr>
        <p:txBody>
          <a:bodyPr wrap="square" lIns="0" tIns="0" rIns="0" bIns="0" rtlCol="0" anchor="t">
            <a:spAutoFit/>
          </a:bodyPr>
          <a:lstStyle/>
          <a:p>
            <a:pPr algn="ctr">
              <a:lnSpc>
                <a:spcPct val="150000"/>
              </a:lnSpc>
            </a:pPr>
            <a:r>
              <a:rPr lang="en-US" sz="6500" b="1" smtClean="0">
                <a:solidFill>
                  <a:srgbClr val="000000"/>
                </a:solidFill>
                <a:latin typeface="Arial" panose="020B0604020202020204" pitchFamily="34" charset="0"/>
                <a:cs typeface="Arial" panose="020B0604020202020204" pitchFamily="34" charset="0"/>
              </a:rPr>
              <a:t>TẠM BIỆT CÁC EM!</a:t>
            </a:r>
          </a:p>
          <a:p>
            <a:pPr algn="ctr">
              <a:lnSpc>
                <a:spcPct val="150000"/>
              </a:lnSpc>
            </a:pPr>
            <a:r>
              <a:rPr lang="en-US" sz="6500" b="1" smtClean="0">
                <a:solidFill>
                  <a:srgbClr val="000000"/>
                </a:solidFill>
                <a:latin typeface="Arial" panose="020B0604020202020204" pitchFamily="34" charset="0"/>
                <a:cs typeface="Arial" panose="020B0604020202020204" pitchFamily="34" charset="0"/>
              </a:rPr>
              <a:t>HẸN GẶP LẠI CÁC EM </a:t>
            </a:r>
          </a:p>
          <a:p>
            <a:pPr algn="ctr">
              <a:lnSpc>
                <a:spcPct val="150000"/>
              </a:lnSpc>
            </a:pPr>
            <a:r>
              <a:rPr lang="en-US" sz="6500" b="1" smtClean="0">
                <a:solidFill>
                  <a:srgbClr val="000000"/>
                </a:solidFill>
                <a:latin typeface="Arial" panose="020B0604020202020204" pitchFamily="34" charset="0"/>
                <a:cs typeface="Arial" panose="020B0604020202020204" pitchFamily="34" charset="0"/>
              </a:rPr>
              <a:t>Ở TIẾT HỌC CỦA BUỔI SAU!</a:t>
            </a:r>
            <a:endParaRPr lang="en-US" sz="6500" b="1">
              <a:solidFill>
                <a:srgbClr val="000000"/>
              </a:solidFill>
              <a:latin typeface="Arial" panose="020B0604020202020204" pitchFamily="34" charset="0"/>
              <a:cs typeface="Arial" panose="020B0604020202020204" pitchFamily="34" charset="0"/>
            </a:endParaRPr>
          </a:p>
        </p:txBody>
      </p:sp>
      <p:pic>
        <p:nvPicPr>
          <p:cNvPr id="13" name="Picture 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54615" y="6975765"/>
            <a:ext cx="1238163" cy="3289806"/>
          </a:xfrm>
          <a:prstGeom prst="rect">
            <a:avLst/>
          </a:prstGeom>
        </p:spPr>
      </p:pic>
    </p:spTree>
    <p:extLst>
      <p:ext uri="{BB962C8B-B14F-4D97-AF65-F5344CB8AC3E}">
        <p14:creationId xmlns:p14="http://schemas.microsoft.com/office/powerpoint/2010/main" val="12154555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37068"/>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AEA"/>
            </a:solidFill>
          </p:spPr>
        </p:sp>
      </p:grpSp>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446010" flipH="1">
            <a:off x="16750493" y="8668164"/>
            <a:ext cx="1017613" cy="1277824"/>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446010" flipH="1">
            <a:off x="17316947" y="7389666"/>
            <a:ext cx="748413" cy="939788"/>
          </a:xfrm>
          <a:prstGeom prst="rect">
            <a:avLst/>
          </a:prstGeom>
        </p:spPr>
      </p:pic>
      <p:pic>
        <p:nvPicPr>
          <p:cNvPr id="12" name="Picture 12"/>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446010" flipH="1">
            <a:off x="15367866" y="9304858"/>
            <a:ext cx="670763" cy="842283"/>
          </a:xfrm>
          <a:prstGeom prst="rect">
            <a:avLst/>
          </a:prstGeom>
        </p:spPr>
      </p:pic>
      <p:sp>
        <p:nvSpPr>
          <p:cNvPr id="13" name="TextBox 12"/>
          <p:cNvSpPr txBox="1"/>
          <p:nvPr/>
        </p:nvSpPr>
        <p:spPr>
          <a:xfrm>
            <a:off x="1219200" y="1181100"/>
            <a:ext cx="4114800" cy="861774"/>
          </a:xfrm>
          <a:prstGeom prst="rect">
            <a:avLst/>
          </a:prstGeom>
          <a:noFill/>
        </p:spPr>
        <p:txBody>
          <a:bodyPr wrap="square" rtlCol="0">
            <a:spAutoFit/>
          </a:bodyPr>
          <a:lstStyle/>
          <a:p>
            <a:pPr algn="ctr"/>
            <a:r>
              <a:rPr lang="en-US" sz="5000" b="1" smtClean="0">
                <a:latin typeface="Arial" panose="020B0604020202020204" pitchFamily="34" charset="0"/>
                <a:cs typeface="Arial" panose="020B0604020202020204" pitchFamily="34" charset="0"/>
              </a:rPr>
              <a:t>KHỞI ĐỘNG</a:t>
            </a:r>
            <a:endParaRPr lang="en-US" sz="5000" b="1">
              <a:latin typeface="Arial" panose="020B0604020202020204" pitchFamily="34" charset="0"/>
              <a:cs typeface="Arial" panose="020B0604020202020204" pitchFamily="34" charset="0"/>
            </a:endParaRPr>
          </a:p>
        </p:txBody>
      </p:sp>
      <p:pic>
        <p:nvPicPr>
          <p:cNvPr id="14" name="Picture 3"/>
          <p:cNvPicPr>
            <a:picLocks noChangeAspect="1"/>
          </p:cNvPicPr>
          <p:nvPr/>
        </p:nvPicPr>
        <p:blipFill>
          <a:blip r:embed="rId14"/>
          <a:srcRect/>
          <a:stretch>
            <a:fillRect/>
          </a:stretch>
        </p:blipFill>
        <p:spPr>
          <a:xfrm>
            <a:off x="9804640" y="3616391"/>
            <a:ext cx="3324697" cy="6142628"/>
          </a:xfrm>
          <a:prstGeom prst="rect">
            <a:avLst/>
          </a:prstGeom>
        </p:spPr>
      </p:pic>
      <p:pic>
        <p:nvPicPr>
          <p:cNvPr id="15" name="Picture 2"/>
          <p:cNvPicPr>
            <a:picLocks noChangeAspect="1"/>
          </p:cNvPicPr>
          <p:nvPr/>
        </p:nvPicPr>
        <p:blipFill>
          <a:blip r:embed="rId15"/>
          <a:srcRect/>
          <a:stretch>
            <a:fillRect/>
          </a:stretch>
        </p:blipFill>
        <p:spPr>
          <a:xfrm>
            <a:off x="5113948" y="4236027"/>
            <a:ext cx="3505377" cy="5396346"/>
          </a:xfrm>
          <a:prstGeom prst="rect">
            <a:avLst/>
          </a:prstGeom>
        </p:spPr>
      </p:pic>
      <p:sp>
        <p:nvSpPr>
          <p:cNvPr id="16" name="Oval Callout 15"/>
          <p:cNvSpPr/>
          <p:nvPr/>
        </p:nvSpPr>
        <p:spPr>
          <a:xfrm>
            <a:off x="1407477" y="2705100"/>
            <a:ext cx="4267200" cy="2438400"/>
          </a:xfrm>
          <a:prstGeom prst="wedgeEllipseCallout">
            <a:avLst>
              <a:gd name="adj1" fmla="val 50119"/>
              <a:gd name="adj2" fmla="val 41667"/>
            </a:avLst>
          </a:prstGeom>
          <a:solidFill>
            <a:srgbClr val="A8D2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000" smtClean="0">
                <a:solidFill>
                  <a:schemeClr val="tx1"/>
                </a:solidFill>
                <a:latin typeface="Arial" panose="020B0604020202020204" pitchFamily="34" charset="0"/>
                <a:cs typeface="Arial" panose="020B0604020202020204" pitchFamily="34" charset="0"/>
              </a:rPr>
              <a:t>Bạn tìm ý đến đâu rồi?</a:t>
            </a:r>
            <a:endParaRPr lang="en-US" sz="3000">
              <a:solidFill>
                <a:schemeClr val="tx1"/>
              </a:solidFill>
              <a:latin typeface="Arial" panose="020B0604020202020204" pitchFamily="34" charset="0"/>
              <a:cs typeface="Arial" panose="020B0604020202020204" pitchFamily="34" charset="0"/>
            </a:endParaRPr>
          </a:p>
        </p:txBody>
      </p:sp>
      <p:sp>
        <p:nvSpPr>
          <p:cNvPr id="17" name="Oval Callout 16"/>
          <p:cNvSpPr/>
          <p:nvPr/>
        </p:nvSpPr>
        <p:spPr>
          <a:xfrm>
            <a:off x="12709934" y="2133621"/>
            <a:ext cx="4267200" cy="2438400"/>
          </a:xfrm>
          <a:prstGeom prst="wedgeEllipseCallout">
            <a:avLst>
              <a:gd name="adj1" fmla="val -45595"/>
              <a:gd name="adj2" fmla="val 38334"/>
            </a:avLst>
          </a:prstGeom>
          <a:solidFill>
            <a:srgbClr val="EF9F54"/>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000" smtClean="0">
                <a:solidFill>
                  <a:schemeClr val="tx1"/>
                </a:solidFill>
                <a:latin typeface="Arial" panose="020B0604020202020204" pitchFamily="34" charset="0"/>
                <a:cs typeface="Arial" panose="020B0604020202020204" pitchFamily="34" charset="0"/>
              </a:rPr>
              <a:t>Mình đã gạch được rất nhiều </a:t>
            </a:r>
          </a:p>
          <a:p>
            <a:pPr algn="ctr">
              <a:lnSpc>
                <a:spcPct val="150000"/>
              </a:lnSpc>
            </a:pPr>
            <a:r>
              <a:rPr lang="en-US" sz="3000" smtClean="0">
                <a:solidFill>
                  <a:schemeClr val="tx1"/>
                </a:solidFill>
                <a:latin typeface="Arial" panose="020B0604020202020204" pitchFamily="34" charset="0"/>
                <a:cs typeface="Arial" panose="020B0604020202020204" pitchFamily="34" charset="0"/>
              </a:rPr>
              <a:t>ý tưởng.</a:t>
            </a:r>
            <a:endParaRPr lang="en-US" sz="3000">
              <a:solidFill>
                <a:schemeClr val="tx1"/>
              </a:solidFill>
              <a:latin typeface="Arial" panose="020B0604020202020204" pitchFamily="34" charset="0"/>
              <a:cs typeface="Arial" panose="020B0604020202020204" pitchFamily="34"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Effect transition="in" filter="fade">
                                      <p:cBhvr>
                                        <p:cTn id="15" dur="500"/>
                                        <p:tgtEl>
                                          <p:spTgt spid="14"/>
                                        </p:tgtEl>
                                      </p:cBhvr>
                                    </p:animEffect>
                                  </p:childTnLst>
                                </p:cTn>
                              </p:par>
                              <p:par>
                                <p:cTn id="16" presetID="53" presetClass="entr" presetSubtype="16"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0-#ppt_w/2"/>
                                          </p:val>
                                        </p:tav>
                                        <p:tav tm="100000">
                                          <p:val>
                                            <p:strVal val="#ppt_x"/>
                                          </p:val>
                                        </p:tav>
                                      </p:tavLst>
                                    </p:anim>
                                    <p:anim calcmode="lin" valueType="num">
                                      <p:cBhvr additive="base">
                                        <p:cTn id="26"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1+#ppt_w/2"/>
                                          </p:val>
                                        </p:tav>
                                        <p:tav tm="100000">
                                          <p:val>
                                            <p:strVal val="#ppt_x"/>
                                          </p:val>
                                        </p:tav>
                                      </p:tavLst>
                                    </p:anim>
                                    <p:anim calcmode="lin" valueType="num">
                                      <p:cBhvr additive="base">
                                        <p:cTn id="32"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CBA2B"/>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6235" y="0"/>
                  </a:moveTo>
                  <a:lnTo>
                    <a:pt x="4248491" y="0"/>
                  </a:lnTo>
                  <a:cubicBezTo>
                    <a:pt x="4262980" y="0"/>
                    <a:pt x="4274726" y="11746"/>
                    <a:pt x="4274726" y="26235"/>
                  </a:cubicBezTo>
                  <a:lnTo>
                    <a:pt x="4274726" y="2141232"/>
                  </a:lnTo>
                  <a:cubicBezTo>
                    <a:pt x="4274726" y="2155721"/>
                    <a:pt x="4262980" y="2167467"/>
                    <a:pt x="4248491" y="2167467"/>
                  </a:cubicBezTo>
                  <a:lnTo>
                    <a:pt x="26235" y="2167467"/>
                  </a:lnTo>
                  <a:cubicBezTo>
                    <a:pt x="19277" y="2167467"/>
                    <a:pt x="12604" y="2164703"/>
                    <a:pt x="7684" y="2159783"/>
                  </a:cubicBezTo>
                  <a:cubicBezTo>
                    <a:pt x="2764" y="2154863"/>
                    <a:pt x="0" y="2148190"/>
                    <a:pt x="0" y="2141232"/>
                  </a:cubicBezTo>
                  <a:lnTo>
                    <a:pt x="0" y="26235"/>
                  </a:lnTo>
                  <a:cubicBezTo>
                    <a:pt x="0" y="11746"/>
                    <a:pt x="11746" y="0"/>
                    <a:pt x="26235" y="0"/>
                  </a:cubicBezTo>
                  <a:close/>
                </a:path>
              </a:pathLst>
            </a:custGeom>
            <a:solidFill>
              <a:srgbClr val="FFFAEA"/>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46010" flipH="1">
            <a:off x="353135" y="1556904"/>
            <a:ext cx="1077007" cy="1352405"/>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46010" flipH="1">
            <a:off x="1467146" y="419039"/>
            <a:ext cx="816564" cy="1025366"/>
          </a:xfrm>
          <a:prstGeom prst="rect">
            <a:avLst/>
          </a:prstGeom>
        </p:spPr>
      </p:pic>
      <p:pic>
        <p:nvPicPr>
          <p:cNvPr id="8" name="Picture 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46010" flipH="1">
            <a:off x="311314" y="223564"/>
            <a:ext cx="534065" cy="670629"/>
          </a:xfrm>
          <a:prstGeom prst="rect">
            <a:avLst/>
          </a:prstGeom>
        </p:spPr>
      </p:pic>
      <p:grpSp>
        <p:nvGrpSpPr>
          <p:cNvPr id="15" name="Group 14"/>
          <p:cNvGrpSpPr/>
          <p:nvPr/>
        </p:nvGrpSpPr>
        <p:grpSpPr>
          <a:xfrm>
            <a:off x="4648200" y="2560438"/>
            <a:ext cx="8991600" cy="1363861"/>
            <a:chOff x="4419600" y="1943100"/>
            <a:chExt cx="8991600" cy="1363861"/>
          </a:xfrm>
        </p:grpSpPr>
        <p:sp>
          <p:nvSpPr>
            <p:cNvPr id="14" name="Flowchart: Terminator 13"/>
            <p:cNvSpPr/>
            <p:nvPr/>
          </p:nvSpPr>
          <p:spPr>
            <a:xfrm>
              <a:off x="4419600" y="2087761"/>
              <a:ext cx="8991600" cy="1219200"/>
            </a:xfrm>
            <a:prstGeom prst="flowChartTerminator">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0" b="1">
                <a:solidFill>
                  <a:schemeClr val="tx1"/>
                </a:solidFill>
                <a:latin typeface="Arial" panose="020B0604020202020204" pitchFamily="34" charset="0"/>
                <a:cs typeface="Arial" panose="020B0604020202020204" pitchFamily="34" charset="0"/>
              </a:endParaRPr>
            </a:p>
          </p:txBody>
        </p:sp>
        <p:sp>
          <p:nvSpPr>
            <p:cNvPr id="13" name="Flowchart: Terminator 12"/>
            <p:cNvSpPr/>
            <p:nvPr/>
          </p:nvSpPr>
          <p:spPr>
            <a:xfrm>
              <a:off x="4419600" y="1943100"/>
              <a:ext cx="8991600" cy="1219200"/>
            </a:xfrm>
            <a:prstGeom prst="flowChartTerminator">
              <a:avLst/>
            </a:prstGeom>
            <a:solidFill>
              <a:srgbClr val="A8D2DD"/>
            </a:solidFill>
            <a:ln>
              <a:solidFill>
                <a:srgbClr val="A8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smtClean="0">
                  <a:solidFill>
                    <a:schemeClr val="tx1"/>
                  </a:solidFill>
                  <a:latin typeface="Arial" panose="020B0604020202020204" pitchFamily="34" charset="0"/>
                  <a:cs typeface="Arial" panose="020B0604020202020204" pitchFamily="34" charset="0"/>
                </a:rPr>
                <a:t>NÓI VÀ NGHE</a:t>
              </a:r>
              <a:endParaRPr lang="en-US" sz="5000" b="1">
                <a:solidFill>
                  <a:schemeClr val="tx1"/>
                </a:solidFill>
                <a:latin typeface="Arial" panose="020B0604020202020204" pitchFamily="34" charset="0"/>
                <a:cs typeface="Arial" panose="020B0604020202020204" pitchFamily="34" charset="0"/>
              </a:endParaRPr>
            </a:p>
          </p:txBody>
        </p:sp>
      </p:grpSp>
      <p:sp>
        <p:nvSpPr>
          <p:cNvPr id="16" name="TextBox 15"/>
          <p:cNvSpPr txBox="1"/>
          <p:nvPr/>
        </p:nvSpPr>
        <p:spPr>
          <a:xfrm>
            <a:off x="2346608" y="4628312"/>
            <a:ext cx="13716000" cy="2631490"/>
          </a:xfrm>
          <a:prstGeom prst="rect">
            <a:avLst/>
          </a:prstGeom>
          <a:noFill/>
        </p:spPr>
        <p:txBody>
          <a:bodyPr wrap="square" rtlCol="0">
            <a:spAutoFit/>
          </a:bodyPr>
          <a:lstStyle/>
          <a:p>
            <a:pPr algn="ctr">
              <a:lnSpc>
                <a:spcPct val="150000"/>
              </a:lnSpc>
            </a:pPr>
            <a:r>
              <a:rPr lang="en-US" sz="5500" b="1">
                <a:latin typeface="Arial" panose="020B0604020202020204" pitchFamily="34" charset="0"/>
                <a:cs typeface="Arial" panose="020B0604020202020204" pitchFamily="34" charset="0"/>
              </a:rPr>
              <a:t>TIẾT...: </a:t>
            </a:r>
            <a:endParaRPr lang="en-US" sz="5500" b="1" smtClean="0">
              <a:latin typeface="Arial" panose="020B0604020202020204" pitchFamily="34" charset="0"/>
              <a:cs typeface="Arial" panose="020B0604020202020204" pitchFamily="34" charset="0"/>
            </a:endParaRPr>
          </a:p>
          <a:p>
            <a:pPr algn="ctr">
              <a:lnSpc>
                <a:spcPct val="150000"/>
              </a:lnSpc>
            </a:pPr>
            <a:r>
              <a:rPr lang="en-US" sz="5500" b="1" smtClean="0">
                <a:latin typeface="Arial" panose="020B0604020202020204" pitchFamily="34" charset="0"/>
                <a:cs typeface="Arial" panose="020B0604020202020204" pitchFamily="34" charset="0"/>
              </a:rPr>
              <a:t>THẢO </a:t>
            </a:r>
            <a:r>
              <a:rPr lang="en-US" sz="5500" b="1">
                <a:latin typeface="Arial" panose="020B0604020202020204" pitchFamily="34" charset="0"/>
                <a:cs typeface="Arial" panose="020B0604020202020204" pitchFamily="34" charset="0"/>
              </a:rPr>
              <a:t>LUẬN NHÓM </a:t>
            </a:r>
            <a:r>
              <a:rPr lang="en-US" sz="5500" b="1" smtClean="0">
                <a:latin typeface="Arial" panose="020B0604020202020204" pitchFamily="34" charset="0"/>
                <a:cs typeface="Arial" panose="020B0604020202020204" pitchFamily="34" charset="0"/>
              </a:rPr>
              <a:t>VỀ </a:t>
            </a:r>
            <a:r>
              <a:rPr lang="en-US" sz="5500" b="1">
                <a:latin typeface="Arial" panose="020B0604020202020204" pitchFamily="34" charset="0"/>
                <a:cs typeface="Arial" panose="020B0604020202020204" pitchFamily="34" charset="0"/>
              </a:rPr>
              <a:t>MỘT VẤN ĐỀ</a:t>
            </a:r>
          </a:p>
        </p:txBody>
      </p:sp>
      <p:pic>
        <p:nvPicPr>
          <p:cNvPr id="17"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6553200" y="7306119"/>
            <a:ext cx="5181600" cy="2891981"/>
          </a:xfrm>
          <a:prstGeom prst="rect">
            <a:avLst/>
          </a:prstGeom>
        </p:spPr>
      </p:pic>
      <p:pic>
        <p:nvPicPr>
          <p:cNvPr id="18" name="Picture 4"/>
          <p:cNvPicPr>
            <a:picLocks noChangeAspect="1"/>
          </p:cNvPicPr>
          <p:nvPr/>
        </p:nvPicPr>
        <p:blipFill>
          <a:blip r:embed="rId28"/>
          <a:srcRect/>
          <a:stretch>
            <a:fillRect/>
          </a:stretch>
        </p:blipFill>
        <p:spPr>
          <a:xfrm>
            <a:off x="15108643" y="388306"/>
            <a:ext cx="2867401" cy="2709694"/>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37068"/>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AEA"/>
            </a:solidFill>
          </p:spPr>
        </p:sp>
      </p:grpSp>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446010" flipH="1">
            <a:off x="16750493" y="8668164"/>
            <a:ext cx="1017613" cy="1277824"/>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446010" flipH="1">
            <a:off x="17316947" y="7389666"/>
            <a:ext cx="748413" cy="939788"/>
          </a:xfrm>
          <a:prstGeom prst="rect">
            <a:avLst/>
          </a:prstGeom>
        </p:spPr>
      </p:pic>
      <p:pic>
        <p:nvPicPr>
          <p:cNvPr id="12" name="Picture 12"/>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446010" flipH="1">
            <a:off x="15367866" y="9304858"/>
            <a:ext cx="670763" cy="842283"/>
          </a:xfrm>
          <a:prstGeom prst="rect">
            <a:avLst/>
          </a:prstGeom>
        </p:spPr>
      </p:pic>
      <p:sp>
        <p:nvSpPr>
          <p:cNvPr id="4" name="TextBox 3"/>
          <p:cNvSpPr txBox="1"/>
          <p:nvPr/>
        </p:nvSpPr>
        <p:spPr>
          <a:xfrm>
            <a:off x="1487988" y="1485900"/>
            <a:ext cx="15750991" cy="707886"/>
          </a:xfrm>
          <a:prstGeom prst="rect">
            <a:avLst/>
          </a:prstGeom>
          <a:noFill/>
        </p:spPr>
        <p:txBody>
          <a:bodyPr wrap="square" rtlCol="0">
            <a:spAutoFit/>
          </a:bodyPr>
          <a:lstStyle/>
          <a:p>
            <a:pPr marL="571500" indent="-571500">
              <a:buFont typeface="Wingdings" panose="05000000000000000000" pitchFamily="2" charset="2"/>
              <a:buChar char="Ø"/>
            </a:pPr>
            <a:r>
              <a:rPr lang="en-US" sz="4000" i="1" smtClean="0">
                <a:latin typeface="Arial" panose="020B0604020202020204" pitchFamily="34" charset="0"/>
                <a:cs typeface="Arial" panose="020B0604020202020204" pitchFamily="34" charset="0"/>
              </a:rPr>
              <a:t>Đọc nội dung trong SGK trang 97 và trả lời các câu hỏi dưới đây:</a:t>
            </a:r>
            <a:endParaRPr lang="en-US" sz="4000" i="1">
              <a:latin typeface="Arial" panose="020B0604020202020204" pitchFamily="34" charset="0"/>
              <a:cs typeface="Arial" panose="020B0604020202020204" pitchFamily="34" charset="0"/>
            </a:endParaRPr>
          </a:p>
        </p:txBody>
      </p:sp>
      <p:sp>
        <p:nvSpPr>
          <p:cNvPr id="5" name="Rounded Rectangular Callout 4"/>
          <p:cNvSpPr/>
          <p:nvPr/>
        </p:nvSpPr>
        <p:spPr>
          <a:xfrm>
            <a:off x="2362200" y="3237671"/>
            <a:ext cx="8534400" cy="4991983"/>
          </a:xfrm>
          <a:prstGeom prst="wedgeRoundRectCallout">
            <a:avLst>
              <a:gd name="adj1" fmla="val -58293"/>
              <a:gd name="adj2" fmla="val -50286"/>
              <a:gd name="adj3" fmla="val 16667"/>
            </a:avLst>
          </a:prstGeom>
          <a:solidFill>
            <a:srgbClr val="A8D2D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705100" y="3953895"/>
            <a:ext cx="7848600" cy="3785652"/>
          </a:xfrm>
          <a:prstGeom prst="rect">
            <a:avLst/>
          </a:prstGeom>
          <a:noFill/>
        </p:spPr>
        <p:txBody>
          <a:bodyPr wrap="square" rtlCol="0">
            <a:spAutoFit/>
          </a:bodyPr>
          <a:lstStyle/>
          <a:p>
            <a:pPr marL="571500" indent="-571500">
              <a:lnSpc>
                <a:spcPct val="150000"/>
              </a:lnSpc>
              <a:buFont typeface="Wingdings" panose="05000000000000000000" pitchFamily="2" charset="2"/>
              <a:buChar char="Ø"/>
            </a:pPr>
            <a:r>
              <a:rPr lang="en-US" sz="4000" smtClean="0">
                <a:latin typeface="Arial" panose="020B0604020202020204" pitchFamily="34" charset="0"/>
                <a:cs typeface="Arial" panose="020B0604020202020204" pitchFamily="34" charset="0"/>
              </a:rPr>
              <a:t>Thảo luận nhóm về một vấn đề là gì?</a:t>
            </a:r>
          </a:p>
          <a:p>
            <a:pPr marL="571500" indent="-571500">
              <a:lnSpc>
                <a:spcPct val="150000"/>
              </a:lnSpc>
              <a:buFont typeface="Wingdings" panose="05000000000000000000" pitchFamily="2" charset="2"/>
              <a:buChar char="Ø"/>
            </a:pPr>
            <a:r>
              <a:rPr lang="en-US" sz="4000" smtClean="0">
                <a:latin typeface="Arial" panose="020B0604020202020204" pitchFamily="34" charset="0"/>
                <a:cs typeface="Arial" panose="020B0604020202020204" pitchFamily="34" charset="0"/>
              </a:rPr>
              <a:t>Khi thảo luận nhóm về một vấn đề em cần chú ý điều gì?</a:t>
            </a:r>
          </a:p>
        </p:txBody>
      </p:sp>
      <p:pic>
        <p:nvPicPr>
          <p:cNvPr id="14" name="Picture 6"/>
          <p:cNvPicPr>
            <a:picLocks noChangeAspect="1"/>
          </p:cNvPicPr>
          <p:nvPr/>
        </p:nvPicPr>
        <p:blipFill rotWithShape="1">
          <a:blip r:embed="rId14"/>
          <a:srcRect t="30474"/>
          <a:stretch/>
        </p:blipFill>
        <p:spPr>
          <a:xfrm>
            <a:off x="10612069" y="3543299"/>
            <a:ext cx="5170932" cy="5721707"/>
          </a:xfrm>
          <a:prstGeom prst="rect">
            <a:avLst/>
          </a:prstGeom>
        </p:spPr>
      </p:pic>
    </p:spTree>
    <p:extLst>
      <p:ext uri="{BB962C8B-B14F-4D97-AF65-F5344CB8AC3E}">
        <p14:creationId xmlns:p14="http://schemas.microsoft.com/office/powerpoint/2010/main" val="427775310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37068"/>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AEA"/>
            </a:solidFill>
          </p:spPr>
        </p:sp>
      </p:grpSp>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446010" flipH="1">
            <a:off x="16750493" y="8668164"/>
            <a:ext cx="1017613" cy="1277824"/>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446010" flipH="1">
            <a:off x="17316947" y="7389666"/>
            <a:ext cx="748413" cy="939788"/>
          </a:xfrm>
          <a:prstGeom prst="rect">
            <a:avLst/>
          </a:prstGeom>
        </p:spPr>
      </p:pic>
      <p:pic>
        <p:nvPicPr>
          <p:cNvPr id="12" name="Picture 12"/>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446010" flipH="1">
            <a:off x="15367866" y="9304858"/>
            <a:ext cx="670763" cy="842283"/>
          </a:xfrm>
          <a:prstGeom prst="rect">
            <a:avLst/>
          </a:prstGeom>
        </p:spPr>
      </p:pic>
      <p:sp>
        <p:nvSpPr>
          <p:cNvPr id="13" name="TextBox 12"/>
          <p:cNvSpPr txBox="1"/>
          <p:nvPr/>
        </p:nvSpPr>
        <p:spPr>
          <a:xfrm>
            <a:off x="1866900" y="1257300"/>
            <a:ext cx="14554200" cy="861774"/>
          </a:xfrm>
          <a:prstGeom prst="rect">
            <a:avLst/>
          </a:prstGeom>
          <a:noFill/>
        </p:spPr>
        <p:txBody>
          <a:bodyPr wrap="square" rtlCol="0">
            <a:spAutoFit/>
          </a:bodyPr>
          <a:lstStyle/>
          <a:p>
            <a:r>
              <a:rPr lang="en-US" sz="5000" b="1" smtClean="0">
                <a:latin typeface="Arial" panose="020B0604020202020204" pitchFamily="34" charset="0"/>
                <a:cs typeface="Arial" panose="020B0604020202020204" pitchFamily="34" charset="0"/>
              </a:rPr>
              <a:t>1. Yêu cầu khi thảo luận nhóm về một vấn đề</a:t>
            </a:r>
            <a:endParaRPr lang="en-US" sz="5000" b="1">
              <a:latin typeface="Arial" panose="020B0604020202020204" pitchFamily="34" charset="0"/>
              <a:cs typeface="Arial" panose="020B0604020202020204" pitchFamily="34" charset="0"/>
            </a:endParaRPr>
          </a:p>
        </p:txBody>
      </p:sp>
      <p:sp>
        <p:nvSpPr>
          <p:cNvPr id="4" name="TextBox 3"/>
          <p:cNvSpPr txBox="1"/>
          <p:nvPr/>
        </p:nvSpPr>
        <p:spPr>
          <a:xfrm>
            <a:off x="1866900" y="2855049"/>
            <a:ext cx="14223396" cy="4708981"/>
          </a:xfrm>
          <a:prstGeom prst="rect">
            <a:avLst/>
          </a:prstGeom>
          <a:noFill/>
        </p:spPr>
        <p:txBody>
          <a:bodyPr wrap="square" rtlCol="0">
            <a:spAutoFit/>
          </a:bodyPr>
          <a:lstStyle/>
          <a:p>
            <a:pPr marL="571500" indent="-571500">
              <a:lnSpc>
                <a:spcPct val="150000"/>
              </a:lnSpc>
              <a:buFont typeface="Wingdings" panose="05000000000000000000" pitchFamily="2" charset="2"/>
              <a:buChar char="Ø"/>
            </a:pPr>
            <a:r>
              <a:rPr lang="en-US" sz="4000" b="1" smtClean="0">
                <a:latin typeface="Arial" panose="020B0604020202020204" pitchFamily="34" charset="0"/>
                <a:cs typeface="Arial" panose="020B0604020202020204" pitchFamily="34" charset="0"/>
              </a:rPr>
              <a:t>Khái </a:t>
            </a:r>
            <a:r>
              <a:rPr lang="en-US" sz="4000" b="1">
                <a:latin typeface="Arial" panose="020B0604020202020204" pitchFamily="34" charset="0"/>
                <a:cs typeface="Arial" panose="020B0604020202020204" pitchFamily="34" charset="0"/>
              </a:rPr>
              <a:t>niệm: </a:t>
            </a:r>
            <a:r>
              <a:rPr lang="en-US" sz="4000">
                <a:latin typeface="Arial" panose="020B0604020202020204" pitchFamily="34" charset="0"/>
                <a:cs typeface="Arial" panose="020B0604020202020204" pitchFamily="34" charset="0"/>
              </a:rPr>
              <a:t>Thảo luận nhóm về một </a:t>
            </a:r>
            <a:r>
              <a:rPr lang="en-US" sz="4000">
                <a:latin typeface="Arial" panose="020B0604020202020204" pitchFamily="34" charset="0"/>
                <a:cs typeface="Arial" panose="020B0604020202020204" pitchFamily="34" charset="0"/>
              </a:rPr>
              <a:t>vấn </a:t>
            </a:r>
            <a:r>
              <a:rPr lang="en-US" sz="4000" smtClean="0">
                <a:latin typeface="Arial" panose="020B0604020202020204" pitchFamily="34" charset="0"/>
                <a:cs typeface="Arial" panose="020B0604020202020204" pitchFamily="34" charset="0"/>
              </a:rPr>
              <a:t>đề </a:t>
            </a:r>
            <a:endParaRPr lang="en-US" sz="4000" smtClean="0">
              <a:latin typeface="Arial" panose="020B0604020202020204" pitchFamily="34" charset="0"/>
              <a:cs typeface="Arial" panose="020B0604020202020204" pitchFamily="34" charset="0"/>
            </a:endParaRPr>
          </a:p>
          <a:p>
            <a:pPr marL="571500" indent="-571500">
              <a:lnSpc>
                <a:spcPct val="150000"/>
              </a:lnSpc>
              <a:buFont typeface="Wingdings" panose="05000000000000000000" pitchFamily="2" charset="2"/>
              <a:buChar char="§"/>
            </a:pPr>
            <a:r>
              <a:rPr lang="en-US" sz="4000" smtClean="0">
                <a:latin typeface="Arial" panose="020B0604020202020204" pitchFamily="34" charset="0"/>
                <a:cs typeface="Arial" panose="020B0604020202020204" pitchFamily="34" charset="0"/>
              </a:rPr>
              <a:t>Là </a:t>
            </a:r>
            <a:r>
              <a:rPr lang="en-US" sz="4000">
                <a:latin typeface="Arial" panose="020B0604020202020204" pitchFamily="34" charset="0"/>
                <a:cs typeface="Arial" panose="020B0604020202020204" pitchFamily="34" charset="0"/>
              </a:rPr>
              <a:t>nêu lên những suy nghĩ của người nói trước một vấn đề trong đời </a:t>
            </a:r>
            <a:r>
              <a:rPr lang="en-US" sz="4000" smtClean="0">
                <a:latin typeface="Arial" panose="020B0604020202020204" pitchFamily="34" charset="0"/>
                <a:cs typeface="Arial" panose="020B0604020202020204" pitchFamily="34" charset="0"/>
              </a:rPr>
              <a:t>sống.</a:t>
            </a:r>
          </a:p>
          <a:p>
            <a:pPr marL="571500" indent="-571500">
              <a:lnSpc>
                <a:spcPct val="150000"/>
              </a:lnSpc>
              <a:buFont typeface="Wingdings" panose="05000000000000000000" pitchFamily="2" charset="2"/>
              <a:buChar char="§"/>
            </a:pPr>
            <a:r>
              <a:rPr lang="en-US" sz="4000" smtClean="0">
                <a:latin typeface="Arial" panose="020B0604020202020204" pitchFamily="34" charset="0"/>
                <a:cs typeface="Arial" panose="020B0604020202020204" pitchFamily="34" charset="0"/>
              </a:rPr>
              <a:t>Đưa </a:t>
            </a:r>
            <a:r>
              <a:rPr lang="en-US" sz="4000">
                <a:latin typeface="Arial" panose="020B0604020202020204" pitchFamily="34" charset="0"/>
                <a:cs typeface="Arial" panose="020B0604020202020204" pitchFamily="34" charset="0"/>
              </a:rPr>
              <a:t>ra được lí lẽ và bằng chứng để làm sáng tỏ ý kiến của mình, nhằm thuyết phục người nghe</a:t>
            </a:r>
            <a:r>
              <a:rPr lang="en-US" sz="4000" smtClean="0">
                <a:latin typeface="Arial" panose="020B0604020202020204" pitchFamily="34" charset="0"/>
                <a:cs typeface="Arial" panose="020B0604020202020204" pitchFamily="34" charset="0"/>
              </a:rPr>
              <a:t>.</a:t>
            </a:r>
            <a:endParaRPr lang="en-US" sz="4000">
              <a:latin typeface="Arial" panose="020B0604020202020204" pitchFamily="34" charset="0"/>
              <a:cs typeface="Arial" panose="020B0604020202020204" pitchFamily="34" charset="0"/>
            </a:endParaRPr>
          </a:p>
        </p:txBody>
      </p:sp>
      <p:pic>
        <p:nvPicPr>
          <p:cNvPr id="18"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441510" y="7525930"/>
            <a:ext cx="2964288" cy="2704913"/>
          </a:xfrm>
          <a:prstGeom prst="rect">
            <a:avLst/>
          </a:prstGeom>
        </p:spPr>
      </p:pic>
    </p:spTree>
    <p:extLst>
      <p:ext uri="{BB962C8B-B14F-4D97-AF65-F5344CB8AC3E}">
        <p14:creationId xmlns:p14="http://schemas.microsoft.com/office/powerpoint/2010/main" val="251334512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ipe(down)">
                                      <p:cBhvr>
                                        <p:cTn id="13" dur="500"/>
                                        <p:tgtEl>
                                          <p:spTgt spid="4">
                                            <p:txEl>
                                              <p:pRg st="0" end="0"/>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wipe(down)">
                                      <p:cBhvr>
                                        <p:cTn id="16" dur="500"/>
                                        <p:tgtEl>
                                          <p:spTgt spid="4">
                                            <p:txEl>
                                              <p:pRg st="1" end="1"/>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wipe(down)">
                                      <p:cBhvr>
                                        <p:cTn id="1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37068"/>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AEA"/>
            </a:solidFill>
          </p:spPr>
        </p:sp>
      </p:grpSp>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446010" flipH="1">
            <a:off x="16750493" y="8668164"/>
            <a:ext cx="1017613" cy="1277824"/>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446010" flipH="1">
            <a:off x="17316947" y="7389666"/>
            <a:ext cx="748413" cy="939788"/>
          </a:xfrm>
          <a:prstGeom prst="rect">
            <a:avLst/>
          </a:prstGeom>
        </p:spPr>
      </p:pic>
      <p:pic>
        <p:nvPicPr>
          <p:cNvPr id="12" name="Picture 12"/>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446010" flipH="1">
            <a:off x="15367866" y="9304858"/>
            <a:ext cx="670763" cy="842283"/>
          </a:xfrm>
          <a:prstGeom prst="rect">
            <a:avLst/>
          </a:prstGeom>
        </p:spPr>
      </p:pic>
      <p:sp>
        <p:nvSpPr>
          <p:cNvPr id="5" name="Rounded Rectangle 4"/>
          <p:cNvSpPr/>
          <p:nvPr/>
        </p:nvSpPr>
        <p:spPr>
          <a:xfrm>
            <a:off x="6962140" y="1562100"/>
            <a:ext cx="4076700" cy="1447800"/>
          </a:xfrm>
          <a:prstGeom prst="roundRect">
            <a:avLst/>
          </a:prstGeom>
          <a:solidFill>
            <a:schemeClr val="tx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smtClean="0">
                <a:solidFill>
                  <a:schemeClr val="tx1"/>
                </a:solidFill>
                <a:latin typeface="Arial" panose="020B0604020202020204" pitchFamily="34" charset="0"/>
                <a:cs typeface="Arial" panose="020B0604020202020204" pitchFamily="34" charset="0"/>
              </a:rPr>
              <a:t>Yêu cầu</a:t>
            </a:r>
            <a:endParaRPr lang="en-US" sz="4500" b="1">
              <a:solidFill>
                <a:schemeClr val="tx1"/>
              </a:solidFill>
              <a:latin typeface="Arial" panose="020B0604020202020204" pitchFamily="34" charset="0"/>
              <a:cs typeface="Arial" panose="020B0604020202020204" pitchFamily="34" charset="0"/>
            </a:endParaRPr>
          </a:p>
        </p:txBody>
      </p:sp>
      <p:sp>
        <p:nvSpPr>
          <p:cNvPr id="6" name="Rounded Rectangle 5"/>
          <p:cNvSpPr/>
          <p:nvPr/>
        </p:nvSpPr>
        <p:spPr>
          <a:xfrm>
            <a:off x="1621682" y="4991100"/>
            <a:ext cx="4343400" cy="3382818"/>
          </a:xfrm>
          <a:prstGeom prst="roundRect">
            <a:avLst/>
          </a:prstGeom>
          <a:solidFill>
            <a:srgbClr val="C8E139"/>
          </a:solidFill>
          <a:ln>
            <a:solidFill>
              <a:srgbClr val="C8E1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smtClean="0">
                <a:solidFill>
                  <a:schemeClr val="tx1"/>
                </a:solidFill>
                <a:latin typeface="Arial" panose="020B0604020202020204" pitchFamily="34" charset="0"/>
                <a:cs typeface="Arial" panose="020B0604020202020204" pitchFamily="34" charset="0"/>
              </a:rPr>
              <a:t>Xác định được vấn đề có ý kiến </a:t>
            </a:r>
            <a:endParaRPr lang="en-US" sz="4000">
              <a:solidFill>
                <a:schemeClr val="tx1"/>
              </a:solidFill>
              <a:latin typeface="Arial" panose="020B0604020202020204" pitchFamily="34" charset="0"/>
              <a:cs typeface="Arial" panose="020B0604020202020204" pitchFamily="34" charset="0"/>
            </a:endParaRPr>
          </a:p>
        </p:txBody>
      </p:sp>
      <p:sp>
        <p:nvSpPr>
          <p:cNvPr id="14" name="Rounded Rectangle 13"/>
          <p:cNvSpPr/>
          <p:nvPr/>
        </p:nvSpPr>
        <p:spPr>
          <a:xfrm>
            <a:off x="6922427" y="4991100"/>
            <a:ext cx="4343400" cy="3382818"/>
          </a:xfrm>
          <a:prstGeom prst="roundRect">
            <a:avLst/>
          </a:prstGeom>
          <a:solidFill>
            <a:srgbClr val="FBCA8F"/>
          </a:solidFill>
          <a:ln>
            <a:solidFill>
              <a:srgbClr val="FBCA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smtClean="0">
                <a:solidFill>
                  <a:schemeClr val="tx1"/>
                </a:solidFill>
                <a:latin typeface="Arial" panose="020B0604020202020204" pitchFamily="34" charset="0"/>
                <a:cs typeface="Arial" panose="020B0604020202020204" pitchFamily="34" charset="0"/>
              </a:rPr>
              <a:t>Tìm ý và lập dàn ý cho bài nói</a:t>
            </a:r>
            <a:endParaRPr lang="en-US" sz="4000">
              <a:solidFill>
                <a:schemeClr val="tx1"/>
              </a:solidFill>
              <a:latin typeface="Arial" panose="020B0604020202020204" pitchFamily="34" charset="0"/>
              <a:cs typeface="Arial" panose="020B0604020202020204" pitchFamily="34" charset="0"/>
            </a:endParaRPr>
          </a:p>
        </p:txBody>
      </p:sp>
      <p:sp>
        <p:nvSpPr>
          <p:cNvPr id="15" name="Rounded Rectangle 14"/>
          <p:cNvSpPr/>
          <p:nvPr/>
        </p:nvSpPr>
        <p:spPr>
          <a:xfrm>
            <a:off x="12129535" y="4991100"/>
            <a:ext cx="4343400" cy="3382818"/>
          </a:xfrm>
          <a:prstGeom prst="roundRect">
            <a:avLst/>
          </a:prstGeom>
          <a:solidFill>
            <a:srgbClr val="C1E485"/>
          </a:solidFill>
          <a:ln>
            <a:solidFill>
              <a:srgbClr val="C1E4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smtClean="0">
                <a:solidFill>
                  <a:schemeClr val="tx1"/>
                </a:solidFill>
                <a:latin typeface="Arial" panose="020B0604020202020204" pitchFamily="34" charset="0"/>
                <a:cs typeface="Arial" panose="020B0604020202020204" pitchFamily="34" charset="0"/>
              </a:rPr>
              <a:t>Chuẩn bị các phương tiện </a:t>
            </a:r>
          </a:p>
          <a:p>
            <a:pPr algn="ctr">
              <a:lnSpc>
                <a:spcPct val="150000"/>
              </a:lnSpc>
            </a:pPr>
            <a:r>
              <a:rPr lang="en-US" sz="4000" smtClean="0">
                <a:solidFill>
                  <a:schemeClr val="tx1"/>
                </a:solidFill>
                <a:latin typeface="Arial" panose="020B0604020202020204" pitchFamily="34" charset="0"/>
                <a:cs typeface="Arial" panose="020B0604020202020204" pitchFamily="34" charset="0"/>
              </a:rPr>
              <a:t>hỗ trợ</a:t>
            </a:r>
            <a:endParaRPr lang="en-US" sz="4000">
              <a:solidFill>
                <a:schemeClr val="tx1"/>
              </a:solidFill>
              <a:latin typeface="Arial" panose="020B0604020202020204" pitchFamily="34" charset="0"/>
              <a:cs typeface="Arial" panose="020B0604020202020204" pitchFamily="34" charset="0"/>
            </a:endParaRPr>
          </a:p>
        </p:txBody>
      </p:sp>
      <p:cxnSp>
        <p:nvCxnSpPr>
          <p:cNvPr id="9" name="Straight Arrow Connector 8"/>
          <p:cNvCxnSpPr>
            <a:stCxn id="5" idx="2"/>
            <a:endCxn id="6" idx="0"/>
          </p:cNvCxnSpPr>
          <p:nvPr/>
        </p:nvCxnSpPr>
        <p:spPr>
          <a:xfrm flipH="1">
            <a:off x="3793382" y="3009900"/>
            <a:ext cx="5207108" cy="19812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9000490" y="3009900"/>
            <a:ext cx="0" cy="21336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5" idx="2"/>
            <a:endCxn id="15" idx="0"/>
          </p:cNvCxnSpPr>
          <p:nvPr/>
        </p:nvCxnSpPr>
        <p:spPr>
          <a:xfrm>
            <a:off x="9000490" y="3009900"/>
            <a:ext cx="5300745" cy="19812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889276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down)">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37068"/>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AEA"/>
            </a:solidFill>
          </p:spPr>
        </p:sp>
      </p:grpSp>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446010" flipH="1">
            <a:off x="16750493" y="8668164"/>
            <a:ext cx="1017613" cy="1277824"/>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446010" flipH="1">
            <a:off x="17316947" y="7389666"/>
            <a:ext cx="748413" cy="939788"/>
          </a:xfrm>
          <a:prstGeom prst="rect">
            <a:avLst/>
          </a:prstGeom>
        </p:spPr>
      </p:pic>
      <p:pic>
        <p:nvPicPr>
          <p:cNvPr id="12" name="Picture 12"/>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446010" flipH="1">
            <a:off x="15367866" y="9304858"/>
            <a:ext cx="670763" cy="842283"/>
          </a:xfrm>
          <a:prstGeom prst="rect">
            <a:avLst/>
          </a:prstGeom>
        </p:spPr>
      </p:pic>
      <p:sp>
        <p:nvSpPr>
          <p:cNvPr id="4" name="TextBox 3"/>
          <p:cNvSpPr txBox="1"/>
          <p:nvPr/>
        </p:nvSpPr>
        <p:spPr>
          <a:xfrm>
            <a:off x="1257300" y="1409700"/>
            <a:ext cx="15773400" cy="861774"/>
          </a:xfrm>
          <a:prstGeom prst="rect">
            <a:avLst/>
          </a:prstGeom>
          <a:noFill/>
        </p:spPr>
        <p:txBody>
          <a:bodyPr wrap="square" rtlCol="0">
            <a:spAutoFit/>
          </a:bodyPr>
          <a:lstStyle/>
          <a:p>
            <a:pPr algn="ctr"/>
            <a:r>
              <a:rPr lang="en-US" sz="5000" b="1" smtClean="0">
                <a:latin typeface="Arial" panose="020B0604020202020204" pitchFamily="34" charset="0"/>
                <a:cs typeface="Arial" panose="020B0604020202020204" pitchFamily="34" charset="0"/>
              </a:rPr>
              <a:t>2. Chuẩn bị cho bài nói</a:t>
            </a:r>
            <a:endParaRPr lang="en-US" sz="5000" b="1">
              <a:latin typeface="Arial" panose="020B0604020202020204" pitchFamily="34" charset="0"/>
              <a:cs typeface="Arial" panose="020B0604020202020204" pitchFamily="34" charset="0"/>
            </a:endParaRPr>
          </a:p>
        </p:txBody>
      </p:sp>
      <p:sp>
        <p:nvSpPr>
          <p:cNvPr id="7" name="Rounded Rectangle 6"/>
          <p:cNvSpPr/>
          <p:nvPr/>
        </p:nvSpPr>
        <p:spPr>
          <a:xfrm>
            <a:off x="1868170" y="2376213"/>
            <a:ext cx="14551660" cy="6231493"/>
          </a:xfrm>
          <a:prstGeom prst="roundRect">
            <a:avLst/>
          </a:prstGeom>
          <a:solidFill>
            <a:schemeClr val="accent1">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lnSpc>
                <a:spcPct val="150000"/>
              </a:lnSpc>
            </a:pPr>
            <a:r>
              <a:rPr lang="en-US" sz="4000" b="1" smtClean="0">
                <a:latin typeface="Arial" panose="020B0604020202020204" pitchFamily="34" charset="0"/>
                <a:cs typeface="Arial" panose="020B0604020202020204" pitchFamily="34" charset="0"/>
              </a:rPr>
              <a:t>ĐỀ BÀI </a:t>
            </a:r>
          </a:p>
          <a:p>
            <a:pPr algn="just">
              <a:lnSpc>
                <a:spcPct val="150000"/>
              </a:lnSpc>
            </a:pPr>
            <a:r>
              <a:rPr lang="vi-VN" sz="4000" smtClean="0"/>
              <a:t>Có </a:t>
            </a:r>
            <a:r>
              <a:rPr lang="vi-VN" sz="4000"/>
              <a:t>người cho rằng phân tích đặc điểm nhân vật Võ Tòng </a:t>
            </a:r>
            <a:r>
              <a:rPr lang="vi-VN" sz="4000" smtClean="0"/>
              <a:t>tro</a:t>
            </a:r>
            <a:r>
              <a:rPr lang="en-US" sz="4000" smtClean="0">
                <a:latin typeface="Arial" panose="020B0604020202020204" pitchFamily="34" charset="0"/>
                <a:cs typeface="Arial" panose="020B0604020202020204" pitchFamily="34" charset="0"/>
              </a:rPr>
              <a:t>n</a:t>
            </a:r>
            <a:r>
              <a:rPr lang="vi-VN" sz="4000" smtClean="0"/>
              <a:t>g </a:t>
            </a:r>
            <a:r>
              <a:rPr lang="vi-VN" sz="4000"/>
              <a:t>đoạn trích </a:t>
            </a:r>
            <a:r>
              <a:rPr lang="vi-VN" sz="4000" smtClean="0"/>
              <a:t>“Người đàn </a:t>
            </a:r>
            <a:r>
              <a:rPr lang="vi-VN" sz="4000"/>
              <a:t>ông cô độc giữa rừng” ( trích tiểu thuyết “Đất rừng phương Nam) của Đoàn Giỏi nghĩa là kể lại câu chuyện về nhân vật ấy</a:t>
            </a:r>
            <a:r>
              <a:rPr lang="vi-VN" sz="4000" smtClean="0"/>
              <a:t>. Em sẽ </a:t>
            </a:r>
            <a:r>
              <a:rPr lang="vi-VN" sz="4000"/>
              <a:t>nêu ý kiến như thế nào trong buổi thảo luận của mình?</a:t>
            </a:r>
            <a:endParaRPr lang="en-US" sz="4000"/>
          </a:p>
        </p:txBody>
      </p:sp>
      <p:pic>
        <p:nvPicPr>
          <p:cNvPr id="18" name="Picture 7"/>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301793" y="7931334"/>
            <a:ext cx="2334866" cy="2075112"/>
          </a:xfrm>
          <a:prstGeom prst="rect">
            <a:avLst/>
          </a:prstGeom>
        </p:spPr>
      </p:pic>
    </p:spTree>
    <p:extLst>
      <p:ext uri="{BB962C8B-B14F-4D97-AF65-F5344CB8AC3E}">
        <p14:creationId xmlns:p14="http://schemas.microsoft.com/office/powerpoint/2010/main" val="154061214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37068"/>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AEA"/>
            </a:solidFill>
          </p:spPr>
        </p:sp>
      </p:grpSp>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446010" flipH="1">
            <a:off x="16750493" y="8668164"/>
            <a:ext cx="1017613" cy="1277824"/>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446010" flipH="1">
            <a:off x="17316947" y="7389666"/>
            <a:ext cx="748413" cy="939788"/>
          </a:xfrm>
          <a:prstGeom prst="rect">
            <a:avLst/>
          </a:prstGeom>
        </p:spPr>
      </p:pic>
      <p:pic>
        <p:nvPicPr>
          <p:cNvPr id="12" name="Picture 12"/>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446010" flipH="1">
            <a:off x="15367866" y="9304858"/>
            <a:ext cx="670763" cy="842283"/>
          </a:xfrm>
          <a:prstGeom prst="rect">
            <a:avLst/>
          </a:prstGeom>
        </p:spPr>
      </p:pic>
      <p:sp>
        <p:nvSpPr>
          <p:cNvPr id="4" name="TextBox 3"/>
          <p:cNvSpPr txBox="1"/>
          <p:nvPr/>
        </p:nvSpPr>
        <p:spPr>
          <a:xfrm>
            <a:off x="1257300" y="1409700"/>
            <a:ext cx="15773400" cy="861774"/>
          </a:xfrm>
          <a:prstGeom prst="rect">
            <a:avLst/>
          </a:prstGeom>
          <a:noFill/>
        </p:spPr>
        <p:txBody>
          <a:bodyPr wrap="square" rtlCol="0">
            <a:spAutoFit/>
          </a:bodyPr>
          <a:lstStyle/>
          <a:p>
            <a:pPr algn="ctr"/>
            <a:r>
              <a:rPr lang="en-US" sz="5000" b="1" smtClean="0">
                <a:latin typeface="Arial" panose="020B0604020202020204" pitchFamily="34" charset="0"/>
                <a:cs typeface="Arial" panose="020B0604020202020204" pitchFamily="34" charset="0"/>
              </a:rPr>
              <a:t>2. Chuẩn bị cho bài nói</a:t>
            </a:r>
            <a:endParaRPr lang="en-US" sz="5000" b="1">
              <a:latin typeface="Arial" panose="020B0604020202020204" pitchFamily="34" charset="0"/>
              <a:cs typeface="Arial" panose="020B0604020202020204" pitchFamily="34" charset="0"/>
            </a:endParaRPr>
          </a:p>
        </p:txBody>
      </p:sp>
      <p:pic>
        <p:nvPicPr>
          <p:cNvPr id="18" name="Picture 7"/>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301793" y="7931334"/>
            <a:ext cx="2334866" cy="2075112"/>
          </a:xfrm>
          <a:prstGeom prst="rect">
            <a:avLst/>
          </a:prstGeom>
        </p:spPr>
      </p:pic>
      <p:sp>
        <p:nvSpPr>
          <p:cNvPr id="5" name="TextBox 4"/>
          <p:cNvSpPr txBox="1"/>
          <p:nvPr/>
        </p:nvSpPr>
        <p:spPr>
          <a:xfrm>
            <a:off x="2062549" y="2741607"/>
            <a:ext cx="13868400" cy="5632311"/>
          </a:xfrm>
          <a:prstGeom prst="rect">
            <a:avLst/>
          </a:prstGeom>
          <a:noFill/>
        </p:spPr>
        <p:txBody>
          <a:bodyPr wrap="square" rtlCol="0">
            <a:spAutoFit/>
          </a:bodyPr>
          <a:lstStyle/>
          <a:p>
            <a:pPr marL="571500" indent="-571500">
              <a:lnSpc>
                <a:spcPct val="150000"/>
              </a:lnSpc>
              <a:buFont typeface="Wingdings" panose="05000000000000000000" pitchFamily="2" charset="2"/>
              <a:buChar char="Ø"/>
            </a:pPr>
            <a:r>
              <a:rPr lang="en-US" sz="4000" b="1" smtClean="0">
                <a:latin typeface="Arial" panose="020B0604020202020204" pitchFamily="34" charset="0"/>
                <a:cs typeface="Arial" panose="020B0604020202020204" pitchFamily="34" charset="0"/>
              </a:rPr>
              <a:t>Các bước chuẩn bị bài nói:</a:t>
            </a:r>
          </a:p>
          <a:p>
            <a:pPr marL="571500" indent="-571500">
              <a:lnSpc>
                <a:spcPct val="150000"/>
              </a:lnSpc>
              <a:buFontTx/>
              <a:buChar char="-"/>
            </a:pPr>
            <a:r>
              <a:rPr lang="vi-VN" sz="4000" smtClean="0">
                <a:latin typeface="Arial" panose="020B0604020202020204" pitchFamily="34" charset="0"/>
                <a:cs typeface="Arial" panose="020B0604020202020204" pitchFamily="34" charset="0"/>
              </a:rPr>
              <a:t>Xem </a:t>
            </a:r>
            <a:r>
              <a:rPr lang="vi-VN" sz="4000">
                <a:latin typeface="Arial" panose="020B0604020202020204" pitchFamily="34" charset="0"/>
                <a:cs typeface="Arial" panose="020B0604020202020204" pitchFamily="34" charset="0"/>
              </a:rPr>
              <a:t>lại nội dung đọc hiểu văn bản </a:t>
            </a:r>
            <a:r>
              <a:rPr lang="en-US" sz="4000" smtClean="0">
                <a:latin typeface="Arial" panose="020B0604020202020204" pitchFamily="34" charset="0"/>
                <a:cs typeface="Arial" panose="020B0604020202020204" pitchFamily="34" charset="0"/>
              </a:rPr>
              <a:t>“</a:t>
            </a:r>
            <a:r>
              <a:rPr lang="vi-VN" sz="4000" smtClean="0">
                <a:latin typeface="Arial" panose="020B0604020202020204" pitchFamily="34" charset="0"/>
                <a:cs typeface="Arial" panose="020B0604020202020204" pitchFamily="34" charset="0"/>
              </a:rPr>
              <a:t>Người </a:t>
            </a:r>
            <a:r>
              <a:rPr lang="vi-VN" sz="4000">
                <a:latin typeface="Arial" panose="020B0604020202020204" pitchFamily="34" charset="0"/>
                <a:cs typeface="Arial" panose="020B0604020202020204" pitchFamily="34" charset="0"/>
              </a:rPr>
              <a:t>đàn ông cô độc giữa </a:t>
            </a:r>
            <a:r>
              <a:rPr lang="vi-VN" sz="4000" smtClean="0">
                <a:latin typeface="Arial" panose="020B0604020202020204" pitchFamily="34" charset="0"/>
                <a:cs typeface="Arial" panose="020B0604020202020204" pitchFamily="34" charset="0"/>
              </a:rPr>
              <a:t>rừng</a:t>
            </a:r>
            <a:r>
              <a:rPr lang="en-US" sz="4000" smtClean="0">
                <a:latin typeface="Arial" panose="020B0604020202020204" pitchFamily="34" charset="0"/>
                <a:cs typeface="Arial" panose="020B0604020202020204" pitchFamily="34" charset="0"/>
              </a:rPr>
              <a:t>”.</a:t>
            </a:r>
          </a:p>
          <a:p>
            <a:pPr marL="571500" indent="-571500">
              <a:lnSpc>
                <a:spcPct val="150000"/>
              </a:lnSpc>
              <a:buFontTx/>
              <a:buChar char="-"/>
            </a:pPr>
            <a:r>
              <a:rPr lang="vi-VN" sz="4000" smtClean="0">
                <a:latin typeface="Arial" panose="020B0604020202020204" pitchFamily="34" charset="0"/>
                <a:cs typeface="Arial" panose="020B0604020202020204" pitchFamily="34" charset="0"/>
              </a:rPr>
              <a:t>Tìm </a:t>
            </a:r>
            <a:r>
              <a:rPr lang="vi-VN" sz="4000">
                <a:latin typeface="Arial" panose="020B0604020202020204" pitchFamily="34" charset="0"/>
                <a:cs typeface="Arial" panose="020B0604020202020204" pitchFamily="34" charset="0"/>
              </a:rPr>
              <a:t>hiểu sự giống khác nhau giữa kể lại chuyện về nhân vật và phân tích đặc điểm nhân </a:t>
            </a:r>
            <a:r>
              <a:rPr lang="vi-VN" sz="4000" smtClean="0">
                <a:latin typeface="Arial" panose="020B0604020202020204" pitchFamily="34" charset="0"/>
                <a:cs typeface="Arial" panose="020B0604020202020204" pitchFamily="34" charset="0"/>
              </a:rPr>
              <a:t>vật</a:t>
            </a:r>
            <a:r>
              <a:rPr lang="en-US" sz="4000" smtClean="0">
                <a:latin typeface="Arial" panose="020B0604020202020204" pitchFamily="34" charset="0"/>
                <a:cs typeface="Arial" panose="020B0604020202020204" pitchFamily="34" charset="0"/>
              </a:rPr>
              <a:t>.</a:t>
            </a:r>
          </a:p>
          <a:p>
            <a:pPr marL="571500" indent="-571500">
              <a:lnSpc>
                <a:spcPct val="150000"/>
              </a:lnSpc>
              <a:buFontTx/>
              <a:buChar char="-"/>
            </a:pPr>
            <a:r>
              <a:rPr lang="vi-VN" sz="4000" smtClean="0">
                <a:latin typeface="Arial" panose="020B0604020202020204" pitchFamily="34" charset="0"/>
                <a:cs typeface="Arial" panose="020B0604020202020204" pitchFamily="34" charset="0"/>
              </a:rPr>
              <a:t>Xác </a:t>
            </a:r>
            <a:r>
              <a:rPr lang="vi-VN" sz="4000">
                <a:latin typeface="Arial" panose="020B0604020202020204" pitchFamily="34" charset="0"/>
                <a:cs typeface="Arial" panose="020B0604020202020204" pitchFamily="34" charset="0"/>
              </a:rPr>
              <a:t>định điểm thống nhất và điểm còn gây tranh </a:t>
            </a:r>
            <a:r>
              <a:rPr lang="vi-VN" sz="4000" smtClean="0">
                <a:latin typeface="Arial" panose="020B0604020202020204" pitchFamily="34" charset="0"/>
                <a:cs typeface="Arial" panose="020B0604020202020204" pitchFamily="34" charset="0"/>
              </a:rPr>
              <a:t>cãi</a:t>
            </a:r>
            <a:r>
              <a:rPr lang="en-US" sz="4000" smtClean="0">
                <a:latin typeface="Arial" panose="020B0604020202020204" pitchFamily="34" charset="0"/>
                <a:cs typeface="Arial" panose="020B0604020202020204" pitchFamily="34" charset="0"/>
              </a:rPr>
              <a:t>.</a:t>
            </a:r>
            <a:endParaRPr lang="vi-VN" sz="4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992099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wipe(down)">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wipe(down)">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wipe(down)">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wipe(down)">
                                      <p:cBhvr>
                                        <p:cTn id="28"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37068"/>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2790"/>
            <a:ext cx="16230600" cy="82296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AEA"/>
            </a:solidFill>
          </p:spPr>
        </p:sp>
      </p:grpSp>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446010" flipH="1">
            <a:off x="16750493" y="8668164"/>
            <a:ext cx="1017613" cy="1277824"/>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446010" flipH="1">
            <a:off x="17316947" y="7389666"/>
            <a:ext cx="748413" cy="939788"/>
          </a:xfrm>
          <a:prstGeom prst="rect">
            <a:avLst/>
          </a:prstGeom>
        </p:spPr>
      </p:pic>
      <p:pic>
        <p:nvPicPr>
          <p:cNvPr id="12" name="Picture 12"/>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446010" flipH="1">
            <a:off x="15367866" y="9304858"/>
            <a:ext cx="670763" cy="842283"/>
          </a:xfrm>
          <a:prstGeom prst="rect">
            <a:avLst/>
          </a:prstGeom>
        </p:spPr>
      </p:pic>
      <p:pic>
        <p:nvPicPr>
          <p:cNvPr id="18" name="Picture 7"/>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301793" y="7931334"/>
            <a:ext cx="2334866" cy="2075112"/>
          </a:xfrm>
          <a:prstGeom prst="rect">
            <a:avLst/>
          </a:prstGeom>
        </p:spPr>
      </p:pic>
      <p:sp>
        <p:nvSpPr>
          <p:cNvPr id="5" name="TextBox 4"/>
          <p:cNvSpPr txBox="1"/>
          <p:nvPr/>
        </p:nvSpPr>
        <p:spPr>
          <a:xfrm>
            <a:off x="1850087" y="1409700"/>
            <a:ext cx="13868400" cy="901593"/>
          </a:xfrm>
          <a:prstGeom prst="rect">
            <a:avLst/>
          </a:prstGeom>
          <a:noFill/>
        </p:spPr>
        <p:txBody>
          <a:bodyPr wrap="square" rtlCol="0">
            <a:spAutoFit/>
          </a:bodyPr>
          <a:lstStyle/>
          <a:p>
            <a:pPr marL="571500" indent="-571500">
              <a:lnSpc>
                <a:spcPct val="150000"/>
              </a:lnSpc>
              <a:buFont typeface="Wingdings" panose="05000000000000000000" pitchFamily="2" charset="2"/>
              <a:buChar char="Ø"/>
            </a:pPr>
            <a:r>
              <a:rPr lang="en-US" sz="4000" b="1" smtClean="0">
                <a:latin typeface="Arial" panose="020B0604020202020204" pitchFamily="34" charset="0"/>
                <a:cs typeface="Arial" panose="020B0604020202020204" pitchFamily="34" charset="0"/>
              </a:rPr>
              <a:t>Gợi ý cách tìm ý:</a:t>
            </a:r>
            <a:endParaRPr lang="vi-VN" sz="4000">
              <a:latin typeface="Arial" panose="020B0604020202020204" pitchFamily="34" charset="0"/>
              <a:cs typeface="Arial" panose="020B0604020202020204" pitchFamily="34" charset="0"/>
            </a:endParaRPr>
          </a:p>
        </p:txBody>
      </p:sp>
      <p:sp>
        <p:nvSpPr>
          <p:cNvPr id="7" name="Rounded Rectangle 6"/>
          <p:cNvSpPr/>
          <p:nvPr/>
        </p:nvSpPr>
        <p:spPr>
          <a:xfrm>
            <a:off x="1309211" y="2897473"/>
            <a:ext cx="3864913" cy="3159179"/>
          </a:xfrm>
          <a:prstGeom prst="roundRect">
            <a:avLst/>
          </a:prstGeom>
          <a:solidFill>
            <a:srgbClr val="C9E435"/>
          </a:solidFill>
          <a:ln>
            <a:solidFill>
              <a:srgbClr val="C9E4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500" smtClean="0">
                <a:solidFill>
                  <a:srgbClr val="002060"/>
                </a:solidFill>
                <a:latin typeface="Arial" panose="020B0604020202020204" pitchFamily="34" charset="0"/>
                <a:cs typeface="Arial" panose="020B0604020202020204" pitchFamily="34" charset="0"/>
              </a:rPr>
              <a:t>Kể lại câu chuyện về nhân vật là thế nào?</a:t>
            </a:r>
            <a:endParaRPr lang="en-US" sz="3500">
              <a:solidFill>
                <a:srgbClr val="002060"/>
              </a:solidFill>
              <a:latin typeface="Arial" panose="020B0604020202020204" pitchFamily="34" charset="0"/>
              <a:cs typeface="Arial" panose="020B0604020202020204" pitchFamily="34" charset="0"/>
            </a:endParaRPr>
          </a:p>
        </p:txBody>
      </p:sp>
      <p:sp>
        <p:nvSpPr>
          <p:cNvPr id="13" name="Rounded Rectangle 12"/>
          <p:cNvSpPr/>
          <p:nvPr/>
        </p:nvSpPr>
        <p:spPr>
          <a:xfrm>
            <a:off x="5279087" y="5405513"/>
            <a:ext cx="3864913" cy="3159179"/>
          </a:xfrm>
          <a:prstGeom prst="roundRect">
            <a:avLst/>
          </a:prstGeom>
          <a:solidFill>
            <a:srgbClr val="FBCA8F"/>
          </a:solidFill>
          <a:ln>
            <a:solidFill>
              <a:srgbClr val="FBCA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500" smtClean="0">
                <a:solidFill>
                  <a:srgbClr val="002060"/>
                </a:solidFill>
                <a:latin typeface="Arial" panose="020B0604020202020204" pitchFamily="34" charset="0"/>
                <a:cs typeface="Arial" panose="020B0604020202020204" pitchFamily="34" charset="0"/>
              </a:rPr>
              <a:t>Phân tích đặc điểm nhân vật </a:t>
            </a:r>
          </a:p>
          <a:p>
            <a:pPr algn="ctr">
              <a:lnSpc>
                <a:spcPct val="150000"/>
              </a:lnSpc>
            </a:pPr>
            <a:r>
              <a:rPr lang="en-US" sz="3500" smtClean="0">
                <a:solidFill>
                  <a:srgbClr val="002060"/>
                </a:solidFill>
                <a:latin typeface="Arial" panose="020B0604020202020204" pitchFamily="34" charset="0"/>
                <a:cs typeface="Arial" panose="020B0604020202020204" pitchFamily="34" charset="0"/>
              </a:rPr>
              <a:t>là gì?</a:t>
            </a:r>
            <a:endParaRPr lang="en-US" sz="3500">
              <a:solidFill>
                <a:srgbClr val="002060"/>
              </a:solidFill>
              <a:latin typeface="Arial" panose="020B0604020202020204" pitchFamily="34" charset="0"/>
              <a:cs typeface="Arial" panose="020B0604020202020204" pitchFamily="34" charset="0"/>
            </a:endParaRPr>
          </a:p>
        </p:txBody>
      </p:sp>
      <p:sp>
        <p:nvSpPr>
          <p:cNvPr id="14" name="Rounded Rectangle 13"/>
          <p:cNvSpPr/>
          <p:nvPr/>
        </p:nvSpPr>
        <p:spPr>
          <a:xfrm>
            <a:off x="9319548" y="3062093"/>
            <a:ext cx="3864913" cy="3159179"/>
          </a:xfrm>
          <a:prstGeom prst="roundRect">
            <a:avLst/>
          </a:prstGeom>
          <a:solidFill>
            <a:srgbClr val="C0E588"/>
          </a:solidFill>
          <a:ln>
            <a:solidFill>
              <a:srgbClr val="C0E5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500" smtClean="0">
                <a:solidFill>
                  <a:srgbClr val="002060"/>
                </a:solidFill>
                <a:latin typeface="Arial" panose="020B0604020202020204" pitchFamily="34" charset="0"/>
                <a:cs typeface="Arial" panose="020B0604020202020204" pitchFamily="34" charset="0"/>
              </a:rPr>
              <a:t>Hai yêu cầu (kể lại và phân tích) có gì giống và khác nhau?</a:t>
            </a:r>
            <a:endParaRPr lang="en-US" sz="3500">
              <a:solidFill>
                <a:srgbClr val="002060"/>
              </a:solidFill>
              <a:latin typeface="Arial" panose="020B0604020202020204" pitchFamily="34" charset="0"/>
              <a:cs typeface="Arial" panose="020B0604020202020204" pitchFamily="34" charset="0"/>
            </a:endParaRPr>
          </a:p>
        </p:txBody>
      </p:sp>
      <p:sp>
        <p:nvSpPr>
          <p:cNvPr id="15" name="Rounded Rectangle 14"/>
          <p:cNvSpPr/>
          <p:nvPr/>
        </p:nvSpPr>
        <p:spPr>
          <a:xfrm>
            <a:off x="13256968" y="5442218"/>
            <a:ext cx="3864913" cy="3159179"/>
          </a:xfrm>
          <a:prstGeom prst="roundRect">
            <a:avLst/>
          </a:prstGeom>
          <a:solidFill>
            <a:srgbClr val="B4E3E3"/>
          </a:solidFill>
          <a:ln>
            <a:solidFill>
              <a:srgbClr val="B4E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500" smtClean="0">
                <a:solidFill>
                  <a:srgbClr val="002060"/>
                </a:solidFill>
                <a:latin typeface="Arial" panose="020B0604020202020204" pitchFamily="34" charset="0"/>
                <a:cs typeface="Arial" panose="020B0604020202020204" pitchFamily="34" charset="0"/>
              </a:rPr>
              <a:t>Điểm nào cần trao đổi để thống nhất ý kiến?</a:t>
            </a:r>
            <a:endParaRPr lang="en-US" sz="3500">
              <a:solidFill>
                <a:srgbClr val="002060"/>
              </a:solidFill>
              <a:latin typeface="Arial" panose="020B0604020202020204" pitchFamily="34" charset="0"/>
              <a:cs typeface="Arial" panose="020B0604020202020204" pitchFamily="34" charset="0"/>
            </a:endParaRPr>
          </a:p>
        </p:txBody>
      </p:sp>
      <p:cxnSp>
        <p:nvCxnSpPr>
          <p:cNvPr id="9" name="Straight Arrow Connector 8"/>
          <p:cNvCxnSpPr>
            <a:stCxn id="7" idx="3"/>
          </p:cNvCxnSpPr>
          <p:nvPr/>
        </p:nvCxnSpPr>
        <p:spPr>
          <a:xfrm>
            <a:off x="5174124" y="4477063"/>
            <a:ext cx="2037419" cy="96515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3" idx="3"/>
            <a:endCxn id="14" idx="2"/>
          </p:cNvCxnSpPr>
          <p:nvPr/>
        </p:nvCxnSpPr>
        <p:spPr>
          <a:xfrm flipV="1">
            <a:off x="9144000" y="6221272"/>
            <a:ext cx="2108005" cy="76383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3184461" y="4440358"/>
            <a:ext cx="2037419" cy="96515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822465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inVertical)">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down)">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arn(inVertical)">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13" grpId="0" animBg="1"/>
      <p:bldP spid="14" grpId="0" animBg="1"/>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336</TotalTime>
  <Words>645</Words>
  <Application>Microsoft Office PowerPoint</Application>
  <PresentationFormat>Custom</PresentationFormat>
  <Paragraphs>69</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Calibri</vt:lpstr>
      <vt:lpstr>Arial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Colorful Illustrated English Creative Writing Presentation| Extending Metaphors</dc:title>
  <cp:lastModifiedBy>Admin</cp:lastModifiedBy>
  <cp:revision>20</cp:revision>
  <dcterms:created xsi:type="dcterms:W3CDTF">2006-08-16T00:00:00Z</dcterms:created>
  <dcterms:modified xsi:type="dcterms:W3CDTF">2022-09-12T02:33:28Z</dcterms:modified>
  <dc:identifier>DAFLhEeEzhg</dc:identifier>
</cp:coreProperties>
</file>