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6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93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33B42-1F4E-7726-2436-23F1456B7B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B9124F-A599-D152-8DC7-54DDF04BFB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444E6-B2F1-67CF-9264-4DFB8577A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C3B9-0A4F-4740-B11B-65B49C3485E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385FA-1DD9-1A55-8D84-C54985230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145FE3-2A69-ED7B-3720-1A321E8D8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B1DC-F14F-4519-9A6E-9E0345ACC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681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16CB6-C839-3EF0-ACA8-068D02278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39CC2F-2CA2-551C-1EC6-88DF634D58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7CE23-416D-65E3-44C5-30A1B8696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C3B9-0A4F-4740-B11B-65B49C3485E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C093B2-B246-6AAF-BBF8-917DAE792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1CE068-D5C8-08D8-8402-6F1178584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B1DC-F14F-4519-9A6E-9E0345ACC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24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D4DDE7-36D8-0865-093E-F9AFAD8C7F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B20023-0517-4336-EE26-F83DC1D3FD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3CBC1E-F50E-9F56-264C-C4A2F8CCC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C3B9-0A4F-4740-B11B-65B49C3485E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AABF5-4C56-C316-DDE4-2E2B22494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064495-8CA1-0F1D-E90E-C4BABBDC3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B1DC-F14F-4519-9A6E-9E0345ACC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64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BAEFA-FDBB-4C6E-100B-DD833EDCD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DF21F-A525-53F5-5E34-9EAC6A466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C46EA-BDE3-EC2C-60C1-86287FC06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C3B9-0A4F-4740-B11B-65B49C3485E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3D5D7-CA7B-A36D-B7DF-27E9309A7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F6E70-0526-6AFD-3D7F-A4C959FF1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B1DC-F14F-4519-9A6E-9E0345ACC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474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91081-DC7E-B950-26F2-726934C08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AAAD84-AD57-F1D0-9FFF-018EE8388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CE4D04-921B-52BA-1784-CAB1CAA08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C3B9-0A4F-4740-B11B-65B49C3485E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51575-B57B-1063-9C80-481250C4E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B9CAC5-19E5-AC66-7602-CA34F1C5F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B1DC-F14F-4519-9A6E-9E0345ACC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013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3A950-5AA7-6228-0406-081B40E3D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42C62-E46D-2082-87FA-A17EBD5CA9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B4A735-92BA-2B68-37B9-24A2DF70B9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4A1658-E290-502E-82AB-64D675DC4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C3B9-0A4F-4740-B11B-65B49C3485E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67813B-830A-1F1B-AC37-D402E45C7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ED7770-BED0-2F10-04DA-8AA6B3E02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B1DC-F14F-4519-9A6E-9E0345ACC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26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B2A5F-C7BD-8845-8819-CB8799528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472A8D-F0AB-CA3E-B4A9-3B42A3A92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1A0CFB-A20F-38F4-00F9-5BBF0530E4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BE1AC2-886D-A623-5E36-18A5D0063C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31FC77-822E-A7CA-915B-936AA7E50C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72F28F-7016-993B-F1BC-FF5F35E47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C3B9-0A4F-4740-B11B-65B49C3485E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F31C69-89B4-D3A1-FB5D-BB4A77D42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A4699A-2D26-724D-93A8-B13F0E986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B1DC-F14F-4519-9A6E-9E0345ACC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973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9F023-9BF7-EF80-2DBC-07677A056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ACA19C-530E-7202-0BD2-A1A251E83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C3B9-0A4F-4740-B11B-65B49C3485E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CE0761-E789-D10B-D618-5A9AADCB1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1B99BE-E421-AC0A-C577-A2A9CAE0B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B1DC-F14F-4519-9A6E-9E0345ACC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31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DB9FED-D729-F2F0-548C-9BA5CC829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C3B9-0A4F-4740-B11B-65B49C3485E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3A43E6-C71B-626E-9E45-71784DA24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0ED3FF-4738-2566-3870-FC63D33F7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B1DC-F14F-4519-9A6E-9E0345ACC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704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A14DD-5CBD-376E-49F1-0F9EE4AB1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6943D-8516-D45F-00A8-2653DA2C8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2AAA7D-F829-0CD2-5F19-691037B780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94913E-03E2-3129-E941-119F20E3A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C3B9-0A4F-4740-B11B-65B49C3485E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0E60F1-35B5-44EC-2378-B11D19CF6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02D6CF-2BB7-069D-1322-703399BDA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B1DC-F14F-4519-9A6E-9E0345ACC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69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AB8E0-7C8F-E251-1075-9E5DE8E2E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47C443-B844-242F-DF6F-665DE09198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3A31AA-695A-8581-A335-9E8F303011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CCA80F-1F30-A239-29D5-959298960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C3B9-0A4F-4740-B11B-65B49C3485E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713DCF-2D7E-0D67-1033-314DA126E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E6D9F1-B211-4268-CF85-1D27BB2CF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AB1DC-F14F-4519-9A6E-9E0345ACC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748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A25EFF-0B11-57AC-17F7-2794B624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902F81-1324-D79D-5650-BA5FAC27C3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8C1A40-801D-C318-AC7D-34FB389741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AC3B9-0A4F-4740-B11B-65B49C3485E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C8D64-4A55-EEE8-FFA3-20B2EFDABE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4F44C7-7D2D-5BDF-0921-570DC3D507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AB1DC-F14F-4519-9A6E-9E0345ACC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167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1D5C9-F3CB-01A4-BEA6-9CE7BCE3D3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4453860"/>
          </a:xfrm>
        </p:spPr>
        <p:txBody>
          <a:bodyPr>
            <a:normAutofit fontScale="90000"/>
          </a:bodyPr>
          <a:lstStyle/>
          <a:p>
            <a:r>
              <a:rPr lang="en-US" sz="73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5: VĂN BẢN THÔNG TIN</a:t>
            </a:r>
            <a:br>
              <a:rPr lang="en-US" sz="8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8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ĐHVB: CA HUẾ</a:t>
            </a:r>
            <a:br>
              <a:rPr lang="en-US" sz="8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(Theo </a:t>
            </a:r>
            <a:r>
              <a:rPr lang="en-US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; dsvh.gov.vn)</a:t>
            </a:r>
          </a:p>
        </p:txBody>
      </p:sp>
    </p:spTree>
    <p:extLst>
      <p:ext uri="{BB962C8B-B14F-4D97-AF65-F5344CB8AC3E}">
        <p14:creationId xmlns:p14="http://schemas.microsoft.com/office/powerpoint/2010/main" val="165944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3252E4-137D-7F0C-F776-5084512D81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A60B6E3-74E7-D497-B230-556202CFAD4B}"/>
              </a:ext>
            </a:extLst>
          </p:cNvPr>
          <p:cNvSpPr txBox="1"/>
          <p:nvPr/>
        </p:nvSpPr>
        <p:spPr>
          <a:xfrm>
            <a:off x="557980" y="544190"/>
            <a:ext cx="11459497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 </a:t>
            </a:r>
            <a:r>
              <a:rPr lang="en-US" sz="4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giới</a:t>
            </a:r>
            <a:r>
              <a:rPr lang="en-US" sz="4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thiệu</a:t>
            </a:r>
            <a:r>
              <a:rPr lang="en-US" sz="4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4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quy</a:t>
            </a:r>
            <a:r>
              <a:rPr lang="en-US" sz="4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tắc</a:t>
            </a:r>
            <a:r>
              <a:rPr lang="en-US" sz="4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luật</a:t>
            </a:r>
            <a:r>
              <a:rPr lang="en-US" sz="4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lệ</a:t>
            </a:r>
            <a:r>
              <a:rPr lang="en-US" sz="4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4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4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r>
              <a:rPr lang="en-US" sz="4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4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hay </a:t>
            </a:r>
            <a:r>
              <a:rPr lang="en-US" sz="4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trò</a:t>
            </a:r>
            <a:r>
              <a:rPr lang="en-US" sz="4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4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4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chú</a:t>
            </a:r>
            <a:r>
              <a:rPr lang="en-US" sz="4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4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giới</a:t>
            </a:r>
            <a:r>
              <a:rPr lang="en-US" sz="4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thiệu</a:t>
            </a:r>
            <a:r>
              <a:rPr lang="en-US" sz="4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en-US" sz="4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44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44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Nguồn</a:t>
            </a:r>
            <a:r>
              <a:rPr lang="en-US" sz="44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gốc</a:t>
            </a:r>
            <a:r>
              <a:rPr lang="en-US" sz="44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44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r>
              <a:rPr lang="en-US" sz="44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44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hay </a:t>
            </a:r>
            <a:r>
              <a:rPr lang="en-US" sz="44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trò</a:t>
            </a:r>
            <a:r>
              <a:rPr lang="en-US" sz="44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44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 </a:t>
            </a:r>
            <a:r>
              <a:rPr lang="en-US" sz="44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44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44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44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4400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4400" i="1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4400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qui </a:t>
            </a:r>
            <a:r>
              <a:rPr lang="en-US" sz="4400" i="1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tắc</a:t>
            </a:r>
            <a:r>
              <a:rPr lang="en-US" sz="4400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400" i="1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luật</a:t>
            </a:r>
            <a:r>
              <a:rPr lang="en-US" sz="4400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lệ</a:t>
            </a:r>
            <a:r>
              <a:rPr lang="en-US" sz="4400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4400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r>
              <a:rPr lang="en-US" sz="4400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4400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hay </a:t>
            </a:r>
            <a:r>
              <a:rPr lang="en-US" sz="4400" i="1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trò</a:t>
            </a:r>
            <a:r>
              <a:rPr lang="en-US" sz="4400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4400" i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US" sz="44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 </a:t>
            </a:r>
            <a:r>
              <a:rPr lang="en-US" sz="4400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44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sz="44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400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địa</a:t>
            </a:r>
            <a:r>
              <a:rPr lang="en-US" sz="44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44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400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44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44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tham</a:t>
            </a:r>
            <a:r>
              <a:rPr lang="en-US" sz="44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44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400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44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bước</a:t>
            </a:r>
            <a:r>
              <a:rPr lang="en-US" sz="44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tiến</a:t>
            </a:r>
            <a:r>
              <a:rPr lang="en-US" sz="44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44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trò</a:t>
            </a:r>
            <a:r>
              <a:rPr lang="en-US" sz="44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44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400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r>
              <a:rPr lang="en-US" sz="44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44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400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44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thử</a:t>
            </a:r>
            <a:r>
              <a:rPr lang="en-US" sz="44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thách</a:t>
            </a:r>
            <a:r>
              <a:rPr lang="en-US" sz="44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44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vượt</a:t>
            </a:r>
            <a:r>
              <a:rPr lang="en-US" sz="44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qua, </a:t>
            </a:r>
            <a:r>
              <a:rPr lang="en-US" sz="4400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tiêu</a:t>
            </a:r>
            <a:r>
              <a:rPr lang="en-US" sz="44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</a:t>
            </a:r>
            <a:r>
              <a:rPr lang="en-US" sz="44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đánh</a:t>
            </a:r>
            <a:r>
              <a:rPr lang="en-US" sz="44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44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</a:t>
            </a:r>
            <a:endParaRPr lang="en-US" sz="44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4400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4400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4400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4400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4400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4400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r>
              <a:rPr lang="en-US" sz="4400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4400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400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trò</a:t>
            </a:r>
            <a:r>
              <a:rPr lang="en-US" sz="4400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4400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endParaRPr lang="en-US" sz="44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424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FCEC5E79-4CD3-A37E-DA4C-FB253CE755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0090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4BD33F7D-3897-385C-CC66-A0D5CAA3E9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2100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6524136-01B7-7228-2469-BB77C8B6A1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281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E126907-4A89-EC59-1B73-5E1285D42971}"/>
              </a:ext>
            </a:extLst>
          </p:cNvPr>
          <p:cNvSpPr txBox="1"/>
          <p:nvPr/>
        </p:nvSpPr>
        <p:spPr>
          <a:xfrm>
            <a:off x="304799" y="674400"/>
            <a:ext cx="5078362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ctr">
              <a:buFont typeface="+mj-lt"/>
              <a:buAutoNum type="arabicPeriod"/>
            </a:pPr>
            <a:r>
              <a:rPr lang="en-US" sz="3200" b="1" i="1" kern="12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+mn-ea"/>
              </a:rPr>
              <a:t>Nguồn</a:t>
            </a:r>
            <a:r>
              <a:rPr lang="en-US" sz="3200" b="1" i="1" kern="1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en-US" sz="3200" b="1" i="1" kern="12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+mn-ea"/>
              </a:rPr>
              <a:t>gốc</a:t>
            </a:r>
            <a:r>
              <a:rPr lang="en-US" sz="3200" b="1" i="1" kern="1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+mn-ea"/>
              </a:rPr>
              <a:t> ca </a:t>
            </a:r>
            <a:r>
              <a:rPr lang="en-US" sz="3200" b="1" i="1" kern="12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+mn-ea"/>
              </a:rPr>
              <a:t>Huế</a:t>
            </a:r>
            <a:r>
              <a:rPr lang="en-US" sz="3200" b="1" i="1" kern="1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+mn-ea"/>
              </a:rPr>
              <a:t>:</a:t>
            </a:r>
            <a:endParaRPr lang="en-US" sz="32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Huế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khởi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nguồn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hát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cửa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quyền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cung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vua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phủ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chúa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diễn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xướng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mang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bác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dành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thượng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lưu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say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mê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nghệ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thuật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Theo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thời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lối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hát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thính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phòng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này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dần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dân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hóa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điều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kiện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đến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nhiều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tầng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chúng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6521C6-CFA9-7C9E-E6EB-32005CB92D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2877" y="22122"/>
            <a:ext cx="6521247" cy="6835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99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able&#10;&#10;Description automatically generated">
            <a:extLst>
              <a:ext uri="{FF2B5EF4-FFF2-40B4-BE49-F238E27FC236}">
                <a16:creationId xmlns:a16="http://schemas.microsoft.com/office/drawing/2014/main" id="{CF25FC08-77C9-E40C-3D8B-DEDFF0B041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84" y="988142"/>
            <a:ext cx="11887200" cy="586985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2329D87-47DA-6464-A054-AD311F428D50}"/>
              </a:ext>
            </a:extLst>
          </p:cNvPr>
          <p:cNvSpPr txBox="1"/>
          <p:nvPr/>
        </p:nvSpPr>
        <p:spPr>
          <a:xfrm>
            <a:off x="0" y="139799"/>
            <a:ext cx="1219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450215" algn="l"/>
              </a:tabLst>
            </a:pPr>
            <a:r>
              <a:rPr lang="en-US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quy</a:t>
            </a:r>
            <a:r>
              <a:rPr lang="en-US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tắc</a:t>
            </a:r>
            <a:r>
              <a:rPr lang="en-US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phong</a:t>
            </a:r>
            <a:r>
              <a:rPr lang="en-US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biểu</a:t>
            </a:r>
            <a:r>
              <a:rPr lang="en-US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diễn</a:t>
            </a:r>
            <a:r>
              <a:rPr lang="en-US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ca </a:t>
            </a:r>
            <a:r>
              <a:rPr lang="en-US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Huế</a:t>
            </a:r>
            <a:endParaRPr lang="en-US" sz="40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62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65132A4-ED53-E082-AF6E-3C67AADA4D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36487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88968673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2137649812"/>
                    </a:ext>
                  </a:extLst>
                </a:gridCol>
              </a:tblGrid>
              <a:tr h="1082842">
                <a:tc gridSpan="2">
                  <a:txBody>
                    <a:bodyPr/>
                    <a:lstStyle/>
                    <a:p>
                      <a:pPr algn="ctr">
                        <a:tabLst>
                          <a:tab pos="450215" algn="l"/>
                        </a:tabLst>
                      </a:pPr>
                      <a:endParaRPr lang="en-US" sz="2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450215" algn="l"/>
                        </a:tabLst>
                      </a:pP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tắc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phong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diễn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ca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Huế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450215" algn="l"/>
                        </a:tabLst>
                      </a:pP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763008"/>
                  </a:ext>
                </a:extLst>
              </a:tr>
              <a:tr h="2165684">
                <a:tc rowSpan="3">
                  <a:txBody>
                    <a:bodyPr/>
                    <a:lstStyle/>
                    <a:p>
                      <a:pPr algn="just">
                        <a:tabLst>
                          <a:tab pos="450215" algn="l"/>
                        </a:tabLst>
                      </a:pPr>
                      <a:endParaRPr lang="en-US" sz="2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tabLst>
                          <a:tab pos="450215" algn="l"/>
                        </a:tabLst>
                      </a:pPr>
                      <a:endParaRPr lang="en-US" sz="2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tabLst>
                          <a:tab pos="450215" algn="l"/>
                        </a:tabLst>
                      </a:pPr>
                      <a:endParaRPr lang="en-US" sz="2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tabLst>
                          <a:tab pos="450215" algn="l"/>
                        </a:tabLst>
                      </a:pPr>
                      <a:endParaRPr lang="en-US" sz="2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tabLst>
                          <a:tab pos="450215" algn="l"/>
                        </a:tabLst>
                      </a:pPr>
                      <a:endParaRPr lang="en-US" sz="2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tabLst>
                          <a:tab pos="450215" algn="l"/>
                        </a:tabLst>
                      </a:pPr>
                      <a:endParaRPr lang="en-US" sz="2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tabLst>
                          <a:tab pos="450215" algn="l"/>
                        </a:tabLst>
                      </a:pP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biệt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phong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diễn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truyền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thống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diễn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khách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450215" algn="l"/>
                        </a:tabLs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diễn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thưởng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Trong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phong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truyền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thống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diễn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quen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còn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phong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phục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vụ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khách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dẫn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chương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sẽ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nối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đôi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bên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1833810"/>
                  </a:ext>
                </a:extLst>
              </a:tr>
              <a:tr h="18047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450215" algn="l"/>
                        </a:tabLs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Am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hiểu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thưởng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Trong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phong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truyền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thống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am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hiểu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ca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Huế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còn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phong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phục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vụ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khách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hiểu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rõ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ràng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ca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Huế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60507913"/>
                  </a:ext>
                </a:extLst>
              </a:tr>
              <a:tr h="18047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450215" algn="l"/>
                        </a:tabLst>
                      </a:pP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kèm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diễn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truyền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thống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kèm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nghệ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thuật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còn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diễn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phục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vụ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khách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kèm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thiệu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khái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quát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ca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Huế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dẫn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chương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dành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khán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7513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1312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E5AFE-FD5F-4BBA-730C-B049C7E4B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1043550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3.Giá </a:t>
            </a:r>
            <a:r>
              <a:rPr lang="en-US" sz="36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trị</a:t>
            </a:r>
            <a:r>
              <a:rPr lang="en-US" sz="3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3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3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3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ca </a:t>
            </a:r>
            <a:r>
              <a:rPr lang="en-US" sz="36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Huế</a:t>
            </a:r>
            <a:b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D1E2D0-F828-3B69-DDF3-5702CE4C8E33}"/>
              </a:ext>
            </a:extLst>
          </p:cNvPr>
          <p:cNvSpPr txBox="1"/>
          <p:nvPr/>
        </p:nvSpPr>
        <p:spPr>
          <a:xfrm>
            <a:off x="838199" y="1978094"/>
            <a:ext cx="1051560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=&gt; Ca </a:t>
            </a:r>
            <a:r>
              <a:rPr lang="en-US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Huế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en-US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sản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hóa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phi </a:t>
            </a:r>
            <a:r>
              <a:rPr lang="en-US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quốc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Văn </a:t>
            </a:r>
            <a:r>
              <a:rPr lang="en-US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hóa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thao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Du </a:t>
            </a:r>
            <a:r>
              <a:rPr lang="en-US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lịch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615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9EFF8D9-8110-90DD-E37E-9D08071BF3F5}"/>
              </a:ext>
            </a:extLst>
          </p:cNvPr>
          <p:cNvSpPr txBox="1"/>
          <p:nvPr/>
        </p:nvSpPr>
        <p:spPr>
          <a:xfrm>
            <a:off x="366251" y="326861"/>
            <a:ext cx="11459497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Nghệ thuật</a:t>
            </a:r>
            <a:endParaRPr lang="en-US" sz="2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 Thông tin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văn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bản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được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Trình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bày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sắp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xếp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theo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trình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tự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: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khái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quát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đến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cụ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theo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thời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gian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rõ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ràng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chính</a:t>
            </a:r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xác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Văn</a:t>
            </a:r>
            <a:r>
              <a:rPr lang="fr-FR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bản</a:t>
            </a:r>
            <a:r>
              <a:rPr lang="fr-FR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đã</a:t>
            </a:r>
            <a:r>
              <a:rPr lang="fr-FR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sử</a:t>
            </a:r>
            <a:r>
              <a:rPr lang="fr-FR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dụng</a:t>
            </a:r>
            <a:r>
              <a:rPr lang="fr-FR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hiệu</a:t>
            </a:r>
            <a:r>
              <a:rPr lang="fr-FR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quả</a:t>
            </a:r>
            <a:r>
              <a:rPr lang="fr-FR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fr-FR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yếu</a:t>
            </a:r>
            <a:r>
              <a:rPr lang="fr-FR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tố</a:t>
            </a:r>
            <a:r>
              <a:rPr lang="fr-FR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fr-FR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văn</a:t>
            </a:r>
            <a:r>
              <a:rPr lang="fr-FR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bản</a:t>
            </a:r>
            <a:r>
              <a:rPr lang="fr-FR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thông</a:t>
            </a:r>
            <a:r>
              <a:rPr lang="fr-FR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tin. 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fr-FR" sz="28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vi-VN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han đề, số liệu, hình ảnh để truyền tải được nội dung, ý nghĩa đến người đọc.</a:t>
            </a:r>
            <a:r>
              <a: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vi-VN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Nội dung</a:t>
            </a:r>
            <a:endParaRPr lang="en-US" sz="2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cấp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diễn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Huế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lối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đơn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ngắn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gọn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đảo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dễ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dàng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cận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algn="just"/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kern="1200" dirty="0">
                <a:effectLst/>
                <a:latin typeface="Times New Roman" panose="02020603050405020304" pitchFamily="18" charset="0"/>
                <a:ea typeface="+mn-ea"/>
              </a:rPr>
              <a:t>Qua </a:t>
            </a:r>
            <a:r>
              <a:rPr lang="en-US" sz="2800" kern="1200" dirty="0" err="1">
                <a:effectLst/>
                <a:latin typeface="Times New Roman" panose="02020603050405020304" pitchFamily="18" charset="0"/>
                <a:ea typeface="+mn-ea"/>
              </a:rPr>
              <a:t>đó</a:t>
            </a:r>
            <a:r>
              <a:rPr lang="en-US" sz="2800" kern="1200" dirty="0">
                <a:effectLst/>
                <a:latin typeface="Times New Roman" panose="02020603050405020304" pitchFamily="18" charset="0"/>
                <a:ea typeface="+mn-ea"/>
              </a:rPr>
              <a:t>, </a:t>
            </a:r>
            <a:r>
              <a:rPr lang="en-US" sz="2800" kern="1200" dirty="0" err="1">
                <a:effectLst/>
                <a:latin typeface="Times New Roman" panose="02020603050405020304" pitchFamily="18" charset="0"/>
                <a:ea typeface="+mn-ea"/>
              </a:rPr>
              <a:t>văn</a:t>
            </a:r>
            <a:r>
              <a:rPr lang="en-US" sz="2800" kern="1200" dirty="0"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en-US" sz="2800" kern="1200" dirty="0" err="1">
                <a:effectLst/>
                <a:latin typeface="Times New Roman" panose="02020603050405020304" pitchFamily="18" charset="0"/>
                <a:ea typeface="+mn-ea"/>
              </a:rPr>
              <a:t>bản</a:t>
            </a:r>
            <a:r>
              <a:rPr lang="en-US" sz="2800" kern="1200" dirty="0"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en-US" sz="2800" kern="1200" dirty="0" err="1">
                <a:effectLst/>
                <a:latin typeface="Times New Roman" panose="02020603050405020304" pitchFamily="18" charset="0"/>
                <a:ea typeface="+mn-ea"/>
              </a:rPr>
              <a:t>có</a:t>
            </a:r>
            <a:r>
              <a:rPr lang="en-US" sz="2800" kern="1200" dirty="0"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en-US" sz="2800" kern="1200" dirty="0" err="1">
                <a:effectLst/>
                <a:latin typeface="Times New Roman" panose="02020603050405020304" pitchFamily="18" charset="0"/>
                <a:ea typeface="+mn-ea"/>
              </a:rPr>
              <a:t>tác</a:t>
            </a:r>
            <a:r>
              <a:rPr lang="en-US" sz="2800" kern="1200" dirty="0"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en-US" sz="2800" kern="1200" dirty="0" err="1">
                <a:effectLst/>
                <a:latin typeface="Times New Roman" panose="02020603050405020304" pitchFamily="18" charset="0"/>
                <a:ea typeface="+mn-ea"/>
              </a:rPr>
              <a:t>dụng</a:t>
            </a:r>
            <a:r>
              <a:rPr lang="en-US" sz="2800" kern="1200" dirty="0"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en-US" sz="2800" kern="1200" dirty="0" err="1">
                <a:effectLst/>
                <a:latin typeface="Times New Roman" panose="02020603050405020304" pitchFamily="18" charset="0"/>
                <a:ea typeface="+mn-ea"/>
              </a:rPr>
              <a:t>hiệu</a:t>
            </a:r>
            <a:r>
              <a:rPr lang="en-US" sz="2800" kern="1200" dirty="0"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en-US" sz="2800" kern="1200" dirty="0" err="1">
                <a:effectLst/>
                <a:latin typeface="Times New Roman" panose="02020603050405020304" pitchFamily="18" charset="0"/>
                <a:ea typeface="+mn-ea"/>
              </a:rPr>
              <a:t>quả</a:t>
            </a:r>
            <a:r>
              <a:rPr lang="en-US" sz="2800" kern="1200" dirty="0"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en-US" sz="2800" kern="1200" dirty="0" err="1">
                <a:effectLst/>
                <a:latin typeface="Times New Roman" panose="02020603050405020304" pitchFamily="18" charset="0"/>
                <a:ea typeface="+mn-ea"/>
              </a:rPr>
              <a:t>trong</a:t>
            </a:r>
            <a:r>
              <a:rPr lang="en-US" sz="2800" kern="1200" dirty="0"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en-US" sz="2800" kern="1200" dirty="0" err="1">
                <a:effectLst/>
                <a:latin typeface="Times New Roman" panose="02020603050405020304" pitchFamily="18" charset="0"/>
                <a:ea typeface="+mn-ea"/>
              </a:rPr>
              <a:t>việc</a:t>
            </a:r>
            <a:r>
              <a:rPr lang="en-US" sz="2800" kern="1200" dirty="0"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en-US" sz="2800" kern="1200" dirty="0" err="1">
                <a:effectLst/>
                <a:latin typeface="Times New Roman" panose="02020603050405020304" pitchFamily="18" charset="0"/>
                <a:ea typeface="+mn-ea"/>
              </a:rPr>
              <a:t>lan</a:t>
            </a:r>
            <a:r>
              <a:rPr lang="en-US" sz="2800" kern="1200" dirty="0"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en-US" sz="2800" kern="1200" dirty="0" err="1">
                <a:effectLst/>
                <a:latin typeface="Times New Roman" panose="02020603050405020304" pitchFamily="18" charset="0"/>
                <a:ea typeface="+mn-ea"/>
              </a:rPr>
              <a:t>tỏa</a:t>
            </a:r>
            <a:r>
              <a:rPr lang="en-US" sz="2800" kern="1200" dirty="0"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en-US" sz="2800" kern="1200" dirty="0" err="1">
                <a:effectLst/>
                <a:latin typeface="Times New Roman" panose="02020603050405020304" pitchFamily="18" charset="0"/>
                <a:ea typeface="+mn-ea"/>
              </a:rPr>
              <a:t>hiểu</a:t>
            </a:r>
            <a:r>
              <a:rPr lang="en-US" sz="2800" kern="1200" dirty="0"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en-US" sz="2800" kern="1200" dirty="0" err="1">
                <a:effectLst/>
                <a:latin typeface="Times New Roman" panose="02020603050405020304" pitchFamily="18" charset="0"/>
                <a:ea typeface="+mn-ea"/>
              </a:rPr>
              <a:t>biết</a:t>
            </a:r>
            <a:r>
              <a:rPr lang="en-US" sz="2800" kern="1200" dirty="0"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en-US" sz="2800" kern="1200" dirty="0" err="1">
                <a:effectLst/>
                <a:latin typeface="Times New Roman" panose="02020603050405020304" pitchFamily="18" charset="0"/>
                <a:ea typeface="+mn-ea"/>
              </a:rPr>
              <a:t>về</a:t>
            </a:r>
            <a:r>
              <a:rPr lang="en-US" sz="2800" kern="1200" dirty="0">
                <a:effectLst/>
                <a:latin typeface="Times New Roman" panose="02020603050405020304" pitchFamily="18" charset="0"/>
                <a:ea typeface="+mn-ea"/>
              </a:rPr>
              <a:t> ca </a:t>
            </a:r>
            <a:r>
              <a:rPr lang="en-US" sz="2800" kern="1200" dirty="0" err="1">
                <a:effectLst/>
                <a:latin typeface="Times New Roman" panose="02020603050405020304" pitchFamily="18" charset="0"/>
                <a:ea typeface="+mn-ea"/>
              </a:rPr>
              <a:t>Huế</a:t>
            </a:r>
            <a:r>
              <a:rPr lang="en-US" sz="2800" kern="1200" dirty="0">
                <a:effectLst/>
                <a:latin typeface="Times New Roman" panose="02020603050405020304" pitchFamily="18" charset="0"/>
                <a:ea typeface="+mn-ea"/>
              </a:rPr>
              <a:t> - </a:t>
            </a:r>
            <a:r>
              <a:rPr lang="en-US" sz="2800" kern="1200" dirty="0" err="1">
                <a:effectLst/>
                <a:latin typeface="Times New Roman" panose="02020603050405020304" pitchFamily="18" charset="0"/>
                <a:ea typeface="+mn-ea"/>
              </a:rPr>
              <a:t>một</a:t>
            </a:r>
            <a:r>
              <a:rPr lang="en-US" sz="2800" kern="1200" dirty="0">
                <a:effectLst/>
                <a:latin typeface="Times New Roman" panose="02020603050405020304" pitchFamily="18" charset="0"/>
                <a:ea typeface="+mn-ea"/>
              </a:rPr>
              <a:t> di </a:t>
            </a:r>
            <a:r>
              <a:rPr lang="en-US" sz="2800" kern="1200" dirty="0" err="1">
                <a:effectLst/>
                <a:latin typeface="Times New Roman" panose="02020603050405020304" pitchFamily="18" charset="0"/>
                <a:ea typeface="+mn-ea"/>
              </a:rPr>
              <a:t>sản</a:t>
            </a:r>
            <a:r>
              <a:rPr lang="en-US" sz="2800" kern="1200" dirty="0"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en-US" sz="2800" kern="1200" dirty="0" err="1">
                <a:effectLst/>
                <a:latin typeface="Times New Roman" panose="02020603050405020304" pitchFamily="18" charset="0"/>
                <a:ea typeface="+mn-ea"/>
              </a:rPr>
              <a:t>văn</a:t>
            </a:r>
            <a:r>
              <a:rPr lang="en-US" sz="2800" kern="1200" dirty="0"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en-US" sz="2800" kern="1200" dirty="0" err="1">
                <a:effectLst/>
                <a:latin typeface="Times New Roman" panose="02020603050405020304" pitchFamily="18" charset="0"/>
                <a:ea typeface="+mn-ea"/>
              </a:rPr>
              <a:t>hóa</a:t>
            </a:r>
            <a:r>
              <a:rPr lang="en-US" sz="2800" kern="1200" dirty="0"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en-US" sz="2800" kern="1200" dirty="0" err="1">
                <a:effectLst/>
                <a:latin typeface="Times New Roman" panose="02020603050405020304" pitchFamily="18" charset="0"/>
                <a:ea typeface="+mn-ea"/>
              </a:rPr>
              <a:t>của</a:t>
            </a:r>
            <a:r>
              <a:rPr lang="en-US" sz="2800" kern="1200" dirty="0"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en-US" sz="2800" kern="1200" dirty="0" err="1">
                <a:effectLst/>
                <a:latin typeface="Times New Roman" panose="02020603050405020304" pitchFamily="18" charset="0"/>
                <a:ea typeface="+mn-ea"/>
              </a:rPr>
              <a:t>dân</a:t>
            </a:r>
            <a:r>
              <a:rPr lang="en-US" sz="2800" kern="1200" dirty="0"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en-US" sz="2800" kern="1200" dirty="0" err="1">
                <a:effectLst/>
                <a:latin typeface="Times New Roman" panose="02020603050405020304" pitchFamily="18" charset="0"/>
                <a:ea typeface="+mn-ea"/>
              </a:rPr>
              <a:t>tộc</a:t>
            </a:r>
            <a:r>
              <a:rPr lang="en-US" sz="2800" kern="1200" dirty="0"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en-US" sz="2800" kern="1200" dirty="0" err="1">
                <a:effectLst/>
                <a:latin typeface="Times New Roman" panose="02020603050405020304" pitchFamily="18" charset="0"/>
                <a:ea typeface="+mn-ea"/>
              </a:rPr>
              <a:t>và</a:t>
            </a:r>
            <a:r>
              <a:rPr lang="en-US" sz="2800" kern="1200" dirty="0"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nhắc</a:t>
            </a:r>
            <a:r>
              <a: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nhở</a:t>
            </a:r>
            <a:r>
              <a: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trách</a:t>
            </a:r>
            <a:r>
              <a: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nhiệm</a:t>
            </a:r>
            <a:r>
              <a: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sản</a:t>
            </a:r>
            <a:r>
              <a: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hóa</a:t>
            </a:r>
            <a:r>
              <a: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phi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07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578</Words>
  <Application>Microsoft Office PowerPoint</Application>
  <PresentationFormat>Widescreen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BÀI 5: VĂN BẢN THÔNG TIN  ĐHVB: CA HUẾ (Theo Cục Di sản văn hoá; dsvh.gov.vn)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3.Giá trị đã được công nhận của ca Huế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9</cp:revision>
  <dcterms:created xsi:type="dcterms:W3CDTF">2024-12-11T03:35:57Z</dcterms:created>
  <dcterms:modified xsi:type="dcterms:W3CDTF">2024-12-17T03:12:31Z</dcterms:modified>
</cp:coreProperties>
</file>