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483" r:id="rId2"/>
    <p:sldId id="420" r:id="rId3"/>
    <p:sldId id="478" r:id="rId4"/>
    <p:sldId id="479" r:id="rId5"/>
    <p:sldId id="482" r:id="rId6"/>
    <p:sldId id="463" r:id="rId7"/>
    <p:sldId id="464" r:id="rId8"/>
    <p:sldId id="480" r:id="rId9"/>
    <p:sldId id="481" r:id="rId10"/>
    <p:sldId id="472" r:id="rId11"/>
    <p:sldId id="467" r:id="rId12"/>
    <p:sldId id="476" r:id="rId13"/>
    <p:sldId id="473" r:id="rId14"/>
    <p:sldId id="470" r:id="rId15"/>
    <p:sldId id="471" r:id="rId16"/>
    <p:sldId id="414" r:id="rId17"/>
  </p:sldIdLst>
  <p:sldSz cx="11887200" cy="7192963"/>
  <p:notesSz cx="9144000" cy="6858000"/>
  <p:defaultTextStyle>
    <a:defPPr>
      <a:defRPr lang="en-US"/>
    </a:defPPr>
    <a:lvl1pPr marL="0" algn="l" defTabSz="8539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26964" algn="l" defTabSz="8539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53931" algn="l" defTabSz="8539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80897" algn="l" defTabSz="8539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07862" algn="l" defTabSz="8539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134827" algn="l" defTabSz="8539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561795" algn="l" defTabSz="8539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988762" algn="l" defTabSz="8539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415726" algn="l" defTabSz="8539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6">
          <p15:clr>
            <a:srgbClr val="A4A3A4"/>
          </p15:clr>
        </p15:guide>
        <p15:guide id="2" pos="374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anh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FFFF"/>
    <a:srgbClr val="C5F7D2"/>
    <a:srgbClr val="66FF33"/>
    <a:srgbClr val="3333CC"/>
    <a:srgbClr val="D3EBD1"/>
    <a:srgbClr val="F4942A"/>
    <a:srgbClr val="DF5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8" autoAdjust="0"/>
    <p:restoredTop sz="93250" autoAdjust="0"/>
  </p:normalViewPr>
  <p:slideViewPr>
    <p:cSldViewPr>
      <p:cViewPr varScale="1">
        <p:scale>
          <a:sx n="65" d="100"/>
          <a:sy n="65" d="100"/>
        </p:scale>
        <p:origin x="894" y="78"/>
      </p:cViewPr>
      <p:guideLst>
        <p:guide orient="horz" pos="2266"/>
        <p:guide pos="37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69A50-FB47-4650-81F5-8A8442AFCCE2}" type="datetimeFigureOut">
              <a:rPr lang="en-US" smtClean="0"/>
              <a:t>17/1/2025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7925" y="514350"/>
            <a:ext cx="42481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4EFBC-E40B-4571-BFFF-A26AC5096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44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39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26964" algn="l" defTabSz="8539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53931" algn="l" defTabSz="8539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80897" algn="l" defTabSz="8539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07862" algn="l" defTabSz="8539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34827" algn="l" defTabSz="8539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61795" algn="l" defTabSz="8539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88762" algn="l" defTabSz="8539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15726" algn="l" defTabSz="8539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7925" y="514350"/>
            <a:ext cx="42481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f391192_0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9628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7925" y="514350"/>
            <a:ext cx="42481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f391192_0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7925" y="514350"/>
            <a:ext cx="42481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5f391192_04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7925" y="514350"/>
            <a:ext cx="42481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ed75ccf_09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7925" y="514350"/>
            <a:ext cx="42481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5f391192_04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163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47925" y="514350"/>
            <a:ext cx="42481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4EFBC-E40B-4571-BFFF-A26AC50963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43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34483"/>
            <a:ext cx="10104120" cy="1541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076012"/>
            <a:ext cx="8321040" cy="18382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4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9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4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9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9F03-CFDE-4587-AD78-7A78D83E4DCD}" type="datetimeFigureOut">
              <a:rPr lang="en-US" smtClean="0"/>
              <a:pPr/>
              <a:t>17/1/2025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3C8A-9543-4F67-8049-8073EF936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4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9F03-CFDE-4587-AD78-7A78D83E4DCD}" type="datetimeFigureOut">
              <a:rPr lang="en-US" smtClean="0"/>
              <a:pPr/>
              <a:t>17/1/2025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3C8A-9543-4F67-8049-8073EF936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2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301375"/>
            <a:ext cx="3477418" cy="6437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46" y="301375"/>
            <a:ext cx="10234137" cy="6437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9F03-CFDE-4587-AD78-7A78D83E4DCD}" type="datetimeFigureOut">
              <a:rPr lang="en-US" smtClean="0"/>
              <a:pPr/>
              <a:t>17/1/2025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3C8A-9543-4F67-8049-8073EF936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61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849893" y="2785482"/>
            <a:ext cx="6187350" cy="1621930"/>
          </a:xfrm>
          <a:prstGeom prst="rect">
            <a:avLst/>
          </a:prstGeom>
        </p:spPr>
        <p:txBody>
          <a:bodyPr spcFirstLastPara="1" wrap="square" lIns="122006" tIns="122006" rIns="122006" bIns="12200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5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5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5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5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5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5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5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1304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 txBox="1">
            <a:spLocks noGrp="1"/>
          </p:cNvSpPr>
          <p:nvPr>
            <p:ph type="title"/>
          </p:nvPr>
        </p:nvSpPr>
        <p:spPr>
          <a:xfrm>
            <a:off x="817668" y="820862"/>
            <a:ext cx="7812480" cy="1199037"/>
          </a:xfrm>
          <a:prstGeom prst="rect">
            <a:avLst/>
          </a:prstGeom>
        </p:spPr>
        <p:txBody>
          <a:bodyPr spcFirstLastPara="1" wrap="square" lIns="122006" tIns="122006" rIns="122006" bIns="12200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6"/>
          <p:cNvSpPr txBox="1">
            <a:spLocks noGrp="1"/>
          </p:cNvSpPr>
          <p:nvPr>
            <p:ph type="body" idx="1"/>
          </p:nvPr>
        </p:nvSpPr>
        <p:spPr>
          <a:xfrm>
            <a:off x="817668" y="2211170"/>
            <a:ext cx="3791970" cy="4199986"/>
          </a:xfrm>
          <a:prstGeom prst="rect">
            <a:avLst/>
          </a:prstGeom>
        </p:spPr>
        <p:txBody>
          <a:bodyPr spcFirstLastPara="1" wrap="square" lIns="122006" tIns="122006" rIns="122006" bIns="122006" anchor="t" anchorCtr="0">
            <a:noAutofit/>
          </a:bodyPr>
          <a:lstStyle>
            <a:lvl1pPr marL="610127" lvl="0" indent="-423699">
              <a:spcBef>
                <a:spcPts val="801"/>
              </a:spcBef>
              <a:spcAft>
                <a:spcPts val="0"/>
              </a:spcAft>
              <a:buSzPts val="1400"/>
              <a:buChar char="✢"/>
              <a:defRPr sz="2400"/>
            </a:lvl1pPr>
            <a:lvl2pPr marL="1220251" lvl="1" indent="-457598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30380" lvl="2" indent="-457598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3pPr>
            <a:lvl4pPr marL="2440505" lvl="3" indent="-457598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4pPr>
            <a:lvl5pPr marL="3050631" lvl="4" indent="-457598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60758" lvl="5" indent="-457598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6pPr>
            <a:lvl7pPr marL="4270881" lvl="6" indent="-457598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7pPr>
            <a:lvl8pPr marL="4881008" lvl="7" indent="-457598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91134" lvl="8" indent="-457598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9pPr>
          </a:lstStyle>
          <a:p>
            <a:endParaRPr/>
          </a:p>
        </p:txBody>
      </p:sp>
      <p:sp>
        <p:nvSpPr>
          <p:cNvPr id="276" name="Google Shape;276;p6"/>
          <p:cNvSpPr txBox="1">
            <a:spLocks noGrp="1"/>
          </p:cNvSpPr>
          <p:nvPr>
            <p:ph type="body" idx="2"/>
          </p:nvPr>
        </p:nvSpPr>
        <p:spPr>
          <a:xfrm>
            <a:off x="4838123" y="2211170"/>
            <a:ext cx="3791970" cy="4199986"/>
          </a:xfrm>
          <a:prstGeom prst="rect">
            <a:avLst/>
          </a:prstGeom>
        </p:spPr>
        <p:txBody>
          <a:bodyPr spcFirstLastPara="1" wrap="square" lIns="122006" tIns="122006" rIns="122006" bIns="122006" anchor="t" anchorCtr="0">
            <a:noAutofit/>
          </a:bodyPr>
          <a:lstStyle>
            <a:lvl1pPr marL="610127" lvl="0" indent="-423699">
              <a:spcBef>
                <a:spcPts val="801"/>
              </a:spcBef>
              <a:spcAft>
                <a:spcPts val="0"/>
              </a:spcAft>
              <a:buSzPts val="1400"/>
              <a:buChar char="✢"/>
              <a:defRPr sz="2400"/>
            </a:lvl1pPr>
            <a:lvl2pPr marL="1220251" lvl="1" indent="-457598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30380" lvl="2" indent="-457598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3pPr>
            <a:lvl4pPr marL="2440505" lvl="3" indent="-457598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4pPr>
            <a:lvl5pPr marL="3050631" lvl="4" indent="-457598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60758" lvl="5" indent="-457598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6pPr>
            <a:lvl7pPr marL="4270881" lvl="6" indent="-457598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7pPr>
            <a:lvl8pPr marL="4881008" lvl="7" indent="-457598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91134" lvl="8" indent="-457598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9pPr>
          </a:lstStyle>
          <a:p>
            <a:endParaRPr/>
          </a:p>
        </p:txBody>
      </p:sp>
      <p:sp>
        <p:nvSpPr>
          <p:cNvPr id="338" name="Google Shape;338;p6"/>
          <p:cNvSpPr txBox="1">
            <a:spLocks noGrp="1"/>
          </p:cNvSpPr>
          <p:nvPr>
            <p:ph type="sldNum" idx="12"/>
          </p:nvPr>
        </p:nvSpPr>
        <p:spPr>
          <a:xfrm>
            <a:off x="11123819" y="6642462"/>
            <a:ext cx="713310" cy="550433"/>
          </a:xfrm>
          <a:prstGeom prst="rect">
            <a:avLst/>
          </a:prstGeom>
        </p:spPr>
        <p:txBody>
          <a:bodyPr spcFirstLastPara="1" wrap="square" lIns="122006" tIns="122006" rIns="122006" bIns="12200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29548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"/>
          <p:cNvSpPr txBox="1">
            <a:spLocks noGrp="1"/>
          </p:cNvSpPr>
          <p:nvPr>
            <p:ph type="title"/>
          </p:nvPr>
        </p:nvSpPr>
        <p:spPr>
          <a:xfrm>
            <a:off x="817668" y="820862"/>
            <a:ext cx="7812480" cy="1199037"/>
          </a:xfrm>
          <a:prstGeom prst="rect">
            <a:avLst/>
          </a:prstGeom>
        </p:spPr>
        <p:txBody>
          <a:bodyPr spcFirstLastPara="1" wrap="square" lIns="122006" tIns="122006" rIns="122006" bIns="12200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7"/>
          <p:cNvSpPr txBox="1">
            <a:spLocks noGrp="1"/>
          </p:cNvSpPr>
          <p:nvPr>
            <p:ph type="body" idx="1"/>
          </p:nvPr>
        </p:nvSpPr>
        <p:spPr>
          <a:xfrm>
            <a:off x="817538" y="2211170"/>
            <a:ext cx="2518230" cy="3901275"/>
          </a:xfrm>
          <a:prstGeom prst="rect">
            <a:avLst/>
          </a:prstGeom>
        </p:spPr>
        <p:txBody>
          <a:bodyPr spcFirstLastPara="1" wrap="square" lIns="122006" tIns="122006" rIns="122006" bIns="122006" anchor="t" anchorCtr="0">
            <a:noAutofit/>
          </a:bodyPr>
          <a:lstStyle>
            <a:lvl1pPr marL="610127" lvl="0" indent="-423699" rtl="0">
              <a:spcBef>
                <a:spcPts val="801"/>
              </a:spcBef>
              <a:spcAft>
                <a:spcPts val="0"/>
              </a:spcAft>
              <a:buSzPts val="1400"/>
              <a:buChar char="✢"/>
              <a:defRPr sz="2400"/>
            </a:lvl1pPr>
            <a:lvl2pPr marL="1220251" lvl="1" indent="-45759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30380" lvl="2" indent="-45759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3pPr>
            <a:lvl4pPr marL="2440505" lvl="3" indent="-45759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4pPr>
            <a:lvl5pPr marL="3050631" lvl="4" indent="-45759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60758" lvl="5" indent="-45759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6pPr>
            <a:lvl7pPr marL="4270881" lvl="6" indent="-45759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7pPr>
            <a:lvl8pPr marL="4881008" lvl="7" indent="-45759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91134" lvl="8" indent="-45759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9pPr>
          </a:lstStyle>
          <a:p>
            <a:endParaRPr/>
          </a:p>
        </p:txBody>
      </p:sp>
      <p:sp>
        <p:nvSpPr>
          <p:cNvPr id="342" name="Google Shape;342;p7"/>
          <p:cNvSpPr txBox="1">
            <a:spLocks noGrp="1"/>
          </p:cNvSpPr>
          <p:nvPr>
            <p:ph type="body" idx="2"/>
          </p:nvPr>
        </p:nvSpPr>
        <p:spPr>
          <a:xfrm>
            <a:off x="3464750" y="2211170"/>
            <a:ext cx="2518230" cy="3901275"/>
          </a:xfrm>
          <a:prstGeom prst="rect">
            <a:avLst/>
          </a:prstGeom>
        </p:spPr>
        <p:txBody>
          <a:bodyPr spcFirstLastPara="1" wrap="square" lIns="122006" tIns="122006" rIns="122006" bIns="122006" anchor="t" anchorCtr="0">
            <a:noAutofit/>
          </a:bodyPr>
          <a:lstStyle>
            <a:lvl1pPr marL="610127" lvl="0" indent="-423699" rtl="0">
              <a:spcBef>
                <a:spcPts val="801"/>
              </a:spcBef>
              <a:spcAft>
                <a:spcPts val="0"/>
              </a:spcAft>
              <a:buSzPts val="1400"/>
              <a:buChar char="✢"/>
              <a:defRPr sz="2400"/>
            </a:lvl1pPr>
            <a:lvl2pPr marL="1220251" lvl="1" indent="-45759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30380" lvl="2" indent="-45759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3pPr>
            <a:lvl4pPr marL="2440505" lvl="3" indent="-45759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4pPr>
            <a:lvl5pPr marL="3050631" lvl="4" indent="-45759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60758" lvl="5" indent="-45759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6pPr>
            <a:lvl7pPr marL="4270881" lvl="6" indent="-45759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7pPr>
            <a:lvl8pPr marL="4881008" lvl="7" indent="-45759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91134" lvl="8" indent="-45759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9pPr>
          </a:lstStyle>
          <a:p>
            <a:endParaRPr/>
          </a:p>
        </p:txBody>
      </p:sp>
      <p:sp>
        <p:nvSpPr>
          <p:cNvPr id="343" name="Google Shape;343;p7"/>
          <p:cNvSpPr txBox="1">
            <a:spLocks noGrp="1"/>
          </p:cNvSpPr>
          <p:nvPr>
            <p:ph type="body" idx="3"/>
          </p:nvPr>
        </p:nvSpPr>
        <p:spPr>
          <a:xfrm>
            <a:off x="6111962" y="2211170"/>
            <a:ext cx="2518230" cy="3901275"/>
          </a:xfrm>
          <a:prstGeom prst="rect">
            <a:avLst/>
          </a:prstGeom>
        </p:spPr>
        <p:txBody>
          <a:bodyPr spcFirstLastPara="1" wrap="square" lIns="122006" tIns="122006" rIns="122006" bIns="122006" anchor="t" anchorCtr="0">
            <a:noAutofit/>
          </a:bodyPr>
          <a:lstStyle>
            <a:lvl1pPr marL="610127" lvl="0" indent="-423699" rtl="0">
              <a:spcBef>
                <a:spcPts val="801"/>
              </a:spcBef>
              <a:spcAft>
                <a:spcPts val="0"/>
              </a:spcAft>
              <a:buSzPts val="1400"/>
              <a:buChar char="✢"/>
              <a:defRPr sz="2400"/>
            </a:lvl1pPr>
            <a:lvl2pPr marL="1220251" lvl="1" indent="-45759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30380" lvl="2" indent="-45759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3pPr>
            <a:lvl4pPr marL="2440505" lvl="3" indent="-45759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4pPr>
            <a:lvl5pPr marL="3050631" lvl="4" indent="-45759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60758" lvl="5" indent="-45759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6pPr>
            <a:lvl7pPr marL="4270881" lvl="6" indent="-45759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7pPr>
            <a:lvl8pPr marL="4881008" lvl="7" indent="-45759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91134" lvl="8" indent="-45759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9pPr>
          </a:lstStyle>
          <a:p>
            <a:endParaRPr/>
          </a:p>
        </p:txBody>
      </p:sp>
      <p:sp>
        <p:nvSpPr>
          <p:cNvPr id="405" name="Google Shape;405;p7"/>
          <p:cNvSpPr txBox="1">
            <a:spLocks noGrp="1"/>
          </p:cNvSpPr>
          <p:nvPr>
            <p:ph type="sldNum" idx="12"/>
          </p:nvPr>
        </p:nvSpPr>
        <p:spPr>
          <a:xfrm>
            <a:off x="11123819" y="6642462"/>
            <a:ext cx="713310" cy="550433"/>
          </a:xfrm>
          <a:prstGeom prst="rect">
            <a:avLst/>
          </a:prstGeom>
        </p:spPr>
        <p:txBody>
          <a:bodyPr spcFirstLastPara="1" wrap="square" lIns="122006" tIns="122006" rIns="122006" bIns="12200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81652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bg>
      <p:bgPr>
        <a:solidFill>
          <a:schemeClr val="accent2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2"/>
          <p:cNvSpPr txBox="1">
            <a:spLocks noGrp="1"/>
          </p:cNvSpPr>
          <p:nvPr>
            <p:ph type="sldNum" idx="12"/>
          </p:nvPr>
        </p:nvSpPr>
        <p:spPr>
          <a:xfrm>
            <a:off x="5586945" y="6642462"/>
            <a:ext cx="713310" cy="550433"/>
          </a:xfrm>
          <a:prstGeom prst="rect">
            <a:avLst/>
          </a:prstGeom>
        </p:spPr>
        <p:txBody>
          <a:bodyPr spcFirstLastPara="1" wrap="square" lIns="122006" tIns="122006" rIns="122006" bIns="122006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150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BED06-F4F5-4F65-BB61-66E337AB4E01}" type="datetimeFigureOut">
              <a:rPr lang="en-US" smtClean="0"/>
              <a:pPr>
                <a:defRPr/>
              </a:pPr>
              <a:t>17/1/2025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B2775-4038-4D7F-A046-D5D8AC9CF5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7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622145"/>
            <a:ext cx="10104120" cy="1428602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048685"/>
            <a:ext cx="10104120" cy="157346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9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99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49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9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48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98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47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97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9F03-CFDE-4587-AD78-7A78D83E4DCD}" type="datetimeFigureOut">
              <a:rPr lang="en-US" smtClean="0"/>
              <a:pPr/>
              <a:t>17/1/2025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3C8A-9543-4F67-8049-8073EF936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1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4" y="1759948"/>
            <a:ext cx="6855778" cy="49784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1759948"/>
            <a:ext cx="6855778" cy="49784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9F03-CFDE-4587-AD78-7A78D83E4DCD}" type="datetimeFigureOut">
              <a:rPr lang="en-US" smtClean="0"/>
              <a:pPr/>
              <a:t>17/1/2025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3C8A-9543-4F67-8049-8073EF936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6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88052"/>
            <a:ext cx="10698480" cy="11988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10092"/>
            <a:ext cx="5252244" cy="6710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972" indent="0">
              <a:buNone/>
              <a:defRPr sz="2400" b="1"/>
            </a:lvl2pPr>
            <a:lvl3pPr marL="1089940" indent="0">
              <a:buNone/>
              <a:defRPr sz="2100" b="1"/>
            </a:lvl3pPr>
            <a:lvl4pPr marL="1634910" indent="0">
              <a:buNone/>
              <a:defRPr sz="1900" b="1"/>
            </a:lvl4pPr>
            <a:lvl5pPr marL="2179880" indent="0">
              <a:buNone/>
              <a:defRPr sz="1900" b="1"/>
            </a:lvl5pPr>
            <a:lvl6pPr marL="2724849" indent="0">
              <a:buNone/>
              <a:defRPr sz="1900" b="1"/>
            </a:lvl6pPr>
            <a:lvl7pPr marL="3269820" indent="0">
              <a:buNone/>
              <a:defRPr sz="1900" b="1"/>
            </a:lvl7pPr>
            <a:lvl8pPr marL="3814790" indent="0">
              <a:buNone/>
              <a:defRPr sz="1900" b="1"/>
            </a:lvl8pPr>
            <a:lvl9pPr marL="4359759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281104"/>
            <a:ext cx="5252244" cy="414427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610092"/>
            <a:ext cx="5254308" cy="6710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972" indent="0">
              <a:buNone/>
              <a:defRPr sz="2400" b="1"/>
            </a:lvl2pPr>
            <a:lvl3pPr marL="1089940" indent="0">
              <a:buNone/>
              <a:defRPr sz="2100" b="1"/>
            </a:lvl3pPr>
            <a:lvl4pPr marL="1634910" indent="0">
              <a:buNone/>
              <a:defRPr sz="1900" b="1"/>
            </a:lvl4pPr>
            <a:lvl5pPr marL="2179880" indent="0">
              <a:buNone/>
              <a:defRPr sz="1900" b="1"/>
            </a:lvl5pPr>
            <a:lvl6pPr marL="2724849" indent="0">
              <a:buNone/>
              <a:defRPr sz="1900" b="1"/>
            </a:lvl6pPr>
            <a:lvl7pPr marL="3269820" indent="0">
              <a:buNone/>
              <a:defRPr sz="1900" b="1"/>
            </a:lvl7pPr>
            <a:lvl8pPr marL="3814790" indent="0">
              <a:buNone/>
              <a:defRPr sz="1900" b="1"/>
            </a:lvl8pPr>
            <a:lvl9pPr marL="4359759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281104"/>
            <a:ext cx="5254308" cy="414427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9F03-CFDE-4587-AD78-7A78D83E4DCD}" type="datetimeFigureOut">
              <a:rPr lang="en-US" smtClean="0"/>
              <a:pPr/>
              <a:t>17/1/2025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3C8A-9543-4F67-8049-8073EF936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9F03-CFDE-4587-AD78-7A78D83E4DCD}" type="datetimeFigureOut">
              <a:rPr lang="en-US" smtClean="0"/>
              <a:pPr/>
              <a:t>17/1/2025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3C8A-9543-4F67-8049-8073EF936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5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B78B-24C2-4B5E-87DB-1598C22B8425}" type="datetimeFigureOut">
              <a:rPr lang="en-US" smtClean="0"/>
              <a:t>17/1/2025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1735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3" y="286386"/>
            <a:ext cx="3910807" cy="121880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86389"/>
            <a:ext cx="6645275" cy="6138995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3" y="1505197"/>
            <a:ext cx="3910807" cy="4920187"/>
          </a:xfrm>
        </p:spPr>
        <p:txBody>
          <a:bodyPr/>
          <a:lstStyle>
            <a:lvl1pPr marL="0" indent="0">
              <a:buNone/>
              <a:defRPr sz="1700"/>
            </a:lvl1pPr>
            <a:lvl2pPr marL="544972" indent="0">
              <a:buNone/>
              <a:defRPr sz="1400"/>
            </a:lvl2pPr>
            <a:lvl3pPr marL="1089940" indent="0">
              <a:buNone/>
              <a:defRPr sz="1200"/>
            </a:lvl3pPr>
            <a:lvl4pPr marL="1634910" indent="0">
              <a:buNone/>
              <a:defRPr sz="1100"/>
            </a:lvl4pPr>
            <a:lvl5pPr marL="2179880" indent="0">
              <a:buNone/>
              <a:defRPr sz="1100"/>
            </a:lvl5pPr>
            <a:lvl6pPr marL="2724849" indent="0">
              <a:buNone/>
              <a:defRPr sz="1100"/>
            </a:lvl6pPr>
            <a:lvl7pPr marL="3269820" indent="0">
              <a:buNone/>
              <a:defRPr sz="1100"/>
            </a:lvl7pPr>
            <a:lvl8pPr marL="3814790" indent="0">
              <a:buNone/>
              <a:defRPr sz="1100"/>
            </a:lvl8pPr>
            <a:lvl9pPr marL="435975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9F03-CFDE-4587-AD78-7A78D83E4DCD}" type="datetimeFigureOut">
              <a:rPr lang="en-US" smtClean="0"/>
              <a:pPr/>
              <a:t>17/1/2025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3C8A-9543-4F67-8049-8073EF936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035074"/>
            <a:ext cx="7132320" cy="5944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42704"/>
            <a:ext cx="7132320" cy="4315778"/>
          </a:xfrm>
        </p:spPr>
        <p:txBody>
          <a:bodyPr/>
          <a:lstStyle>
            <a:lvl1pPr marL="0" indent="0">
              <a:buNone/>
              <a:defRPr sz="3800"/>
            </a:lvl1pPr>
            <a:lvl2pPr marL="544972" indent="0">
              <a:buNone/>
              <a:defRPr sz="3300"/>
            </a:lvl2pPr>
            <a:lvl3pPr marL="1089940" indent="0">
              <a:buNone/>
              <a:defRPr sz="2900"/>
            </a:lvl3pPr>
            <a:lvl4pPr marL="1634910" indent="0">
              <a:buNone/>
              <a:defRPr sz="2400"/>
            </a:lvl4pPr>
            <a:lvl5pPr marL="2179880" indent="0">
              <a:buNone/>
              <a:defRPr sz="2400"/>
            </a:lvl5pPr>
            <a:lvl6pPr marL="2724849" indent="0">
              <a:buNone/>
              <a:defRPr sz="2400"/>
            </a:lvl6pPr>
            <a:lvl7pPr marL="3269820" indent="0">
              <a:buNone/>
              <a:defRPr sz="2400"/>
            </a:lvl7pPr>
            <a:lvl8pPr marL="3814790" indent="0">
              <a:buNone/>
              <a:defRPr sz="2400"/>
            </a:lvl8pPr>
            <a:lvl9pPr marL="4359759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629493"/>
            <a:ext cx="7132320" cy="844174"/>
          </a:xfrm>
        </p:spPr>
        <p:txBody>
          <a:bodyPr/>
          <a:lstStyle>
            <a:lvl1pPr marL="0" indent="0">
              <a:buNone/>
              <a:defRPr sz="1700"/>
            </a:lvl1pPr>
            <a:lvl2pPr marL="544972" indent="0">
              <a:buNone/>
              <a:defRPr sz="1400"/>
            </a:lvl2pPr>
            <a:lvl3pPr marL="1089940" indent="0">
              <a:buNone/>
              <a:defRPr sz="1200"/>
            </a:lvl3pPr>
            <a:lvl4pPr marL="1634910" indent="0">
              <a:buNone/>
              <a:defRPr sz="1100"/>
            </a:lvl4pPr>
            <a:lvl5pPr marL="2179880" indent="0">
              <a:buNone/>
              <a:defRPr sz="1100"/>
            </a:lvl5pPr>
            <a:lvl6pPr marL="2724849" indent="0">
              <a:buNone/>
              <a:defRPr sz="1100"/>
            </a:lvl6pPr>
            <a:lvl7pPr marL="3269820" indent="0">
              <a:buNone/>
              <a:defRPr sz="1100"/>
            </a:lvl7pPr>
            <a:lvl8pPr marL="3814790" indent="0">
              <a:buNone/>
              <a:defRPr sz="1100"/>
            </a:lvl8pPr>
            <a:lvl9pPr marL="435975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9F03-CFDE-4587-AD78-7A78D83E4DCD}" type="datetimeFigureOut">
              <a:rPr lang="en-US" smtClean="0"/>
              <a:pPr/>
              <a:t>17/1/2025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3C8A-9543-4F67-8049-8073EF936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8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88052"/>
            <a:ext cx="10698480" cy="1198827"/>
          </a:xfrm>
          <a:prstGeom prst="rect">
            <a:avLst/>
          </a:prstGeom>
        </p:spPr>
        <p:txBody>
          <a:bodyPr vert="horz" lIns="108995" tIns="54498" rIns="108995" bIns="5449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78361"/>
            <a:ext cx="10698480" cy="4747023"/>
          </a:xfrm>
          <a:prstGeom prst="rect">
            <a:avLst/>
          </a:prstGeom>
        </p:spPr>
        <p:txBody>
          <a:bodyPr vert="horz" lIns="108995" tIns="54498" rIns="108995" bIns="5449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666814"/>
            <a:ext cx="2773680" cy="382959"/>
          </a:xfrm>
          <a:prstGeom prst="rect">
            <a:avLst/>
          </a:prstGeom>
        </p:spPr>
        <p:txBody>
          <a:bodyPr vert="horz" lIns="108995" tIns="54498" rIns="108995" bIns="544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A9F03-CFDE-4587-AD78-7A78D83E4DCD}" type="datetimeFigureOut">
              <a:rPr lang="en-US" smtClean="0"/>
              <a:pPr/>
              <a:t>17/1/2025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666814"/>
            <a:ext cx="3764280" cy="382959"/>
          </a:xfrm>
          <a:prstGeom prst="rect">
            <a:avLst/>
          </a:prstGeom>
        </p:spPr>
        <p:txBody>
          <a:bodyPr vert="horz" lIns="108995" tIns="54498" rIns="108995" bIns="544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666814"/>
            <a:ext cx="2773680" cy="382959"/>
          </a:xfrm>
          <a:prstGeom prst="rect">
            <a:avLst/>
          </a:prstGeom>
        </p:spPr>
        <p:txBody>
          <a:bodyPr vert="horz" lIns="108995" tIns="54498" rIns="108995" bIns="544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B3C8A-9543-4F67-8049-8073EF936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2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xStyles>
    <p:titleStyle>
      <a:lvl1pPr algn="ctr" defTabSz="108994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728" indent="-408728" algn="l" defTabSz="108994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5576" indent="-340607" algn="l" defTabSz="1089940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2425" indent="-272486" algn="l" defTabSz="108994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7394" indent="-272486" algn="l" defTabSz="108994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2366" indent="-272486" algn="l" defTabSz="10899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7335" indent="-272486" algn="l" defTabSz="10899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42305" indent="-272486" algn="l" defTabSz="10899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7275" indent="-272486" algn="l" defTabSz="10899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32245" indent="-272486" algn="l" defTabSz="10899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99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972" algn="l" defTabSz="10899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940" algn="l" defTabSz="10899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4910" algn="l" defTabSz="10899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9880" algn="l" defTabSz="10899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4849" algn="l" defTabSz="10899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9820" algn="l" defTabSz="10899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4790" algn="l" defTabSz="10899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9759" algn="l" defTabSz="10899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sv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3"/>
          <p:cNvSpPr txBox="1">
            <a:spLocks noGrp="1"/>
          </p:cNvSpPr>
          <p:nvPr>
            <p:ph type="ctrTitle"/>
          </p:nvPr>
        </p:nvSpPr>
        <p:spPr>
          <a:xfrm>
            <a:off x="2209800" y="4815681"/>
            <a:ext cx="7696200" cy="1066800"/>
          </a:xfrm>
          <a:prstGeom prst="rect">
            <a:avLst/>
          </a:prstGeom>
        </p:spPr>
        <p:txBody>
          <a:bodyPr spcFirstLastPara="1" wrap="square" lIns="122006" tIns="122006" rIns="122006" bIns="122006" anchor="ctr" anchorCtr="0">
            <a:prstTxWarp prst="textPlain">
              <a:avLst/>
            </a:prstTxWarp>
            <a:noAutofit/>
          </a:bodyPr>
          <a:lstStyle/>
          <a:p>
            <a:pPr>
              <a:lnSpc>
                <a:spcPct val="135000"/>
              </a:lnSpc>
              <a:spcBef>
                <a:spcPts val="801"/>
              </a:spcBef>
              <a:spcAft>
                <a:spcPts val="801"/>
              </a:spcAft>
            </a:pP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GV THỰC HIỆN: ĐỖ THỊ NGỌC ANH </a:t>
            </a:r>
            <a:endParaRPr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639;p13"/>
          <p:cNvSpPr txBox="1">
            <a:spLocks/>
          </p:cNvSpPr>
          <p:nvPr/>
        </p:nvSpPr>
        <p:spPr>
          <a:xfrm>
            <a:off x="304801" y="1158081"/>
            <a:ext cx="11506200" cy="2057400"/>
          </a:xfrm>
          <a:prstGeom prst="rect">
            <a:avLst/>
          </a:prstGeom>
        </p:spPr>
        <p:txBody>
          <a:bodyPr spcFirstLastPara="1" vert="horz" wrap="square" lIns="122006" tIns="122006" rIns="122006" bIns="122006" numCol="1" rtlCol="0" anchor="ctr" anchorCtr="0">
            <a:prstTxWarp prst="textPlain">
              <a:avLst/>
            </a:prstTxWarp>
            <a:noAutofit/>
          </a:bodyPr>
          <a:lstStyle>
            <a:lvl1pPr lvl="0" algn="ctr" defTabSz="108994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5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5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5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5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5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5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5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5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500">
                <a:solidFill>
                  <a:schemeClr val="lt1"/>
                </a:solidFill>
              </a:defRPr>
            </a:lvl9pPr>
          </a:lstStyle>
          <a:p>
            <a:pPr>
              <a:lnSpc>
                <a:spcPct val="135000"/>
              </a:lnSpc>
              <a:spcBef>
                <a:spcPts val="801"/>
              </a:spcBef>
              <a:spcAft>
                <a:spcPts val="801"/>
              </a:spcAft>
            </a:pP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TRƯỜNG THCS HOÀI HƯƠNG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0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9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00881"/>
            <a:ext cx="7812480" cy="759415"/>
          </a:xfrm>
        </p:spPr>
        <p:txBody>
          <a:bodyPr/>
          <a:lstStyle/>
          <a:p>
            <a:pPr algn="ctr"/>
            <a:r>
              <a:rPr lang="en-GB" sz="3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  <a:endParaRPr lang="en-US" sz="3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7DB1A8-914B-9947-BB25-8BF471884A21}"/>
              </a:ext>
            </a:extLst>
          </p:cNvPr>
          <p:cNvSpPr txBox="1"/>
          <p:nvPr/>
        </p:nvSpPr>
        <p:spPr>
          <a:xfrm>
            <a:off x="4745945" y="3505950"/>
            <a:ext cx="4786161" cy="2048743"/>
          </a:xfrm>
          <a:prstGeom prst="rect">
            <a:avLst/>
          </a:prstGeom>
          <a:noFill/>
        </p:spPr>
        <p:txBody>
          <a:bodyPr wrap="square" lIns="122026" tIns="61012" rIns="122026" bIns="61012">
            <a:spAutoFit/>
          </a:bodyPr>
          <a:lstStyle/>
          <a:p>
            <a:pPr algn="just" defTabSz="1220251">
              <a:lnSpc>
                <a:spcPct val="150000"/>
              </a:lnSpc>
              <a:buClr>
                <a:srgbClr val="000000"/>
              </a:buClr>
              <a:defRPr/>
            </a:pPr>
            <a:r>
              <a:rPr lang="en-GB" sz="29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/>
                <a:sym typeface="Arial"/>
              </a:rPr>
              <a:t>Yêu</a:t>
            </a:r>
            <a:r>
              <a:rPr lang="en-GB" sz="2900" b="1" kern="0" dirty="0">
                <a:solidFill>
                  <a:srgbClr val="FF000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GB" sz="29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/>
                <a:sym typeface="Arial"/>
              </a:rPr>
              <a:t>cầu</a:t>
            </a:r>
            <a:r>
              <a:rPr lang="en-GB" sz="2900" b="1" kern="0" dirty="0">
                <a:solidFill>
                  <a:srgbClr val="FF0000"/>
                </a:solidFill>
                <a:latin typeface="Arial" panose="020B0604020202020204" pitchFamily="34" charset="0"/>
                <a:cs typeface="Arial"/>
                <a:sym typeface="Arial"/>
              </a:rPr>
              <a:t>: </a:t>
            </a:r>
          </a:p>
          <a:p>
            <a:pPr marL="457598" indent="-457598" algn="just" defTabSz="122025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r>
              <a:rPr lang="en-GB" sz="29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Dùng</a:t>
            </a:r>
            <a:r>
              <a:rPr lang="en-GB" sz="29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29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nhiệt</a:t>
            </a:r>
            <a:r>
              <a:rPr lang="en-GB" sz="29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29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kế</a:t>
            </a:r>
            <a:r>
              <a:rPr lang="en-GB" sz="29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y </a:t>
            </a:r>
            <a:r>
              <a:rPr lang="en-GB" sz="29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tế</a:t>
            </a:r>
            <a:r>
              <a:rPr lang="en-GB" sz="29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29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để</a:t>
            </a:r>
            <a:r>
              <a:rPr lang="en-GB" sz="29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29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đo</a:t>
            </a:r>
            <a:r>
              <a:rPr lang="en-GB" sz="29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29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nhiệt</a:t>
            </a:r>
            <a:r>
              <a:rPr lang="en-GB" sz="29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29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độ</a:t>
            </a:r>
            <a:r>
              <a:rPr lang="en-GB" sz="29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29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cơ</a:t>
            </a:r>
            <a:r>
              <a:rPr lang="en-GB" sz="29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29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thể</a:t>
            </a:r>
            <a:r>
              <a:rPr lang="en-GB" sz="29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29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em</a:t>
            </a:r>
            <a:r>
              <a:rPr lang="en-GB" sz="29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endParaRPr lang="vi-VN" sz="2900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2157" y="2173646"/>
            <a:ext cx="3766625" cy="569492"/>
          </a:xfrm>
          <a:prstGeom prst="rect">
            <a:avLst/>
          </a:prstGeom>
          <a:noFill/>
        </p:spPr>
        <p:txBody>
          <a:bodyPr wrap="square" lIns="122026" tIns="61012" rIns="122026" bIns="61012">
            <a:spAutoFit/>
          </a:bodyPr>
          <a:lstStyle/>
          <a:p>
            <a:pPr algn="just" defTabSz="1220251">
              <a:buClr>
                <a:srgbClr val="000000"/>
              </a:buClr>
              <a:defRPr/>
            </a:pPr>
            <a:r>
              <a:rPr lang="en-US" sz="2900" b="1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Hoạt</a:t>
            </a:r>
            <a:r>
              <a:rPr lang="en-US" sz="2900" b="1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00" b="1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động</a:t>
            </a:r>
            <a:r>
              <a:rPr lang="en-US" sz="2900" b="1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00" b="1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</a:t>
            </a:r>
            <a:r>
              <a:rPr lang="en-US" sz="2900" b="1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00" b="1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nhân</a:t>
            </a:r>
            <a:endParaRPr lang="en-US" sz="2900" b="1" kern="0" dirty="0">
              <a:solidFill>
                <a:srgbClr val="7030A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26" name="Picture 2" descr="Hy hữu cháu bé bị nhiễm độc thủy ngân qua da do nhiệt kế thủy ngân vỡ | Y  tế | Vietnam+ (VietnamPlu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03" y="3182715"/>
            <a:ext cx="4104530" cy="330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77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2006" tIns="122006" rIns="122006" bIns="122006" anchor="t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741077" y="2301082"/>
            <a:ext cx="9803570" cy="3299470"/>
          </a:xfrm>
          <a:prstGeom prst="rect">
            <a:avLst/>
          </a:prstGeom>
        </p:spPr>
        <p:txBody>
          <a:bodyPr wrap="square" lIns="122026" tIns="61012" rIns="122026" bIns="61012">
            <a:spAutoFit/>
          </a:bodyPr>
          <a:lstStyle/>
          <a:p>
            <a:pPr>
              <a:lnSpc>
                <a:spcPct val="130000"/>
              </a:lnSpc>
              <a:spcBef>
                <a:spcPts val="801"/>
              </a:spcBef>
              <a:spcAft>
                <a:spcPts val="801"/>
              </a:spcAft>
            </a:pPr>
            <a:r>
              <a:rPr lang="vi-VN" sz="3200" dirty="0"/>
              <a:t>A. </a:t>
            </a:r>
            <a:r>
              <a:rPr lang="en-GB" sz="3200" dirty="0" err="1"/>
              <a:t>Dãn</a:t>
            </a:r>
            <a:r>
              <a:rPr lang="en-GB" sz="3200" dirty="0"/>
              <a:t> </a:t>
            </a:r>
            <a:r>
              <a:rPr lang="en-GB" sz="3200" dirty="0" err="1"/>
              <a:t>nở</a:t>
            </a:r>
            <a:r>
              <a:rPr lang="en-GB" sz="3200" dirty="0"/>
              <a:t> </a:t>
            </a:r>
            <a:r>
              <a:rPr lang="en-GB" sz="3200" dirty="0" err="1"/>
              <a:t>vì</a:t>
            </a:r>
            <a:r>
              <a:rPr lang="en-GB" sz="3200" dirty="0"/>
              <a:t> </a:t>
            </a:r>
            <a:r>
              <a:rPr lang="en-GB" sz="3200" dirty="0" err="1"/>
              <a:t>nhiệt</a:t>
            </a:r>
            <a:r>
              <a:rPr lang="en-GB" sz="3200" dirty="0"/>
              <a:t> </a:t>
            </a:r>
            <a:r>
              <a:rPr lang="en-GB" sz="3200" dirty="0" err="1"/>
              <a:t>của</a:t>
            </a:r>
            <a:r>
              <a:rPr lang="en-GB" sz="3200" dirty="0"/>
              <a:t> </a:t>
            </a:r>
            <a:r>
              <a:rPr lang="en-GB" sz="3200" dirty="0" err="1"/>
              <a:t>chất</a:t>
            </a:r>
            <a:r>
              <a:rPr lang="en-GB" sz="3200" dirty="0"/>
              <a:t> </a:t>
            </a:r>
            <a:r>
              <a:rPr lang="en-GB" sz="3200" dirty="0" err="1"/>
              <a:t>lỏng</a:t>
            </a:r>
            <a:r>
              <a:rPr lang="en-GB" sz="3200" dirty="0"/>
              <a:t>.</a:t>
            </a:r>
            <a:endParaRPr lang="vi-VN" sz="3200" dirty="0"/>
          </a:p>
          <a:p>
            <a:pPr>
              <a:lnSpc>
                <a:spcPct val="130000"/>
              </a:lnSpc>
              <a:spcBef>
                <a:spcPts val="801"/>
              </a:spcBef>
              <a:spcAft>
                <a:spcPts val="801"/>
              </a:spcAft>
            </a:pPr>
            <a:r>
              <a:rPr lang="vi-VN" sz="3200" dirty="0"/>
              <a:t>B. </a:t>
            </a:r>
            <a:r>
              <a:rPr lang="en-GB" sz="3200" dirty="0" err="1"/>
              <a:t>Dãn</a:t>
            </a:r>
            <a:r>
              <a:rPr lang="en-GB" sz="3200" dirty="0"/>
              <a:t> </a:t>
            </a:r>
            <a:r>
              <a:rPr lang="en-GB" sz="3200" dirty="0" err="1"/>
              <a:t>nở</a:t>
            </a:r>
            <a:r>
              <a:rPr lang="en-GB" sz="3200" dirty="0"/>
              <a:t> </a:t>
            </a:r>
            <a:r>
              <a:rPr lang="en-GB" sz="3200" dirty="0" err="1"/>
              <a:t>vì</a:t>
            </a:r>
            <a:r>
              <a:rPr lang="en-GB" sz="3200" dirty="0"/>
              <a:t> </a:t>
            </a:r>
            <a:r>
              <a:rPr lang="en-GB" sz="3200" dirty="0" err="1"/>
              <a:t>nhiệt</a:t>
            </a:r>
            <a:r>
              <a:rPr lang="en-GB" sz="3200" dirty="0"/>
              <a:t> </a:t>
            </a:r>
            <a:r>
              <a:rPr lang="en-GB" sz="3200" dirty="0" err="1"/>
              <a:t>của</a:t>
            </a:r>
            <a:r>
              <a:rPr lang="en-GB" sz="3200" dirty="0"/>
              <a:t> </a:t>
            </a:r>
            <a:r>
              <a:rPr lang="en-GB" sz="3200" dirty="0" err="1"/>
              <a:t>chất</a:t>
            </a:r>
            <a:r>
              <a:rPr lang="en-GB" sz="3200" dirty="0"/>
              <a:t> </a:t>
            </a:r>
            <a:r>
              <a:rPr lang="en-GB" sz="3200" dirty="0" err="1"/>
              <a:t>khí</a:t>
            </a:r>
            <a:r>
              <a:rPr lang="en-GB" sz="3200" dirty="0"/>
              <a:t>.</a:t>
            </a:r>
            <a:endParaRPr lang="vi-VN" sz="3200" dirty="0"/>
          </a:p>
          <a:p>
            <a:pPr>
              <a:lnSpc>
                <a:spcPct val="130000"/>
              </a:lnSpc>
              <a:spcBef>
                <a:spcPts val="801"/>
              </a:spcBef>
              <a:spcAft>
                <a:spcPts val="801"/>
              </a:spcAft>
            </a:pPr>
            <a:r>
              <a:rPr lang="vi-VN" sz="3200" dirty="0"/>
              <a:t>C.</a:t>
            </a:r>
            <a:r>
              <a:rPr lang="en-GB" sz="3200" dirty="0"/>
              <a:t> </a:t>
            </a:r>
            <a:r>
              <a:rPr lang="en-GB" sz="3200" dirty="0" err="1"/>
              <a:t>Thay</a:t>
            </a:r>
            <a:r>
              <a:rPr lang="en-GB" sz="3200" dirty="0"/>
              <a:t> </a:t>
            </a:r>
            <a:r>
              <a:rPr lang="en-GB" sz="3200" dirty="0" err="1"/>
              <a:t>đổi</a:t>
            </a:r>
            <a:r>
              <a:rPr lang="en-GB" sz="3200" dirty="0"/>
              <a:t> </a:t>
            </a:r>
            <a:r>
              <a:rPr lang="en-GB" sz="3200" dirty="0" err="1"/>
              <a:t>màu</a:t>
            </a:r>
            <a:r>
              <a:rPr lang="en-GB" sz="3200" dirty="0"/>
              <a:t> </a:t>
            </a:r>
            <a:r>
              <a:rPr lang="en-GB" sz="3200" dirty="0" err="1"/>
              <a:t>sắc</a:t>
            </a:r>
            <a:r>
              <a:rPr lang="en-GB" sz="3200" dirty="0"/>
              <a:t> </a:t>
            </a:r>
            <a:r>
              <a:rPr lang="en-GB" sz="3200" dirty="0" err="1"/>
              <a:t>của</a:t>
            </a:r>
            <a:r>
              <a:rPr lang="en-GB" sz="3200" dirty="0"/>
              <a:t> </a:t>
            </a:r>
            <a:r>
              <a:rPr lang="en-GB" sz="3200" dirty="0" err="1"/>
              <a:t>một</a:t>
            </a:r>
            <a:r>
              <a:rPr lang="en-GB" sz="3200" dirty="0"/>
              <a:t> </a:t>
            </a:r>
            <a:r>
              <a:rPr lang="en-GB" sz="3200" dirty="0" err="1"/>
              <a:t>vật</a:t>
            </a:r>
            <a:r>
              <a:rPr lang="en-GB" sz="3200" dirty="0"/>
              <a:t> </a:t>
            </a:r>
            <a:r>
              <a:rPr lang="en-GB" sz="3200" dirty="0" err="1"/>
              <a:t>theo</a:t>
            </a:r>
            <a:r>
              <a:rPr lang="en-GB" sz="3200" dirty="0"/>
              <a:t> </a:t>
            </a:r>
            <a:r>
              <a:rPr lang="en-GB" sz="3200" dirty="0" err="1"/>
              <a:t>nhiệt</a:t>
            </a:r>
            <a:r>
              <a:rPr lang="en-GB" sz="3200" dirty="0"/>
              <a:t> </a:t>
            </a:r>
            <a:r>
              <a:rPr lang="en-GB" sz="3200" dirty="0" err="1"/>
              <a:t>độ</a:t>
            </a:r>
            <a:r>
              <a:rPr lang="vi-VN" sz="3200" dirty="0"/>
              <a:t>.</a:t>
            </a:r>
          </a:p>
          <a:p>
            <a:pPr>
              <a:lnSpc>
                <a:spcPct val="130000"/>
              </a:lnSpc>
              <a:spcBef>
                <a:spcPts val="801"/>
              </a:spcBef>
              <a:spcAft>
                <a:spcPts val="801"/>
              </a:spcAft>
            </a:pPr>
            <a:r>
              <a:rPr lang="vi-VN" sz="3200" dirty="0"/>
              <a:t>D. </a:t>
            </a:r>
            <a:r>
              <a:rPr lang="en-GB" sz="3200" dirty="0" err="1"/>
              <a:t>Hiện</a:t>
            </a:r>
            <a:r>
              <a:rPr lang="en-GB" sz="3200" dirty="0"/>
              <a:t> </a:t>
            </a:r>
            <a:r>
              <a:rPr lang="en-GB" sz="3200" dirty="0" err="1"/>
              <a:t>tượng</a:t>
            </a:r>
            <a:r>
              <a:rPr lang="en-GB" sz="3200" dirty="0"/>
              <a:t> </a:t>
            </a:r>
            <a:r>
              <a:rPr lang="en-GB" sz="3200" dirty="0" err="1"/>
              <a:t>nóng</a:t>
            </a:r>
            <a:r>
              <a:rPr lang="en-GB" sz="3200" dirty="0"/>
              <a:t> </a:t>
            </a:r>
            <a:r>
              <a:rPr lang="en-GB" sz="3200" dirty="0" err="1"/>
              <a:t>chảy</a:t>
            </a:r>
            <a:r>
              <a:rPr lang="en-GB" sz="3200" dirty="0"/>
              <a:t> </a:t>
            </a:r>
            <a:r>
              <a:rPr lang="en-GB" sz="3200" dirty="0" err="1"/>
              <a:t>của</a:t>
            </a:r>
            <a:r>
              <a:rPr lang="en-GB" sz="3200" dirty="0"/>
              <a:t> </a:t>
            </a:r>
            <a:r>
              <a:rPr lang="en-GB" sz="3200" dirty="0" err="1"/>
              <a:t>các</a:t>
            </a:r>
            <a:r>
              <a:rPr lang="en-GB" sz="3200" dirty="0"/>
              <a:t> </a:t>
            </a:r>
            <a:r>
              <a:rPr lang="en-GB" sz="3200" dirty="0" err="1"/>
              <a:t>chất</a:t>
            </a:r>
            <a:r>
              <a:rPr lang="vi-VN" sz="3200" dirty="0"/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1076" y="852113"/>
            <a:ext cx="10993723" cy="1305078"/>
          </a:xfrm>
          <a:prstGeom prst="rect">
            <a:avLst/>
          </a:prstGeom>
        </p:spPr>
        <p:txBody>
          <a:bodyPr wrap="square" lIns="122026" tIns="61012" rIns="122026" bIns="61012">
            <a:spAutoFit/>
          </a:bodyPr>
          <a:lstStyle/>
          <a:p>
            <a:pPr>
              <a:lnSpc>
                <a:spcPct val="120000"/>
              </a:lnSpc>
              <a:spcBef>
                <a:spcPts val="801"/>
              </a:spcBef>
              <a:spcAft>
                <a:spcPts val="801"/>
              </a:spcAft>
            </a:pPr>
            <a:r>
              <a:rPr lang="vi-VN" sz="2900" b="1" u="sng" dirty="0">
                <a:solidFill>
                  <a:srgbClr val="0033CC"/>
                </a:solidFill>
              </a:rPr>
              <a:t>Câu 1</a:t>
            </a:r>
            <a:r>
              <a:rPr lang="vi-VN" sz="2900" b="1" dirty="0">
                <a:solidFill>
                  <a:srgbClr val="0033CC"/>
                </a:solidFill>
              </a:rPr>
              <a:t>.</a:t>
            </a:r>
            <a:r>
              <a:rPr lang="vi-VN" sz="2900" dirty="0">
                <a:solidFill>
                  <a:srgbClr val="0033CC"/>
                </a:solidFill>
              </a:rPr>
              <a:t> </a:t>
            </a:r>
            <a:r>
              <a:rPr lang="en-US" sz="3200" dirty="0" err="1">
                <a:solidFill>
                  <a:srgbClr val="0033CC"/>
                </a:solidFill>
                <a:ea typeface="Calibri" panose="020F0502020204030204" pitchFamily="34" charset="0"/>
              </a:rPr>
              <a:t>Nguyên</a:t>
            </a:r>
            <a:r>
              <a:rPr lang="en-US" sz="3200" dirty="0">
                <a:solidFill>
                  <a:srgbClr val="0033CC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a typeface="Calibri" panose="020F0502020204030204" pitchFamily="34" charset="0"/>
              </a:rPr>
              <a:t>tắc</a:t>
            </a:r>
            <a:r>
              <a:rPr lang="en-US" sz="3200" dirty="0">
                <a:solidFill>
                  <a:srgbClr val="0033CC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a typeface="Calibri" panose="020F0502020204030204" pitchFamily="34" charset="0"/>
              </a:rPr>
              <a:t>nào</a:t>
            </a:r>
            <a:r>
              <a:rPr lang="en-US" sz="3200" dirty="0">
                <a:solidFill>
                  <a:srgbClr val="0033CC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a typeface="Calibri" panose="020F0502020204030204" pitchFamily="34" charset="0"/>
              </a:rPr>
              <a:t>dưới</a:t>
            </a:r>
            <a:r>
              <a:rPr lang="en-US" sz="3200" dirty="0">
                <a:solidFill>
                  <a:srgbClr val="0033CC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a typeface="Calibri" panose="020F0502020204030204" pitchFamily="34" charset="0"/>
              </a:rPr>
              <a:t>đây</a:t>
            </a:r>
            <a:r>
              <a:rPr lang="en-US" sz="3200" dirty="0">
                <a:solidFill>
                  <a:srgbClr val="0033CC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a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rgbClr val="0033CC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a typeface="Calibri" panose="020F0502020204030204" pitchFamily="34" charset="0"/>
              </a:rPr>
              <a:t>sử</a:t>
            </a:r>
            <a:r>
              <a:rPr lang="en-US" sz="3200" dirty="0">
                <a:solidFill>
                  <a:srgbClr val="0033CC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a typeface="Calibri" panose="020F0502020204030204" pitchFamily="34" charset="0"/>
              </a:rPr>
              <a:t>dụng</a:t>
            </a:r>
            <a:r>
              <a:rPr lang="en-US" sz="3200" dirty="0">
                <a:solidFill>
                  <a:srgbClr val="0033CC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a typeface="Calibri" panose="020F0502020204030204" pitchFamily="34" charset="0"/>
              </a:rPr>
              <a:t>để</a:t>
            </a:r>
            <a:r>
              <a:rPr lang="en-US" sz="3200" dirty="0">
                <a:solidFill>
                  <a:srgbClr val="0033CC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a typeface="Calibri" panose="020F0502020204030204" pitchFamily="34" charset="0"/>
              </a:rPr>
              <a:t>chế</a:t>
            </a:r>
            <a:r>
              <a:rPr lang="en-US" sz="3200" dirty="0">
                <a:solidFill>
                  <a:srgbClr val="0033CC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a typeface="Calibri" panose="020F0502020204030204" pitchFamily="34" charset="0"/>
              </a:rPr>
              <a:t>tạo</a:t>
            </a:r>
            <a:r>
              <a:rPr lang="en-US" sz="3200" dirty="0">
                <a:solidFill>
                  <a:srgbClr val="0033CC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a typeface="Calibri" panose="020F0502020204030204" pitchFamily="34" charset="0"/>
              </a:rPr>
              <a:t>nhiệt</a:t>
            </a:r>
            <a:r>
              <a:rPr lang="en-US" sz="3200" dirty="0">
                <a:solidFill>
                  <a:srgbClr val="0033CC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a typeface="Calibri" panose="020F0502020204030204" pitchFamily="34" charset="0"/>
              </a:rPr>
              <a:t>kế</a:t>
            </a:r>
            <a:r>
              <a:rPr lang="en-US" sz="3200" dirty="0">
                <a:solidFill>
                  <a:srgbClr val="0033CC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a typeface="Calibri" panose="020F0502020204030204" pitchFamily="34" charset="0"/>
              </a:rPr>
              <a:t>thường</a:t>
            </a:r>
            <a:r>
              <a:rPr lang="en-US" sz="3200" dirty="0">
                <a:solidFill>
                  <a:srgbClr val="0033CC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a typeface="Calibri" panose="020F0502020204030204" pitchFamily="34" charset="0"/>
              </a:rPr>
              <a:t>dùng</a:t>
            </a:r>
            <a:r>
              <a:rPr lang="en-US" sz="3200" dirty="0">
                <a:solidFill>
                  <a:srgbClr val="0033CC"/>
                </a:solidFill>
                <a:ea typeface="Calibri" panose="020F0502020204030204" pitchFamily="34" charset="0"/>
              </a:rPr>
              <a:t>?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5" y="243685"/>
            <a:ext cx="2895601" cy="584715"/>
          </a:xfrm>
          <a:prstGeom prst="rect">
            <a:avLst/>
          </a:prstGeom>
          <a:noFill/>
        </p:spPr>
        <p:txBody>
          <a:bodyPr wrap="square" lIns="91378" tIns="45690" rIns="91378" bIns="45690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79437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60C2B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0C2B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2" y="1996281"/>
            <a:ext cx="10058400" cy="2308264"/>
          </a:xfrm>
          <a:prstGeom prst="rect">
            <a:avLst/>
          </a:prstGeom>
          <a:solidFill>
            <a:schemeClr val="bg1"/>
          </a:solidFill>
        </p:spPr>
        <p:txBody>
          <a:bodyPr wrap="square" lIns="91378" tIns="45690" rIns="91378" bIns="4569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</a:rPr>
              <a:t>TL</a:t>
            </a:r>
            <a:r>
              <a:rPr lang="en-US" sz="3200" dirty="0">
                <a:solidFill>
                  <a:srgbClr val="FF0000"/>
                </a:solidFill>
              </a:rPr>
              <a:t>: - </a:t>
            </a:r>
            <a:r>
              <a:rPr lang="en-US" sz="3200" dirty="0" err="1">
                <a:solidFill>
                  <a:srgbClr val="FF0000"/>
                </a:solidFill>
              </a:rPr>
              <a:t>không</a:t>
            </a:r>
            <a:r>
              <a:rPr lang="en-US" sz="3200" dirty="0">
                <a:solidFill>
                  <a:srgbClr val="FF0000"/>
                </a:solidFill>
              </a:rPr>
              <a:t> , </a:t>
            </a:r>
            <a:r>
              <a:rPr lang="en-US" sz="3200" dirty="0" err="1">
                <a:solidFill>
                  <a:srgbClr val="FF0000"/>
                </a:solidFill>
              </a:rPr>
              <a:t>vì</a:t>
            </a:r>
            <a:r>
              <a:rPr lang="en-US" sz="3200" dirty="0">
                <a:solidFill>
                  <a:srgbClr val="FF0000"/>
                </a:solidFill>
              </a:rPr>
              <a:t> GHĐ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nhiệt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kế</a:t>
            </a:r>
            <a:r>
              <a:rPr lang="en-US" sz="3200" dirty="0">
                <a:solidFill>
                  <a:srgbClr val="FF0000"/>
                </a:solidFill>
              </a:rPr>
              <a:t> y </a:t>
            </a:r>
            <a:r>
              <a:rPr lang="en-US" sz="3200" dirty="0" err="1">
                <a:solidFill>
                  <a:srgbClr val="FF0000"/>
                </a:solidFill>
              </a:rPr>
              <a:t>tế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từ</a:t>
            </a:r>
            <a:r>
              <a:rPr lang="en-US" sz="3200" dirty="0" smtClean="0">
                <a:solidFill>
                  <a:srgbClr val="FF0000"/>
                </a:solidFill>
              </a:rPr>
              <a:t> 35</a:t>
            </a:r>
            <a:r>
              <a:rPr lang="en-US" sz="3200" baseline="30000" dirty="0" smtClean="0">
                <a:solidFill>
                  <a:srgbClr val="FF0000"/>
                </a:solidFill>
              </a:rPr>
              <a:t>0</a:t>
            </a:r>
            <a:r>
              <a:rPr lang="en-US" sz="3200" dirty="0" smtClean="0">
                <a:solidFill>
                  <a:srgbClr val="FF0000"/>
                </a:solidFill>
              </a:rPr>
              <a:t>C </a:t>
            </a:r>
            <a:r>
              <a:rPr lang="en-US" sz="3200" dirty="0" err="1" smtClean="0">
                <a:solidFill>
                  <a:srgbClr val="FF0000"/>
                </a:solidFill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</a:rPr>
              <a:t> 42</a:t>
            </a:r>
            <a:r>
              <a:rPr lang="en-US" sz="3200" baseline="30000" dirty="0" smtClean="0">
                <a:solidFill>
                  <a:srgbClr val="FF0000"/>
                </a:solidFill>
              </a:rPr>
              <a:t>0</a:t>
            </a:r>
            <a:r>
              <a:rPr lang="en-US" sz="3200" dirty="0" smtClean="0">
                <a:solidFill>
                  <a:srgbClr val="FF0000"/>
                </a:solidFill>
              </a:rPr>
              <a:t>C, </a:t>
            </a:r>
            <a:r>
              <a:rPr lang="en-US" sz="3200" dirty="0" err="1">
                <a:solidFill>
                  <a:srgbClr val="FF0000"/>
                </a:solidFill>
              </a:rPr>
              <a:t>còn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nhiệt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độ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nước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đang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 100</a:t>
            </a:r>
            <a:r>
              <a:rPr lang="en-US" sz="3200" baseline="30000" dirty="0">
                <a:solidFill>
                  <a:srgbClr val="FF0000"/>
                </a:solidFill>
              </a:rPr>
              <a:t>0</a:t>
            </a:r>
            <a:r>
              <a:rPr lang="en-US" sz="3200" dirty="0">
                <a:solidFill>
                  <a:srgbClr val="FF0000"/>
                </a:solidFill>
              </a:rPr>
              <a:t>C, </a:t>
            </a:r>
            <a:r>
              <a:rPr lang="en-US" sz="3200" dirty="0" err="1">
                <a:solidFill>
                  <a:srgbClr val="FF0000"/>
                </a:solidFill>
              </a:rPr>
              <a:t>nếu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sẽ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hỏng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nhiệt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kế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2" y="472281"/>
            <a:ext cx="9982198" cy="1521034"/>
          </a:xfrm>
          <a:prstGeom prst="rect">
            <a:avLst/>
          </a:prstGeom>
        </p:spPr>
        <p:txBody>
          <a:bodyPr wrap="square" lIns="122026" tIns="61012" rIns="122026" bIns="61012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GB" sz="32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3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nhiệt</a:t>
            </a:r>
            <a:r>
              <a:rPr lang="en-US" sz="3200" dirty="0"/>
              <a:t> </a:t>
            </a:r>
            <a:r>
              <a:rPr lang="en-US" sz="3200" dirty="0" err="1"/>
              <a:t>kế</a:t>
            </a:r>
            <a:r>
              <a:rPr lang="en-US" sz="3200" dirty="0"/>
              <a:t> y </a:t>
            </a:r>
            <a:r>
              <a:rPr lang="en-US" sz="3200" dirty="0" err="1"/>
              <a:t>tế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nhiệt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đang</a:t>
            </a:r>
            <a:r>
              <a:rPr lang="en-US" sz="3200" dirty="0"/>
              <a:t> </a:t>
            </a:r>
            <a:r>
              <a:rPr lang="en-US" sz="3200" dirty="0" err="1"/>
              <a:t>sôi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ấm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? </a:t>
            </a:r>
            <a:r>
              <a:rPr lang="en-US" sz="3200" dirty="0" err="1"/>
              <a:t>Tại</a:t>
            </a:r>
            <a:r>
              <a:rPr lang="en-US" sz="3200" dirty="0"/>
              <a:t> </a:t>
            </a:r>
            <a:r>
              <a:rPr lang="en-US" sz="3200" dirty="0" err="1"/>
              <a:t>sao</a:t>
            </a:r>
            <a:r>
              <a:rPr lang="en-US" sz="3200" dirty="0"/>
              <a:t>?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2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9CA955-79F3-4322-8EE1-C3C74689E971}"/>
              </a:ext>
            </a:extLst>
          </p:cNvPr>
          <p:cNvSpPr/>
          <p:nvPr/>
        </p:nvSpPr>
        <p:spPr>
          <a:xfrm>
            <a:off x="1" y="0"/>
            <a:ext cx="11887200" cy="5437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 defTabSz="914024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2" name="Freeform: Shape 291">
            <a:extLst>
              <a:ext uri="{FF2B5EF4-FFF2-40B4-BE49-F238E27FC236}">
                <a16:creationId xmlns:a16="http://schemas.microsoft.com/office/drawing/2014/main" id="{94C23D56-D212-4389-A4E6-C28E0A955CB4}"/>
              </a:ext>
            </a:extLst>
          </p:cNvPr>
          <p:cNvSpPr/>
          <p:nvPr/>
        </p:nvSpPr>
        <p:spPr>
          <a:xfrm>
            <a:off x="583747" y="0"/>
            <a:ext cx="1560194" cy="546562"/>
          </a:xfrm>
          <a:custGeom>
            <a:avLst/>
            <a:gdLst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819762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961251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465" h="521110">
                <a:moveTo>
                  <a:pt x="0" y="0"/>
                </a:moveTo>
                <a:lnTo>
                  <a:pt x="1223465" y="0"/>
                </a:lnTo>
                <a:lnTo>
                  <a:pt x="961251" y="521110"/>
                </a:lnTo>
                <a:lnTo>
                  <a:pt x="57103" y="521110"/>
                </a:lnTo>
                <a:lnTo>
                  <a:pt x="396150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DD2B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03" tIns="45702" rIns="91403" bIns="45702" rtlCol="0" anchor="ctr">
            <a:noAutofit/>
          </a:bodyPr>
          <a:lstStyle/>
          <a:p>
            <a:pPr algn="ctr" defTabSz="914024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CC9A04-15E6-4638-9B7F-63904B58400B}"/>
              </a:ext>
            </a:extLst>
          </p:cNvPr>
          <p:cNvGrpSpPr/>
          <p:nvPr/>
        </p:nvGrpSpPr>
        <p:grpSpPr>
          <a:xfrm>
            <a:off x="1" y="4"/>
            <a:ext cx="1001835" cy="546563"/>
            <a:chOff x="0" y="0"/>
            <a:chExt cx="1027522" cy="521111"/>
          </a:xfrm>
        </p:grpSpPr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CB5F7F1C-F0DE-49D0-91A7-D9B199D51415}"/>
                </a:ext>
              </a:extLst>
            </p:cNvPr>
            <p:cNvSpPr/>
            <p:nvPr/>
          </p:nvSpPr>
          <p:spPr>
            <a:xfrm>
              <a:off x="631372" y="0"/>
              <a:ext cx="396150" cy="521109"/>
            </a:xfrm>
            <a:custGeom>
              <a:avLst/>
              <a:gdLst>
                <a:gd name="connsiteX0" fmla="*/ 0 w 396150"/>
                <a:gd name="connsiteY0" fmla="*/ 0 h 521109"/>
                <a:gd name="connsiteX1" fmla="*/ 396150 w 396150"/>
                <a:gd name="connsiteY1" fmla="*/ 0 h 521109"/>
                <a:gd name="connsiteX2" fmla="*/ 57103 w 396150"/>
                <a:gd name="connsiteY2" fmla="*/ 521109 h 521109"/>
                <a:gd name="connsiteX3" fmla="*/ 0 w 396150"/>
                <a:gd name="connsiteY3" fmla="*/ 521109 h 521109"/>
                <a:gd name="connsiteX4" fmla="*/ 0 w 396150"/>
                <a:gd name="connsiteY4" fmla="*/ 0 h 52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150" h="521109">
                  <a:moveTo>
                    <a:pt x="0" y="0"/>
                  </a:moveTo>
                  <a:lnTo>
                    <a:pt x="396150" y="0"/>
                  </a:lnTo>
                  <a:lnTo>
                    <a:pt x="57103" y="521109"/>
                  </a:lnTo>
                  <a:lnTo>
                    <a:pt x="0" y="521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024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45AA6CA8-0CDD-45A3-981E-29F1CDD035F3}"/>
                </a:ext>
              </a:extLst>
            </p:cNvPr>
            <p:cNvSpPr/>
            <p:nvPr/>
          </p:nvSpPr>
          <p:spPr>
            <a:xfrm>
              <a:off x="0" y="1"/>
              <a:ext cx="688475" cy="521110"/>
            </a:xfrm>
            <a:custGeom>
              <a:avLst/>
              <a:gdLst>
                <a:gd name="connsiteX0" fmla="*/ 0 w 688475"/>
                <a:gd name="connsiteY0" fmla="*/ 0 h 521110"/>
                <a:gd name="connsiteX1" fmla="*/ 631372 w 688475"/>
                <a:gd name="connsiteY1" fmla="*/ 0 h 521110"/>
                <a:gd name="connsiteX2" fmla="*/ 631372 w 688475"/>
                <a:gd name="connsiteY2" fmla="*/ 521109 h 521110"/>
                <a:gd name="connsiteX3" fmla="*/ 688475 w 688475"/>
                <a:gd name="connsiteY3" fmla="*/ 521109 h 521110"/>
                <a:gd name="connsiteX4" fmla="*/ 688474 w 688475"/>
                <a:gd name="connsiteY4" fmla="*/ 521110 h 521110"/>
                <a:gd name="connsiteX5" fmla="*/ 0 w 688475"/>
                <a:gd name="connsiteY5" fmla="*/ 521110 h 521110"/>
                <a:gd name="connsiteX6" fmla="*/ 0 w 688475"/>
                <a:gd name="connsiteY6" fmla="*/ 0 h 52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8475" h="521110">
                  <a:moveTo>
                    <a:pt x="0" y="0"/>
                  </a:moveTo>
                  <a:lnTo>
                    <a:pt x="631372" y="0"/>
                  </a:lnTo>
                  <a:lnTo>
                    <a:pt x="631372" y="521109"/>
                  </a:lnTo>
                  <a:lnTo>
                    <a:pt x="688475" y="521109"/>
                  </a:lnTo>
                  <a:lnTo>
                    <a:pt x="688474" y="521110"/>
                  </a:lnTo>
                  <a:lnTo>
                    <a:pt x="0" y="521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024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06" name="Freeform: Shape 305">
            <a:extLst>
              <a:ext uri="{FF2B5EF4-FFF2-40B4-BE49-F238E27FC236}">
                <a16:creationId xmlns:a16="http://schemas.microsoft.com/office/drawing/2014/main" id="{1333F57C-43A8-4628-A8E9-5AA1CED92005}"/>
              </a:ext>
            </a:extLst>
          </p:cNvPr>
          <p:cNvSpPr/>
          <p:nvPr/>
        </p:nvSpPr>
        <p:spPr>
          <a:xfrm>
            <a:off x="1563639" y="0"/>
            <a:ext cx="1560194" cy="546562"/>
          </a:xfrm>
          <a:custGeom>
            <a:avLst/>
            <a:gdLst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819762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961251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465" h="521110">
                <a:moveTo>
                  <a:pt x="0" y="0"/>
                </a:moveTo>
                <a:lnTo>
                  <a:pt x="1223465" y="0"/>
                </a:lnTo>
                <a:lnTo>
                  <a:pt x="961251" y="521110"/>
                </a:lnTo>
                <a:lnTo>
                  <a:pt x="57103" y="521110"/>
                </a:lnTo>
                <a:lnTo>
                  <a:pt x="396150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8D92A4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03" tIns="45702" rIns="91403" bIns="45702" rtlCol="0" anchor="ctr">
            <a:noAutofit/>
          </a:bodyPr>
          <a:lstStyle/>
          <a:p>
            <a:pPr algn="ctr" defTabSz="914024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F901F4FB-802C-4E6F-89B6-B998A959B283}"/>
              </a:ext>
            </a:extLst>
          </p:cNvPr>
          <p:cNvSpPr txBox="1"/>
          <p:nvPr/>
        </p:nvSpPr>
        <p:spPr>
          <a:xfrm>
            <a:off x="314963" y="700881"/>
            <a:ext cx="11572238" cy="1200292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400">
                <a:solidFill>
                  <a:schemeClr val="bg1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defRPr>
            </a:lvl1pPr>
          </a:lstStyle>
          <a:p>
            <a:pPr defTabSz="914024">
              <a:defRPr/>
            </a:pPr>
            <a:r>
              <a:rPr lang="en-US" b="1" u="sng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prstClr val="black"/>
                </a:solidFill>
                <a:latin typeface="+mj-lt"/>
              </a:rPr>
              <a:t>Trong các nhiệt độ sau: 0°C, 5°C, 36,5°C, 323°C, hãy chọn nhiệt độ thích hợp cho mỗi hiện tượng, quá trình trong </a:t>
            </a:r>
            <a:r>
              <a:rPr lang="en-US" b="1" dirty="0" err="1">
                <a:solidFill>
                  <a:prstClr val="black"/>
                </a:solidFill>
                <a:latin typeface="+mj-lt"/>
              </a:rPr>
              <a:t>hình</a:t>
            </a:r>
            <a:r>
              <a:rPr lang="en-US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+mj-lt"/>
              </a:rPr>
              <a:t>sau</a:t>
            </a:r>
            <a:r>
              <a:rPr lang="en-US" b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89CA9A1-9CF7-4A1A-8D29-5A036D02C84E}"/>
              </a:ext>
            </a:extLst>
          </p:cNvPr>
          <p:cNvSpPr/>
          <p:nvPr/>
        </p:nvSpPr>
        <p:spPr>
          <a:xfrm>
            <a:off x="2699293" y="0"/>
            <a:ext cx="1560194" cy="546562"/>
          </a:xfrm>
          <a:custGeom>
            <a:avLst/>
            <a:gdLst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819762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961251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961251 w 1223465"/>
              <a:gd name="connsiteY2" fmla="*/ 521110 h 521110"/>
              <a:gd name="connsiteX3" fmla="*/ 57103 w 1223465"/>
              <a:gd name="connsiteY3" fmla="*/ 521110 h 521110"/>
              <a:gd name="connsiteX4" fmla="*/ 312921 w 1223465"/>
              <a:gd name="connsiteY4" fmla="*/ 10886 h 521110"/>
              <a:gd name="connsiteX5" fmla="*/ 0 w 1223465"/>
              <a:gd name="connsiteY5" fmla="*/ 1 h 521110"/>
              <a:gd name="connsiteX6" fmla="*/ 0 w 1223465"/>
              <a:gd name="connsiteY6" fmla="*/ 0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465" h="521110">
                <a:moveTo>
                  <a:pt x="0" y="0"/>
                </a:moveTo>
                <a:lnTo>
                  <a:pt x="1223465" y="0"/>
                </a:lnTo>
                <a:lnTo>
                  <a:pt x="961251" y="521110"/>
                </a:lnTo>
                <a:lnTo>
                  <a:pt x="57103" y="521110"/>
                </a:lnTo>
                <a:lnTo>
                  <a:pt x="312921" y="10886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C074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03" tIns="45702" rIns="91403" bIns="45702" rtlCol="0" anchor="ctr">
            <a:noAutofit/>
          </a:bodyPr>
          <a:lstStyle/>
          <a:p>
            <a:pPr algn="ctr" defTabSz="914024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E139D3A-E87D-4131-AB7C-66EADA0EA5D5}"/>
              </a:ext>
            </a:extLst>
          </p:cNvPr>
          <p:cNvSpPr/>
          <p:nvPr/>
        </p:nvSpPr>
        <p:spPr>
          <a:xfrm>
            <a:off x="3842790" y="0"/>
            <a:ext cx="1560194" cy="546562"/>
          </a:xfrm>
          <a:custGeom>
            <a:avLst/>
            <a:gdLst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819762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961251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961251 w 1223465"/>
              <a:gd name="connsiteY2" fmla="*/ 521110 h 521110"/>
              <a:gd name="connsiteX3" fmla="*/ 57103 w 1223465"/>
              <a:gd name="connsiteY3" fmla="*/ 521110 h 521110"/>
              <a:gd name="connsiteX4" fmla="*/ 312921 w 1223465"/>
              <a:gd name="connsiteY4" fmla="*/ 10886 h 521110"/>
              <a:gd name="connsiteX5" fmla="*/ 0 w 1223465"/>
              <a:gd name="connsiteY5" fmla="*/ 1 h 521110"/>
              <a:gd name="connsiteX6" fmla="*/ 0 w 1223465"/>
              <a:gd name="connsiteY6" fmla="*/ 0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465" h="521110">
                <a:moveTo>
                  <a:pt x="0" y="0"/>
                </a:moveTo>
                <a:lnTo>
                  <a:pt x="1223465" y="0"/>
                </a:lnTo>
                <a:lnTo>
                  <a:pt x="961251" y="521110"/>
                </a:lnTo>
                <a:lnTo>
                  <a:pt x="57103" y="521110"/>
                </a:lnTo>
                <a:lnTo>
                  <a:pt x="312921" y="10886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B5EAEA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03" tIns="45702" rIns="91403" bIns="45702" rtlCol="0" anchor="ctr">
            <a:noAutofit/>
          </a:bodyPr>
          <a:lstStyle/>
          <a:p>
            <a:pPr algn="ctr" defTabSz="914024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Graphic 15" descr="Thermometer">
            <a:extLst>
              <a:ext uri="{FF2B5EF4-FFF2-40B4-BE49-F238E27FC236}">
                <a16:creationId xmlns:a16="http://schemas.microsoft.com/office/drawing/2014/main" id="{69ACF8A5-5846-4627-A934-F3ACD77CDB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42146" y="4"/>
            <a:ext cx="503185" cy="5412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32E007-FAF8-44C5-9193-31C85B4C9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0" b="94866" l="39508" r="74918">
                        <a14:foregroundMark x1="47049" y1="90954" x2="60164" y2="948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20593"/>
          <a:stretch/>
        </p:blipFill>
        <p:spPr bwMode="auto">
          <a:xfrm>
            <a:off x="330203" y="3033513"/>
            <a:ext cx="1766987" cy="28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ồi nấu kim loại bằng Graphite">
            <a:extLst>
              <a:ext uri="{FF2B5EF4-FFF2-40B4-BE49-F238E27FC236}">
                <a16:creationId xmlns:a16="http://schemas.microsoft.com/office/drawing/2014/main" id="{E08F4C8E-446C-4C3C-99D6-112124434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08" y="3712478"/>
            <a:ext cx="2619757" cy="187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ua nhiệt kế cho trẻ sơ sinh nên mua loại nào, mua ở đâu?">
            <a:extLst>
              <a:ext uri="{FF2B5EF4-FFF2-40B4-BE49-F238E27FC236}">
                <a16:creationId xmlns:a16="http://schemas.microsoft.com/office/drawing/2014/main" id="{DAB2FE30-DA5E-4F14-871D-3BF622972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184" y="3680842"/>
            <a:ext cx="3156317" cy="190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ABABE6C1-121A-4840-B538-8043E50C8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122" y="3785605"/>
            <a:ext cx="2560080" cy="163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17BFB4-A412-4557-877B-D56292127C95}"/>
              </a:ext>
            </a:extLst>
          </p:cNvPr>
          <p:cNvSpPr txBox="1"/>
          <p:nvPr/>
        </p:nvSpPr>
        <p:spPr>
          <a:xfrm>
            <a:off x="359136" y="5881786"/>
            <a:ext cx="499389" cy="646294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400">
                <a:solidFill>
                  <a:schemeClr val="bg1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defRPr>
            </a:lvl1pPr>
          </a:lstStyle>
          <a:p>
            <a:pPr defTabSz="914024">
              <a:defRPr/>
            </a:pPr>
            <a:r>
              <a:rPr lang="en-US" dirty="0">
                <a:solidFill>
                  <a:prstClr val="black"/>
                </a:solidFill>
              </a:rPr>
              <a:t>a)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CE57F6-720F-409A-9D6A-773590B528E6}"/>
              </a:ext>
            </a:extLst>
          </p:cNvPr>
          <p:cNvSpPr txBox="1"/>
          <p:nvPr/>
        </p:nvSpPr>
        <p:spPr>
          <a:xfrm>
            <a:off x="3143822" y="5917307"/>
            <a:ext cx="499389" cy="646294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400">
                <a:solidFill>
                  <a:schemeClr val="bg1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defRPr>
            </a:lvl1pPr>
          </a:lstStyle>
          <a:p>
            <a:pPr defTabSz="914024">
              <a:defRPr/>
            </a:pPr>
            <a:r>
              <a:rPr lang="en-US" dirty="0">
                <a:solidFill>
                  <a:prstClr val="black"/>
                </a:solidFill>
              </a:rPr>
              <a:t>b)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60575-AF33-4E52-A91A-3AC1E00EEDED}"/>
              </a:ext>
            </a:extLst>
          </p:cNvPr>
          <p:cNvSpPr txBox="1"/>
          <p:nvPr/>
        </p:nvSpPr>
        <p:spPr>
          <a:xfrm>
            <a:off x="6456827" y="5893625"/>
            <a:ext cx="499389" cy="646294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400">
                <a:solidFill>
                  <a:schemeClr val="bg1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defRPr>
            </a:lvl1pPr>
          </a:lstStyle>
          <a:p>
            <a:pPr defTabSz="914024">
              <a:defRPr/>
            </a:pPr>
            <a:r>
              <a:rPr lang="en-US" dirty="0">
                <a:solidFill>
                  <a:prstClr val="black"/>
                </a:solidFill>
              </a:rPr>
              <a:t>c)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14EA15-1878-4A12-B1A9-D18324833E03}"/>
              </a:ext>
            </a:extLst>
          </p:cNvPr>
          <p:cNvSpPr txBox="1"/>
          <p:nvPr/>
        </p:nvSpPr>
        <p:spPr>
          <a:xfrm>
            <a:off x="9857890" y="5858105"/>
            <a:ext cx="499389" cy="646294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400">
                <a:solidFill>
                  <a:schemeClr val="bg1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defRPr>
            </a:lvl1pPr>
          </a:lstStyle>
          <a:p>
            <a:pPr defTabSz="914024">
              <a:defRPr/>
            </a:pPr>
            <a:r>
              <a:rPr lang="en-US" dirty="0">
                <a:solidFill>
                  <a:prstClr val="black"/>
                </a:solidFill>
              </a:rPr>
              <a:t>d)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CE2AA5-207A-45CE-AEC7-CB2B31A52B74}"/>
              </a:ext>
            </a:extLst>
          </p:cNvPr>
          <p:cNvSpPr txBox="1"/>
          <p:nvPr/>
        </p:nvSpPr>
        <p:spPr>
          <a:xfrm>
            <a:off x="5623561" y="680469"/>
            <a:ext cx="1045729" cy="662259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400">
                <a:solidFill>
                  <a:schemeClr val="bg1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defRPr>
            </a:lvl1pPr>
          </a:lstStyle>
          <a:p>
            <a:pPr defTabSz="914024">
              <a:defRPr/>
            </a:pPr>
            <a:r>
              <a:rPr lang="vi-VN" b="1" dirty="0">
                <a:solidFill>
                  <a:prstClr val="black"/>
                </a:solidFill>
              </a:rPr>
              <a:t>5°C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495012B-461F-4D58-98FC-25D13B67C646}"/>
              </a:ext>
            </a:extLst>
          </p:cNvPr>
          <p:cNvSpPr txBox="1"/>
          <p:nvPr/>
        </p:nvSpPr>
        <p:spPr>
          <a:xfrm>
            <a:off x="4927748" y="700883"/>
            <a:ext cx="741534" cy="646294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400">
                <a:solidFill>
                  <a:schemeClr val="bg1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defRPr>
            </a:lvl1pPr>
          </a:lstStyle>
          <a:p>
            <a:pPr defTabSz="914024">
              <a:defRPr/>
            </a:pPr>
            <a:r>
              <a:rPr lang="en-US" b="1" dirty="0">
                <a:solidFill>
                  <a:prstClr val="black"/>
                </a:solidFill>
              </a:rPr>
              <a:t>0</a:t>
            </a:r>
            <a:r>
              <a:rPr lang="vi-VN" b="1" dirty="0">
                <a:solidFill>
                  <a:prstClr val="black"/>
                </a:solidFill>
              </a:rPr>
              <a:t>°C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FF8BFDE-09DD-4439-A90D-2B1A140DFEE9}"/>
              </a:ext>
            </a:extLst>
          </p:cNvPr>
          <p:cNvSpPr txBox="1"/>
          <p:nvPr/>
        </p:nvSpPr>
        <p:spPr>
          <a:xfrm>
            <a:off x="7415003" y="700883"/>
            <a:ext cx="1195601" cy="646294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400">
                <a:solidFill>
                  <a:schemeClr val="bg1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defRPr>
            </a:lvl1pPr>
          </a:lstStyle>
          <a:p>
            <a:pPr defTabSz="914024">
              <a:defRPr/>
            </a:pPr>
            <a:r>
              <a:rPr lang="en-US" b="1" dirty="0">
                <a:solidFill>
                  <a:prstClr val="black"/>
                </a:solidFill>
              </a:rPr>
              <a:t>323</a:t>
            </a:r>
            <a:r>
              <a:rPr lang="vi-VN" b="1" dirty="0">
                <a:solidFill>
                  <a:prstClr val="black"/>
                </a:solidFill>
              </a:rPr>
              <a:t>°C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A39E88-50F0-4814-841F-B6A2868E62F4}"/>
              </a:ext>
            </a:extLst>
          </p:cNvPr>
          <p:cNvSpPr txBox="1"/>
          <p:nvPr/>
        </p:nvSpPr>
        <p:spPr>
          <a:xfrm>
            <a:off x="6272003" y="695708"/>
            <a:ext cx="1195601" cy="646294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400">
                <a:solidFill>
                  <a:schemeClr val="bg1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defRPr>
            </a:lvl1pPr>
          </a:lstStyle>
          <a:p>
            <a:pPr defTabSz="914024">
              <a:defRPr/>
            </a:pPr>
            <a:r>
              <a:rPr lang="en-US" b="1" dirty="0">
                <a:solidFill>
                  <a:prstClr val="black"/>
                </a:solidFill>
              </a:rPr>
              <a:t>36,5</a:t>
            </a:r>
            <a:r>
              <a:rPr lang="vi-VN" b="1" dirty="0">
                <a:solidFill>
                  <a:prstClr val="black"/>
                </a:solidFill>
              </a:rPr>
              <a:t>°C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914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0085E-7 2.93313E-6 L -0.40158 0.7197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5" y="359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214E-6 1.3507E-6 L -0.33427 0.7203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20" y="3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9402E-6 1.258E-7 L 0.03752 0.7188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" y="359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3248E-6 -2.68153E-6 L 0.44538 0.7285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62" y="36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/>
      <p:bldP spid="314" grpId="1"/>
      <p:bldP spid="28" grpId="0"/>
      <p:bldP spid="29" grpId="0"/>
      <p:bldP spid="30" grpId="0"/>
      <p:bldP spid="31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2006" tIns="122006" rIns="122006" bIns="122006" anchor="t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306505" y="232390"/>
            <a:ext cx="11444840" cy="658747"/>
          </a:xfrm>
          <a:prstGeom prst="rect">
            <a:avLst/>
          </a:prstGeom>
        </p:spPr>
        <p:txBody>
          <a:bodyPr wrap="square" lIns="122026" tIns="61012" rIns="122026" bIns="61012">
            <a:spAutoFit/>
          </a:bodyPr>
          <a:lstStyle/>
          <a:p>
            <a:pPr>
              <a:lnSpc>
                <a:spcPct val="120000"/>
              </a:lnSpc>
              <a:spcBef>
                <a:spcPts val="801"/>
              </a:spcBef>
              <a:spcAft>
                <a:spcPts val="801"/>
              </a:spcAft>
            </a:pPr>
            <a:r>
              <a:rPr lang="vi-VN" sz="2900" b="1" u="sng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</a:t>
            </a:r>
            <a:r>
              <a:rPr lang="en-GB" sz="2900" b="1" u="sng" dirty="0" smtClean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vi-VN" sz="2900" b="1" dirty="0" smtClean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vi-VN" sz="2900" dirty="0" smtClean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GB" sz="2900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GB" sz="2900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cụm</a:t>
            </a:r>
            <a:r>
              <a:rPr lang="en-GB" sz="2900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GB" sz="2900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900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khung</a:t>
            </a:r>
            <a:r>
              <a:rPr lang="en-GB" sz="2900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điền</a:t>
            </a:r>
            <a:r>
              <a:rPr lang="en-GB" sz="2900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GB" sz="2900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chỗ</a:t>
            </a:r>
            <a:r>
              <a:rPr lang="en-GB" sz="2900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trống</a:t>
            </a:r>
            <a:r>
              <a:rPr lang="en-GB" sz="2900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9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6506" y="1727539"/>
            <a:ext cx="8184353" cy="49430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22026" tIns="61012" rIns="122026" bIns="61012">
            <a:spAutoFit/>
          </a:bodyPr>
          <a:lstStyle/>
          <a:p>
            <a:pPr algn="just">
              <a:lnSpc>
                <a:spcPct val="120000"/>
              </a:lnSpc>
              <a:spcBef>
                <a:spcPts val="801"/>
              </a:spcBef>
              <a:spcAft>
                <a:spcPts val="801"/>
              </a:spcAft>
            </a:pP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nhiệt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(1)……………….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thủy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ngân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tụt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xuống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(2)………………………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cầm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nhiệt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(3)……………….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thủy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ngân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tụt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xuống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vạch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thấp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bông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cồn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(4)………………..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nhiệt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(5)……………….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nách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kẹp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nhiệt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phút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nhiệt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(6)…………………..</a:t>
            </a:r>
            <a:endParaRPr lang="en-US" sz="29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9249" y="2284608"/>
            <a:ext cx="2852096" cy="38494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22026" tIns="61012" rIns="122026" bIns="61012">
            <a:spAutoFit/>
          </a:bodyPr>
          <a:lstStyle/>
          <a:p>
            <a:pPr algn="just">
              <a:lnSpc>
                <a:spcPct val="120000"/>
              </a:lnSpc>
              <a:spcBef>
                <a:spcPts val="401"/>
              </a:spcBef>
              <a:spcAft>
                <a:spcPts val="401"/>
              </a:spcAft>
            </a:pPr>
            <a:r>
              <a:rPr lang="en-GB" sz="2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GB" sz="2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endParaRPr lang="en-GB" sz="2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401"/>
              </a:spcBef>
              <a:spcAft>
                <a:spcPts val="401"/>
              </a:spcAft>
            </a:pPr>
            <a:r>
              <a:rPr lang="en-GB" sz="2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vẩy</a:t>
            </a:r>
            <a:r>
              <a:rPr lang="en-GB" sz="2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endParaRPr lang="en-GB" sz="2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401"/>
              </a:spcBef>
              <a:spcAft>
                <a:spcPts val="401"/>
              </a:spcAft>
            </a:pPr>
            <a:r>
              <a:rPr lang="en-GB" sz="2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GB" sz="2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endParaRPr lang="en-GB" sz="2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401"/>
              </a:spcBef>
              <a:spcAft>
                <a:spcPts val="401"/>
              </a:spcAft>
            </a:pPr>
            <a:r>
              <a:rPr lang="en-GB" sz="2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GB" sz="2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GB" sz="2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endParaRPr lang="en-GB" sz="2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401"/>
              </a:spcBef>
              <a:spcAft>
                <a:spcPts val="401"/>
              </a:spcAft>
            </a:pPr>
            <a:r>
              <a:rPr lang="en-GB" sz="2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GB" sz="2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GB" sz="2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endParaRPr lang="en-GB" sz="2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401"/>
              </a:spcBef>
              <a:spcAft>
                <a:spcPts val="401"/>
              </a:spcAft>
            </a:pPr>
            <a:r>
              <a:rPr lang="en-GB" sz="2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vạch</a:t>
            </a:r>
            <a:r>
              <a:rPr lang="en-GB" sz="2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GB" sz="2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6232" y="2168126"/>
            <a:ext cx="1567310" cy="658747"/>
          </a:xfrm>
          <a:prstGeom prst="rect">
            <a:avLst/>
          </a:prstGeom>
        </p:spPr>
        <p:txBody>
          <a:bodyPr wrap="none" lIns="122026" tIns="61012" rIns="122026" bIns="61012">
            <a:spAutoFit/>
          </a:bodyPr>
          <a:lstStyle/>
          <a:p>
            <a:pPr algn="just">
              <a:lnSpc>
                <a:spcPct val="120000"/>
              </a:lnSpc>
              <a:spcBef>
                <a:spcPts val="401"/>
              </a:spcBef>
              <a:spcAft>
                <a:spcPts val="401"/>
              </a:spcAft>
            </a:pPr>
            <a:r>
              <a:rPr lang="en-GB" sz="2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GB" sz="2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endParaRPr lang="en-GB" sz="2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9078" y="4282282"/>
            <a:ext cx="1734022" cy="658747"/>
          </a:xfrm>
          <a:prstGeom prst="rect">
            <a:avLst/>
          </a:prstGeom>
        </p:spPr>
        <p:txBody>
          <a:bodyPr wrap="none" lIns="122026" tIns="61012" rIns="122026" bIns="61012">
            <a:spAutoFit/>
          </a:bodyPr>
          <a:lstStyle/>
          <a:p>
            <a:pPr algn="just">
              <a:lnSpc>
                <a:spcPct val="120000"/>
              </a:lnSpc>
              <a:spcBef>
                <a:spcPts val="401"/>
              </a:spcBef>
              <a:spcAft>
                <a:spcPts val="401"/>
              </a:spcAft>
            </a:pPr>
            <a:r>
              <a:rPr lang="en-GB" sz="2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GB" sz="2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endParaRPr lang="en-GB" sz="2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6487" y="2743966"/>
            <a:ext cx="2683000" cy="658747"/>
          </a:xfrm>
          <a:prstGeom prst="rect">
            <a:avLst/>
          </a:prstGeom>
        </p:spPr>
        <p:txBody>
          <a:bodyPr wrap="none" lIns="122026" tIns="61012" rIns="122026" bIns="61012">
            <a:spAutoFit/>
          </a:bodyPr>
          <a:lstStyle/>
          <a:p>
            <a:pPr algn="just">
              <a:lnSpc>
                <a:spcPct val="120000"/>
              </a:lnSpc>
              <a:spcBef>
                <a:spcPts val="401"/>
              </a:spcBef>
              <a:spcAft>
                <a:spcPts val="401"/>
              </a:spcAft>
            </a:pPr>
            <a:r>
              <a:rPr lang="en-GB" sz="29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vạch thấp nhất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3888" y="3349170"/>
            <a:ext cx="1857454" cy="658747"/>
          </a:xfrm>
          <a:prstGeom prst="rect">
            <a:avLst/>
          </a:prstGeom>
        </p:spPr>
        <p:txBody>
          <a:bodyPr wrap="none" lIns="122026" tIns="61012" rIns="122026" bIns="61012">
            <a:spAutoFit/>
          </a:bodyPr>
          <a:lstStyle/>
          <a:p>
            <a:pPr algn="just">
              <a:lnSpc>
                <a:spcPct val="120000"/>
              </a:lnSpc>
              <a:spcBef>
                <a:spcPts val="401"/>
              </a:spcBef>
              <a:spcAft>
                <a:spcPts val="401"/>
              </a:spcAft>
            </a:pPr>
            <a:r>
              <a:rPr lang="en-GB" sz="29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vẩy mạnh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4374" y="4815682"/>
            <a:ext cx="2271029" cy="658747"/>
          </a:xfrm>
          <a:prstGeom prst="rect">
            <a:avLst/>
          </a:prstGeom>
        </p:spPr>
        <p:txBody>
          <a:bodyPr wrap="none" lIns="122026" tIns="61012" rIns="122026" bIns="61012">
            <a:spAutoFit/>
          </a:bodyPr>
          <a:lstStyle/>
          <a:p>
            <a:pPr algn="just">
              <a:lnSpc>
                <a:spcPct val="120000"/>
              </a:lnSpc>
              <a:spcBef>
                <a:spcPts val="401"/>
              </a:spcBef>
              <a:spcAft>
                <a:spcPts val="401"/>
              </a:spcAft>
            </a:pPr>
            <a:r>
              <a:rPr lang="en-GB" sz="2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GB" sz="2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GB" sz="2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endParaRPr lang="en-GB" sz="2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05525" y="5958683"/>
            <a:ext cx="2271029" cy="658747"/>
          </a:xfrm>
          <a:prstGeom prst="rect">
            <a:avLst/>
          </a:prstGeom>
        </p:spPr>
        <p:txBody>
          <a:bodyPr wrap="none" lIns="122026" tIns="61012" rIns="122026" bIns="61012">
            <a:spAutoFit/>
          </a:bodyPr>
          <a:lstStyle/>
          <a:p>
            <a:pPr algn="just">
              <a:lnSpc>
                <a:spcPct val="120000"/>
              </a:lnSpc>
              <a:spcBef>
                <a:spcPts val="401"/>
              </a:spcBef>
              <a:spcAft>
                <a:spcPts val="401"/>
              </a:spcAft>
            </a:pPr>
            <a:r>
              <a:rPr lang="en-GB" sz="2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GB" sz="2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GB" sz="2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endParaRPr lang="en-GB" sz="2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1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1"/>
          <p:cNvSpPr txBox="1">
            <a:spLocks noGrp="1"/>
          </p:cNvSpPr>
          <p:nvPr>
            <p:ph type="title"/>
          </p:nvPr>
        </p:nvSpPr>
        <p:spPr>
          <a:xfrm>
            <a:off x="1600200" y="1005681"/>
            <a:ext cx="7812480" cy="990600"/>
          </a:xfrm>
          <a:prstGeom prst="rect">
            <a:avLst/>
          </a:prstGeom>
        </p:spPr>
        <p:txBody>
          <a:bodyPr spcFirstLastPara="1" wrap="square" lIns="122039" tIns="122039" rIns="122039" bIns="122039" anchor="b" anchorCtr="0">
            <a:noAutofit/>
          </a:bodyPr>
          <a:lstStyle/>
          <a:p>
            <a:pPr algn="ctr"/>
            <a:r>
              <a:rPr lang="en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thêm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1" name="Google Shape;701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2039" tIns="122039" rIns="122039" bIns="122039" anchor="t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3200400" y="2786933"/>
            <a:ext cx="6784850" cy="29435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2059" tIns="61029" rIns="122059" bIns="61029">
            <a:spAutoFit/>
          </a:bodyPr>
          <a:lstStyle/>
          <a:p>
            <a:pPr algn="just">
              <a:lnSpc>
                <a:spcPct val="135000"/>
              </a:lnSpc>
              <a:spcBef>
                <a:spcPts val="801"/>
              </a:spcBef>
              <a:spcAft>
                <a:spcPts val="801"/>
              </a:spcAft>
            </a:pPr>
            <a:r>
              <a:rPr lang="en-US" altLang="en-US" sz="2900" b="1">
                <a:solidFill>
                  <a:schemeClr val="accent5"/>
                </a:solidFill>
                <a:latin typeface="Arial" panose="020B0604020202020204" pitchFamily="34" charset="0"/>
                <a:ea typeface="Arial Hebrew" pitchFamily="2" charset="0"/>
              </a:rPr>
              <a:t>Hình thức: </a:t>
            </a:r>
            <a:r>
              <a:rPr lang="en-US" altLang="en-US" sz="2900">
                <a:solidFill>
                  <a:srgbClr val="000000"/>
                </a:solidFill>
                <a:latin typeface="Arial" panose="020B0604020202020204" pitchFamily="34" charset="0"/>
                <a:ea typeface="Arial Hebrew" pitchFamily="2" charset="0"/>
              </a:rPr>
              <a:t>HS làm việc cá nhân</a:t>
            </a:r>
          </a:p>
          <a:p>
            <a:pPr algn="just">
              <a:lnSpc>
                <a:spcPct val="135000"/>
              </a:lnSpc>
              <a:spcBef>
                <a:spcPts val="801"/>
              </a:spcBef>
              <a:spcAft>
                <a:spcPts val="801"/>
              </a:spcAft>
            </a:pPr>
            <a:r>
              <a:rPr lang="en-US" altLang="en-US" sz="2900" b="1">
                <a:solidFill>
                  <a:schemeClr val="accent5"/>
                </a:solidFill>
                <a:latin typeface="Arial" panose="020B0604020202020204" pitchFamily="34" charset="0"/>
                <a:ea typeface="Arial Hebrew" pitchFamily="2" charset="0"/>
              </a:rPr>
              <a:t>Nhiệm vụ: </a:t>
            </a:r>
            <a:r>
              <a:rPr lang="en-US" altLang="en-US" sz="2900">
                <a:solidFill>
                  <a:srgbClr val="000000"/>
                </a:solidFill>
                <a:latin typeface="Arial" panose="020B0604020202020204" pitchFamily="34" charset="0"/>
                <a:ea typeface="Arial Hebrew" pitchFamily="2" charset="0"/>
              </a:rPr>
              <a:t>Chế tạo nhiệt kế đơn giản đo nhiệt độ môi trường. </a:t>
            </a:r>
          </a:p>
          <a:p>
            <a:pPr algn="just">
              <a:lnSpc>
                <a:spcPct val="135000"/>
              </a:lnSpc>
              <a:spcBef>
                <a:spcPts val="801"/>
              </a:spcBef>
              <a:spcAft>
                <a:spcPts val="801"/>
              </a:spcAft>
            </a:pPr>
            <a:r>
              <a:rPr lang="en-US" altLang="en-US" sz="2900">
                <a:solidFill>
                  <a:srgbClr val="000000"/>
                </a:solidFill>
                <a:latin typeface="Arial" panose="020B0604020202020204" pitchFamily="34" charset="0"/>
                <a:ea typeface="Arial Hebrew" pitchFamily="2" charset="0"/>
              </a:rPr>
              <a:t>(Quay video gửi lên nhóm lớp)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20" y="2553636"/>
            <a:ext cx="3330536" cy="358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66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olors_and_flower_pattern_in_japanese_style_WA01_067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719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4960" y="1598442"/>
            <a:ext cx="9014460" cy="4905201"/>
          </a:xfrm>
          <a:noFill/>
        </p:spPr>
      </p:pic>
      <p:sp>
        <p:nvSpPr>
          <p:cNvPr id="105476" name="WordArt 4"/>
          <p:cNvSpPr>
            <a:spLocks noChangeArrowheads="1" noChangeShapeType="1" noTextEdit="1"/>
          </p:cNvSpPr>
          <p:nvPr/>
        </p:nvSpPr>
        <p:spPr bwMode="auto">
          <a:xfrm>
            <a:off x="3566160" y="6"/>
            <a:ext cx="4358640" cy="1628407"/>
          </a:xfrm>
          <a:prstGeom prst="rect">
            <a:avLst/>
          </a:prstGeom>
        </p:spPr>
        <p:txBody>
          <a:bodyPr wrap="none" lIns="108950" tIns="54475" rIns="108950" bIns="54475" fromWordArt="1">
            <a:prstTxWarp prst="textWave1">
              <a:avLst>
                <a:gd name="adj1" fmla="val 13005"/>
                <a:gd name="adj2" fmla="val 273"/>
              </a:avLst>
            </a:prstTxWarp>
          </a:bodyPr>
          <a:lstStyle/>
          <a:p>
            <a:pPr algn="ctr"/>
            <a:r>
              <a:rPr lang="en-US" sz="4300" b="1" kern="10" dirty="0" err="1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Dặn</a:t>
            </a:r>
            <a:r>
              <a:rPr lang="en-US" sz="4300" b="1" kern="10" dirty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300" b="1" kern="10" dirty="0" err="1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dò</a:t>
            </a:r>
            <a:endParaRPr lang="en-US" sz="4300" b="1" kern="10" dirty="0">
              <a:ln w="9525">
                <a:solidFill>
                  <a:srgbClr val="A5002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1981200" y="2732328"/>
            <a:ext cx="3863340" cy="239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950" tIns="54475" rIns="108950" bIns="5447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4.3; 4.4</a:t>
            </a: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4.7 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SBT</a:t>
            </a: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6339840" y="2697366"/>
            <a:ext cx="3962400" cy="112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950" tIns="54475" rIns="108950" bIns="54475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</a:p>
        </p:txBody>
      </p:sp>
    </p:spTree>
    <p:extLst>
      <p:ext uri="{BB962C8B-B14F-4D97-AF65-F5344CB8AC3E}">
        <p14:creationId xmlns:p14="http://schemas.microsoft.com/office/powerpoint/2010/main" val="397084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animBg="1"/>
      <p:bldP spid="105477" grpId="0"/>
      <p:bldP spid="1054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3"/>
          <p:cNvSpPr txBox="1">
            <a:spLocks noGrp="1"/>
          </p:cNvSpPr>
          <p:nvPr>
            <p:ph type="ctrTitle"/>
          </p:nvPr>
        </p:nvSpPr>
        <p:spPr>
          <a:xfrm>
            <a:off x="2209800" y="4815681"/>
            <a:ext cx="7696200" cy="1066800"/>
          </a:xfrm>
          <a:prstGeom prst="rect">
            <a:avLst/>
          </a:prstGeom>
        </p:spPr>
        <p:txBody>
          <a:bodyPr spcFirstLastPara="1" wrap="square" lIns="122006" tIns="122006" rIns="122006" bIns="122006" anchor="ctr" anchorCtr="0">
            <a:prstTxWarp prst="textPlain">
              <a:avLst/>
            </a:prstTxWarp>
            <a:noAutofit/>
          </a:bodyPr>
          <a:lstStyle/>
          <a:p>
            <a:pPr>
              <a:lnSpc>
                <a:spcPct val="135000"/>
              </a:lnSpc>
              <a:spcBef>
                <a:spcPts val="801"/>
              </a:spcBef>
              <a:spcAft>
                <a:spcPts val="801"/>
              </a:spcAft>
            </a:pP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17 </a:t>
            </a:r>
            <a:endParaRPr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639;p13"/>
          <p:cNvSpPr txBox="1">
            <a:spLocks/>
          </p:cNvSpPr>
          <p:nvPr/>
        </p:nvSpPr>
        <p:spPr>
          <a:xfrm>
            <a:off x="304801" y="319881"/>
            <a:ext cx="11506200" cy="2895600"/>
          </a:xfrm>
          <a:prstGeom prst="rect">
            <a:avLst/>
          </a:prstGeom>
        </p:spPr>
        <p:txBody>
          <a:bodyPr spcFirstLastPara="1" vert="horz" wrap="square" lIns="122006" tIns="122006" rIns="122006" bIns="122006" numCol="1" rtlCol="0" anchor="ctr" anchorCtr="0">
            <a:prstTxWarp prst="textPlain">
              <a:avLst/>
            </a:prstTxWarp>
            <a:noAutofit/>
          </a:bodyPr>
          <a:lstStyle>
            <a:lvl1pPr lvl="0" algn="ctr" defTabSz="108994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5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5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5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5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5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5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5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5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7500">
                <a:solidFill>
                  <a:schemeClr val="lt1"/>
                </a:solidFill>
              </a:defRPr>
            </a:lvl9pPr>
          </a:lstStyle>
          <a:p>
            <a:pPr>
              <a:lnSpc>
                <a:spcPct val="135000"/>
              </a:lnSpc>
              <a:spcBef>
                <a:spcPts val="801"/>
              </a:spcBef>
              <a:spcAft>
                <a:spcPts val="801"/>
              </a:spcAft>
            </a:pP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  <a:b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ĐO NHIỆT ĐỘ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2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9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799" y="167482"/>
            <a:ext cx="11201401" cy="6186297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33CC"/>
                </a:solidFill>
              </a:rPr>
              <a:t> ÔN LẠI KIẾN THỨC CŨ</a:t>
            </a:r>
            <a:endParaRPr lang="vi-VN" sz="2400" b="1" dirty="0">
              <a:solidFill>
                <a:srgbClr val="0033CC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400" b="1" dirty="0"/>
              <a:t>* Quan sát </a:t>
            </a:r>
            <a:r>
              <a:rPr lang="en-US" sz="2400" b="1" dirty="0" err="1" smtClean="0"/>
              <a:t>hình</a:t>
            </a:r>
            <a:r>
              <a:rPr lang="en-US" sz="2400" b="1" dirty="0" smtClean="0"/>
              <a:t> 4.3. </a:t>
            </a:r>
            <a:r>
              <a:rPr lang="vi-VN" sz="2400" b="1" dirty="0" smtClean="0"/>
              <a:t>Nhiệt kế </a:t>
            </a:r>
            <a:r>
              <a:rPr lang="vi-VN" sz="2400" b="1" dirty="0"/>
              <a:t>y tế và trả lời: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solidFill>
                  <a:srgbClr val="FF0000"/>
                </a:solidFill>
              </a:rPr>
              <a:t>C1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vi-VN" sz="2400" dirty="0" smtClean="0">
                <a:solidFill>
                  <a:srgbClr val="FF0000"/>
                </a:solidFill>
              </a:rPr>
              <a:t> </a:t>
            </a:r>
            <a:r>
              <a:rPr lang="vi-VN" sz="2400" dirty="0"/>
              <a:t>Điền vào chỗ trống: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a) Nhiệt độ thấp nhất ghi trên nhiệt kế:…………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b) Nhiệt độ cao nhất ghi trên nhiệt kế:………….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c) Phạm vi đo của nhiệt kế: Từ….đến…………..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d) Độ chia nhỏ nhất của nhiệt kế y tế:…………. 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e) Nhiệt độ được ghi màu đỏ:…………………</a:t>
            </a:r>
            <a:r>
              <a:rPr lang="en-US" sz="2400" dirty="0"/>
              <a:t>..</a:t>
            </a:r>
            <a:r>
              <a:rPr lang="vi-VN" sz="2400" dirty="0"/>
              <a:t>.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solidFill>
                  <a:srgbClr val="FF0000"/>
                </a:solidFill>
              </a:rPr>
              <a:t>C2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vi-VN" sz="2400" dirty="0" smtClean="0"/>
              <a:t>Ống </a:t>
            </a:r>
            <a:r>
              <a:rPr lang="vi-VN" sz="2400" dirty="0"/>
              <a:t>quản gần bầu chất lỏng của nhiệt kế y tế có điểm gì đặc biệt? Chỗ đó có tác dụng gì?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………………………………………………………………………………………………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700881"/>
            <a:ext cx="4343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30480" y="15240"/>
            <a:ext cx="11811001" cy="7192963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8" tIns="45714" rIns="91428" bIns="45714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38800" y="1965801"/>
            <a:ext cx="1371600" cy="461604"/>
          </a:xfrm>
          <a:prstGeom prst="rect">
            <a:avLst/>
          </a:prstGeom>
          <a:solidFill>
            <a:schemeClr val="bg1"/>
          </a:solidFill>
        </p:spPr>
        <p:txBody>
          <a:bodyPr wrap="square" lIns="91378" tIns="45690" rIns="91378" bIns="4569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35</a:t>
            </a:r>
            <a:r>
              <a:rPr lang="en-US" sz="2400" baseline="30000" dirty="0">
                <a:solidFill>
                  <a:srgbClr val="0033CC"/>
                </a:solidFill>
              </a:rPr>
              <a:t>0</a:t>
            </a:r>
            <a:r>
              <a:rPr lang="en-US" sz="2400" dirty="0">
                <a:solidFill>
                  <a:srgbClr val="0033CC"/>
                </a:solidFill>
              </a:rPr>
              <a:t>C</a:t>
            </a:r>
            <a:endParaRPr lang="vi-VN" sz="2400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48305" y="2484957"/>
            <a:ext cx="1493521" cy="461604"/>
          </a:xfrm>
          <a:prstGeom prst="rect">
            <a:avLst/>
          </a:prstGeom>
          <a:solidFill>
            <a:schemeClr val="bg1"/>
          </a:solidFill>
        </p:spPr>
        <p:txBody>
          <a:bodyPr wrap="square" lIns="91378" tIns="45690" rIns="91378" bIns="4569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42</a:t>
            </a:r>
            <a:r>
              <a:rPr lang="en-US" sz="2400" baseline="30000" dirty="0">
                <a:solidFill>
                  <a:srgbClr val="0033CC"/>
                </a:solidFill>
              </a:rPr>
              <a:t>0</a:t>
            </a:r>
            <a:r>
              <a:rPr lang="en-US" sz="2400" dirty="0">
                <a:solidFill>
                  <a:srgbClr val="0033CC"/>
                </a:solidFill>
              </a:rPr>
              <a:t>C</a:t>
            </a:r>
            <a:endParaRPr lang="vi-VN" sz="2400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77840" y="3043426"/>
            <a:ext cx="1828801" cy="461604"/>
          </a:xfrm>
          <a:prstGeom prst="rect">
            <a:avLst/>
          </a:prstGeom>
          <a:solidFill>
            <a:schemeClr val="bg1"/>
          </a:solidFill>
        </p:spPr>
        <p:txBody>
          <a:bodyPr wrap="square" lIns="91378" tIns="45690" rIns="91378" bIns="4569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35</a:t>
            </a:r>
            <a:r>
              <a:rPr lang="en-US" sz="2400" baseline="30000" dirty="0">
                <a:solidFill>
                  <a:srgbClr val="0033CC"/>
                </a:solidFill>
              </a:rPr>
              <a:t>0</a:t>
            </a:r>
            <a:r>
              <a:rPr lang="en-US" sz="2400" dirty="0">
                <a:solidFill>
                  <a:srgbClr val="0033CC"/>
                </a:solidFill>
              </a:rPr>
              <a:t>C -&gt;  42</a:t>
            </a:r>
            <a:r>
              <a:rPr lang="en-US" sz="2400" baseline="30000" dirty="0">
                <a:solidFill>
                  <a:srgbClr val="0033CC"/>
                </a:solidFill>
              </a:rPr>
              <a:t>0</a:t>
            </a:r>
            <a:r>
              <a:rPr lang="en-US" sz="2400" dirty="0">
                <a:solidFill>
                  <a:srgbClr val="0033CC"/>
                </a:solidFill>
              </a:rPr>
              <a:t>C</a:t>
            </a:r>
            <a:endParaRPr lang="vi-VN" sz="2400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3546345"/>
            <a:ext cx="1371600" cy="461604"/>
          </a:xfrm>
          <a:prstGeom prst="rect">
            <a:avLst/>
          </a:prstGeom>
          <a:solidFill>
            <a:schemeClr val="bg1"/>
          </a:solidFill>
        </p:spPr>
        <p:txBody>
          <a:bodyPr wrap="square" lIns="91378" tIns="45690" rIns="91378" bIns="4569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0,1</a:t>
            </a:r>
            <a:r>
              <a:rPr lang="en-US" sz="2400" baseline="30000" dirty="0">
                <a:solidFill>
                  <a:srgbClr val="0033CC"/>
                </a:solidFill>
              </a:rPr>
              <a:t>0</a:t>
            </a:r>
            <a:r>
              <a:rPr lang="en-US" sz="2400" dirty="0">
                <a:solidFill>
                  <a:srgbClr val="0033CC"/>
                </a:solidFill>
              </a:rPr>
              <a:t>C</a:t>
            </a:r>
            <a:endParaRPr lang="vi-VN" sz="2400" dirty="0">
              <a:solidFill>
                <a:srgbClr val="0033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6738" y="4145122"/>
            <a:ext cx="2545085" cy="461604"/>
          </a:xfrm>
          <a:prstGeom prst="rect">
            <a:avLst/>
          </a:prstGeom>
          <a:solidFill>
            <a:schemeClr val="bg1"/>
          </a:solidFill>
        </p:spPr>
        <p:txBody>
          <a:bodyPr wrap="square" lIns="91378" tIns="45690" rIns="91378" bIns="4569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37</a:t>
            </a:r>
            <a:r>
              <a:rPr lang="en-US" sz="2400" baseline="30000" dirty="0">
                <a:solidFill>
                  <a:srgbClr val="0033CC"/>
                </a:solidFill>
              </a:rPr>
              <a:t>0</a:t>
            </a:r>
            <a:r>
              <a:rPr lang="en-US" sz="2400" dirty="0">
                <a:solidFill>
                  <a:srgbClr val="0033CC"/>
                </a:solidFill>
              </a:rPr>
              <a:t>C</a:t>
            </a:r>
            <a:endParaRPr lang="vi-VN" sz="2400" dirty="0">
              <a:solidFill>
                <a:srgbClr val="0033CC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924800" y="2357057"/>
            <a:ext cx="14478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4800" y="5829667"/>
            <a:ext cx="11353800" cy="738603"/>
          </a:xfrm>
          <a:prstGeom prst="rect">
            <a:avLst/>
          </a:prstGeom>
          <a:solidFill>
            <a:schemeClr val="bg1"/>
          </a:solidFill>
        </p:spPr>
        <p:txBody>
          <a:bodyPr wrap="square" lIns="91378" tIns="45690" rIns="91378" bIns="45690">
            <a:spAutoFit/>
          </a:bodyPr>
          <a:lstStyle/>
          <a:p>
            <a:r>
              <a:rPr lang="vi-VN" sz="2100" dirty="0">
                <a:solidFill>
                  <a:srgbClr val="0033CC"/>
                </a:solidFill>
              </a:rPr>
              <a:t>TL: cong nhỏ lại. </a:t>
            </a:r>
            <a:endParaRPr lang="en-US" sz="2100" dirty="0">
              <a:solidFill>
                <a:srgbClr val="0033CC"/>
              </a:solidFill>
            </a:endParaRPr>
          </a:p>
          <a:p>
            <a:endParaRPr lang="vi-VN" sz="2100" dirty="0">
              <a:solidFill>
                <a:srgbClr val="0033C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90800" y="5836762"/>
            <a:ext cx="8564880" cy="738603"/>
          </a:xfrm>
          <a:prstGeom prst="rect">
            <a:avLst/>
          </a:prstGeom>
          <a:solidFill>
            <a:schemeClr val="bg1"/>
          </a:solidFill>
        </p:spPr>
        <p:txBody>
          <a:bodyPr wrap="square" lIns="91378" tIns="45690" rIns="91378" bIns="45690">
            <a:spAutoFit/>
          </a:bodyPr>
          <a:lstStyle/>
          <a:p>
            <a:r>
              <a:rPr lang="vi-VN" sz="2100" dirty="0">
                <a:solidFill>
                  <a:srgbClr val="0033CC"/>
                </a:solidFill>
              </a:rPr>
              <a:t>Để </a:t>
            </a:r>
            <a:r>
              <a:rPr lang="vi-VN" sz="2100" dirty="0">
                <a:solidFill>
                  <a:srgbClr val="FF0000"/>
                </a:solidFill>
              </a:rPr>
              <a:t>số chỉ  </a:t>
            </a:r>
            <a:r>
              <a:rPr lang="vi-VN" sz="2100" dirty="0">
                <a:solidFill>
                  <a:srgbClr val="0033CC"/>
                </a:solidFill>
              </a:rPr>
              <a:t>của nhiệt kế </a:t>
            </a:r>
            <a:r>
              <a:rPr lang="vi-VN" sz="2100" dirty="0">
                <a:solidFill>
                  <a:srgbClr val="FF0000"/>
                </a:solidFill>
              </a:rPr>
              <a:t>không thay đổi </a:t>
            </a:r>
            <a:r>
              <a:rPr lang="vi-VN" sz="2100" dirty="0">
                <a:solidFill>
                  <a:srgbClr val="0033CC"/>
                </a:solidFill>
              </a:rPr>
              <a:t>khi nó được lấy ra khỏi cơ thể.</a:t>
            </a:r>
            <a:endParaRPr lang="en-US" sz="2100" dirty="0">
              <a:solidFill>
                <a:srgbClr val="0033CC"/>
              </a:solidFill>
            </a:endParaRPr>
          </a:p>
          <a:p>
            <a:endParaRPr lang="vi-VN" sz="2100" dirty="0">
              <a:solidFill>
                <a:srgbClr val="0033CC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6781799" y="3043427"/>
            <a:ext cx="4762505" cy="1563300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đo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35</a:t>
            </a:r>
            <a:r>
              <a:rPr lang="en-US" sz="2400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42</a:t>
            </a:r>
            <a:r>
              <a:rPr lang="en-US" sz="2400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C?</a:t>
            </a:r>
          </a:p>
        </p:txBody>
      </p:sp>
    </p:spTree>
    <p:extLst>
      <p:ext uri="{BB962C8B-B14F-4D97-AF65-F5344CB8AC3E}">
        <p14:creationId xmlns:p14="http://schemas.microsoft.com/office/powerpoint/2010/main" val="137781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471160" y="155735"/>
            <a:ext cx="6400800" cy="6641146"/>
            <a:chOff x="5486400" y="-365758"/>
            <a:chExt cx="6400800" cy="66411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C75187-D4C1-46B2-9EF3-F2C26F6C7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6883" y="-365758"/>
              <a:ext cx="3970317" cy="626030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" name="Shape 515">
              <a:extLst>
                <a:ext uri="{FF2B5EF4-FFF2-40B4-BE49-F238E27FC236}">
                  <a16:creationId xmlns:a16="http://schemas.microsoft.com/office/drawing/2014/main" id="{FE53CAC7-1150-45F3-896C-56CFA9BCD9C0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 rot="5400000">
              <a:off x="5965902" y="2964577"/>
              <a:ext cx="5574508" cy="1047113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5486400" y="915988"/>
              <a:ext cx="2207260" cy="5359400"/>
              <a:chOff x="3736340" y="915988"/>
              <a:chExt cx="2207260" cy="53594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7300" y="915988"/>
                <a:ext cx="2146300" cy="5359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</p:pic>
          <p:sp>
            <p:nvSpPr>
              <p:cNvPr id="8" name="Rectangle 7"/>
              <p:cNvSpPr/>
              <p:nvPr/>
            </p:nvSpPr>
            <p:spPr>
              <a:xfrm>
                <a:off x="3736340" y="2240121"/>
                <a:ext cx="1841500" cy="4035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7146777" y="218857"/>
            <a:ext cx="754866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41534" y="218857"/>
            <a:ext cx="754866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217934" y="167482"/>
            <a:ext cx="754866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63698" y="815339"/>
            <a:ext cx="5175102" cy="23392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2026" tIns="61012" rIns="122026" bIns="61012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Cho 3 nhiệt kế như hình 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bên: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+ Để đo 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nhiệt độ sôi 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của nước trong ấm ta nên dùng loại nhiệt kế nào?  Vì sao?</a:t>
            </a:r>
          </a:p>
          <a:p>
            <a:pPr algn="just">
              <a:spcBef>
                <a:spcPct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+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Để đo 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nhiệt độ cơ thể 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ta nên dùng nhiệt kế nào? Vì sao?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72258" y="3143403"/>
            <a:ext cx="6774519" cy="147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026" tIns="61012" rIns="122026" bIns="61012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nl-NL" sz="2200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TL: </a:t>
            </a:r>
          </a:p>
          <a:p>
            <a:pPr algn="just">
              <a:spcBef>
                <a:spcPct val="0"/>
              </a:spcBef>
              <a:buNone/>
            </a:pPr>
            <a:r>
              <a:rPr lang="nl-NL" sz="2200" dirty="0" smtClean="0">
                <a:solidFill>
                  <a:srgbClr val="FF0000"/>
                </a:solidFill>
                <a:latin typeface="Arial" panose="020B0604020202020204" pitchFamily="34" charset="0"/>
              </a:rPr>
              <a:t>Dùng nhiệt kế hình a để đo nhiệt độ sôi của nước </a:t>
            </a:r>
          </a:p>
          <a:p>
            <a:pPr algn="just">
              <a:spcBef>
                <a:spcPct val="0"/>
              </a:spcBef>
              <a:buNone/>
            </a:pPr>
            <a:r>
              <a:rPr lang="nl-NL" sz="2200" dirty="0" smtClean="0">
                <a:solidFill>
                  <a:srgbClr val="FF0000"/>
                </a:solidFill>
                <a:latin typeface="Arial" panose="020B0604020202020204" pitchFamily="34" charset="0"/>
              </a:rPr>
              <a:t>Vì nhiệt độ sôi của nước khoảng 100</a:t>
            </a:r>
            <a:r>
              <a:rPr lang="nl-NL" sz="2200" baseline="30000" dirty="0" smtClean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nl-NL" sz="2200" dirty="0" smtClean="0">
                <a:solidFill>
                  <a:srgbClr val="FF0000"/>
                </a:solidFill>
                <a:latin typeface="Arial" panose="020B0604020202020204" pitchFamily="34" charset="0"/>
              </a:rPr>
              <a:t>C, mà GHĐ của nhiệt kế tới 140</a:t>
            </a:r>
            <a:r>
              <a:rPr lang="nl-NL" sz="2200" baseline="30000" dirty="0" smtClean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nl-NL" sz="2200" dirty="0" smtClean="0">
                <a:solidFill>
                  <a:srgbClr val="FF0000"/>
                </a:solidFill>
                <a:latin typeface="Arial" panose="020B0604020202020204" pitchFamily="34" charset="0"/>
              </a:rPr>
              <a:t>C nên phù hợp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33218" y="4938609"/>
            <a:ext cx="6542600" cy="147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026" tIns="61012" rIns="122026" bIns="61012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nl-NL" sz="2200" dirty="0" smtClean="0">
                <a:solidFill>
                  <a:srgbClr val="FF0000"/>
                </a:solidFill>
                <a:latin typeface="Arial" panose="020B0604020202020204" pitchFamily="34" charset="0"/>
              </a:rPr>
              <a:t>Dùng nhiệt kế hình b để đo nhiệt độ cơ thể. </a:t>
            </a:r>
          </a:p>
          <a:p>
            <a:pPr algn="just">
              <a:spcBef>
                <a:spcPct val="0"/>
              </a:spcBef>
              <a:buNone/>
            </a:pPr>
            <a:r>
              <a:rPr lang="nl-NL" sz="2200" dirty="0" smtClean="0">
                <a:solidFill>
                  <a:srgbClr val="FF0000"/>
                </a:solidFill>
                <a:latin typeface="Arial" panose="020B0604020202020204" pitchFamily="34" charset="0"/>
              </a:rPr>
              <a:t>Vì nhiệt độ cơ thể từ 35</a:t>
            </a:r>
            <a:r>
              <a:rPr lang="nl-NL" sz="2200" baseline="30000" dirty="0" smtClean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nl-NL" sz="2200" dirty="0" smtClean="0">
                <a:solidFill>
                  <a:srgbClr val="FF0000"/>
                </a:solidFill>
                <a:latin typeface="Arial" panose="020B0604020202020204" pitchFamily="34" charset="0"/>
              </a:rPr>
              <a:t>C đến 42</a:t>
            </a:r>
            <a:r>
              <a:rPr lang="nl-NL" sz="2200" baseline="30000" dirty="0" smtClean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nl-NL" sz="2200" dirty="0" smtClean="0">
                <a:solidFill>
                  <a:srgbClr val="FF0000"/>
                </a:solidFill>
                <a:latin typeface="Arial" panose="020B0604020202020204" pitchFamily="34" charset="0"/>
              </a:rPr>
              <a:t>C, nhiệt kế này có GHĐ phù hợp, mặc khác ĐCNN của nó là 0,1 </a:t>
            </a:r>
            <a:r>
              <a:rPr lang="nl-NL" sz="2200" baseline="30000" dirty="0" smtClean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nl-NL" sz="2200" dirty="0" smtClean="0">
                <a:solidFill>
                  <a:srgbClr val="FF0000"/>
                </a:solidFill>
                <a:latin typeface="Arial" panose="020B0604020202020204" pitchFamily="34" charset="0"/>
              </a:rPr>
              <a:t>C nên chính xác hơn.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081"/>
            <a:ext cx="685800" cy="75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0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/>
      <p:bldP spid="23" grpId="1"/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471160" y="155735"/>
            <a:ext cx="6400800" cy="6641146"/>
            <a:chOff x="5486400" y="-365758"/>
            <a:chExt cx="6400800" cy="66411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C75187-D4C1-46B2-9EF3-F2C26F6C7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6883" y="-365758"/>
              <a:ext cx="3970317" cy="626030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" name="Shape 515">
              <a:extLst>
                <a:ext uri="{FF2B5EF4-FFF2-40B4-BE49-F238E27FC236}">
                  <a16:creationId xmlns:a16="http://schemas.microsoft.com/office/drawing/2014/main" id="{FE53CAC7-1150-45F3-896C-56CFA9BCD9C0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 rot="5400000">
              <a:off x="5965902" y="2964577"/>
              <a:ext cx="5574508" cy="1047113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5486400" y="915988"/>
              <a:ext cx="2207260" cy="5359400"/>
              <a:chOff x="3736340" y="915988"/>
              <a:chExt cx="2207260" cy="53594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7300" y="915988"/>
                <a:ext cx="2146300" cy="5359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</p:pic>
          <p:sp>
            <p:nvSpPr>
              <p:cNvPr id="8" name="Rectangle 7"/>
              <p:cNvSpPr/>
              <p:nvPr/>
            </p:nvSpPr>
            <p:spPr>
              <a:xfrm>
                <a:off x="3736340" y="2240121"/>
                <a:ext cx="1841500" cy="4035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7146777" y="218857"/>
            <a:ext cx="754866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41534" y="218857"/>
            <a:ext cx="754866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217934" y="167482"/>
            <a:ext cx="754866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7200" y="777081"/>
            <a:ext cx="6278822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8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đo</a:t>
            </a:r>
            <a:r>
              <a:rPr lang="en-US" sz="28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8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tiên</a:t>
            </a:r>
            <a:r>
              <a:rPr lang="en-US" sz="28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4178" y="2593390"/>
            <a:ext cx="6652599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TL: 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tiên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ước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081"/>
            <a:ext cx="685800" cy="75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20772" y="1777411"/>
            <a:ext cx="10166428" cy="8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026" tIns="61012" rIns="122026" bIns="61012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nl-NL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Kiểm tra thuỷ ngân có tụt xuống dưới vạch thấp nhất chưa, nếu chưa thì phải vẩy </a:t>
            </a:r>
            <a:r>
              <a:rPr lang="nl-NL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mạnh cho thuỷ ngân bên trong nhiệt kế tụt </a:t>
            </a:r>
            <a:r>
              <a:rPr lang="nl-NL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xuống</a:t>
            </a:r>
            <a:r>
              <a:rPr lang="nl-NL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dưới 35</a:t>
            </a:r>
            <a:r>
              <a:rPr lang="nl-NL" baseline="30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0</a:t>
            </a:r>
            <a:r>
              <a:rPr lang="nl-NL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20770" y="3107672"/>
            <a:ext cx="9192234" cy="49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026" tIns="61012" rIns="122026" bIns="61012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nl-NL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Dùng bông y tế lau sạch thân và bầu nhiệt kế.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87833" y="4002630"/>
            <a:ext cx="9077920" cy="88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026" tIns="61012" rIns="122026" bIns="61012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nl-NL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Dùng tay phải cầm thân nhiệt kế, đặt bầu nhiệt kế vào nách trái, kẹp cánh tay lại để giữ nhiệt kế.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87836" y="5259752"/>
            <a:ext cx="8866750" cy="49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026" tIns="61012" rIns="122026" bIns="61012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nl-NL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Chờ khoảng 3 phút, lấy nhiệt kế ra đọc nhiệt độ.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25" y="1726820"/>
            <a:ext cx="578882" cy="62272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25" y="3138017"/>
            <a:ext cx="578882" cy="62272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42" y="4230118"/>
            <a:ext cx="578882" cy="62105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17" y="5259757"/>
            <a:ext cx="577334" cy="62272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70677" y="846422"/>
            <a:ext cx="7582924" cy="49254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122026" tIns="61012" rIns="122026" bIns="61012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Các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bước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đo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nhiệt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độ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cơ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thể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bằng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nhiệt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kế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y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tế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Google Shape;706;p22"/>
          <p:cNvSpPr txBox="1">
            <a:spLocks/>
          </p:cNvSpPr>
          <p:nvPr/>
        </p:nvSpPr>
        <p:spPr>
          <a:xfrm>
            <a:off x="76200" y="15081"/>
            <a:ext cx="4495800" cy="628521"/>
          </a:xfrm>
          <a:prstGeom prst="rect">
            <a:avLst/>
          </a:prstGeom>
        </p:spPr>
        <p:txBody>
          <a:bodyPr spcFirstLastPara="1" wrap="square" lIns="91360" tIns="91360" rIns="91360" bIns="91360" anchor="b" anchorCtr="0">
            <a:noAutofit/>
          </a:bodyPr>
          <a:lstStyle>
            <a:lvl1pPr algn="l" defTabSz="8542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vi-VN" sz="2700" b="1" dirty="0"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vi-VN" sz="2700" b="1" u="sng" dirty="0">
                <a:latin typeface="Arial" panose="020B0604020202020204" pitchFamily="34" charset="0"/>
                <a:cs typeface="Arial" panose="020B0604020202020204" pitchFamily="34" charset="0"/>
              </a:rPr>
              <a:t>ĐO NHIỆT ĐỘ CƠ THỂ</a:t>
            </a:r>
          </a:p>
        </p:txBody>
      </p:sp>
    </p:spTree>
    <p:extLst>
      <p:ext uri="{BB962C8B-B14F-4D97-AF65-F5344CB8AC3E}">
        <p14:creationId xmlns:p14="http://schemas.microsoft.com/office/powerpoint/2010/main" val="344024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grpSp>
        <p:nvGrpSpPr>
          <p:cNvPr id="8" name="Group 7"/>
          <p:cNvGrpSpPr/>
          <p:nvPr/>
        </p:nvGrpSpPr>
        <p:grpSpPr>
          <a:xfrm>
            <a:off x="413614" y="417972"/>
            <a:ext cx="10406788" cy="1509016"/>
            <a:chOff x="557747" y="1818125"/>
            <a:chExt cx="8005221" cy="1079058"/>
          </a:xfrm>
        </p:grpSpPr>
        <p:sp>
          <p:nvSpPr>
            <p:cNvPr id="6" name="Rectangle 5"/>
            <p:cNvSpPr/>
            <p:nvPr/>
          </p:nvSpPr>
          <p:spPr>
            <a:xfrm>
              <a:off x="1565728" y="1923913"/>
              <a:ext cx="6997240" cy="8319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801"/>
                </a:spcBef>
                <a:spcAft>
                  <a:spcPts val="801"/>
                </a:spcAft>
              </a:pPr>
              <a:r>
                <a:rPr lang="en-US" sz="2900" b="1" dirty="0" err="1">
                  <a:solidFill>
                    <a:schemeClr val="bg2">
                      <a:lumMod val="50000"/>
                    </a:schemeClr>
                  </a:solidFill>
                </a:rPr>
                <a:t>Hãy</a:t>
              </a:r>
              <a:r>
                <a:rPr lang="en-US" sz="29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900" b="1" dirty="0" err="1">
                  <a:solidFill>
                    <a:schemeClr val="bg2">
                      <a:lumMod val="50000"/>
                    </a:schemeClr>
                  </a:solidFill>
                </a:rPr>
                <a:t>cho</a:t>
              </a:r>
              <a:r>
                <a:rPr lang="en-US" sz="29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900" b="1" dirty="0" err="1">
                  <a:solidFill>
                    <a:schemeClr val="bg2">
                      <a:lumMod val="50000"/>
                    </a:schemeClr>
                  </a:solidFill>
                </a:rPr>
                <a:t>biết</a:t>
              </a:r>
              <a:r>
                <a:rPr lang="en-US" sz="29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900" b="1" dirty="0" err="1">
                  <a:solidFill>
                    <a:schemeClr val="bg2">
                      <a:lumMod val="50000"/>
                    </a:schemeClr>
                  </a:solidFill>
                </a:rPr>
                <a:t>cách</a:t>
              </a:r>
              <a:r>
                <a:rPr lang="en-US" sz="29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900" b="1" dirty="0" err="1">
                  <a:solidFill>
                    <a:schemeClr val="bg2">
                      <a:lumMod val="50000"/>
                    </a:schemeClr>
                  </a:solidFill>
                </a:rPr>
                <a:t>đặt</a:t>
              </a:r>
              <a:r>
                <a:rPr lang="en-US" sz="29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900" b="1" dirty="0" err="1">
                  <a:solidFill>
                    <a:schemeClr val="bg2">
                      <a:lumMod val="50000"/>
                    </a:schemeClr>
                  </a:solidFill>
                </a:rPr>
                <a:t>mắt</a:t>
              </a:r>
              <a:r>
                <a:rPr lang="en-US" sz="29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900" b="1" dirty="0" err="1">
                  <a:solidFill>
                    <a:schemeClr val="bg2">
                      <a:lumMod val="50000"/>
                    </a:schemeClr>
                  </a:solidFill>
                </a:rPr>
                <a:t>nhìn</a:t>
              </a:r>
              <a:r>
                <a:rPr lang="en-US" sz="29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900" b="1" dirty="0" err="1">
                  <a:solidFill>
                    <a:schemeClr val="bg2">
                      <a:lumMod val="50000"/>
                    </a:schemeClr>
                  </a:solidFill>
                </a:rPr>
                <a:t>và</a:t>
              </a:r>
              <a:r>
                <a:rPr lang="en-US" sz="29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900" b="1" dirty="0" err="1">
                  <a:solidFill>
                    <a:schemeClr val="bg2">
                      <a:lumMod val="50000"/>
                    </a:schemeClr>
                  </a:solidFill>
                </a:rPr>
                <a:t>đọc</a:t>
              </a:r>
              <a:r>
                <a:rPr lang="en-US" sz="29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900" b="1" dirty="0" err="1">
                  <a:solidFill>
                    <a:schemeClr val="bg2">
                      <a:lumMod val="50000"/>
                    </a:schemeClr>
                  </a:solidFill>
                </a:rPr>
                <a:t>đúng</a:t>
              </a:r>
              <a:r>
                <a:rPr lang="en-US" sz="29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900" b="1" dirty="0" err="1">
                  <a:solidFill>
                    <a:schemeClr val="bg2">
                      <a:lumMod val="50000"/>
                    </a:schemeClr>
                  </a:solidFill>
                </a:rPr>
                <a:t>số</a:t>
              </a:r>
              <a:r>
                <a:rPr lang="en-US" sz="29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900" b="1" dirty="0" err="1">
                  <a:solidFill>
                    <a:schemeClr val="bg2">
                      <a:lumMod val="50000"/>
                    </a:schemeClr>
                  </a:solidFill>
                </a:rPr>
                <a:t>chỉ</a:t>
              </a:r>
              <a:r>
                <a:rPr lang="en-US" sz="29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900" b="1" dirty="0" err="1">
                  <a:solidFill>
                    <a:schemeClr val="bg2">
                      <a:lumMod val="50000"/>
                    </a:schemeClr>
                  </a:solidFill>
                </a:rPr>
                <a:t>của</a:t>
              </a:r>
              <a:r>
                <a:rPr lang="en-US" sz="29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900" b="1" dirty="0" err="1">
                  <a:solidFill>
                    <a:schemeClr val="bg2">
                      <a:lumMod val="50000"/>
                    </a:schemeClr>
                  </a:solidFill>
                </a:rPr>
                <a:t>nhiệt</a:t>
              </a:r>
              <a:r>
                <a:rPr lang="en-US" sz="29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900" b="1" dirty="0" err="1">
                  <a:solidFill>
                    <a:schemeClr val="bg2">
                      <a:lumMod val="50000"/>
                    </a:schemeClr>
                  </a:solidFill>
                </a:rPr>
                <a:t>kế</a:t>
              </a:r>
              <a:r>
                <a:rPr lang="en-US" sz="2900" b="1" dirty="0">
                  <a:solidFill>
                    <a:schemeClr val="bg2">
                      <a:lumMod val="50000"/>
                    </a:schemeClr>
                  </a:solidFill>
                </a:rPr>
                <a:t>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7747" y="1818125"/>
              <a:ext cx="824413" cy="1079058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603" y="2000066"/>
            <a:ext cx="6212216" cy="4360191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  <p:sp>
        <p:nvSpPr>
          <p:cNvPr id="13" name="Rectangle 12"/>
          <p:cNvSpPr/>
          <p:nvPr/>
        </p:nvSpPr>
        <p:spPr>
          <a:xfrm>
            <a:off x="294735" y="2142907"/>
            <a:ext cx="4171456" cy="3486649"/>
          </a:xfrm>
          <a:prstGeom prst="rect">
            <a:avLst/>
          </a:prstGeom>
        </p:spPr>
        <p:txBody>
          <a:bodyPr wrap="square" lIns="122026" tIns="61012" rIns="122026" bIns="61012">
            <a:spAutoFit/>
          </a:bodyPr>
          <a:lstStyle/>
          <a:p>
            <a:pPr algn="just">
              <a:lnSpc>
                <a:spcPct val="130000"/>
              </a:lnSpc>
              <a:spcBef>
                <a:spcPts val="801"/>
              </a:spcBef>
              <a:spcAft>
                <a:spcPts val="801"/>
              </a:spcAft>
            </a:pPr>
            <a:r>
              <a:rPr lang="vi-VN" sz="2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mắt nhìn theo </a:t>
            </a:r>
            <a:r>
              <a:rPr lang="vi-VN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vuông góc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7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với nhiệt kế tại vị trí mực chất lỏng và đọc </a:t>
            </a:r>
            <a:r>
              <a:rPr lang="en-US" sz="27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7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7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7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theo </a:t>
            </a:r>
            <a:r>
              <a:rPr lang="vi-VN" sz="2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vạch chia gần nhất </a:t>
            </a:r>
            <a:r>
              <a:rPr lang="vi-VN" sz="2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</a:t>
            </a:r>
            <a:r>
              <a:rPr lang="en-US" sz="27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mực</a:t>
            </a:r>
            <a:r>
              <a:rPr lang="vi-VN" sz="27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7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 lỏng trong nhiệt kế.</a:t>
            </a:r>
            <a:endParaRPr lang="en-US" sz="27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7810117" y="3306280"/>
            <a:ext cx="177457" cy="174776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13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9CA955-79F3-4322-8EE1-C3C74689E971}"/>
              </a:ext>
            </a:extLst>
          </p:cNvPr>
          <p:cNvSpPr/>
          <p:nvPr/>
        </p:nvSpPr>
        <p:spPr>
          <a:xfrm>
            <a:off x="1" y="0"/>
            <a:ext cx="11887200" cy="5437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 defTabSz="914024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2" name="Freeform: Shape 291">
            <a:extLst>
              <a:ext uri="{FF2B5EF4-FFF2-40B4-BE49-F238E27FC236}">
                <a16:creationId xmlns:a16="http://schemas.microsoft.com/office/drawing/2014/main" id="{94C23D56-D212-4389-A4E6-C28E0A955CB4}"/>
              </a:ext>
            </a:extLst>
          </p:cNvPr>
          <p:cNvSpPr/>
          <p:nvPr/>
        </p:nvSpPr>
        <p:spPr>
          <a:xfrm>
            <a:off x="583747" y="0"/>
            <a:ext cx="1560194" cy="546562"/>
          </a:xfrm>
          <a:custGeom>
            <a:avLst/>
            <a:gdLst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819762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961251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465" h="521110">
                <a:moveTo>
                  <a:pt x="0" y="0"/>
                </a:moveTo>
                <a:lnTo>
                  <a:pt x="1223465" y="0"/>
                </a:lnTo>
                <a:lnTo>
                  <a:pt x="961251" y="521110"/>
                </a:lnTo>
                <a:lnTo>
                  <a:pt x="57103" y="521110"/>
                </a:lnTo>
                <a:lnTo>
                  <a:pt x="396150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DD2B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03" tIns="45702" rIns="91403" bIns="45702" rtlCol="0" anchor="ctr">
            <a:noAutofit/>
          </a:bodyPr>
          <a:lstStyle/>
          <a:p>
            <a:pPr algn="ctr" defTabSz="914024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CC9A04-15E6-4638-9B7F-63904B58400B}"/>
              </a:ext>
            </a:extLst>
          </p:cNvPr>
          <p:cNvGrpSpPr/>
          <p:nvPr/>
        </p:nvGrpSpPr>
        <p:grpSpPr>
          <a:xfrm>
            <a:off x="1" y="4"/>
            <a:ext cx="1001835" cy="546563"/>
            <a:chOff x="0" y="0"/>
            <a:chExt cx="1027522" cy="521111"/>
          </a:xfrm>
        </p:grpSpPr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CB5F7F1C-F0DE-49D0-91A7-D9B199D51415}"/>
                </a:ext>
              </a:extLst>
            </p:cNvPr>
            <p:cNvSpPr/>
            <p:nvPr/>
          </p:nvSpPr>
          <p:spPr>
            <a:xfrm>
              <a:off x="631372" y="0"/>
              <a:ext cx="396150" cy="521109"/>
            </a:xfrm>
            <a:custGeom>
              <a:avLst/>
              <a:gdLst>
                <a:gd name="connsiteX0" fmla="*/ 0 w 396150"/>
                <a:gd name="connsiteY0" fmla="*/ 0 h 521109"/>
                <a:gd name="connsiteX1" fmla="*/ 396150 w 396150"/>
                <a:gd name="connsiteY1" fmla="*/ 0 h 521109"/>
                <a:gd name="connsiteX2" fmla="*/ 57103 w 396150"/>
                <a:gd name="connsiteY2" fmla="*/ 521109 h 521109"/>
                <a:gd name="connsiteX3" fmla="*/ 0 w 396150"/>
                <a:gd name="connsiteY3" fmla="*/ 521109 h 521109"/>
                <a:gd name="connsiteX4" fmla="*/ 0 w 396150"/>
                <a:gd name="connsiteY4" fmla="*/ 0 h 52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150" h="521109">
                  <a:moveTo>
                    <a:pt x="0" y="0"/>
                  </a:moveTo>
                  <a:lnTo>
                    <a:pt x="396150" y="0"/>
                  </a:lnTo>
                  <a:lnTo>
                    <a:pt x="57103" y="521109"/>
                  </a:lnTo>
                  <a:lnTo>
                    <a:pt x="0" y="521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024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45AA6CA8-0CDD-45A3-981E-29F1CDD035F3}"/>
                </a:ext>
              </a:extLst>
            </p:cNvPr>
            <p:cNvSpPr/>
            <p:nvPr/>
          </p:nvSpPr>
          <p:spPr>
            <a:xfrm>
              <a:off x="0" y="1"/>
              <a:ext cx="688475" cy="521110"/>
            </a:xfrm>
            <a:custGeom>
              <a:avLst/>
              <a:gdLst>
                <a:gd name="connsiteX0" fmla="*/ 0 w 688475"/>
                <a:gd name="connsiteY0" fmla="*/ 0 h 521110"/>
                <a:gd name="connsiteX1" fmla="*/ 631372 w 688475"/>
                <a:gd name="connsiteY1" fmla="*/ 0 h 521110"/>
                <a:gd name="connsiteX2" fmla="*/ 631372 w 688475"/>
                <a:gd name="connsiteY2" fmla="*/ 521109 h 521110"/>
                <a:gd name="connsiteX3" fmla="*/ 688475 w 688475"/>
                <a:gd name="connsiteY3" fmla="*/ 521109 h 521110"/>
                <a:gd name="connsiteX4" fmla="*/ 688474 w 688475"/>
                <a:gd name="connsiteY4" fmla="*/ 521110 h 521110"/>
                <a:gd name="connsiteX5" fmla="*/ 0 w 688475"/>
                <a:gd name="connsiteY5" fmla="*/ 521110 h 521110"/>
                <a:gd name="connsiteX6" fmla="*/ 0 w 688475"/>
                <a:gd name="connsiteY6" fmla="*/ 0 h 52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8475" h="521110">
                  <a:moveTo>
                    <a:pt x="0" y="0"/>
                  </a:moveTo>
                  <a:lnTo>
                    <a:pt x="631372" y="0"/>
                  </a:lnTo>
                  <a:lnTo>
                    <a:pt x="631372" y="521109"/>
                  </a:lnTo>
                  <a:lnTo>
                    <a:pt x="688475" y="521109"/>
                  </a:lnTo>
                  <a:lnTo>
                    <a:pt x="688474" y="521110"/>
                  </a:lnTo>
                  <a:lnTo>
                    <a:pt x="0" y="521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FBB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024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06" name="Freeform: Shape 305">
            <a:extLst>
              <a:ext uri="{FF2B5EF4-FFF2-40B4-BE49-F238E27FC236}">
                <a16:creationId xmlns:a16="http://schemas.microsoft.com/office/drawing/2014/main" id="{1333F57C-43A8-4628-A8E9-5AA1CED92005}"/>
              </a:ext>
            </a:extLst>
          </p:cNvPr>
          <p:cNvSpPr/>
          <p:nvPr/>
        </p:nvSpPr>
        <p:spPr>
          <a:xfrm>
            <a:off x="1563639" y="0"/>
            <a:ext cx="1560194" cy="546562"/>
          </a:xfrm>
          <a:custGeom>
            <a:avLst/>
            <a:gdLst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819762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961251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465" h="521110">
                <a:moveTo>
                  <a:pt x="0" y="0"/>
                </a:moveTo>
                <a:lnTo>
                  <a:pt x="1223465" y="0"/>
                </a:lnTo>
                <a:lnTo>
                  <a:pt x="961251" y="521110"/>
                </a:lnTo>
                <a:lnTo>
                  <a:pt x="57103" y="521110"/>
                </a:lnTo>
                <a:lnTo>
                  <a:pt x="396150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8D92A4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03" tIns="45702" rIns="91403" bIns="45702" rtlCol="0" anchor="ctr">
            <a:noAutofit/>
          </a:bodyPr>
          <a:lstStyle/>
          <a:p>
            <a:pPr algn="ctr" defTabSz="914024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89CA9A1-9CF7-4A1A-8D29-5A036D02C84E}"/>
              </a:ext>
            </a:extLst>
          </p:cNvPr>
          <p:cNvSpPr/>
          <p:nvPr/>
        </p:nvSpPr>
        <p:spPr>
          <a:xfrm>
            <a:off x="2699293" y="0"/>
            <a:ext cx="1560194" cy="546562"/>
          </a:xfrm>
          <a:custGeom>
            <a:avLst/>
            <a:gdLst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819762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961251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961251 w 1223465"/>
              <a:gd name="connsiteY2" fmla="*/ 521110 h 521110"/>
              <a:gd name="connsiteX3" fmla="*/ 57103 w 1223465"/>
              <a:gd name="connsiteY3" fmla="*/ 521110 h 521110"/>
              <a:gd name="connsiteX4" fmla="*/ 312921 w 1223465"/>
              <a:gd name="connsiteY4" fmla="*/ 10886 h 521110"/>
              <a:gd name="connsiteX5" fmla="*/ 0 w 1223465"/>
              <a:gd name="connsiteY5" fmla="*/ 1 h 521110"/>
              <a:gd name="connsiteX6" fmla="*/ 0 w 1223465"/>
              <a:gd name="connsiteY6" fmla="*/ 0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465" h="521110">
                <a:moveTo>
                  <a:pt x="0" y="0"/>
                </a:moveTo>
                <a:lnTo>
                  <a:pt x="1223465" y="0"/>
                </a:lnTo>
                <a:lnTo>
                  <a:pt x="961251" y="521110"/>
                </a:lnTo>
                <a:lnTo>
                  <a:pt x="57103" y="521110"/>
                </a:lnTo>
                <a:lnTo>
                  <a:pt x="312921" y="10886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C074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03" tIns="45702" rIns="91403" bIns="45702" rtlCol="0" anchor="ctr">
            <a:noAutofit/>
          </a:bodyPr>
          <a:lstStyle/>
          <a:p>
            <a:pPr algn="ctr" defTabSz="914024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E139D3A-E87D-4131-AB7C-66EADA0EA5D5}"/>
              </a:ext>
            </a:extLst>
          </p:cNvPr>
          <p:cNvSpPr/>
          <p:nvPr/>
        </p:nvSpPr>
        <p:spPr>
          <a:xfrm>
            <a:off x="3842790" y="0"/>
            <a:ext cx="1560194" cy="546562"/>
          </a:xfrm>
          <a:custGeom>
            <a:avLst/>
            <a:gdLst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819762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961251 w 1223465"/>
              <a:gd name="connsiteY2" fmla="*/ 521110 h 521110"/>
              <a:gd name="connsiteX3" fmla="*/ 57103 w 1223465"/>
              <a:gd name="connsiteY3" fmla="*/ 521110 h 521110"/>
              <a:gd name="connsiteX4" fmla="*/ 396150 w 1223465"/>
              <a:gd name="connsiteY4" fmla="*/ 1 h 521110"/>
              <a:gd name="connsiteX5" fmla="*/ 0 w 1223465"/>
              <a:gd name="connsiteY5" fmla="*/ 1 h 521110"/>
              <a:gd name="connsiteX6" fmla="*/ 0 w 1223465"/>
              <a:gd name="connsiteY6" fmla="*/ 0 h 521110"/>
              <a:gd name="connsiteX0" fmla="*/ 0 w 1223465"/>
              <a:gd name="connsiteY0" fmla="*/ 0 h 521110"/>
              <a:gd name="connsiteX1" fmla="*/ 1223465 w 1223465"/>
              <a:gd name="connsiteY1" fmla="*/ 0 h 521110"/>
              <a:gd name="connsiteX2" fmla="*/ 961251 w 1223465"/>
              <a:gd name="connsiteY2" fmla="*/ 521110 h 521110"/>
              <a:gd name="connsiteX3" fmla="*/ 57103 w 1223465"/>
              <a:gd name="connsiteY3" fmla="*/ 521110 h 521110"/>
              <a:gd name="connsiteX4" fmla="*/ 312921 w 1223465"/>
              <a:gd name="connsiteY4" fmla="*/ 10886 h 521110"/>
              <a:gd name="connsiteX5" fmla="*/ 0 w 1223465"/>
              <a:gd name="connsiteY5" fmla="*/ 1 h 521110"/>
              <a:gd name="connsiteX6" fmla="*/ 0 w 1223465"/>
              <a:gd name="connsiteY6" fmla="*/ 0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465" h="521110">
                <a:moveTo>
                  <a:pt x="0" y="0"/>
                </a:moveTo>
                <a:lnTo>
                  <a:pt x="1223465" y="0"/>
                </a:lnTo>
                <a:lnTo>
                  <a:pt x="961251" y="521110"/>
                </a:lnTo>
                <a:lnTo>
                  <a:pt x="57103" y="521110"/>
                </a:lnTo>
                <a:lnTo>
                  <a:pt x="312921" y="10886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B5EAEA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03" tIns="45702" rIns="91403" bIns="45702" rtlCol="0" anchor="ctr">
            <a:noAutofit/>
          </a:bodyPr>
          <a:lstStyle/>
          <a:p>
            <a:pPr algn="ctr" defTabSz="914024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Graphic 15" descr="Thermometer">
            <a:hlinkClick r:id="rId2" action="ppaction://hlinksldjump"/>
            <a:extLst>
              <a:ext uri="{FF2B5EF4-FFF2-40B4-BE49-F238E27FC236}">
                <a16:creationId xmlns:a16="http://schemas.microsoft.com/office/drawing/2014/main" id="{69ACF8A5-5846-4627-A934-F3ACD77CD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42146" y="4"/>
            <a:ext cx="503185" cy="541294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89BE1B4-21D3-4936-93B5-5047E0DA0A3F}"/>
              </a:ext>
            </a:extLst>
          </p:cNvPr>
          <p:cNvSpPr txBox="1"/>
          <p:nvPr/>
        </p:nvSpPr>
        <p:spPr>
          <a:xfrm>
            <a:off x="152403" y="319881"/>
            <a:ext cx="10477721" cy="1578537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400">
                <a:solidFill>
                  <a:schemeClr val="bg1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defRPr>
            </a:lvl1pPr>
          </a:lstStyle>
          <a:p>
            <a:pPr defTabSz="914024">
              <a:lnSpc>
                <a:spcPct val="200000"/>
              </a:lnSpc>
              <a:defRPr/>
            </a:pPr>
            <a:r>
              <a:rPr lang="vi-VN" sz="2600" dirty="0">
                <a:solidFill>
                  <a:prstClr val="black"/>
                </a:solidFill>
                <a:latin typeface="+mj-lt"/>
              </a:rPr>
              <a:t>Thuỷ ngân trong nhiệt k</a:t>
            </a:r>
            <a:r>
              <a:rPr lang="en-US" sz="2600" dirty="0">
                <a:solidFill>
                  <a:prstClr val="black"/>
                </a:solidFill>
                <a:latin typeface="+mj-lt"/>
              </a:rPr>
              <a:t>ế</a:t>
            </a:r>
            <a:r>
              <a:rPr lang="vi-VN" sz="2600" dirty="0">
                <a:solidFill>
                  <a:prstClr val="black"/>
                </a:solidFill>
                <a:latin typeface="+mj-lt"/>
              </a:rPr>
              <a:t> là một chất lỏng dễ bay hơi, gây độc cao. </a:t>
            </a:r>
            <a:endParaRPr lang="en-US" sz="2600" dirty="0">
              <a:solidFill>
                <a:prstClr val="black"/>
              </a:solidFill>
              <a:latin typeface="+mj-lt"/>
            </a:endParaRPr>
          </a:p>
          <a:p>
            <a:pPr defTabSz="914024">
              <a:lnSpc>
                <a:spcPct val="200000"/>
              </a:lnSpc>
              <a:defRPr/>
            </a:pPr>
            <a:r>
              <a:rPr lang="vi-VN" sz="2600" dirty="0">
                <a:solidFill>
                  <a:prstClr val="black"/>
                </a:solidFill>
                <a:latin typeface="+mj-lt"/>
              </a:rPr>
              <a:t>Vì thế nếu nhiệt kế thuỷ ngân bị vỡ, c</a:t>
            </a:r>
            <a:r>
              <a:rPr lang="en-US" sz="2600" dirty="0">
                <a:solidFill>
                  <a:prstClr val="black"/>
                </a:solidFill>
                <a:latin typeface="+mj-lt"/>
              </a:rPr>
              <a:t>ầ</a:t>
            </a:r>
            <a:r>
              <a:rPr lang="vi-VN" sz="2600" dirty="0">
                <a:solidFill>
                  <a:prstClr val="black"/>
                </a:solidFill>
                <a:latin typeface="+mj-lt"/>
              </a:rPr>
              <a:t>n chú ý:</a:t>
            </a:r>
            <a:endParaRPr lang="en-US" sz="26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ABF7E19-800D-44E0-AE4D-01F82CFA846E}"/>
              </a:ext>
            </a:extLst>
          </p:cNvPr>
          <p:cNvSpPr txBox="1"/>
          <p:nvPr/>
        </p:nvSpPr>
        <p:spPr>
          <a:xfrm>
            <a:off x="242471" y="1980118"/>
            <a:ext cx="10477721" cy="4771719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400">
                <a:solidFill>
                  <a:schemeClr val="bg1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defRPr>
            </a:lvl1pPr>
          </a:lstStyle>
          <a:p>
            <a:pPr marL="342760" indent="-342760" defTabSz="914024">
              <a:lnSpc>
                <a:spcPct val="200000"/>
              </a:lnSpc>
              <a:buBlip>
                <a:blip r:embed="rId5"/>
              </a:buBlip>
              <a:defRPr/>
            </a:pPr>
            <a:r>
              <a:rPr lang="vi-V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nên sử dụng các loại máy hút bụi đ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gom thuỷ ngân.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60" indent="-342760" defTabSz="914024">
              <a:lnSpc>
                <a:spcPct val="200000"/>
              </a:lnSpc>
              <a:buBlip>
                <a:blip r:embed="rId5"/>
              </a:buBlip>
              <a:defRPr/>
            </a:pPr>
            <a:r>
              <a:rPr lang="vi-V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dùng chổi đ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quét thuỷ ngân.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60" indent="-342760" defTabSz="914024">
              <a:lnSpc>
                <a:spcPct val="200000"/>
              </a:lnSpc>
              <a:buBlip>
                <a:blip r:embed="rId5"/>
              </a:buBlip>
              <a:defRPr/>
            </a:pP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60" indent="-342760" defTabSz="914024">
              <a:lnSpc>
                <a:spcPct val="200000"/>
              </a:lnSpc>
              <a:buBlip>
                <a:blip r:embed="rId5"/>
              </a:buBlip>
              <a:defRPr/>
            </a:pP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gom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60" indent="-342760" defTabSz="914024">
              <a:lnSpc>
                <a:spcPct val="200000"/>
              </a:lnSpc>
              <a:buBlip>
                <a:blip r:embed="rId5"/>
              </a:buBlip>
              <a:defRPr/>
            </a:pP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Rắc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60" indent="-342760" defTabSz="914024">
              <a:lnSpc>
                <a:spcPct val="200000"/>
              </a:lnSpc>
              <a:buBlip>
                <a:blip r:embed="rId5"/>
              </a:buBlip>
              <a:defRPr/>
            </a:pP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ách xử lý khi nhiệt kế thủy ngân bị vỡ - Thiết Bị Y Tế - Kim Hoàng Kim">
            <a:extLst>
              <a:ext uri="{FF2B5EF4-FFF2-40B4-BE49-F238E27FC236}">
                <a16:creationId xmlns:a16="http://schemas.microsoft.com/office/drawing/2014/main" id="{BA8B8839-64F7-4A15-8088-01FE8FC98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63082"/>
            <a:ext cx="472440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031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20772" y="1777411"/>
            <a:ext cx="9850493" cy="49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026" tIns="61012" rIns="122026" bIns="61012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nl-NL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Vẩy mạnh cho thuỷ ngân bên trong nhiệt kế tụt </a:t>
            </a:r>
            <a:r>
              <a:rPr lang="nl-NL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xuống</a:t>
            </a:r>
            <a:r>
              <a:rPr lang="nl-NL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l-NL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dưới 35</a:t>
            </a:r>
            <a:r>
              <a:rPr lang="nl-NL" baseline="30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0</a:t>
            </a:r>
            <a:r>
              <a:rPr lang="nl-NL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20770" y="2788571"/>
            <a:ext cx="9192234" cy="49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026" tIns="61012" rIns="122026" bIns="61012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nl-NL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Dùng bông y tế lau sạch thân và bầu nhiệt kế.</a:t>
            </a:r>
            <a:endParaRPr lang="en-US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87833" y="3683529"/>
            <a:ext cx="9077920" cy="88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026" tIns="61012" rIns="122026" bIns="61012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nl-NL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Dùng tay phải cầm thân nhiệt kế, đặt bầu nhiệt kế vào nách trái, kẹp cánh tay lại để giữ nhiệt kế.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87836" y="4940651"/>
            <a:ext cx="8866750" cy="49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026" tIns="61012" rIns="122026" bIns="61012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nl-NL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Chờ khoảng 3 phút, lấy nhiệt kế ra đọc nhiệt độ.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25" y="1726820"/>
            <a:ext cx="578882" cy="62272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25" y="2818916"/>
            <a:ext cx="578882" cy="62272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42" y="3911017"/>
            <a:ext cx="578882" cy="62105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17" y="4940656"/>
            <a:ext cx="577334" cy="62272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70677" y="846422"/>
            <a:ext cx="7582924" cy="49254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122026" tIns="61012" rIns="122026" bIns="61012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Các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bước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đo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nhiệt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độ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cơ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thể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bằng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nhiệt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kế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y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tế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Google Shape;706;p22"/>
          <p:cNvSpPr txBox="1">
            <a:spLocks/>
          </p:cNvSpPr>
          <p:nvPr/>
        </p:nvSpPr>
        <p:spPr>
          <a:xfrm>
            <a:off x="76200" y="15081"/>
            <a:ext cx="4495800" cy="628521"/>
          </a:xfrm>
          <a:prstGeom prst="rect">
            <a:avLst/>
          </a:prstGeom>
        </p:spPr>
        <p:txBody>
          <a:bodyPr spcFirstLastPara="1" wrap="square" lIns="91360" tIns="91360" rIns="91360" bIns="91360" anchor="b" anchorCtr="0">
            <a:noAutofit/>
          </a:bodyPr>
          <a:lstStyle>
            <a:lvl1pPr algn="l" defTabSz="8542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vi-VN" sz="2700" b="1" dirty="0"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vi-VN" sz="2700" b="1" u="sng" dirty="0">
                <a:latin typeface="Arial" panose="020B0604020202020204" pitchFamily="34" charset="0"/>
                <a:cs typeface="Arial" panose="020B0604020202020204" pitchFamily="34" charset="0"/>
              </a:rPr>
              <a:t>ĐO NHIỆT ĐỘ CƠ THỂ</a:t>
            </a:r>
          </a:p>
        </p:txBody>
      </p:sp>
      <p:pic>
        <p:nvPicPr>
          <p:cNvPr id="13" name="Picture 3" descr="J:\2021-2022\ÂU CƠ\Giáo án\ly 9\PP\cây bút dù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511" y="15086"/>
            <a:ext cx="1273695" cy="133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18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5964</TotalTime>
  <Words>1032</Words>
  <Application>Microsoft Office PowerPoint</Application>
  <PresentationFormat>Custom</PresentationFormat>
  <Paragraphs>109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#9Slide03 Arima Madurai Bold</vt:lpstr>
      <vt:lpstr>Arial</vt:lpstr>
      <vt:lpstr>Arial Hebrew</vt:lpstr>
      <vt:lpstr>Calibri</vt:lpstr>
      <vt:lpstr>Times New Roman</vt:lpstr>
      <vt:lpstr>Wingdings</vt:lpstr>
      <vt:lpstr>Office Theme</vt:lpstr>
      <vt:lpstr> GV THỰC HIỆN: ĐỖ THỊ NGỌC ANH </vt:lpstr>
      <vt:lpstr>TIẾT 17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Tìm hiểu thêm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Admin</cp:lastModifiedBy>
  <cp:revision>335</cp:revision>
  <dcterms:created xsi:type="dcterms:W3CDTF">2021-08-31T17:29:16Z</dcterms:created>
  <dcterms:modified xsi:type="dcterms:W3CDTF">2025-01-17T02:49:15Z</dcterms:modified>
</cp:coreProperties>
</file>