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1" r:id="rId1"/>
  </p:sldMasterIdLst>
  <p:sldIdLst>
    <p:sldId id="269" r:id="rId2"/>
    <p:sldId id="273" r:id="rId3"/>
    <p:sldId id="274" r:id="rId4"/>
    <p:sldId id="278" r:id="rId5"/>
    <p:sldId id="275" r:id="rId6"/>
    <p:sldId id="277" r:id="rId7"/>
    <p:sldId id="276" r:id="rId8"/>
    <p:sldId id="279" r:id="rId9"/>
    <p:sldId id="280" r:id="rId10"/>
    <p:sldId id="373" r:id="rId11"/>
    <p:sldId id="361" r:id="rId12"/>
    <p:sldId id="363" r:id="rId13"/>
    <p:sldId id="371" r:id="rId14"/>
    <p:sldId id="372" r:id="rId15"/>
    <p:sldId id="315" r:id="rId16"/>
    <p:sldId id="366" r:id="rId17"/>
    <p:sldId id="367" r:id="rId18"/>
    <p:sldId id="368" r:id="rId19"/>
    <p:sldId id="316" r:id="rId20"/>
  </p:sldIdLst>
  <p:sldSz cx="12192000" cy="6858000"/>
  <p:notesSz cx="6858000" cy="9144000"/>
  <p:embeddedFontLst>
    <p:embeddedFont>
      <p:font typeface=".VnTime" panose="020B7200000000000000" pitchFamily="34" charset="0"/>
      <p:regular r:id="rId21"/>
      <p:bold r:id="rId22"/>
      <p:italic r:id="rId23"/>
      <p:boldItalic r:id="rId24"/>
    </p:embeddedFont>
    <p:embeddedFont>
      <p:font typeface="Tahoma" panose="020B0604030504040204" pitchFamily="34" charset="0"/>
      <p:regular r:id="rId25"/>
      <p:bold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FCD"/>
    <a:srgbClr val="FF99FF"/>
    <a:srgbClr val="0E73B7"/>
    <a:srgbClr val="E43230"/>
    <a:srgbClr val="E99D05"/>
    <a:srgbClr val="DBB2CB"/>
    <a:srgbClr val="DCADCB"/>
    <a:srgbClr val="9F7906"/>
    <a:srgbClr val="E9AAD4"/>
    <a:srgbClr val="668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snapToGrid="0">
      <p:cViewPr varScale="1">
        <p:scale>
          <a:sx n="70" d="100"/>
          <a:sy n="70" d="100"/>
        </p:scale>
        <p:origin x="69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gs" Target="tags/tag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F807-1588-4926-BF2F-F1B204DB55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7FE29D-D8B2-41D0-BEE8-BF7A9B024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F5053D-E2C5-4E3E-ADA3-C41207D8CC42}"/>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5" name="Footer Placeholder 4">
            <a:extLst>
              <a:ext uri="{FF2B5EF4-FFF2-40B4-BE49-F238E27FC236}">
                <a16:creationId xmlns:a16="http://schemas.microsoft.com/office/drawing/2014/main" id="{FF802618-8219-452B-99D7-7E162FEA8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BE6D8-4917-4E8F-890D-7584246B5B9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616827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A0901-5C38-4232-BEDB-2E284E6A4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C750B8-C5AC-4104-B0E4-005A1458D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C2218-AF75-4A84-9B90-921F96D99819}"/>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5" name="Footer Placeholder 4">
            <a:extLst>
              <a:ext uri="{FF2B5EF4-FFF2-40B4-BE49-F238E27FC236}">
                <a16:creationId xmlns:a16="http://schemas.microsoft.com/office/drawing/2014/main" id="{0199A52F-202B-45C5-A868-638A5C3DA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2EA72-DD15-47DA-A3B5-CE7C67F5C944}"/>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2340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09AF9-51BD-4B70-BAB8-A3B6B6B6C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2AB86-F083-48C4-87D9-B37302C79E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96361-F919-4A12-A24C-B5CD9584CEB5}"/>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5" name="Footer Placeholder 4">
            <a:extLst>
              <a:ext uri="{FF2B5EF4-FFF2-40B4-BE49-F238E27FC236}">
                <a16:creationId xmlns:a16="http://schemas.microsoft.com/office/drawing/2014/main" id="{714C340D-0BC8-4279-BB95-24C244979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01685-00BA-4FF2-A7D9-CA0956580B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1611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0E89-4354-436B-B110-BD1522CFC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303ED-2651-46EB-9A32-30F20CA92D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D9041-7438-4E8D-BC75-5F157C5D540C}"/>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5" name="Footer Placeholder 4">
            <a:extLst>
              <a:ext uri="{FF2B5EF4-FFF2-40B4-BE49-F238E27FC236}">
                <a16:creationId xmlns:a16="http://schemas.microsoft.com/office/drawing/2014/main" id="{787F10EE-2A1A-4422-B00B-5CE09AC9D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CEA4B-294D-4C8D-B0DD-75CBB25BA4E2}"/>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835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581A-8B69-473F-8E59-D1A537FCC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819D0-7B7F-4F95-97F0-36346829C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3E44B1-7991-4F48-8AEB-54E9D563438B}"/>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5" name="Footer Placeholder 4">
            <a:extLst>
              <a:ext uri="{FF2B5EF4-FFF2-40B4-BE49-F238E27FC236}">
                <a16:creationId xmlns:a16="http://schemas.microsoft.com/office/drawing/2014/main" id="{1A2A1E5C-0E27-4A31-95F1-902E0A6CA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606C-A56A-4F0B-8E25-0D072EDD34C2}"/>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3924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A96E-2C9C-4162-91EC-2B6FA6AE4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7C9E5-E70F-4C02-AB88-C7A6C1064C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B366C-9D33-43BA-A949-1FFA0006AD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22638-C467-4E05-B795-6F4CCB51E0A1}"/>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6" name="Footer Placeholder 5">
            <a:extLst>
              <a:ext uri="{FF2B5EF4-FFF2-40B4-BE49-F238E27FC236}">
                <a16:creationId xmlns:a16="http://schemas.microsoft.com/office/drawing/2014/main" id="{A87D1DE0-927B-431A-AF88-2EF152A267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76603B-E3CE-45A9-9DFC-61ABE7B44270}"/>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66378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B363-8FD7-4AAE-AECF-E1A4624F70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82C7-6F55-4C1C-B4AB-CB73BE40A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D06631-31F7-482A-BBA5-8353EB9A03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AAE36F-5E3C-44DF-AC47-7B5EE01EE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A7FD91-1008-4894-B7A6-95EC8F3F11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492DE-BA74-4DE3-83B6-A27FED0A4BDB}"/>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8" name="Footer Placeholder 7">
            <a:extLst>
              <a:ext uri="{FF2B5EF4-FFF2-40B4-BE49-F238E27FC236}">
                <a16:creationId xmlns:a16="http://schemas.microsoft.com/office/drawing/2014/main" id="{3C953920-7BDE-4D28-AA04-390240D37C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837DEF-39D3-4D20-9E2B-C9374E75C5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2326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5363-1B47-4A59-9DA9-F0CD68A40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276515-C91C-4651-BCA6-CE124D35105F}"/>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4" name="Footer Placeholder 3">
            <a:extLst>
              <a:ext uri="{FF2B5EF4-FFF2-40B4-BE49-F238E27FC236}">
                <a16:creationId xmlns:a16="http://schemas.microsoft.com/office/drawing/2014/main" id="{06138B4F-B322-4315-9F33-67A3ED07BC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8CFB57-4311-42D7-8915-1F91C8E3441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62539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B7260-A769-40DF-AA75-31615B24D9E7}"/>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3" name="Footer Placeholder 2">
            <a:extLst>
              <a:ext uri="{FF2B5EF4-FFF2-40B4-BE49-F238E27FC236}">
                <a16:creationId xmlns:a16="http://schemas.microsoft.com/office/drawing/2014/main" id="{BD037641-4BD6-4834-9579-69CC602C97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271A6-FA07-47B3-BDD0-008F315DD38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03288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2B86-13CD-4C5A-BA59-55BB86923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AC3E8A-D470-4A3E-9C62-840AF6A1D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A19CC-EF76-4A80-A892-830F84C44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60D33F-2A70-4461-8979-2A90C449045D}"/>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6" name="Footer Placeholder 5">
            <a:extLst>
              <a:ext uri="{FF2B5EF4-FFF2-40B4-BE49-F238E27FC236}">
                <a16:creationId xmlns:a16="http://schemas.microsoft.com/office/drawing/2014/main" id="{9809140D-F72C-4ED5-A85D-25303F137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FC2E9-8972-4EE4-997F-C920828DAC4B}"/>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3482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E917-7370-459F-B7FB-103586141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4DD85C-CAC8-4AA9-80D4-59561AC43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98BA65-D2D8-4BE0-BC81-45580C0FA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A2291F-B9BF-4583-AF24-D6C71BF312F6}"/>
              </a:ext>
            </a:extLst>
          </p:cNvPr>
          <p:cNvSpPr>
            <a:spLocks noGrp="1"/>
          </p:cNvSpPr>
          <p:nvPr>
            <p:ph type="dt" sz="half" idx="10"/>
          </p:nvPr>
        </p:nvSpPr>
        <p:spPr/>
        <p:txBody>
          <a:bodyPr/>
          <a:lstStyle/>
          <a:p>
            <a:fld id="{0D838988-15A6-4647-86D7-062E8698D868}" type="datetimeFigureOut">
              <a:rPr lang="en-US" smtClean="0"/>
              <a:t>1/15/2025</a:t>
            </a:fld>
            <a:endParaRPr lang="en-US"/>
          </a:p>
        </p:txBody>
      </p:sp>
      <p:sp>
        <p:nvSpPr>
          <p:cNvPr id="6" name="Footer Placeholder 5">
            <a:extLst>
              <a:ext uri="{FF2B5EF4-FFF2-40B4-BE49-F238E27FC236}">
                <a16:creationId xmlns:a16="http://schemas.microsoft.com/office/drawing/2014/main" id="{BE1BFF84-018F-45C9-BD0C-9EB1B18D9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79F57-154A-4A1A-BDD0-C0FDAF501EF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79471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292F85-D9DD-42DC-B193-0C0A08860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B60BF-7A0E-49E4-A764-9C4957BAE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60C86-2A4E-439D-9177-4ADC78DAA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1/15/2025</a:t>
            </a:fld>
            <a:endParaRPr lang="en-US"/>
          </a:p>
        </p:txBody>
      </p:sp>
      <p:sp>
        <p:nvSpPr>
          <p:cNvPr id="5" name="Footer Placeholder 4">
            <a:extLst>
              <a:ext uri="{FF2B5EF4-FFF2-40B4-BE49-F238E27FC236}">
                <a16:creationId xmlns:a16="http://schemas.microsoft.com/office/drawing/2014/main" id="{CBB7F4F9-0A2C-4BC9-92DC-1E424093C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C6FD87-4B6B-4D5E-A963-69EA815B4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39294025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1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slide" Target="slide3.xml"/><Relationship Id="rId12" Type="http://schemas.openxmlformats.org/officeDocument/2006/relationships/slide" Target="slide8.xml"/><Relationship Id="rId17" Type="http://schemas.openxmlformats.org/officeDocument/2006/relationships/image" Target="../media/image6.png"/><Relationship Id="rId2" Type="http://schemas.openxmlformats.org/officeDocument/2006/relationships/audio" Target="../media/media1.wav"/><Relationship Id="rId16" Type="http://schemas.openxmlformats.org/officeDocument/2006/relationships/image" Target="../media/image5.gif"/><Relationship Id="rId1" Type="http://schemas.microsoft.com/office/2007/relationships/media" Target="../media/media1.wav"/><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2.png"/><Relationship Id="rId15" Type="http://schemas.openxmlformats.org/officeDocument/2006/relationships/image" Target="../media/image4.gif"/><Relationship Id="rId10" Type="http://schemas.openxmlformats.org/officeDocument/2006/relationships/slide" Target="slide6.xml"/><Relationship Id="rId19"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5.xml"/><Relationship Id="rId1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1900.edu.vn/cau-hoi/cho-50-ml-dung-dich-na2co30-1-m-tac-dung-vua-du-voi-dung-dich-hcl-0-1-m-6268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1450450" y="525141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3077673" y="526065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图片 12">
            <a:hlinkClick r:id="rId18" action="ppaction://hlinksldjump"/>
            <a:extLst>
              <a:ext uri="{FF2B5EF4-FFF2-40B4-BE49-F238E27FC236}">
                <a16:creationId xmlns:a16="http://schemas.microsoft.com/office/drawing/2014/main" id="{1A83AC6E-8239-4B2A-90CB-A19BDA56E5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30239" y="5965335"/>
            <a:ext cx="1122088" cy="892665"/>
          </a:xfrm>
          <a:prstGeom prst="rect">
            <a:avLst/>
          </a:prstGeom>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679" y="1592141"/>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12" name="文本框 28">
            <a:extLst>
              <a:ext uri="{FF2B5EF4-FFF2-40B4-BE49-F238E27FC236}">
                <a16:creationId xmlns:a16="http://schemas.microsoft.com/office/drawing/2014/main" id="{A57EA9EB-6C0E-419B-8167-A1C5F467A2F1}"/>
              </a:ext>
            </a:extLst>
          </p:cNvPr>
          <p:cNvSpPr txBox="1"/>
          <p:nvPr/>
        </p:nvSpPr>
        <p:spPr>
          <a:xfrm>
            <a:off x="1138768" y="114745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a:t>
            </a:r>
            <a:r>
              <a:rPr lang="en-US" sz="4800" b="1" dirty="0">
                <a:solidFill>
                  <a:srgbClr val="002060"/>
                </a:solidFill>
                <a:latin typeface="Yeseva One" panose="00000500000000000000" charset="0"/>
                <a:ea typeface="Yeseva One" panose="00000500000000000000" charset="0"/>
                <a:sym typeface="Yeseva One" panose="00000500000000000000" charset="0"/>
              </a:rPr>
              <a:t>: ÔN TẬP HK I</a:t>
            </a:r>
            <a:endParaRPr lang="en-US" altLang="vi-VN" sz="4800" b="1" dirty="0">
              <a:solidFill>
                <a:srgbClr val="002060"/>
              </a:solidFill>
              <a:latin typeface="Yeseva One" panose="00000500000000000000" charset="0"/>
              <a:ea typeface="Yeseva One" panose="00000500000000000000" charset="0"/>
              <a:sym typeface="Yeseva One" panose="00000500000000000000" charset="0"/>
            </a:endParaRPr>
          </a:p>
        </p:txBody>
      </p:sp>
      <p:sp>
        <p:nvSpPr>
          <p:cNvPr id="16" name="TextBox 15">
            <a:extLst>
              <a:ext uri="{FF2B5EF4-FFF2-40B4-BE49-F238E27FC236}">
                <a16:creationId xmlns:a16="http://schemas.microsoft.com/office/drawing/2014/main" id="{4A3B0819-95DD-4935-BAA1-7EE41E694256}"/>
              </a:ext>
            </a:extLst>
          </p:cNvPr>
          <p:cNvSpPr txBox="1"/>
          <p:nvPr/>
        </p:nvSpPr>
        <p:spPr>
          <a:xfrm>
            <a:off x="2224123" y="2848489"/>
            <a:ext cx="7590408"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I. </a:t>
            </a:r>
            <a:r>
              <a:rPr lang="en-US" sz="2800" dirty="0" err="1">
                <a:solidFill>
                  <a:srgbClr val="FF0000"/>
                </a:solidFill>
                <a:latin typeface="Arial" panose="020B0604020202020204" pitchFamily="34" charset="0"/>
                <a:cs typeface="Arial" panose="020B0604020202020204" pitchFamily="34" charset="0"/>
              </a:rPr>
              <a:t>Nhắc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1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thức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học</a:t>
            </a:r>
            <a:endParaRPr lang="en-US" sz="28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B3C199-1E35-4F74-B2F3-058170BAFBC8}"/>
              </a:ext>
            </a:extLst>
          </p:cNvPr>
          <p:cNvSpPr txBox="1"/>
          <p:nvPr/>
        </p:nvSpPr>
        <p:spPr>
          <a:xfrm>
            <a:off x="2295145" y="3585336"/>
            <a:ext cx="6525086" cy="954107"/>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II.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làm</a:t>
            </a:r>
            <a:r>
              <a:rPr lang="en-US" sz="2800" dirty="0">
                <a:solidFill>
                  <a:srgbClr val="FF0000"/>
                </a:solidFill>
                <a:latin typeface="Arial" panose="020B0604020202020204" pitchFamily="34" charset="0"/>
                <a:cs typeface="Arial" panose="020B0604020202020204" pitchFamily="34" charset="0"/>
              </a:rPr>
              <a:t> 1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trắc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nghiệm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luận</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040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a:extLst>
              <a:ext uri="{FF2B5EF4-FFF2-40B4-BE49-F238E27FC236}">
                <a16:creationId xmlns:a16="http://schemas.microsoft.com/office/drawing/2014/main" id="{600B1C67-4DCB-4D0F-AE06-797A31A5A282}"/>
              </a:ext>
            </a:extLst>
          </p:cNvPr>
          <p:cNvSpPr txBox="1">
            <a:spLocks noChangeArrowheads="1"/>
          </p:cNvSpPr>
          <p:nvPr/>
        </p:nvSpPr>
        <p:spPr bwMode="auto">
          <a:xfrm>
            <a:off x="1532250" y="2359969"/>
            <a:ext cx="2575726" cy="1384995"/>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a:latin typeface="Arial" panose="020B0604020202020204" pitchFamily="34" charset="0"/>
                <a:cs typeface="Arial" panose="020B0604020202020204" pitchFamily="34" charset="0"/>
              </a:rPr>
              <a:t>Acid, base, pH, oxide, </a:t>
            </a:r>
            <a:r>
              <a:rPr lang="en-US" altLang="en-US" dirty="0" err="1">
                <a:latin typeface="Arial" panose="020B0604020202020204" pitchFamily="34" charset="0"/>
                <a:cs typeface="Arial" panose="020B0604020202020204" pitchFamily="34" charset="0"/>
              </a:rPr>
              <a:t>muối</a:t>
            </a:r>
            <a:endParaRPr lang="en-US" altLang="en-US" dirty="0">
              <a:latin typeface="Arial" panose="020B0604020202020204" pitchFamily="34" charset="0"/>
              <a:cs typeface="Arial" panose="020B0604020202020204" pitchFamily="34" charset="0"/>
            </a:endParaRPr>
          </a:p>
        </p:txBody>
      </p:sp>
      <p:sp>
        <p:nvSpPr>
          <p:cNvPr id="19461" name="Text Box 8">
            <a:extLst>
              <a:ext uri="{FF2B5EF4-FFF2-40B4-BE49-F238E27FC236}">
                <a16:creationId xmlns:a16="http://schemas.microsoft.com/office/drawing/2014/main" id="{2917B1CB-37B5-4383-8350-AC15852ABFD0}"/>
              </a:ext>
            </a:extLst>
          </p:cNvPr>
          <p:cNvSpPr txBox="1">
            <a:spLocks noChangeArrowheads="1"/>
          </p:cNvSpPr>
          <p:nvPr/>
        </p:nvSpPr>
        <p:spPr bwMode="auto">
          <a:xfrm>
            <a:off x="6129290" y="2329648"/>
            <a:ext cx="1216241" cy="2246769"/>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err="1">
                <a:latin typeface="Arial" panose="020B0604020202020204" pitchFamily="34" charset="0"/>
                <a:cs typeface="Arial" panose="020B0604020202020204" pitchFamily="34" charset="0"/>
              </a:rPr>
              <a:t>Khối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lượng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riêng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và</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áp</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suất</a:t>
            </a:r>
            <a:endParaRPr lang="en-US" altLang="en-US" dirty="0">
              <a:latin typeface="Arial" panose="020B0604020202020204" pitchFamily="34" charset="0"/>
              <a:cs typeface="Arial" panose="020B0604020202020204" pitchFamily="34" charset="0"/>
            </a:endParaRPr>
          </a:p>
        </p:txBody>
      </p:sp>
      <p:sp>
        <p:nvSpPr>
          <p:cNvPr id="19462" name="Text Box 9">
            <a:extLst>
              <a:ext uri="{FF2B5EF4-FFF2-40B4-BE49-F238E27FC236}">
                <a16:creationId xmlns:a16="http://schemas.microsoft.com/office/drawing/2014/main" id="{25EFBE77-D6A2-4AEA-9AD0-18208E1EEC48}"/>
              </a:ext>
            </a:extLst>
          </p:cNvPr>
          <p:cNvSpPr txBox="1">
            <a:spLocks noChangeArrowheads="1"/>
          </p:cNvSpPr>
          <p:nvPr/>
        </p:nvSpPr>
        <p:spPr bwMode="auto">
          <a:xfrm>
            <a:off x="8700115" y="2307779"/>
            <a:ext cx="1216241" cy="2246769"/>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có</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thể</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quay </a:t>
            </a:r>
            <a:r>
              <a:rPr lang="en-US" altLang="en-US" dirty="0" err="1">
                <a:latin typeface="Arial" panose="020B0604020202020204" pitchFamily="34" charset="0"/>
                <a:cs typeface="Arial" panose="020B0604020202020204" pitchFamily="34" charset="0"/>
              </a:rPr>
              <a:t>vật</a:t>
            </a:r>
            <a:endParaRPr lang="en-US" altLang="en-US" dirty="0">
              <a:latin typeface="Arial" panose="020B0604020202020204" pitchFamily="34" charset="0"/>
              <a:cs typeface="Arial" panose="020B0604020202020204" pitchFamily="34" charset="0"/>
            </a:endParaRPr>
          </a:p>
        </p:txBody>
      </p:sp>
      <p:sp>
        <p:nvSpPr>
          <p:cNvPr id="19463" name="Text Box 10">
            <a:extLst>
              <a:ext uri="{FF2B5EF4-FFF2-40B4-BE49-F238E27FC236}">
                <a16:creationId xmlns:a16="http://schemas.microsoft.com/office/drawing/2014/main" id="{B2C7DEB5-8DD6-4791-92C5-6239401AC404}"/>
              </a:ext>
            </a:extLst>
          </p:cNvPr>
          <p:cNvSpPr txBox="1">
            <a:spLocks noChangeArrowheads="1"/>
          </p:cNvSpPr>
          <p:nvPr/>
        </p:nvSpPr>
        <p:spPr bwMode="auto">
          <a:xfrm>
            <a:off x="3531462" y="1020192"/>
            <a:ext cx="5239192" cy="523220"/>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err="1">
                <a:latin typeface="Arial" panose="020B0604020202020204" pitchFamily="34" charset="0"/>
                <a:cs typeface="Arial" panose="020B0604020202020204" pitchFamily="34" charset="0"/>
              </a:rPr>
              <a:t>Kiến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thức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lý</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thuyết</a:t>
            </a:r>
            <a:r>
              <a:rPr lang="en-US" altLang="en-US" dirty="0">
                <a:latin typeface="Arial" panose="020B0604020202020204" pitchFamily="34" charset="0"/>
                <a:cs typeface="Arial" panose="020B0604020202020204" pitchFamily="34" charset="0"/>
              </a:rPr>
              <a:t> HK1 </a:t>
            </a:r>
          </a:p>
        </p:txBody>
      </p:sp>
      <p:sp>
        <p:nvSpPr>
          <p:cNvPr id="9224" name="Line 11">
            <a:extLst>
              <a:ext uri="{FF2B5EF4-FFF2-40B4-BE49-F238E27FC236}">
                <a16:creationId xmlns:a16="http://schemas.microsoft.com/office/drawing/2014/main" id="{5B8DE4F1-E0B8-40AC-A25B-C174F57A953C}"/>
              </a:ext>
            </a:extLst>
          </p:cNvPr>
          <p:cNvSpPr>
            <a:spLocks noChangeShapeType="1"/>
          </p:cNvSpPr>
          <p:nvPr/>
        </p:nvSpPr>
        <p:spPr bwMode="auto">
          <a:xfrm flipV="1">
            <a:off x="2219047" y="1846555"/>
            <a:ext cx="7013730" cy="207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9225" name="Line 12">
            <a:extLst>
              <a:ext uri="{FF2B5EF4-FFF2-40B4-BE49-F238E27FC236}">
                <a16:creationId xmlns:a16="http://schemas.microsoft.com/office/drawing/2014/main" id="{3422D7EF-FC3A-4F9B-AA93-FBBBF713B6A1}"/>
              </a:ext>
            </a:extLst>
          </p:cNvPr>
          <p:cNvSpPr>
            <a:spLocks noChangeShapeType="1"/>
          </p:cNvSpPr>
          <p:nvPr/>
        </p:nvSpPr>
        <p:spPr bwMode="auto">
          <a:xfrm>
            <a:off x="2219047"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7" name="Line 14">
            <a:extLst>
              <a:ext uri="{FF2B5EF4-FFF2-40B4-BE49-F238E27FC236}">
                <a16:creationId xmlns:a16="http://schemas.microsoft.com/office/drawing/2014/main" id="{04A356FB-3BBA-4F2D-951C-1247D88D4025}"/>
              </a:ext>
            </a:extLst>
          </p:cNvPr>
          <p:cNvSpPr>
            <a:spLocks noChangeShapeType="1"/>
          </p:cNvSpPr>
          <p:nvPr/>
        </p:nvSpPr>
        <p:spPr bwMode="auto">
          <a:xfrm>
            <a:off x="6651224"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8" name="Line 15">
            <a:extLst>
              <a:ext uri="{FF2B5EF4-FFF2-40B4-BE49-F238E27FC236}">
                <a16:creationId xmlns:a16="http://schemas.microsoft.com/office/drawing/2014/main" id="{9F342ECC-28FE-4885-A1D5-4A7035834CBB}"/>
              </a:ext>
            </a:extLst>
          </p:cNvPr>
          <p:cNvSpPr>
            <a:spLocks noChangeShapeType="1"/>
          </p:cNvSpPr>
          <p:nvPr/>
        </p:nvSpPr>
        <p:spPr bwMode="auto">
          <a:xfrm>
            <a:off x="9230927"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9" name="Line 16">
            <a:extLst>
              <a:ext uri="{FF2B5EF4-FFF2-40B4-BE49-F238E27FC236}">
                <a16:creationId xmlns:a16="http://schemas.microsoft.com/office/drawing/2014/main" id="{AE05AA04-2359-4A52-9AC6-86FB77D01BF3}"/>
              </a:ext>
            </a:extLst>
          </p:cNvPr>
          <p:cNvSpPr>
            <a:spLocks noChangeShapeType="1"/>
          </p:cNvSpPr>
          <p:nvPr/>
        </p:nvSpPr>
        <p:spPr bwMode="auto">
          <a:xfrm>
            <a:off x="6029047" y="1562469"/>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Effect transition="in" filter="fade">
                                      <p:cBhvr>
                                        <p:cTn id="7" dur="1000"/>
                                        <p:tgtEl>
                                          <p:spTgt spid="19463">
                                            <p:txEl>
                                              <p:pRg st="0" end="0"/>
                                            </p:txEl>
                                          </p:spTgt>
                                        </p:tgtEl>
                                      </p:cBhvr>
                                    </p:animEffect>
                                    <p:anim calcmode="lin" valueType="num">
                                      <p:cBhvr>
                                        <p:cTn id="8" dur="1000" fill="hold"/>
                                        <p:tgtEl>
                                          <p:spTgt spid="194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9459">
                                            <p:txEl>
                                              <p:pRg st="0" end="0"/>
                                            </p:txEl>
                                          </p:spTgt>
                                        </p:tgtEl>
                                        <p:attrNameLst>
                                          <p:attrName>style.visibility</p:attrName>
                                        </p:attrNameLst>
                                      </p:cBhvr>
                                      <p:to>
                                        <p:strVal val="visible"/>
                                      </p:to>
                                    </p:set>
                                    <p:animEffect transition="in" filter="barn(inVertical)">
                                      <p:cBhvr>
                                        <p:cTn id="14" dur="500"/>
                                        <p:tgtEl>
                                          <p:spTgt spid="1945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19461">
                                            <p:txEl>
                                              <p:pRg st="0" end="0"/>
                                            </p:txEl>
                                          </p:spTgt>
                                        </p:tgtEl>
                                        <p:attrNameLst>
                                          <p:attrName>style.visibility</p:attrName>
                                        </p:attrNameLst>
                                      </p:cBhvr>
                                      <p:to>
                                        <p:strVal val="visible"/>
                                      </p:to>
                                    </p:set>
                                    <p:animEffect transition="in" filter="wheel(1)">
                                      <p:cBhvr>
                                        <p:cTn id="19" dur="2000"/>
                                        <p:tgtEl>
                                          <p:spTgt spid="19461">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9462">
                                            <p:txEl>
                                              <p:pRg st="0" end="0"/>
                                            </p:txEl>
                                          </p:spTgt>
                                        </p:tgtEl>
                                        <p:attrNameLst>
                                          <p:attrName>style.visibility</p:attrName>
                                        </p:attrNameLst>
                                      </p:cBhvr>
                                      <p:to>
                                        <p:strVal val="visible"/>
                                      </p:to>
                                    </p:set>
                                    <p:animEffect transition="in" filter="wipe(down)">
                                      <p:cBhvr>
                                        <p:cTn id="24" dur="500"/>
                                        <p:tgtEl>
                                          <p:spTgt spid="194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BFACF-D831-424E-A372-A9C54AB58490}"/>
              </a:ext>
            </a:extLst>
          </p:cNvPr>
          <p:cNvSpPr txBox="1"/>
          <p:nvPr/>
        </p:nvSpPr>
        <p:spPr>
          <a:xfrm>
            <a:off x="958789" y="577048"/>
            <a:ext cx="7590408" cy="523220"/>
          </a:xfrm>
          <a:prstGeom prst="rect">
            <a:avLst/>
          </a:prstGeom>
          <a:solidFill>
            <a:schemeClr val="accent1">
              <a:lumMod val="20000"/>
              <a:lumOff val="80000"/>
            </a:schemeClr>
          </a:solid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Mối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hệ</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giữa</a:t>
            </a:r>
            <a:r>
              <a:rPr lang="en-US" sz="2800" dirty="0">
                <a:solidFill>
                  <a:srgbClr val="FF0000"/>
                </a:solidFill>
                <a:latin typeface="Arial" panose="020B0604020202020204" pitchFamily="34" charset="0"/>
                <a:cs typeface="Arial" panose="020B0604020202020204" pitchFamily="34" charset="0"/>
              </a:rPr>
              <a:t> acid, base, oxide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muối</a:t>
            </a:r>
            <a:endParaRPr lang="en-US" sz="2800" dirty="0">
              <a:solidFill>
                <a:srgbClr val="FF0000"/>
              </a:solidFill>
              <a:latin typeface="Arial" panose="020B0604020202020204" pitchFamily="34" charset="0"/>
              <a:cs typeface="Arial" panose="020B0604020202020204" pitchFamily="34" charset="0"/>
            </a:endParaRPr>
          </a:p>
        </p:txBody>
      </p:sp>
      <p:sp>
        <p:nvSpPr>
          <p:cNvPr id="10" name="Rectangle 4">
            <a:hlinkHover r:id="" action="ppaction://noaction" highlightClick="1">
              <a:snd r:embed="rId2" name="click.wav"/>
            </a:hlinkHover>
            <a:extLst>
              <a:ext uri="{FF2B5EF4-FFF2-40B4-BE49-F238E27FC236}">
                <a16:creationId xmlns:a16="http://schemas.microsoft.com/office/drawing/2014/main" id="{8AFF2636-44D6-434E-AA84-B92B87F94378}"/>
              </a:ext>
            </a:extLst>
          </p:cNvPr>
          <p:cNvSpPr>
            <a:spLocks noChangeArrowheads="1"/>
          </p:cNvSpPr>
          <p:nvPr/>
        </p:nvSpPr>
        <p:spPr bwMode="auto">
          <a:xfrm>
            <a:off x="1331293" y="4266814"/>
            <a:ext cx="1904326" cy="628548"/>
          </a:xfrm>
          <a:prstGeom prst="rect">
            <a:avLst/>
          </a:prstGeom>
          <a:solidFill>
            <a:schemeClr val="bg1"/>
          </a:solidFill>
          <a:ln w="38100" cmpd="dbl">
            <a:solidFill>
              <a:schemeClr val="folHlink"/>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b="1" dirty="0">
                <a:solidFill>
                  <a:srgbClr val="000000"/>
                </a:solidFill>
              </a:rPr>
              <a:t>Acid</a:t>
            </a:r>
            <a:endParaRPr lang="en-US" altLang="en-US" dirty="0">
              <a:latin typeface=".VnTime" panose="020B7200000000000000" pitchFamily="34" charset="0"/>
            </a:endParaRPr>
          </a:p>
        </p:txBody>
      </p:sp>
      <p:sp>
        <p:nvSpPr>
          <p:cNvPr id="11" name="Rectangle 5">
            <a:hlinkHover r:id="" action="ppaction://noaction" highlightClick="1">
              <a:snd r:embed="rId2" name="click.wav"/>
            </a:hlinkHover>
            <a:extLst>
              <a:ext uri="{FF2B5EF4-FFF2-40B4-BE49-F238E27FC236}">
                <a16:creationId xmlns:a16="http://schemas.microsoft.com/office/drawing/2014/main" id="{5E70ABE1-9D39-4694-8D40-8D3F5CECF2A3}"/>
              </a:ext>
            </a:extLst>
          </p:cNvPr>
          <p:cNvSpPr>
            <a:spLocks noChangeArrowheads="1"/>
          </p:cNvSpPr>
          <p:nvPr/>
        </p:nvSpPr>
        <p:spPr bwMode="auto">
          <a:xfrm>
            <a:off x="1480060" y="1774779"/>
            <a:ext cx="1959745" cy="590448"/>
          </a:xfrm>
          <a:prstGeom prst="rect">
            <a:avLst/>
          </a:prstGeom>
          <a:solidFill>
            <a:schemeClr val="bg1"/>
          </a:solidFill>
          <a:ln w="38100" cmpd="dbl">
            <a:solidFill>
              <a:schemeClr val="folHlink"/>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vi-VN" altLang="en-US" b="1" dirty="0">
                <a:solidFill>
                  <a:srgbClr val="000000"/>
                </a:solidFill>
              </a:rPr>
              <a:t>Ox</a:t>
            </a:r>
            <a:r>
              <a:rPr lang="en-US" altLang="en-US" b="1" dirty="0">
                <a:solidFill>
                  <a:srgbClr val="000000"/>
                </a:solidFill>
              </a:rPr>
              <a:t>ide acid</a:t>
            </a:r>
            <a:endParaRPr lang="en-US" altLang="en-US" dirty="0">
              <a:latin typeface=".VnTime" panose="020B7200000000000000" pitchFamily="34" charset="0"/>
            </a:endParaRPr>
          </a:p>
        </p:txBody>
      </p:sp>
      <p:sp>
        <p:nvSpPr>
          <p:cNvPr id="12" name="Rectangle 6">
            <a:hlinkHover r:id="" action="ppaction://noaction" highlightClick="1">
              <a:snd r:embed="rId2" name="click.wav"/>
            </a:hlinkHover>
            <a:extLst>
              <a:ext uri="{FF2B5EF4-FFF2-40B4-BE49-F238E27FC236}">
                <a16:creationId xmlns:a16="http://schemas.microsoft.com/office/drawing/2014/main" id="{3B5CF21D-5861-4A71-A2D2-6F19C7449A7F}"/>
              </a:ext>
            </a:extLst>
          </p:cNvPr>
          <p:cNvSpPr>
            <a:spLocks noChangeArrowheads="1"/>
          </p:cNvSpPr>
          <p:nvPr/>
        </p:nvSpPr>
        <p:spPr bwMode="auto">
          <a:xfrm>
            <a:off x="8329875" y="4225016"/>
            <a:ext cx="1848957" cy="692048"/>
          </a:xfrm>
          <a:prstGeom prst="rect">
            <a:avLst/>
          </a:prstGeom>
          <a:solidFill>
            <a:schemeClr val="bg1"/>
          </a:solidFill>
          <a:ln w="38100" cmpd="dbl">
            <a:solidFill>
              <a:srgbClr val="FF00FF"/>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b="1" dirty="0">
                <a:solidFill>
                  <a:srgbClr val="000000"/>
                </a:solidFill>
              </a:rPr>
              <a:t>Base</a:t>
            </a:r>
            <a:endParaRPr lang="en-US" altLang="en-US" dirty="0">
              <a:solidFill>
                <a:srgbClr val="000000"/>
              </a:solidFill>
              <a:latin typeface="Arial" panose="020B0604020202020204" pitchFamily="34" charset="0"/>
            </a:endParaRPr>
          </a:p>
        </p:txBody>
      </p:sp>
      <p:sp>
        <p:nvSpPr>
          <p:cNvPr id="13" name="Rectangle 7">
            <a:hlinkHover r:id="" action="ppaction://noaction" highlightClick="1">
              <a:snd r:embed="rId2" name="click.wav"/>
            </a:hlinkHover>
            <a:extLst>
              <a:ext uri="{FF2B5EF4-FFF2-40B4-BE49-F238E27FC236}">
                <a16:creationId xmlns:a16="http://schemas.microsoft.com/office/drawing/2014/main" id="{37609901-2B2E-41CA-BA1F-0B37A797C7B0}"/>
              </a:ext>
            </a:extLst>
          </p:cNvPr>
          <p:cNvSpPr>
            <a:spLocks noChangeArrowheads="1"/>
          </p:cNvSpPr>
          <p:nvPr/>
        </p:nvSpPr>
        <p:spPr bwMode="auto">
          <a:xfrm>
            <a:off x="8054667" y="1812878"/>
            <a:ext cx="1932084" cy="644711"/>
          </a:xfrm>
          <a:prstGeom prst="rect">
            <a:avLst/>
          </a:prstGeom>
          <a:solidFill>
            <a:schemeClr val="bg1"/>
          </a:solidFill>
          <a:ln w="38100" cmpd="dbl">
            <a:solidFill>
              <a:srgbClr val="FF00FF"/>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vi-VN" altLang="en-US" b="1" dirty="0">
                <a:solidFill>
                  <a:srgbClr val="000000"/>
                </a:solidFill>
              </a:rPr>
              <a:t>Oxi</a:t>
            </a:r>
            <a:r>
              <a:rPr lang="en-US" altLang="en-US" b="1" dirty="0">
                <a:solidFill>
                  <a:srgbClr val="000000"/>
                </a:solidFill>
              </a:rPr>
              <a:t>de base</a:t>
            </a:r>
            <a:endParaRPr lang="en-US" altLang="en-US" dirty="0">
              <a:latin typeface=".VnTime" panose="020B7200000000000000" pitchFamily="34" charset="0"/>
            </a:endParaRPr>
          </a:p>
        </p:txBody>
      </p:sp>
      <p:sp>
        <p:nvSpPr>
          <p:cNvPr id="14" name="Rectangle 8">
            <a:hlinkHover r:id="" action="ppaction://noaction" highlightClick="1">
              <a:snd r:embed="rId2" name="click.wav"/>
            </a:hlinkHover>
            <a:extLst>
              <a:ext uri="{FF2B5EF4-FFF2-40B4-BE49-F238E27FC236}">
                <a16:creationId xmlns:a16="http://schemas.microsoft.com/office/drawing/2014/main" id="{921CC03C-F4B9-475B-92F7-6D9D55DAF75A}"/>
              </a:ext>
            </a:extLst>
          </p:cNvPr>
          <p:cNvSpPr>
            <a:spLocks noChangeArrowheads="1"/>
          </p:cNvSpPr>
          <p:nvPr/>
        </p:nvSpPr>
        <p:spPr bwMode="auto">
          <a:xfrm>
            <a:off x="4901892" y="3041604"/>
            <a:ext cx="1763713" cy="596900"/>
          </a:xfrm>
          <a:prstGeom prst="rect">
            <a:avLst/>
          </a:prstGeom>
          <a:solidFill>
            <a:schemeClr val="bg1"/>
          </a:solidFill>
          <a:ln w="38100" cmpd="dbl">
            <a:solidFill>
              <a:srgbClr val="FF66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vi-VN" altLang="en-US" b="1">
                <a:solidFill>
                  <a:srgbClr val="000000"/>
                </a:solidFill>
              </a:rPr>
              <a:t>Muối</a:t>
            </a:r>
            <a:endParaRPr lang="en-US" altLang="en-US">
              <a:latin typeface=".VnTime" panose="020B7200000000000000" pitchFamily="34" charset="0"/>
            </a:endParaRPr>
          </a:p>
        </p:txBody>
      </p:sp>
      <p:sp>
        <p:nvSpPr>
          <p:cNvPr id="16" name="Line 10">
            <a:extLst>
              <a:ext uri="{FF2B5EF4-FFF2-40B4-BE49-F238E27FC236}">
                <a16:creationId xmlns:a16="http://schemas.microsoft.com/office/drawing/2014/main" id="{F53B2954-4246-4F6F-8AF6-4782E7DACF2A}"/>
              </a:ext>
            </a:extLst>
          </p:cNvPr>
          <p:cNvSpPr>
            <a:spLocks noChangeShapeType="1"/>
          </p:cNvSpPr>
          <p:nvPr/>
        </p:nvSpPr>
        <p:spPr bwMode="auto">
          <a:xfrm>
            <a:off x="3442980" y="2004966"/>
            <a:ext cx="1458912" cy="1036638"/>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7" name="Line 15">
            <a:extLst>
              <a:ext uri="{FF2B5EF4-FFF2-40B4-BE49-F238E27FC236}">
                <a16:creationId xmlns:a16="http://schemas.microsoft.com/office/drawing/2014/main" id="{91A241CC-0BB7-41FA-A4A1-F42F8085F79F}"/>
              </a:ext>
            </a:extLst>
          </p:cNvPr>
          <p:cNvSpPr>
            <a:spLocks noChangeShapeType="1"/>
          </p:cNvSpPr>
          <p:nvPr/>
        </p:nvSpPr>
        <p:spPr bwMode="auto">
          <a:xfrm flipH="1">
            <a:off x="6668780" y="2043066"/>
            <a:ext cx="1382712" cy="984250"/>
          </a:xfrm>
          <a:prstGeom prst="line">
            <a:avLst/>
          </a:prstGeom>
          <a:noFill/>
          <a:ln w="38100">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0" name="Line 20">
            <a:extLst>
              <a:ext uri="{FF2B5EF4-FFF2-40B4-BE49-F238E27FC236}">
                <a16:creationId xmlns:a16="http://schemas.microsoft.com/office/drawing/2014/main" id="{7C73DA57-607E-46BB-972B-492FCE6EC89F}"/>
              </a:ext>
            </a:extLst>
          </p:cNvPr>
          <p:cNvSpPr>
            <a:spLocks noChangeShapeType="1"/>
          </p:cNvSpPr>
          <p:nvPr/>
        </p:nvSpPr>
        <p:spPr bwMode="auto">
          <a:xfrm flipV="1">
            <a:off x="3284739" y="3580352"/>
            <a:ext cx="1698348" cy="1044914"/>
          </a:xfrm>
          <a:prstGeom prst="line">
            <a:avLst/>
          </a:prstGeom>
          <a:noFill/>
          <a:ln w="38100">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1" name="Line 22">
            <a:extLst>
              <a:ext uri="{FF2B5EF4-FFF2-40B4-BE49-F238E27FC236}">
                <a16:creationId xmlns:a16="http://schemas.microsoft.com/office/drawing/2014/main" id="{E37B5E88-EF23-4ADF-82F5-B1BC2D145434}"/>
              </a:ext>
            </a:extLst>
          </p:cNvPr>
          <p:cNvSpPr>
            <a:spLocks noChangeShapeType="1"/>
          </p:cNvSpPr>
          <p:nvPr/>
        </p:nvSpPr>
        <p:spPr bwMode="auto">
          <a:xfrm flipV="1">
            <a:off x="3276247" y="3409025"/>
            <a:ext cx="1650859" cy="1066229"/>
          </a:xfrm>
          <a:prstGeom prst="line">
            <a:avLst/>
          </a:prstGeom>
          <a:noFill/>
          <a:ln w="3810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2" name="Line 25">
            <a:extLst>
              <a:ext uri="{FF2B5EF4-FFF2-40B4-BE49-F238E27FC236}">
                <a16:creationId xmlns:a16="http://schemas.microsoft.com/office/drawing/2014/main" id="{D3CE226F-D8FA-49FB-B20C-4D9928E361FC}"/>
              </a:ext>
            </a:extLst>
          </p:cNvPr>
          <p:cNvSpPr>
            <a:spLocks noChangeShapeType="1"/>
          </p:cNvSpPr>
          <p:nvPr/>
        </p:nvSpPr>
        <p:spPr bwMode="auto">
          <a:xfrm>
            <a:off x="6631620" y="3613213"/>
            <a:ext cx="1695634" cy="1189606"/>
          </a:xfrm>
          <a:prstGeom prst="line">
            <a:avLst/>
          </a:prstGeom>
          <a:noFill/>
          <a:ln w="38100">
            <a:solidFill>
              <a:srgbClr val="660033"/>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p>
        </p:txBody>
      </p:sp>
      <p:sp>
        <p:nvSpPr>
          <p:cNvPr id="23" name="Line 26">
            <a:extLst>
              <a:ext uri="{FF2B5EF4-FFF2-40B4-BE49-F238E27FC236}">
                <a16:creationId xmlns:a16="http://schemas.microsoft.com/office/drawing/2014/main" id="{12A931E4-8213-4D18-A8CD-AA0AE9038406}"/>
              </a:ext>
            </a:extLst>
          </p:cNvPr>
          <p:cNvSpPr>
            <a:spLocks noChangeShapeType="1"/>
          </p:cNvSpPr>
          <p:nvPr/>
        </p:nvSpPr>
        <p:spPr bwMode="auto">
          <a:xfrm>
            <a:off x="6702642" y="3506681"/>
            <a:ext cx="1651245" cy="1127464"/>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4" name="Text Box 27">
            <a:extLst>
              <a:ext uri="{FF2B5EF4-FFF2-40B4-BE49-F238E27FC236}">
                <a16:creationId xmlns:a16="http://schemas.microsoft.com/office/drawing/2014/main" id="{374617A5-77EB-4076-A72E-668FD579CA5D}"/>
              </a:ext>
            </a:extLst>
          </p:cNvPr>
          <p:cNvSpPr txBox="1">
            <a:spLocks noChangeArrowheads="1"/>
          </p:cNvSpPr>
          <p:nvPr/>
        </p:nvSpPr>
        <p:spPr bwMode="auto">
          <a:xfrm>
            <a:off x="3418073" y="1658259"/>
            <a:ext cx="860964"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(1)</a:t>
            </a:r>
          </a:p>
        </p:txBody>
      </p:sp>
      <p:sp>
        <p:nvSpPr>
          <p:cNvPr id="25" name="Text Box 28">
            <a:extLst>
              <a:ext uri="{FF2B5EF4-FFF2-40B4-BE49-F238E27FC236}">
                <a16:creationId xmlns:a16="http://schemas.microsoft.com/office/drawing/2014/main" id="{821069C7-193B-4C8E-AE35-9254E78E7195}"/>
              </a:ext>
            </a:extLst>
          </p:cNvPr>
          <p:cNvSpPr txBox="1">
            <a:spLocks noChangeArrowheads="1"/>
          </p:cNvSpPr>
          <p:nvPr/>
        </p:nvSpPr>
        <p:spPr bwMode="auto">
          <a:xfrm>
            <a:off x="7235301" y="1737126"/>
            <a:ext cx="808307"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(2)</a:t>
            </a:r>
          </a:p>
        </p:txBody>
      </p:sp>
      <p:sp>
        <p:nvSpPr>
          <p:cNvPr id="29" name="Text Box 32">
            <a:extLst>
              <a:ext uri="{FF2B5EF4-FFF2-40B4-BE49-F238E27FC236}">
                <a16:creationId xmlns:a16="http://schemas.microsoft.com/office/drawing/2014/main" id="{0535E3B2-69D2-48C0-A3A9-05462C9E8883}"/>
              </a:ext>
            </a:extLst>
          </p:cNvPr>
          <p:cNvSpPr txBox="1">
            <a:spLocks noChangeArrowheads="1"/>
          </p:cNvSpPr>
          <p:nvPr/>
        </p:nvSpPr>
        <p:spPr bwMode="auto">
          <a:xfrm>
            <a:off x="2847136" y="3724168"/>
            <a:ext cx="996895"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(4)</a:t>
            </a:r>
          </a:p>
        </p:txBody>
      </p:sp>
      <p:sp>
        <p:nvSpPr>
          <p:cNvPr id="30" name="Text Box 33">
            <a:extLst>
              <a:ext uri="{FF2B5EF4-FFF2-40B4-BE49-F238E27FC236}">
                <a16:creationId xmlns:a16="http://schemas.microsoft.com/office/drawing/2014/main" id="{D62419AC-F3F3-4E8F-92B0-283D90F13A84}"/>
              </a:ext>
            </a:extLst>
          </p:cNvPr>
          <p:cNvSpPr txBox="1">
            <a:spLocks noChangeArrowheads="1"/>
          </p:cNvSpPr>
          <p:nvPr/>
        </p:nvSpPr>
        <p:spPr bwMode="auto">
          <a:xfrm>
            <a:off x="2897443" y="4473622"/>
            <a:ext cx="1115263"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(3)</a:t>
            </a:r>
          </a:p>
        </p:txBody>
      </p:sp>
      <p:sp>
        <p:nvSpPr>
          <p:cNvPr id="31" name="Text Box 34">
            <a:extLst>
              <a:ext uri="{FF2B5EF4-FFF2-40B4-BE49-F238E27FC236}">
                <a16:creationId xmlns:a16="http://schemas.microsoft.com/office/drawing/2014/main" id="{68188312-AF07-4D0C-B0BB-754D529D3192}"/>
              </a:ext>
            </a:extLst>
          </p:cNvPr>
          <p:cNvSpPr txBox="1">
            <a:spLocks noChangeArrowheads="1"/>
          </p:cNvSpPr>
          <p:nvPr/>
        </p:nvSpPr>
        <p:spPr bwMode="auto">
          <a:xfrm>
            <a:off x="7587586" y="4597908"/>
            <a:ext cx="1005997"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(5)</a:t>
            </a:r>
          </a:p>
        </p:txBody>
      </p:sp>
      <p:sp>
        <p:nvSpPr>
          <p:cNvPr id="32" name="Text Box 35">
            <a:extLst>
              <a:ext uri="{FF2B5EF4-FFF2-40B4-BE49-F238E27FC236}">
                <a16:creationId xmlns:a16="http://schemas.microsoft.com/office/drawing/2014/main" id="{204CFCF7-EAD0-4199-B240-F713C0D2AFA6}"/>
              </a:ext>
            </a:extLst>
          </p:cNvPr>
          <p:cNvSpPr txBox="1">
            <a:spLocks noChangeArrowheads="1"/>
          </p:cNvSpPr>
          <p:nvPr/>
        </p:nvSpPr>
        <p:spPr bwMode="auto">
          <a:xfrm>
            <a:off x="7697335" y="3812234"/>
            <a:ext cx="931760"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(6)</a:t>
            </a:r>
          </a:p>
        </p:txBody>
      </p:sp>
      <p:sp>
        <p:nvSpPr>
          <p:cNvPr id="3" name="TextBox 2">
            <a:extLst>
              <a:ext uri="{FF2B5EF4-FFF2-40B4-BE49-F238E27FC236}">
                <a16:creationId xmlns:a16="http://schemas.microsoft.com/office/drawing/2014/main" id="{44218B96-F204-407C-91CF-3245F45BDF31}"/>
              </a:ext>
            </a:extLst>
          </p:cNvPr>
          <p:cNvSpPr txBox="1"/>
          <p:nvPr/>
        </p:nvSpPr>
        <p:spPr>
          <a:xfrm>
            <a:off x="4074851" y="1970843"/>
            <a:ext cx="1757777"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Base</a:t>
            </a:r>
          </a:p>
        </p:txBody>
      </p:sp>
      <p:sp>
        <p:nvSpPr>
          <p:cNvPr id="5" name="TextBox 4">
            <a:extLst>
              <a:ext uri="{FF2B5EF4-FFF2-40B4-BE49-F238E27FC236}">
                <a16:creationId xmlns:a16="http://schemas.microsoft.com/office/drawing/2014/main" id="{D213A974-2A6C-405A-A3EB-8E136E88F735}"/>
              </a:ext>
            </a:extLst>
          </p:cNvPr>
          <p:cNvSpPr txBox="1"/>
          <p:nvPr/>
        </p:nvSpPr>
        <p:spPr>
          <a:xfrm>
            <a:off x="5983550" y="2148397"/>
            <a:ext cx="1580225"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Acid</a:t>
            </a:r>
          </a:p>
        </p:txBody>
      </p:sp>
      <p:sp>
        <p:nvSpPr>
          <p:cNvPr id="6" name="TextBox 5">
            <a:extLst>
              <a:ext uri="{FF2B5EF4-FFF2-40B4-BE49-F238E27FC236}">
                <a16:creationId xmlns:a16="http://schemas.microsoft.com/office/drawing/2014/main" id="{290EBDFA-A9DF-4D0B-BBA0-B1195AD3299F}"/>
              </a:ext>
            </a:extLst>
          </p:cNvPr>
          <p:cNvSpPr txBox="1"/>
          <p:nvPr/>
        </p:nvSpPr>
        <p:spPr>
          <a:xfrm>
            <a:off x="3329128" y="3266984"/>
            <a:ext cx="181992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Acid</a:t>
            </a:r>
          </a:p>
        </p:txBody>
      </p:sp>
      <p:sp>
        <p:nvSpPr>
          <p:cNvPr id="7" name="TextBox 6">
            <a:extLst>
              <a:ext uri="{FF2B5EF4-FFF2-40B4-BE49-F238E27FC236}">
                <a16:creationId xmlns:a16="http://schemas.microsoft.com/office/drawing/2014/main" id="{0AD0DBEB-D2EF-42B3-AD06-981FB36C3528}"/>
              </a:ext>
            </a:extLst>
          </p:cNvPr>
          <p:cNvSpPr txBox="1"/>
          <p:nvPr/>
        </p:nvSpPr>
        <p:spPr>
          <a:xfrm>
            <a:off x="4447714" y="3701986"/>
            <a:ext cx="235258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Kim </a:t>
            </a:r>
            <a:r>
              <a:rPr lang="en-US" sz="2400" b="1" dirty="0" err="1">
                <a:solidFill>
                  <a:srgbClr val="FF0000"/>
                </a:solidFill>
                <a:latin typeface="Arial" panose="020B0604020202020204" pitchFamily="34" charset="0"/>
                <a:cs typeface="Arial" panose="020B0604020202020204" pitchFamily="34" charset="0"/>
              </a:rPr>
              <a:t>loại</a:t>
            </a:r>
            <a:endParaRPr lang="en-US"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1BBB088-82DE-45D9-9432-FFE6FE26553A}"/>
              </a:ext>
            </a:extLst>
          </p:cNvPr>
          <p:cNvSpPr txBox="1"/>
          <p:nvPr/>
        </p:nvSpPr>
        <p:spPr>
          <a:xfrm>
            <a:off x="3977196" y="4012708"/>
            <a:ext cx="263666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oxide base</a:t>
            </a:r>
          </a:p>
        </p:txBody>
      </p:sp>
      <p:sp>
        <p:nvSpPr>
          <p:cNvPr id="9" name="TextBox 8">
            <a:extLst>
              <a:ext uri="{FF2B5EF4-FFF2-40B4-BE49-F238E27FC236}">
                <a16:creationId xmlns:a16="http://schemas.microsoft.com/office/drawing/2014/main" id="{CC1473D4-281A-4B02-AD20-461F172EAE12}"/>
              </a:ext>
            </a:extLst>
          </p:cNvPr>
          <p:cNvSpPr txBox="1"/>
          <p:nvPr/>
        </p:nvSpPr>
        <p:spPr>
          <a:xfrm>
            <a:off x="3559945" y="4243527"/>
            <a:ext cx="1500327"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base</a:t>
            </a:r>
          </a:p>
        </p:txBody>
      </p:sp>
      <p:sp>
        <p:nvSpPr>
          <p:cNvPr id="15" name="TextBox 14">
            <a:extLst>
              <a:ext uri="{FF2B5EF4-FFF2-40B4-BE49-F238E27FC236}">
                <a16:creationId xmlns:a16="http://schemas.microsoft.com/office/drawing/2014/main" id="{0434C264-44C4-4276-B990-11A71D2A0DB3}"/>
              </a:ext>
            </a:extLst>
          </p:cNvPr>
          <p:cNvSpPr txBox="1"/>
          <p:nvPr/>
        </p:nvSpPr>
        <p:spPr>
          <a:xfrm>
            <a:off x="3684234" y="4705165"/>
            <a:ext cx="1438181"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Muối</a:t>
            </a:r>
            <a:endParaRPr lang="en-US" sz="2400"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BF7877-F868-4397-A711-C3851B9C0A72}"/>
              </a:ext>
            </a:extLst>
          </p:cNvPr>
          <p:cNvSpPr txBox="1"/>
          <p:nvPr/>
        </p:nvSpPr>
        <p:spPr>
          <a:xfrm>
            <a:off x="7120968" y="3450903"/>
            <a:ext cx="19165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base</a:t>
            </a:r>
          </a:p>
        </p:txBody>
      </p:sp>
      <p:sp>
        <p:nvSpPr>
          <p:cNvPr id="19" name="TextBox 18">
            <a:extLst>
              <a:ext uri="{FF2B5EF4-FFF2-40B4-BE49-F238E27FC236}">
                <a16:creationId xmlns:a16="http://schemas.microsoft.com/office/drawing/2014/main" id="{5B0C5958-04C3-4288-A7C9-480203BE8306}"/>
              </a:ext>
            </a:extLst>
          </p:cNvPr>
          <p:cNvSpPr txBox="1"/>
          <p:nvPr/>
        </p:nvSpPr>
        <p:spPr>
          <a:xfrm>
            <a:off x="5983551" y="3737499"/>
            <a:ext cx="1402671"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acid</a:t>
            </a:r>
          </a:p>
        </p:txBody>
      </p:sp>
      <p:sp>
        <p:nvSpPr>
          <p:cNvPr id="33" name="TextBox 32">
            <a:extLst>
              <a:ext uri="{FF2B5EF4-FFF2-40B4-BE49-F238E27FC236}">
                <a16:creationId xmlns:a16="http://schemas.microsoft.com/office/drawing/2014/main" id="{1CCB7FC0-258B-44EC-8E3C-0E4420831FD7}"/>
              </a:ext>
            </a:extLst>
          </p:cNvPr>
          <p:cNvSpPr txBox="1"/>
          <p:nvPr/>
        </p:nvSpPr>
        <p:spPr>
          <a:xfrm>
            <a:off x="6010183" y="4447713"/>
            <a:ext cx="205074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Oxide acid</a:t>
            </a:r>
          </a:p>
        </p:txBody>
      </p:sp>
      <p:sp>
        <p:nvSpPr>
          <p:cNvPr id="34" name="TextBox 33">
            <a:extLst>
              <a:ext uri="{FF2B5EF4-FFF2-40B4-BE49-F238E27FC236}">
                <a16:creationId xmlns:a16="http://schemas.microsoft.com/office/drawing/2014/main" id="{2DCDF32C-AFB0-4618-8C60-BEE7056F9FAF}"/>
              </a:ext>
            </a:extLst>
          </p:cNvPr>
          <p:cNvSpPr txBox="1"/>
          <p:nvPr/>
        </p:nvSpPr>
        <p:spPr>
          <a:xfrm>
            <a:off x="6241002" y="4083728"/>
            <a:ext cx="1305017"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Muối</a:t>
            </a:r>
            <a:endParaRPr lang="en-US" sz="2400" b="1" dirty="0">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9D00CA3-D3B3-49ED-81BE-683EA58E045A}"/>
              </a:ext>
            </a:extLst>
          </p:cNvPr>
          <p:cNvSpPr txBox="1"/>
          <p:nvPr/>
        </p:nvSpPr>
        <p:spPr>
          <a:xfrm>
            <a:off x="-79899" y="3080552"/>
            <a:ext cx="3559946" cy="523220"/>
          </a:xfrm>
          <a:prstGeom prst="rect">
            <a:avLst/>
          </a:prstGeom>
          <a:noFill/>
        </p:spPr>
        <p:txBody>
          <a:bodyPr wrap="square" rtlCol="0">
            <a:spAutoFit/>
          </a:bodyPr>
          <a:lstStyle/>
          <a:p>
            <a:endParaRPr lang="en-US" sz="2800" dirty="0"/>
          </a:p>
        </p:txBody>
      </p:sp>
    </p:spTree>
    <p:extLst>
      <p:ext uri="{BB962C8B-B14F-4D97-AF65-F5344CB8AC3E}">
        <p14:creationId xmlns:p14="http://schemas.microsoft.com/office/powerpoint/2010/main" val="278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par>
                                <p:cTn id="23" presetID="5"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heckerboard(across)">
                                      <p:cBhvr>
                                        <p:cTn id="25" dur="500"/>
                                        <p:tgtEl>
                                          <p:spTgt spid="17"/>
                                        </p:tgtEl>
                                      </p:cBhvr>
                                    </p:animEffect>
                                  </p:childTnLst>
                                </p:cTn>
                              </p:par>
                              <p:par>
                                <p:cTn id="26" presetID="5"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par>
                                <p:cTn id="29" presetID="5"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par>
                                <p:cTn id="32" presetID="5"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par>
                                <p:cTn id="35" presetID="5" presetClass="entr" presetSubtype="1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heckerboard(across)">
                                      <p:cBhvr>
                                        <p:cTn id="43" dur="500"/>
                                        <p:tgtEl>
                                          <p:spTgt spid="2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checkerboard(across)">
                                      <p:cBhvr>
                                        <p:cTn id="46" dur="500"/>
                                        <p:tgtEl>
                                          <p:spTgt spid="29"/>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heckerboard(across)">
                                      <p:cBhvr>
                                        <p:cTn id="49" dur="500"/>
                                        <p:tgtEl>
                                          <p:spTgt spid="30"/>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checkerboard(across)">
                                      <p:cBhvr>
                                        <p:cTn id="52" dur="500"/>
                                        <p:tgtEl>
                                          <p:spTgt spid="31"/>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heckerboard(across)">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ppt_x"/>
                                          </p:val>
                                        </p:tav>
                                        <p:tav tm="100000">
                                          <p:val>
                                            <p:strVal val="#ppt_x"/>
                                          </p:val>
                                        </p:tav>
                                      </p:tavLst>
                                    </p:anim>
                                    <p:anim calcmode="lin" valueType="num">
                                      <p:cBhvr additive="base">
                                        <p:cTn id="61" dur="500" fill="hold"/>
                                        <p:tgtEl>
                                          <p:spTgt spid="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additive="base">
                                        <p:cTn id="76" dur="500" fill="hold"/>
                                        <p:tgtEl>
                                          <p:spTgt spid="7"/>
                                        </p:tgtEl>
                                        <p:attrNameLst>
                                          <p:attrName>ppt_x</p:attrName>
                                        </p:attrNameLst>
                                      </p:cBhvr>
                                      <p:tavLst>
                                        <p:tav tm="0">
                                          <p:val>
                                            <p:strVal val="#ppt_x"/>
                                          </p:val>
                                        </p:tav>
                                        <p:tav tm="100000">
                                          <p:val>
                                            <p:strVal val="#ppt_x"/>
                                          </p:val>
                                        </p:tav>
                                      </p:tavLst>
                                    </p:anim>
                                    <p:anim calcmode="lin" valueType="num">
                                      <p:cBhvr additive="base">
                                        <p:cTn id="77" dur="500" fill="hold"/>
                                        <p:tgtEl>
                                          <p:spTgt spid="7"/>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additive="base">
                                        <p:cTn id="80" dur="500" fill="hold"/>
                                        <p:tgtEl>
                                          <p:spTgt spid="8"/>
                                        </p:tgtEl>
                                        <p:attrNameLst>
                                          <p:attrName>ppt_x</p:attrName>
                                        </p:attrNameLst>
                                      </p:cBhvr>
                                      <p:tavLst>
                                        <p:tav tm="0">
                                          <p:val>
                                            <p:strVal val="#ppt_x"/>
                                          </p:val>
                                        </p:tav>
                                        <p:tav tm="100000">
                                          <p:val>
                                            <p:strVal val="#ppt_x"/>
                                          </p:val>
                                        </p:tav>
                                      </p:tavLst>
                                    </p:anim>
                                    <p:anim calcmode="lin" valueType="num">
                                      <p:cBhvr additive="base">
                                        <p:cTn id="81" dur="500" fill="hold"/>
                                        <p:tgtEl>
                                          <p:spTgt spid="8"/>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additive="base">
                                        <p:cTn id="84" dur="500" fill="hold"/>
                                        <p:tgtEl>
                                          <p:spTgt spid="9"/>
                                        </p:tgtEl>
                                        <p:attrNameLst>
                                          <p:attrName>ppt_x</p:attrName>
                                        </p:attrNameLst>
                                      </p:cBhvr>
                                      <p:tavLst>
                                        <p:tav tm="0">
                                          <p:val>
                                            <p:strVal val="#ppt_x"/>
                                          </p:val>
                                        </p:tav>
                                        <p:tav tm="100000">
                                          <p:val>
                                            <p:strVal val="#ppt_x"/>
                                          </p:val>
                                        </p:tav>
                                      </p:tavLst>
                                    </p:anim>
                                    <p:anim calcmode="lin" valueType="num">
                                      <p:cBhvr additive="base">
                                        <p:cTn id="85" dur="500" fill="hold"/>
                                        <p:tgtEl>
                                          <p:spTgt spid="9"/>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additive="base">
                                        <p:cTn id="88" dur="500" fill="hold"/>
                                        <p:tgtEl>
                                          <p:spTgt spid="15"/>
                                        </p:tgtEl>
                                        <p:attrNameLst>
                                          <p:attrName>ppt_x</p:attrName>
                                        </p:attrNameLst>
                                      </p:cBhvr>
                                      <p:tavLst>
                                        <p:tav tm="0">
                                          <p:val>
                                            <p:strVal val="#ppt_x"/>
                                          </p:val>
                                        </p:tav>
                                        <p:tav tm="100000">
                                          <p:val>
                                            <p:strVal val="#ppt_x"/>
                                          </p:val>
                                        </p:tav>
                                      </p:tavLst>
                                    </p:anim>
                                    <p:anim calcmode="lin" valueType="num">
                                      <p:cBhvr additive="base">
                                        <p:cTn id="89" dur="500" fill="hold"/>
                                        <p:tgtEl>
                                          <p:spTgt spid="15"/>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ppt_x"/>
                                          </p:val>
                                        </p:tav>
                                        <p:tav tm="100000">
                                          <p:val>
                                            <p:strVal val="#ppt_x"/>
                                          </p:val>
                                        </p:tav>
                                      </p:tavLst>
                                    </p:anim>
                                    <p:anim calcmode="lin" valueType="num">
                                      <p:cBhvr additive="base">
                                        <p:cTn id="93" dur="500" fill="hold"/>
                                        <p:tgtEl>
                                          <p:spTgt spid="33"/>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ppt_x"/>
                                          </p:val>
                                        </p:tav>
                                        <p:tav tm="100000">
                                          <p:val>
                                            <p:strVal val="#ppt_x"/>
                                          </p:val>
                                        </p:tav>
                                      </p:tavLst>
                                    </p:anim>
                                    <p:anim calcmode="lin" valueType="num">
                                      <p:cBhvr additive="base">
                                        <p:cTn id="97" dur="500" fill="hold"/>
                                        <p:tgtEl>
                                          <p:spTgt spid="34"/>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additive="base">
                                        <p:cTn id="100" dur="500" fill="hold"/>
                                        <p:tgtEl>
                                          <p:spTgt spid="19"/>
                                        </p:tgtEl>
                                        <p:attrNameLst>
                                          <p:attrName>ppt_x</p:attrName>
                                        </p:attrNameLst>
                                      </p:cBhvr>
                                      <p:tavLst>
                                        <p:tav tm="0">
                                          <p:val>
                                            <p:strVal val="#ppt_x"/>
                                          </p:val>
                                        </p:tav>
                                        <p:tav tm="100000">
                                          <p:val>
                                            <p:strVal val="#ppt_x"/>
                                          </p:val>
                                        </p:tav>
                                      </p:tavLst>
                                    </p:anim>
                                    <p:anim calcmode="lin" valueType="num">
                                      <p:cBhvr additive="base">
                                        <p:cTn id="10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4" grpId="0"/>
      <p:bldP spid="25" grpId="0"/>
      <p:bldP spid="29" grpId="0"/>
      <p:bldP spid="30" grpId="0"/>
      <p:bldP spid="31" grpId="0"/>
      <p:bldP spid="32" grpId="0"/>
      <p:bldP spid="3" grpId="0"/>
      <p:bldP spid="5" grpId="0"/>
      <p:bldP spid="6" grpId="0"/>
      <p:bldP spid="7" grpId="0"/>
      <p:bldP spid="8" grpId="0"/>
      <p:bldP spid="9" grpId="0"/>
      <p:bldP spid="15" grpId="0"/>
      <p:bldP spid="18" grpId="0"/>
      <p:bldP spid="19"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1AA450-3761-484C-BC7B-B2BEE14CF7DE}"/>
              </a:ext>
            </a:extLst>
          </p:cNvPr>
          <p:cNvSpPr/>
          <p:nvPr/>
        </p:nvSpPr>
        <p:spPr>
          <a:xfrm>
            <a:off x="736847" y="1107897"/>
            <a:ext cx="10741981" cy="5331075"/>
          </a:xfrm>
          <a:prstGeom prst="rect">
            <a:avLst/>
          </a:prstGeom>
        </p:spPr>
        <p:txBody>
          <a:bodyPr wrap="square">
            <a:spAutoFit/>
          </a:bodyPr>
          <a:lstStyle/>
          <a:p>
            <a:pPr algn="ct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fontAlgn="base">
              <a:lnSpc>
                <a:spcPct val="107000"/>
              </a:lnSpc>
              <a:spcAft>
                <a:spcPts val="300"/>
              </a:spcAft>
            </a:pP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Bài</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1: Cho 500 ml dung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dịch</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Na</a:t>
            </a:r>
            <a:r>
              <a:rPr lang="en-US" sz="2800" u="sng" strike="noStrike"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2</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CO</a:t>
            </a:r>
            <a:r>
              <a:rPr lang="en-US" sz="2800" u="sng" strike="noStrike"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3</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0,2 M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tác</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dụng</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vừa</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đủ</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với</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dung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dịch</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HCl 0,5 M,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thu</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được</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dung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dịch</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NaCl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và</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khí</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CO</a:t>
            </a:r>
            <a:r>
              <a:rPr lang="en-US" sz="2800" u="sng" strike="noStrike"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2</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thoát</a:t>
            </a:r>
            <a:r>
              <a:rPr lang="en-US" sz="2800" u="sng"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800" u="sng"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ra.</a:t>
            </a:r>
            <a:endParaRPr lang="vi-VN" sz="2800"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fontAlgn="base">
              <a:lnSpc>
                <a:spcPct val="107000"/>
              </a:lnSpc>
              <a:spcAft>
                <a:spcPts val="3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HCl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fontAlgn="base">
              <a:lnSpc>
                <a:spcPct val="107000"/>
              </a:lnSpc>
              <a:spcAft>
                <a:spcPts val="3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a:t>
            </a:r>
            <a:r>
              <a:rPr lang="en-US" sz="2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đkc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100%)</a:t>
            </a:r>
          </a:p>
          <a:p>
            <a:pPr algn="just">
              <a:lnSpc>
                <a:spcPct val="107000"/>
              </a:lnSpc>
              <a:spcAft>
                <a:spcPts val="3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pt-B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khối kim loại có khối lượng 624 gam được thả chìm hoàn toàn trong nước. Biết trọng lượng riêng của nước là 10000 N/m</a:t>
            </a:r>
            <a:r>
              <a:rPr lang="pt-BR" sz="2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Khối lượng riêng của khối kim loại là 7,8 g/cm</a:t>
            </a:r>
            <a:r>
              <a:rPr lang="pt-BR" sz="2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Tính lực đẩy Ác-si-mét tác dụng lên khối kim loại?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70167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09BFD-F754-4C25-BDF5-89CD8163B224}"/>
              </a:ext>
            </a:extLst>
          </p:cNvPr>
          <p:cNvSpPr txBox="1"/>
          <p:nvPr/>
        </p:nvSpPr>
        <p:spPr>
          <a:xfrm>
            <a:off x="4829453" y="426129"/>
            <a:ext cx="2139518" cy="707886"/>
          </a:xfrm>
          <a:prstGeom prst="rect">
            <a:avLst/>
          </a:prstGeom>
          <a:solidFill>
            <a:schemeClr val="accent2">
              <a:lumMod val="60000"/>
              <a:lumOff val="40000"/>
            </a:schemeClr>
          </a:solidFill>
        </p:spPr>
        <p:txBody>
          <a:bodyPr wrap="square" rtlCol="0">
            <a:spAutoFit/>
          </a:bodyPr>
          <a:lstStyle/>
          <a:p>
            <a:r>
              <a:rPr lang="en-US" sz="4000" dirty="0">
                <a:latin typeface="Arial" panose="020B0604020202020204" pitchFamily="34" charset="0"/>
                <a:cs typeface="Arial" panose="020B0604020202020204" pitchFamily="34" charset="0"/>
              </a:rPr>
              <a:t>BÀI TẬP</a:t>
            </a:r>
          </a:p>
        </p:txBody>
      </p:sp>
      <p:graphicFrame>
        <p:nvGraphicFramePr>
          <p:cNvPr id="3" name="Object 2">
            <a:extLst>
              <a:ext uri="{FF2B5EF4-FFF2-40B4-BE49-F238E27FC236}">
                <a16:creationId xmlns:a16="http://schemas.microsoft.com/office/drawing/2014/main" id="{209141C2-5D60-42AB-8292-6ED34FA1F3CE}"/>
              </a:ext>
            </a:extLst>
          </p:cNvPr>
          <p:cNvGraphicFramePr>
            <a:graphicFrameLocks noChangeAspect="1"/>
          </p:cNvGraphicFramePr>
          <p:nvPr>
            <p:extLst>
              <p:ext uri="{D42A27DB-BD31-4B8C-83A1-F6EECF244321}">
                <p14:modId xmlns:p14="http://schemas.microsoft.com/office/powerpoint/2010/main" val="1316499032"/>
              </p:ext>
            </p:extLst>
          </p:nvPr>
        </p:nvGraphicFramePr>
        <p:xfrm>
          <a:off x="4927600" y="26670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0" name=""/>
                      <p:cNvPicPr/>
                      <p:nvPr/>
                    </p:nvPicPr>
                    <p:blipFill>
                      <a:blip r:embed="rId3"/>
                      <a:stretch>
                        <a:fillRect/>
                      </a:stretch>
                    </p:blipFill>
                    <p:spPr>
                      <a:xfrm>
                        <a:off x="4927600" y="2667000"/>
                        <a:ext cx="914400" cy="215900"/>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FC0E95D3-E7EA-464D-AC1D-CC4CD1BE103B}"/>
              </a:ext>
            </a:extLst>
          </p:cNvPr>
          <p:cNvGrpSpPr/>
          <p:nvPr/>
        </p:nvGrpSpPr>
        <p:grpSpPr>
          <a:xfrm>
            <a:off x="818091" y="2317877"/>
            <a:ext cx="11122376" cy="1569660"/>
            <a:chOff x="818091" y="2317877"/>
            <a:chExt cx="11122376" cy="1569660"/>
          </a:xfrm>
        </p:grpSpPr>
        <p:sp>
          <p:nvSpPr>
            <p:cNvPr id="4" name="TextBox 3">
              <a:extLst>
                <a:ext uri="{FF2B5EF4-FFF2-40B4-BE49-F238E27FC236}">
                  <a16:creationId xmlns:a16="http://schemas.microsoft.com/office/drawing/2014/main" id="{F77EC1E8-2A6B-4A1E-B01C-04B0CE7DE5AC}"/>
                </a:ext>
              </a:extLst>
            </p:cNvPr>
            <p:cNvSpPr txBox="1"/>
            <p:nvPr/>
          </p:nvSpPr>
          <p:spPr>
            <a:xfrm>
              <a:off x="818091" y="2317877"/>
              <a:ext cx="11122376" cy="1569660"/>
            </a:xfrm>
            <a:prstGeom prst="rect">
              <a:avLst/>
            </a:prstGeom>
            <a:noFill/>
          </p:spPr>
          <p:txBody>
            <a:bodyPr wrap="square" rtlCol="0">
              <a:spAutoFit/>
            </a:bodyPr>
            <a:lstStyle/>
            <a:p>
              <a:r>
                <a:rPr lang="en-US" sz="3200" dirty="0" err="1">
                  <a:solidFill>
                    <a:srgbClr val="FF0000"/>
                  </a:solidFill>
                  <a:latin typeface="Arial" panose="020B0604020202020204" pitchFamily="34" charset="0"/>
                  <a:cs typeface="Arial" panose="020B0604020202020204" pitchFamily="34" charset="0"/>
                </a:rPr>
                <a:t>Viết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a:t>
              </a:r>
              <a:r>
                <a:rPr lang="vi-VN" sz="3200" dirty="0">
                  <a:solidFill>
                    <a:srgbClr val="FF0000"/>
                  </a:solidFill>
                  <a:latin typeface="Arial" panose="020B0604020202020204" pitchFamily="34" charset="0"/>
                  <a:cs typeface="Arial" panose="020B0604020202020204" pitchFamily="34" charset="0"/>
                </a:rPr>
                <a:t>ư</a:t>
              </a:r>
              <a:r>
                <a:rPr lang="en-US" sz="3200" dirty="0" err="1">
                  <a:solidFill>
                    <a:srgbClr val="FF0000"/>
                  </a:solidFill>
                  <a:latin typeface="Arial" panose="020B0604020202020204" pitchFamily="34" charset="0"/>
                  <a:cs typeface="Arial" panose="020B0604020202020204" pitchFamily="34" charset="0"/>
                </a:rPr>
                <a:t>ơng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học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theo</a:t>
              </a:r>
              <a:r>
                <a:rPr lang="en-US" sz="3200" dirty="0">
                  <a:solidFill>
                    <a:srgbClr val="FF0000"/>
                  </a:solidFill>
                  <a:latin typeface="Arial" panose="020B0604020202020204" pitchFamily="34" charset="0"/>
                  <a:cs typeface="Arial" panose="020B0604020202020204" pitchFamily="34" charset="0"/>
                </a:rPr>
                <a:t> s</a:t>
              </a:r>
              <a:r>
                <a:rPr lang="vi-VN" sz="3200" dirty="0">
                  <a:solidFill>
                    <a:srgbClr val="FF0000"/>
                  </a:solidFill>
                  <a:latin typeface="Arial" panose="020B0604020202020204" pitchFamily="34" charset="0"/>
                  <a:cs typeface="Arial" panose="020B0604020202020204" pitchFamily="34" charset="0"/>
                </a:rPr>
                <a:t>ơ</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đồ</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chuyển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sau</a:t>
              </a:r>
              <a:r>
                <a:rPr lang="en-US" sz="3200" dirty="0">
                  <a:solidFill>
                    <a:srgbClr val="FF0000"/>
                  </a:solidFill>
                  <a:latin typeface="Arial" panose="020B0604020202020204" pitchFamily="34" charset="0"/>
                  <a:cs typeface="Arial" panose="020B0604020202020204" pitchFamily="34" charset="0"/>
                </a:rPr>
                <a:t>:</a:t>
              </a:r>
            </a:p>
            <a:p>
              <a:endParaRPr lang="en-US" sz="3200" dirty="0">
                <a:solidFill>
                  <a:srgbClr val="FF0000"/>
                </a:solidFill>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CuO</a:t>
              </a:r>
              <a:r>
                <a:rPr lang="en-US" sz="3200" dirty="0">
                  <a:latin typeface="Arial" panose="020B0604020202020204" pitchFamily="34" charset="0"/>
                  <a:cs typeface="Arial" panose="020B0604020202020204" pitchFamily="34" charset="0"/>
                </a:rPr>
                <a:t>  →  CuSO</a:t>
              </a:r>
              <a:r>
                <a:rPr lang="en-US" sz="3200" baseline="-25000"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 CuCl</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 Cu(OH)</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 Cu(NO</a:t>
              </a:r>
              <a:r>
                <a:rPr lang="en-US" sz="3200" baseline="-25000"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a:t>
              </a:r>
              <a:r>
                <a:rPr lang="en-US" sz="3200" baseline="-25000" dirty="0">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598BB816-7C48-4923-865A-A97F07C9F123}"/>
                </a:ext>
              </a:extLst>
            </p:cNvPr>
            <p:cNvSpPr txBox="1"/>
            <p:nvPr/>
          </p:nvSpPr>
          <p:spPr>
            <a:xfrm>
              <a:off x="1944211" y="3213717"/>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19CF3F03-08AD-4B40-A83D-10C75853637E}"/>
                </a:ext>
              </a:extLst>
            </p:cNvPr>
            <p:cNvSpPr txBox="1"/>
            <p:nvPr/>
          </p:nvSpPr>
          <p:spPr>
            <a:xfrm>
              <a:off x="7799034" y="3227033"/>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(4)</a:t>
              </a:r>
            </a:p>
          </p:txBody>
        </p:sp>
        <p:sp>
          <p:nvSpPr>
            <p:cNvPr id="11" name="TextBox 10">
              <a:extLst>
                <a:ext uri="{FF2B5EF4-FFF2-40B4-BE49-F238E27FC236}">
                  <a16:creationId xmlns:a16="http://schemas.microsoft.com/office/drawing/2014/main" id="{A85B85E2-5049-46D0-99E5-17178C203388}"/>
                </a:ext>
              </a:extLst>
            </p:cNvPr>
            <p:cNvSpPr txBox="1"/>
            <p:nvPr/>
          </p:nvSpPr>
          <p:spPr>
            <a:xfrm>
              <a:off x="5616607" y="3210758"/>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23C5B4B0-81C2-4A47-96A5-0BC0C93C227D}"/>
                </a:ext>
              </a:extLst>
            </p:cNvPr>
            <p:cNvSpPr txBox="1"/>
            <p:nvPr/>
          </p:nvSpPr>
          <p:spPr>
            <a:xfrm>
              <a:off x="3922452" y="3221115"/>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362688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81964186"/>
                                        </p:tgtEl>
                                        <p:attrNameLst>
                                          <p:attrName>style.visibility</p:attrName>
                                        </p:attrNameLst>
                                      </p:cBhvr>
                                      <p:to>
                                        <p:strVal val="visible"/>
                                      </p:to>
                                    </p:set>
                                    <p:anim calcmode="lin" valueType="num">
                                      <p:cBhvr additive="base">
                                        <p:cTn id="7" dur="500" fill="hold"/>
                                        <p:tgtEl>
                                          <p:spTgt spid="1581964186"/>
                                        </p:tgtEl>
                                        <p:attrNameLst>
                                          <p:attrName>ppt_x</p:attrName>
                                        </p:attrNameLst>
                                      </p:cBhvr>
                                      <p:tavLst>
                                        <p:tav tm="0">
                                          <p:val>
                                            <p:strVal val="#ppt_x"/>
                                          </p:val>
                                        </p:tav>
                                        <p:tav tm="100000">
                                          <p:val>
                                            <p:strVal val="#ppt_x"/>
                                          </p:val>
                                        </p:tav>
                                      </p:tavLst>
                                    </p:anim>
                                    <p:anim calcmode="lin" valueType="num">
                                      <p:cBhvr additive="base">
                                        <p:cTn id="8" dur="500" fill="hold"/>
                                        <p:tgtEl>
                                          <p:spTgt spid="158196418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92080357"/>
                                        </p:tgtEl>
                                        <p:attrNameLst>
                                          <p:attrName>style.visibility</p:attrName>
                                        </p:attrNameLst>
                                      </p:cBhvr>
                                      <p:to>
                                        <p:strVal val="visible"/>
                                      </p:to>
                                    </p:set>
                                    <p:animEffect transition="in" filter="wipe(down)">
                                      <p:cBhvr>
                                        <p:cTn id="11" dur="500"/>
                                        <p:tgtEl>
                                          <p:spTgt spid="292080357"/>
                                        </p:tgtEl>
                                      </p:cBhvr>
                                    </p:animEffect>
                                  </p:childTnLst>
                                </p:cTn>
                              </p:par>
                              <p:par>
                                <p:cTn id="12" presetID="16" presetClass="entr" presetSubtype="21" fill="hold" nodeType="withEffect">
                                  <p:stCondLst>
                                    <p:cond delay="0"/>
                                  </p:stCondLst>
                                  <p:childTnLst>
                                    <p:set>
                                      <p:cBhvr>
                                        <p:cTn id="13" dur="1" fill="hold">
                                          <p:stCondLst>
                                            <p:cond delay="0"/>
                                          </p:stCondLst>
                                        </p:cTn>
                                        <p:tgtEl>
                                          <p:spTgt spid="356071282"/>
                                        </p:tgtEl>
                                        <p:attrNameLst>
                                          <p:attrName>style.visibility</p:attrName>
                                        </p:attrNameLst>
                                      </p:cBhvr>
                                      <p:to>
                                        <p:strVal val="visible"/>
                                      </p:to>
                                    </p:set>
                                    <p:animEffect transition="in" filter="barn(inVertical)">
                                      <p:cBhvr>
                                        <p:cTn id="14" dur="500"/>
                                        <p:tgtEl>
                                          <p:spTgt spid="356071282"/>
                                        </p:tgtEl>
                                      </p:cBhvr>
                                    </p:animEffect>
                                  </p:childTnLst>
                                </p:cTn>
                              </p:par>
                              <p:par>
                                <p:cTn id="15" presetID="22" presetClass="entr" presetSubtype="4" fill="hold" nodeType="withEffect">
                                  <p:stCondLst>
                                    <p:cond delay="0"/>
                                  </p:stCondLst>
                                  <p:childTnLst>
                                    <p:set>
                                      <p:cBhvr>
                                        <p:cTn id="16" dur="1" fill="hold">
                                          <p:stCondLst>
                                            <p:cond delay="0"/>
                                          </p:stCondLst>
                                        </p:cTn>
                                        <p:tgtEl>
                                          <p:spTgt spid="1373846530"/>
                                        </p:tgtEl>
                                        <p:attrNameLst>
                                          <p:attrName>style.visibility</p:attrName>
                                        </p:attrNameLst>
                                      </p:cBhvr>
                                      <p:to>
                                        <p:strVal val="visible"/>
                                      </p:to>
                                    </p:set>
                                    <p:animEffect transition="in" filter="wipe(down)">
                                      <p:cBhvr>
                                        <p:cTn id="17" dur="500"/>
                                        <p:tgtEl>
                                          <p:spTgt spid="1373846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D9E47987-5546-4BDB-B1B4-A3E013265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959" y="541180"/>
            <a:ext cx="5098296" cy="5098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A433DE1-522B-46E9-A628-058182F7B02D}"/>
              </a:ext>
            </a:extLst>
          </p:cNvPr>
          <p:cNvSpPr/>
          <p:nvPr/>
        </p:nvSpPr>
        <p:spPr>
          <a:xfrm>
            <a:off x="6329777" y="737247"/>
            <a:ext cx="5397623" cy="5016758"/>
          </a:xfrm>
          <a:prstGeom prst="rect">
            <a:avLst/>
          </a:prstGeom>
        </p:spPr>
        <p:txBody>
          <a:bodyPr wrap="square">
            <a:spAutoFit/>
          </a:bodyPr>
          <a:lstStyle/>
          <a:p>
            <a:pPr algn="ctr"/>
            <a:r>
              <a:rPr lang="vi-VN" sz="3200" b="1" i="0" dirty="0">
                <a:solidFill>
                  <a:srgbClr val="FF0000"/>
                </a:solidFill>
                <a:effectLst/>
                <a:latin typeface="Arial" panose="020B0604020202020204" pitchFamily="34" charset="0"/>
                <a:cs typeface="Arial" panose="020B0604020202020204" pitchFamily="34" charset="0"/>
              </a:rPr>
              <a:t>Những con số WHO đưa ra cho thấy trung bình một người Việt Nam trưởng thành tiêu thụ tới 9,4g muối mỗi ngày, gần gấp đôi so với khuyến nghị của WHO là 5g muối một ngày. Một phần nguyên nhân đến từ thói quen ăn uống</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691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gười Việt &quot;rước&quot; bệnh tăng huyết áp vì ăn muối 9,4 g/ngày, gấp đôi khuyến  cáo">
            <a:extLst>
              <a:ext uri="{FF2B5EF4-FFF2-40B4-BE49-F238E27FC236}">
                <a16:creationId xmlns:a16="http://schemas.microsoft.com/office/drawing/2014/main" id="{5205B97C-36B7-4BEF-A00C-B578FCBB7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78" y="668183"/>
            <a:ext cx="8856267" cy="510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3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9C0847-265F-446D-8557-A5322B55058B}"/>
              </a:ext>
            </a:extLst>
          </p:cNvPr>
          <p:cNvSpPr txBox="1"/>
          <p:nvPr/>
        </p:nvSpPr>
        <p:spPr>
          <a:xfrm>
            <a:off x="4396509" y="942109"/>
            <a:ext cx="3362035" cy="1938992"/>
          </a:xfrm>
          <a:prstGeom prst="rect">
            <a:avLst/>
          </a:prstGeom>
          <a:solidFill>
            <a:schemeClr val="accent1">
              <a:lumMod val="20000"/>
              <a:lumOff val="80000"/>
            </a:schemeClr>
          </a:solid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Sodium </a:t>
            </a:r>
            <a:r>
              <a:rPr lang="en-US" sz="2400" b="1" dirty="0" err="1">
                <a:solidFill>
                  <a:srgbClr val="FF0000"/>
                </a:solidFill>
                <a:latin typeface="Arial" panose="020B0604020202020204" pitchFamily="34" charset="0"/>
                <a:cs typeface="Arial" panose="020B0604020202020204" pitchFamily="34" charset="0"/>
              </a:rPr>
              <a:t>hydrogencarbonate</a:t>
            </a:r>
            <a:r>
              <a:rPr lang="en-US" sz="2400" b="1" dirty="0">
                <a:solidFill>
                  <a:srgbClr val="FF0000"/>
                </a:solidFill>
                <a:latin typeface="Arial" panose="020B0604020202020204" pitchFamily="34" charset="0"/>
                <a:cs typeface="Arial" panose="020B0604020202020204" pitchFamily="34" charset="0"/>
              </a:rPr>
              <a:t> (NaHCO</a:t>
            </a:r>
            <a:r>
              <a:rPr lang="en-US" sz="2400" b="1" baseline="-25000" dirty="0">
                <a:solidFill>
                  <a:srgbClr val="FF0000"/>
                </a:solidFill>
                <a:latin typeface="Arial" panose="020B0604020202020204" pitchFamily="34" charset="0"/>
                <a:cs typeface="Arial" panose="020B0604020202020204" pitchFamily="34" charset="0"/>
              </a:rPr>
              <a:t>3</a:t>
            </a:r>
            <a:r>
              <a:rPr lang="en-US" sz="2400" b="1" dirty="0">
                <a:solidFill>
                  <a:srgbClr val="FF0000"/>
                </a:solidFill>
                <a:latin typeface="Arial" panose="020B0604020202020204" pitchFamily="34" charset="0"/>
                <a:cs typeface="Arial" panose="020B0604020202020204" pitchFamily="34" charset="0"/>
              </a:rPr>
              <a:t>) hay </a:t>
            </a:r>
            <a:r>
              <a:rPr lang="en-US" sz="2400" b="1" dirty="0" err="1">
                <a:solidFill>
                  <a:srgbClr val="FF0000"/>
                </a:solidFill>
                <a:latin typeface="Arial" panose="020B0604020202020204" pitchFamily="34" charset="0"/>
                <a:cs typeface="Arial" panose="020B0604020202020204" pitchFamily="34" charset="0"/>
              </a:rPr>
              <a:t>còn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gọi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a:t>
            </a:r>
            <a:r>
              <a:rPr lang="en-US" sz="2400" b="1" dirty="0">
                <a:solidFill>
                  <a:srgbClr val="FF0000"/>
                </a:solidFill>
                <a:latin typeface="Arial" panose="020B0604020202020204" pitchFamily="34" charset="0"/>
                <a:cs typeface="Arial" panose="020B0604020202020204" pitchFamily="34" charset="0"/>
              </a:rPr>
              <a:t> baking soda hay Sodium bicarbonate</a:t>
            </a:r>
          </a:p>
        </p:txBody>
      </p:sp>
      <p:pic>
        <p:nvPicPr>
          <p:cNvPr id="1028" name="Picture 4" descr="Thuốc muối dạ dày có hiệu quả hay không? | Good Natural">
            <a:extLst>
              <a:ext uri="{FF2B5EF4-FFF2-40B4-BE49-F238E27FC236}">
                <a16:creationId xmlns:a16="http://schemas.microsoft.com/office/drawing/2014/main" id="{BAE121AA-E4ED-44C5-A4CD-43EA2403C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426"/>
            <a:ext cx="6428509" cy="3711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dium Bicarbonate Là Gì? Baking Soda Là Gì?">
            <a:extLst>
              <a:ext uri="{FF2B5EF4-FFF2-40B4-BE49-F238E27FC236}">
                <a16:creationId xmlns:a16="http://schemas.microsoft.com/office/drawing/2014/main" id="{2F415868-9827-4ECD-8E32-6925EF926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655" y="826801"/>
            <a:ext cx="3435926" cy="23966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Bán] Hóa Chất Sodium Bicarbonate NaHCO3 Uy Tín, Giá Tốt">
            <a:extLst>
              <a:ext uri="{FF2B5EF4-FFF2-40B4-BE49-F238E27FC236}">
                <a16:creationId xmlns:a16="http://schemas.microsoft.com/office/drawing/2014/main" id="{E43211E4-CC87-4901-A9F8-F5353909C4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Bán] Hóa Chất Sodium Bicarbonate NaHCO3 Uy Tín, Giá Tốt">
            <a:extLst>
              <a:ext uri="{FF2B5EF4-FFF2-40B4-BE49-F238E27FC236}">
                <a16:creationId xmlns:a16="http://schemas.microsoft.com/office/drawing/2014/main" id="{2CC77258-D584-47B0-B823-041EA4F1FB8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Bán] Hóa Chất Sodium Bicarbonate NaHCO3 Uy Tín, Giá Tốt">
            <a:extLst>
              <a:ext uri="{FF2B5EF4-FFF2-40B4-BE49-F238E27FC236}">
                <a16:creationId xmlns:a16="http://schemas.microsoft.com/office/drawing/2014/main" id="{85CB60CE-97D5-431E-9694-D20DA7F8F9B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Bán] Hóa Chất Sodium Bicarbonate NaHCO3 Uy Tín, Giá Tốt">
            <a:extLst>
              <a:ext uri="{FF2B5EF4-FFF2-40B4-BE49-F238E27FC236}">
                <a16:creationId xmlns:a16="http://schemas.microsoft.com/office/drawing/2014/main" id="{7640C8A0-F27F-417B-AA1D-95E93A392742}"/>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bán nahco3">
            <a:extLst>
              <a:ext uri="{FF2B5EF4-FFF2-40B4-BE49-F238E27FC236}">
                <a16:creationId xmlns:a16="http://schemas.microsoft.com/office/drawing/2014/main" id="{CD514C5A-086B-4735-91F7-8780740DB990}"/>
              </a:ext>
            </a:extLst>
          </p:cNvPr>
          <p:cNvSpPr>
            <a:spLocks noChangeAspect="1" noChangeArrowheads="1"/>
          </p:cNvSpPr>
          <p:nvPr/>
        </p:nvSpPr>
        <p:spPr bwMode="auto">
          <a:xfrm>
            <a:off x="6553200" y="3886200"/>
            <a:ext cx="1971964" cy="19719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B700CB6-DEDA-4D6B-8FF0-FF186229D243}"/>
              </a:ext>
            </a:extLst>
          </p:cNvPr>
          <p:cNvPicPr>
            <a:picLocks noChangeAspect="1"/>
          </p:cNvPicPr>
          <p:nvPr/>
        </p:nvPicPr>
        <p:blipFill>
          <a:blip r:embed="rId4"/>
          <a:stretch>
            <a:fillRect/>
          </a:stretch>
        </p:blipFill>
        <p:spPr>
          <a:xfrm>
            <a:off x="8188037" y="3425537"/>
            <a:ext cx="3403599" cy="2402609"/>
          </a:xfrm>
          <a:prstGeom prst="rect">
            <a:avLst/>
          </a:prstGeom>
        </p:spPr>
      </p:pic>
      <p:sp>
        <p:nvSpPr>
          <p:cNvPr id="9" name="TextBox 8">
            <a:extLst>
              <a:ext uri="{FF2B5EF4-FFF2-40B4-BE49-F238E27FC236}">
                <a16:creationId xmlns:a16="http://schemas.microsoft.com/office/drawing/2014/main" id="{B537358C-C96F-4E6B-B17B-262480BE54D3}"/>
              </a:ext>
            </a:extLst>
          </p:cNvPr>
          <p:cNvSpPr txBox="1"/>
          <p:nvPr/>
        </p:nvSpPr>
        <p:spPr>
          <a:xfrm>
            <a:off x="6123709" y="4082473"/>
            <a:ext cx="1320800" cy="1569660"/>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Thuốc</a:t>
            </a:r>
            <a:r>
              <a:rPr lang="en-US"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chữa đau dạ dày</a:t>
            </a:r>
            <a:endParaRPr lang="en-US"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70C521E-DA36-47B8-8185-BBAFA75285DA}"/>
              </a:ext>
            </a:extLst>
          </p:cNvPr>
          <p:cNvSpPr txBox="1"/>
          <p:nvPr/>
        </p:nvSpPr>
        <p:spPr>
          <a:xfrm>
            <a:off x="9060873" y="6049818"/>
            <a:ext cx="1838036"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xốp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bánh</a:t>
            </a:r>
            <a:endParaRPr lang="en-US" sz="2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500CB1F-1219-4765-988D-A65D06C19A62}"/>
              </a:ext>
            </a:extLst>
          </p:cNvPr>
          <p:cNvPicPr>
            <a:picLocks noChangeAspect="1"/>
          </p:cNvPicPr>
          <p:nvPr/>
        </p:nvPicPr>
        <p:blipFill>
          <a:blip r:embed="rId5"/>
          <a:stretch>
            <a:fillRect/>
          </a:stretch>
        </p:blipFill>
        <p:spPr>
          <a:xfrm>
            <a:off x="314036" y="181420"/>
            <a:ext cx="3798825" cy="2885054"/>
          </a:xfrm>
          <a:prstGeom prst="rect">
            <a:avLst/>
          </a:prstGeom>
        </p:spPr>
      </p:pic>
    </p:spTree>
    <p:extLst>
      <p:ext uri="{BB962C8B-B14F-4D97-AF65-F5344CB8AC3E}">
        <p14:creationId xmlns:p14="http://schemas.microsoft.com/office/powerpoint/2010/main" val="223692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down)">
                                      <p:cBhvr>
                                        <p:cTn id="23" dur="500"/>
                                        <p:tgtEl>
                                          <p:spTgt spid="1030"/>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679" y="1592141"/>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85019" y="465609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67793" y="5402822"/>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52834" y="6017357"/>
            <a:ext cx="520391" cy="566575"/>
          </a:xfrm>
          <a:prstGeom prst="rect">
            <a:avLst/>
          </a:prstGeom>
        </p:spPr>
      </p:pic>
      <p:sp>
        <p:nvSpPr>
          <p:cNvPr id="4" name="Snip Diagonal Corner Rectangle 3"/>
          <p:cNvSpPr/>
          <p:nvPr/>
        </p:nvSpPr>
        <p:spPr>
          <a:xfrm>
            <a:off x="804557" y="845306"/>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1: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Hợp</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chất</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nào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sau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đây</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acid?</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01076" y="289117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noProof="0" dirty="0">
                <a:solidFill>
                  <a:prstClr val="black"/>
                </a:solidFill>
                <a:latin typeface="Arial" panose="020B0604020202020204" pitchFamily="34" charset="0"/>
              </a:rPr>
              <a:t>H</a:t>
            </a:r>
            <a:r>
              <a:rPr lang="en-US" sz="3200" baseline="-25000" noProof="0" dirty="0">
                <a:solidFill>
                  <a:prstClr val="black"/>
                </a:solidFill>
                <a:latin typeface="Arial" panose="020B0604020202020204" pitchFamily="34" charset="0"/>
              </a:rPr>
              <a:t>2</a:t>
            </a:r>
            <a:r>
              <a:rPr lang="en-US" sz="3200" noProof="0" dirty="0">
                <a:solidFill>
                  <a:prstClr val="black"/>
                </a:solidFill>
                <a:latin typeface="Arial" panose="020B0604020202020204" pitchFamily="34" charset="0"/>
              </a:rPr>
              <a:t>SO</a:t>
            </a:r>
            <a:r>
              <a:rPr lang="en-US" sz="3200" baseline="-25000" noProof="0" dirty="0">
                <a:solidFill>
                  <a:prstClr val="black"/>
                </a:solidFill>
                <a:latin typeface="Arial" panose="020B0604020202020204" pitchFamily="34" charset="0"/>
              </a:rPr>
              <a:t>4</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0" name="Cloud 39"/>
          <p:cNvSpPr/>
          <p:nvPr/>
        </p:nvSpPr>
        <p:spPr>
          <a:xfrm>
            <a:off x="-692489" y="5789164"/>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23457" y="5589467"/>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21471" y="2840503"/>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err="1">
                <a:solidFill>
                  <a:prstClr val="black"/>
                </a:solidFill>
                <a:latin typeface="Arial" panose="020B0604020202020204" pitchFamily="34" charset="0"/>
              </a:rPr>
              <a:t>CuO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01076" y="373463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NaHSO</a:t>
            </a:r>
            <a:r>
              <a:rPr lang="en-US" sz="3200" baseline="-25000" dirty="0">
                <a:solidFill>
                  <a:prstClr val="black"/>
                </a:solidFill>
                <a:latin typeface="Arial" panose="020B0604020202020204" pitchFamily="34" charset="0"/>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21471" y="372967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Ca(OH)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22737" y="2861789"/>
            <a:ext cx="885137" cy="708059"/>
          </a:xfrm>
          <a:prstGeom prst="rect">
            <a:avLst/>
          </a:prstGeom>
          <a:solidFill>
            <a:schemeClr val="accent2">
              <a:lumMod val="75000"/>
            </a:schemeClr>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03338" y="3758850"/>
            <a:ext cx="804536" cy="704088"/>
          </a:xfrm>
          <a:prstGeom prst="rect">
            <a:avLst/>
          </a:prstGeom>
          <a:solidFill>
            <a:schemeClr val="accent2">
              <a:lumMod val="75000"/>
            </a:schemeClr>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3527" y="3770447"/>
            <a:ext cx="804742" cy="707197"/>
          </a:xfrm>
          <a:prstGeom prst="rect">
            <a:avLst/>
          </a:prstGeom>
          <a:solidFill>
            <a:schemeClr val="accent2">
              <a:lumMod val="75000"/>
            </a:schemeClr>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3527" y="2881759"/>
            <a:ext cx="804742" cy="707197"/>
          </a:xfrm>
          <a:prstGeom prst="rect">
            <a:avLst/>
          </a:prstGeom>
          <a:solidFill>
            <a:schemeClr val="accent2">
              <a:lumMod val="75000"/>
            </a:schemeClr>
          </a:solidFill>
        </p:spPr>
      </p:pic>
      <p:sp>
        <p:nvSpPr>
          <p:cNvPr id="57" name="Cloud 56">
            <a:hlinkClick r:id="rId14" action="ppaction://hlinksldjump"/>
          </p:cNvPr>
          <p:cNvSpPr/>
          <p:nvPr/>
        </p:nvSpPr>
        <p:spPr>
          <a:xfrm>
            <a:off x="4658350" y="5552891"/>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692675"/>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439398"/>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6053933"/>
            <a:ext cx="520391" cy="566575"/>
          </a:xfrm>
          <a:prstGeom prst="rect">
            <a:avLst/>
          </a:prstGeom>
        </p:spPr>
      </p:pic>
      <p:sp>
        <p:nvSpPr>
          <p:cNvPr id="4" name="Snip Diagonal Corner Rectangle 3"/>
          <p:cNvSpPr/>
          <p:nvPr/>
        </p:nvSpPr>
        <p:spPr>
          <a:xfrm>
            <a:off x="665550" y="467631"/>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2: </a:t>
            </a:r>
            <a:r>
              <a:rPr lang="en-US" sz="3200" b="1" dirty="0">
                <a:solidFill>
                  <a:schemeClr val="tx1"/>
                </a:solidFill>
                <a:latin typeface="Times New Roman" panose="02020603050405020304" pitchFamily="18" charset="0"/>
                <a:cs typeface="Times New Roman" panose="02020603050405020304" pitchFamily="18" charset="0"/>
              </a:rPr>
              <a:t>PTPƯ </a:t>
            </a:r>
            <a:r>
              <a:rPr lang="en-US" sz="3200" b="1" dirty="0" err="1">
                <a:solidFill>
                  <a:schemeClr val="tx1"/>
                </a:solidFill>
                <a:latin typeface="Times New Roman" panose="02020603050405020304" pitchFamily="18" charset="0"/>
                <a:cs typeface="Times New Roman" panose="02020603050405020304" pitchFamily="18" charset="0"/>
              </a:rPr>
              <a:t>khi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Na</a:t>
            </a:r>
            <a:r>
              <a:rPr lang="en-US" sz="3200" b="1" baseline="-25000" dirty="0">
                <a:solidFill>
                  <a:schemeClr val="tx1"/>
                </a:solidFill>
                <a:latin typeface="Times New Roman" panose="02020603050405020304" pitchFamily="18" charset="0"/>
                <a:cs typeface="Times New Roman" panose="02020603050405020304" pitchFamily="18" charset="0"/>
              </a:rPr>
              <a:t>2</a:t>
            </a:r>
            <a:r>
              <a:rPr lang="en-US" sz="3200" b="1" dirty="0">
                <a:solidFill>
                  <a:schemeClr val="tx1"/>
                </a:solidFill>
                <a:latin typeface="Times New Roman" panose="02020603050405020304" pitchFamily="18" charset="0"/>
                <a:cs typeface="Times New Roman" panose="02020603050405020304" pitchFamily="18" charset="0"/>
              </a:rPr>
              <a:t>O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axit</a:t>
            </a:r>
            <a:r>
              <a:rPr lang="en-US" sz="3200" b="1" dirty="0">
                <a:solidFill>
                  <a:schemeClr val="tx1"/>
                </a:solidFill>
                <a:latin typeface="Times New Roman" panose="02020603050405020304" pitchFamily="18" charset="0"/>
                <a:cs typeface="Times New Roman" panose="02020603050405020304" pitchFamily="18" charset="0"/>
              </a:rPr>
              <a:t> H</a:t>
            </a:r>
            <a:r>
              <a:rPr lang="en-US" sz="3200" b="1" baseline="-25000" dirty="0">
                <a:solidFill>
                  <a:schemeClr val="tx1"/>
                </a:solidFill>
                <a:latin typeface="Times New Roman" panose="02020603050405020304" pitchFamily="18" charset="0"/>
                <a:cs typeface="Times New Roman" panose="02020603050405020304" pitchFamily="18" charset="0"/>
              </a:rPr>
              <a:t>2</a:t>
            </a:r>
            <a:r>
              <a:rPr lang="en-US" sz="3200" b="1" dirty="0">
                <a:solidFill>
                  <a:schemeClr val="tx1"/>
                </a:solidFill>
                <a:latin typeface="Times New Roman" panose="02020603050405020304" pitchFamily="18" charset="0"/>
                <a:cs typeface="Times New Roman" panose="02020603050405020304" pitchFamily="18" charset="0"/>
              </a:rPr>
              <a:t>SO</a:t>
            </a:r>
            <a:r>
              <a:rPr lang="en-US" sz="3200" b="1" baseline="-25000" dirty="0">
                <a:solidFill>
                  <a:schemeClr val="tx1"/>
                </a:solidFill>
                <a:latin typeface="Times New Roman" panose="02020603050405020304" pitchFamily="18" charset="0"/>
                <a:cs typeface="Times New Roman" panose="02020603050405020304" pitchFamily="18" charset="0"/>
              </a:rPr>
              <a:t>4</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330038" y="2392598"/>
            <a:ext cx="8839199"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A. 2Na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p>
        </p:txBody>
      </p:sp>
      <p:sp>
        <p:nvSpPr>
          <p:cNvPr id="40" name="Cloud 39"/>
          <p:cNvSpPr/>
          <p:nvPr/>
        </p:nvSpPr>
        <p:spPr>
          <a:xfrm>
            <a:off x="-683345" y="5825740"/>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562604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307839" y="4188642"/>
            <a:ext cx="8879869"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C.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p>
        </p:txBody>
      </p:sp>
      <p:sp>
        <p:nvSpPr>
          <p:cNvPr id="43" name="Rectangle 42"/>
          <p:cNvSpPr/>
          <p:nvPr/>
        </p:nvSpPr>
        <p:spPr>
          <a:xfrm>
            <a:off x="1311565" y="3281771"/>
            <a:ext cx="8857672"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B.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NaSO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p>
        </p:txBody>
      </p:sp>
      <p:sp>
        <p:nvSpPr>
          <p:cNvPr id="44" name="Rectangle 43"/>
          <p:cNvSpPr/>
          <p:nvPr/>
        </p:nvSpPr>
        <p:spPr>
          <a:xfrm>
            <a:off x="1289366" y="5031634"/>
            <a:ext cx="8935289"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 D.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+ 4H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 </a:t>
            </a:r>
            <a:r>
              <a:rPr lang="en-US" sz="3200" dirty="0">
                <a:solidFill>
                  <a:schemeClr val="tx1"/>
                </a:solidFill>
                <a:latin typeface="Times New Roman" panose="02020603050405020304" pitchFamily="18" charset="0"/>
                <a:cs typeface="Times New Roman" panose="02020603050405020304" pitchFamily="18" charset="0"/>
              </a:rPr>
              <a:t>→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a:t>
            </a:r>
            <a:r>
              <a:rPr lang="en-US" sz="3200" baseline="-25000" dirty="0">
                <a:solidFill>
                  <a:schemeClr val="tx1"/>
                </a:solidFill>
                <a:latin typeface="Times New Roman" panose="02020603050405020304" pitchFamily="18" charset="0"/>
                <a:cs typeface="Times New Roman" panose="02020603050405020304" pitchFamily="18" charset="0"/>
              </a:rPr>
              <a:t>3</a:t>
            </a:r>
            <a:r>
              <a:rPr lang="en-US" sz="3200" dirty="0">
                <a:solidFill>
                  <a:schemeClr val="tx1"/>
                </a:solidFill>
                <a:latin typeface="Times New Roman" panose="02020603050405020304" pitchFamily="18" charset="0"/>
                <a:cs typeface="Times New Roman" panose="02020603050405020304" pitchFamily="18" charset="0"/>
              </a:rPr>
              <a:t> + 2H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endParaRPr kumimoji="0" lang="vi-VN" sz="320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296" y="2279529"/>
            <a:ext cx="805722" cy="708059"/>
          </a:xfrm>
          <a:prstGeom prst="rect">
            <a:avLst/>
          </a:prstGeom>
          <a:solidFill>
            <a:schemeClr val="accent1">
              <a:lumMod val="75000"/>
            </a:schemeClr>
          </a:solidFill>
          <a:ln>
            <a:solidFill>
              <a:schemeClr val="accent1"/>
            </a:solidFill>
          </a:ln>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94955" y="3333607"/>
            <a:ext cx="804536" cy="704088"/>
          </a:xfrm>
          <a:prstGeom prst="rect">
            <a:avLst/>
          </a:prstGeom>
          <a:solidFill>
            <a:schemeClr val="accent1">
              <a:lumMod val="75000"/>
            </a:schemeClr>
          </a:solidFill>
          <a:ln>
            <a:solidFill>
              <a:schemeClr val="accent1"/>
            </a:solidFill>
          </a:ln>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6743" y="5081642"/>
            <a:ext cx="804742" cy="707197"/>
          </a:xfrm>
          <a:prstGeom prst="rect">
            <a:avLst/>
          </a:prstGeom>
          <a:solidFill>
            <a:schemeClr val="accent1">
              <a:lumMod val="75000"/>
            </a:schemeClr>
          </a:solidFill>
          <a:ln>
            <a:solidFill>
              <a:schemeClr val="accent1"/>
            </a:solidFill>
          </a:ln>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7507" y="4233892"/>
            <a:ext cx="804742" cy="643793"/>
          </a:xfrm>
          <a:prstGeom prst="rect">
            <a:avLst/>
          </a:prstGeom>
          <a:solidFill>
            <a:schemeClr val="accent1">
              <a:lumMod val="75000"/>
            </a:schemeClr>
          </a:solidFill>
          <a:ln>
            <a:solidFill>
              <a:schemeClr val="accent1"/>
            </a:solidFill>
          </a:ln>
        </p:spPr>
      </p:pic>
      <p:sp>
        <p:nvSpPr>
          <p:cNvPr id="18" name="Cloud 17">
            <a:hlinkClick r:id="rId14" action="ppaction://hlinksldjump"/>
          </p:cNvPr>
          <p:cNvSpPr/>
          <p:nvPr/>
        </p:nvSpPr>
        <p:spPr>
          <a:xfrm>
            <a:off x="4630733" y="5753100"/>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39299" y="44549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22073" y="52016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07114" y="5816189"/>
            <a:ext cx="520391" cy="566575"/>
          </a:xfrm>
          <a:prstGeom prst="rect">
            <a:avLst/>
          </a:prstGeom>
        </p:spPr>
      </p:pic>
      <p:sp>
        <p:nvSpPr>
          <p:cNvPr id="4" name="Snip Diagonal Corner Rectangle 3"/>
          <p:cNvSpPr/>
          <p:nvPr/>
        </p:nvSpPr>
        <p:spPr>
          <a:xfrm>
            <a:off x="841780" y="885669"/>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3: </a:t>
            </a:r>
            <a:r>
              <a:rPr lang="en-US" sz="3200" b="1" dirty="0" err="1">
                <a:solidFill>
                  <a:prstClr val="black"/>
                </a:solidFill>
                <a:latin typeface="Arial" panose="020B0604020202020204" pitchFamily="34" charset="0"/>
              </a:rPr>
              <a:t>Hoàn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thành</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phương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trình</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sau</a:t>
            </a:r>
            <a:r>
              <a:rPr lang="en-US" sz="3200" b="1" dirty="0">
                <a:solidFill>
                  <a:prstClr val="black"/>
                </a:solidFill>
                <a:latin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Arial" panose="020B0604020202020204" pitchFamily="34" charset="0"/>
              </a:rPr>
              <a:t>BaCl</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  + H</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SO</a:t>
            </a:r>
            <a:r>
              <a:rPr lang="en-US" sz="3200" b="1" baseline="-25000" dirty="0">
                <a:solidFill>
                  <a:prstClr val="black"/>
                </a:solidFill>
                <a:latin typeface="Arial" panose="020B0604020202020204" pitchFamily="34" charset="0"/>
              </a:rPr>
              <a:t>4</a:t>
            </a:r>
            <a:r>
              <a:rPr lang="en-US" sz="3200" b="1" dirty="0">
                <a:solidFill>
                  <a:prstClr val="black"/>
                </a:solidFill>
                <a:latin typeface="Arial" panose="020B0604020202020204" pitchFamily="34" charset="0"/>
              </a:rPr>
              <a:t> </a:t>
            </a:r>
            <a:r>
              <a:rPr lang="en-US" sz="3200" b="1" dirty="0">
                <a:solidFill>
                  <a:prstClr val="black"/>
                </a:solidFill>
                <a:latin typeface="Arial" panose="020B0604020202020204" pitchFamily="34" charset="0"/>
                <a:sym typeface="Symbol" panose="05050102010706020507" pitchFamily="18" charset="2"/>
              </a:rPr>
              <a:t></a:t>
            </a:r>
            <a:r>
              <a:rPr lang="en-US" sz="3200" b="1" dirty="0">
                <a:solidFill>
                  <a:prstClr val="black"/>
                </a:solidFill>
                <a:latin typeface="Arial" panose="020B0604020202020204" pitchFamily="34" charset="0"/>
                <a:sym typeface="Wingdings" panose="05000000000000000000" pitchFamily="2" charset="2"/>
              </a:rPr>
              <a:t>…..+…..</a:t>
            </a:r>
          </a:p>
        </p:txBody>
      </p:sp>
      <p:sp>
        <p:nvSpPr>
          <p:cNvPr id="26" name="Rectangle 25"/>
          <p:cNvSpPr/>
          <p:nvPr/>
        </p:nvSpPr>
        <p:spPr>
          <a:xfrm>
            <a:off x="1119364" y="2635146"/>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BaSO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  +  2HCl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738209" y="55879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577737" y="53882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75751" y="263933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Ba</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 + 2HCl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9364" y="352431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BaSO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 + 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75751" y="352850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 Ba</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 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77017" y="2660621"/>
            <a:ext cx="885137" cy="708059"/>
          </a:xfrm>
          <a:prstGeom prst="rect">
            <a:avLst/>
          </a:prstGeom>
          <a:solidFill>
            <a:schemeClr val="accent1"/>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7618" y="3557682"/>
            <a:ext cx="804536" cy="704088"/>
          </a:xfrm>
          <a:prstGeom prst="rect">
            <a:avLst/>
          </a:prstGeom>
          <a:solidFill>
            <a:schemeClr val="accent1"/>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7807" y="3569279"/>
            <a:ext cx="804742" cy="707197"/>
          </a:xfrm>
          <a:prstGeom prst="rect">
            <a:avLst/>
          </a:prstGeom>
          <a:solidFill>
            <a:schemeClr val="accent1"/>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7807" y="2680591"/>
            <a:ext cx="804742" cy="707197"/>
          </a:xfrm>
          <a:prstGeom prst="rect">
            <a:avLst/>
          </a:prstGeom>
          <a:solidFill>
            <a:schemeClr val="accent1"/>
          </a:solidFill>
        </p:spPr>
      </p:pic>
      <p:sp>
        <p:nvSpPr>
          <p:cNvPr id="17" name="Cloud 16">
            <a:hlinkClick r:id="rId14" action="ppaction://hlinksldjump"/>
          </p:cNvPr>
          <p:cNvSpPr/>
          <p:nvPr/>
        </p:nvSpPr>
        <p:spPr>
          <a:xfrm>
            <a:off x="4804654" y="5141411"/>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4"/>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4"/>
                                        </p:tgtEl>
                                        <p:attrNameLst>
                                          <p:attrName>fillcolor</p:attrName>
                                        </p:attrNameLst>
                                      </p:cBhvr>
                                      <p:to>
                                        <a:srgbClr val="FFF2CC"/>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42"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anim calcmode="lin" valueType="num">
                                      <p:cBhvr>
                                        <p:cTn id="94" dur="500" fill="hold"/>
                                        <p:tgtEl>
                                          <p:spTgt spid="44"/>
                                        </p:tgtEl>
                                        <p:attrNameLst>
                                          <p:attrName>ppt_x</p:attrName>
                                        </p:attrNameLst>
                                      </p:cBhvr>
                                      <p:tavLst>
                                        <p:tav tm="0">
                                          <p:val>
                                            <p:strVal val="#ppt_x"/>
                                          </p:val>
                                        </p:tav>
                                        <p:tav tm="100000">
                                          <p:val>
                                            <p:strVal val="#ppt_x"/>
                                          </p:val>
                                        </p:tav>
                                      </p:tavLst>
                                    </p:anim>
                                    <p:anim calcmode="lin" valueType="num">
                                      <p:cBhvr>
                                        <p:cTn id="95" dur="500" fill="hold"/>
                                        <p:tgtEl>
                                          <p:spTgt spid="44"/>
                                        </p:tgtEl>
                                        <p:attrNameLst>
                                          <p:attrName>ppt_y</p:attrName>
                                        </p:attrNameLst>
                                      </p:cBhvr>
                                      <p:tavLst>
                                        <p:tav tm="0">
                                          <p:val>
                                            <p:strVal val="#ppt_y+.1"/>
                                          </p:val>
                                        </p:tav>
                                        <p:tav tm="100000">
                                          <p:val>
                                            <p:strVal val="#ppt_y"/>
                                          </p:val>
                                        </p:tav>
                                      </p:tavLst>
                                    </p:anim>
                                  </p:child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03307" y="4390923"/>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86081" y="5137646"/>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71122" y="5752181"/>
            <a:ext cx="520391" cy="566575"/>
          </a:xfrm>
          <a:prstGeom prst="rect">
            <a:avLst/>
          </a:prstGeom>
        </p:spPr>
      </p:pic>
      <p:sp>
        <p:nvSpPr>
          <p:cNvPr id="4" name="Snip Diagonal Corner Rectangle 3"/>
          <p:cNvSpPr/>
          <p:nvPr/>
        </p:nvSpPr>
        <p:spPr>
          <a:xfrm>
            <a:off x="896644" y="821661"/>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4: Cho </a:t>
            </a:r>
            <a:r>
              <a:rPr lang="en-US" sz="3200" b="1" dirty="0" err="1">
                <a:solidFill>
                  <a:prstClr val="black"/>
                </a:solidFill>
                <a:latin typeface="Arial" panose="020B0604020202020204" pitchFamily="34" charset="0"/>
              </a:rPr>
              <a:t>các</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chất</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sau</a:t>
            </a:r>
            <a:r>
              <a:rPr lang="en-US" sz="3200" b="1" dirty="0">
                <a:solidFill>
                  <a:prstClr val="black"/>
                </a:solidFill>
                <a:latin typeface="Arial" panose="020B0604020202020204" pitchFamily="34" charset="0"/>
              </a:rPr>
              <a:t>: Na</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O, NaCl, KOH, HNO</a:t>
            </a:r>
            <a:r>
              <a:rPr lang="en-US" sz="3200" b="1" baseline="-25000" dirty="0">
                <a:solidFill>
                  <a:prstClr val="black"/>
                </a:solidFill>
                <a:latin typeface="Arial" panose="020B0604020202020204" pitchFamily="34" charset="0"/>
              </a:rPr>
              <a:t>3</a:t>
            </a:r>
            <a:r>
              <a:rPr lang="en-US" sz="3200" b="1" dirty="0">
                <a:solidFill>
                  <a:prstClr val="black"/>
                </a:solidFill>
                <a:latin typeface="Arial" panose="020B0604020202020204" pitchFamily="34" charset="0"/>
              </a:rPr>
              <a:t>, Ca(NO</a:t>
            </a:r>
            <a:r>
              <a:rPr lang="en-US" sz="3200" b="1" baseline="-25000" dirty="0">
                <a:solidFill>
                  <a:prstClr val="black"/>
                </a:solidFill>
                <a:latin typeface="Arial" panose="020B0604020202020204" pitchFamily="34" charset="0"/>
              </a:rPr>
              <a:t>3</a:t>
            </a:r>
            <a:r>
              <a:rPr lang="en-US" sz="3200" b="1" dirty="0">
                <a:solidFill>
                  <a:prstClr val="black"/>
                </a:solidFill>
                <a:latin typeface="Arial" panose="020B0604020202020204" pitchFamily="34" charset="0"/>
              </a:rPr>
              <a:t>)</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Chất</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nào</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là</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muối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174228" y="257113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KOH, NaCl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74201" y="552398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41745" y="532429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67191" y="257532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Ca(NO</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HNO</a:t>
            </a:r>
            <a:r>
              <a:rPr lang="en-US" sz="3200" baseline="-25000" dirty="0">
                <a:solidFill>
                  <a:prstClr val="black"/>
                </a:solidFill>
                <a:latin typeface="Arial" panose="020B0604020202020204" pitchFamily="34" charset="0"/>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74228" y="346031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NaCl, Ca(NO</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94623" y="3464499"/>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NaCl, HNO</a:t>
            </a:r>
            <a:r>
              <a:rPr lang="en-US" sz="3200" baseline="-25000" dirty="0">
                <a:solidFill>
                  <a:prstClr val="black"/>
                </a:solidFill>
                <a:latin typeface="Arial" panose="020B0604020202020204" pitchFamily="34" charset="0"/>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0440" y="259661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21626" y="3523904"/>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1815" y="350527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3965" y="2648285"/>
            <a:ext cx="732592" cy="643793"/>
          </a:xfrm>
          <a:prstGeom prst="rect">
            <a:avLst/>
          </a:prstGeom>
          <a:solidFill>
            <a:schemeClr val="accent1"/>
          </a:solidFill>
        </p:spPr>
      </p:pic>
      <p:sp>
        <p:nvSpPr>
          <p:cNvPr id="18" name="Cloud 17">
            <a:hlinkClick r:id="rId13" action="ppaction://hlinksldjump"/>
          </p:cNvPr>
          <p:cNvSpPr/>
          <p:nvPr/>
        </p:nvSpPr>
        <p:spPr>
          <a:xfrm>
            <a:off x="4658350" y="4940243"/>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8EDDCACB-D58B-4334-883F-3D9080652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7872" y="2578325"/>
            <a:ext cx="805722" cy="708059"/>
          </a:xfrm>
          <a:prstGeom prst="rect">
            <a:avLst/>
          </a:prstGeom>
          <a:solidFill>
            <a:schemeClr val="accent1"/>
          </a:solidFill>
        </p:spPr>
      </p:pic>
      <p:pic>
        <p:nvPicPr>
          <p:cNvPr id="19" name="Picture 18">
            <a:extLst>
              <a:ext uri="{FF2B5EF4-FFF2-40B4-BE49-F238E27FC236}">
                <a16:creationId xmlns:a16="http://schemas.microsoft.com/office/drawing/2014/main" id="{0C4C6969-31BE-408D-9DEF-E38A825DEB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9058" y="3505616"/>
            <a:ext cx="804536" cy="643628"/>
          </a:xfrm>
          <a:prstGeom prst="rect">
            <a:avLst/>
          </a:prstGeom>
          <a:solidFill>
            <a:schemeClr val="accent1"/>
          </a:solidFill>
        </p:spPr>
      </p:pic>
      <p:pic>
        <p:nvPicPr>
          <p:cNvPr id="20" name="Picture 19">
            <a:extLst>
              <a:ext uri="{FF2B5EF4-FFF2-40B4-BE49-F238E27FC236}">
                <a16:creationId xmlns:a16="http://schemas.microsoft.com/office/drawing/2014/main" id="{8A65963F-1835-4F68-A86B-915BF70A29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9247" y="3486983"/>
            <a:ext cx="804742" cy="707197"/>
          </a:xfrm>
          <a:prstGeom prst="rect">
            <a:avLst/>
          </a:prstGeom>
          <a:solidFill>
            <a:schemeClr val="accent1"/>
          </a:solidFill>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2250" fill="hold"/>
                                        <p:tgtEl>
                                          <p:spTgt spid="7"/>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500" fill="hold"/>
                                        <p:tgtEl>
                                          <p:spTgt spid="9"/>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11"/>
                                        </p:tgtEl>
                                        <p:attrNameLst>
                                          <p:attrName>r</p:attrName>
                                        </p:attrNameLst>
                                      </p:cBhvr>
                                    </p:animRot>
                                  </p:childTnLst>
                                </p:cTn>
                              </p:par>
                              <p:par>
                                <p:cTn id="21" presetID="2" presetClass="entr" presetSubtype="2" repeatCount="indefinite" fill="hold" grpId="0" nodeType="withEffect">
                                  <p:stCondLst>
                                    <p:cond delay="5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0" fill="hold"/>
                                        <p:tgtEl>
                                          <p:spTgt spid="40"/>
                                        </p:tgtEl>
                                        <p:attrNameLst>
                                          <p:attrName>ppt_x</p:attrName>
                                        </p:attrNameLst>
                                      </p:cBhvr>
                                      <p:tavLst>
                                        <p:tav tm="0">
                                          <p:val>
                                            <p:strVal val="1+#ppt_w/2"/>
                                          </p:val>
                                        </p:tav>
                                        <p:tav tm="100000">
                                          <p:val>
                                            <p:strVal val="#ppt_x"/>
                                          </p:val>
                                        </p:tav>
                                      </p:tavLst>
                                    </p:anim>
                                    <p:anim calcmode="lin" valueType="num">
                                      <p:cBhvr additive="base">
                                        <p:cTn id="24" dur="200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8" repeatCount="indefinite"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20000" fill="hold"/>
                                        <p:tgtEl>
                                          <p:spTgt spid="41"/>
                                        </p:tgtEl>
                                        <p:attrNameLst>
                                          <p:attrName>ppt_x</p:attrName>
                                        </p:attrNameLst>
                                      </p:cBhvr>
                                      <p:tavLst>
                                        <p:tav tm="0">
                                          <p:val>
                                            <p:strVal val="0-#ppt_w/2"/>
                                          </p:val>
                                        </p:tav>
                                        <p:tav tm="100000">
                                          <p:val>
                                            <p:strVal val="#ppt_x"/>
                                          </p:val>
                                        </p:tav>
                                      </p:tavLst>
                                    </p:anim>
                                    <p:anim calcmode="lin" valueType="num">
                                      <p:cBhvr additive="base">
                                        <p:cTn id="2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6"/>
                                        </p:tgtEl>
                                        <p:attrNameLst>
                                          <p:attrName>fillcolor</p:attrName>
                                        </p:attrNameLst>
                                      </p:cBhvr>
                                      <p:to>
                                        <a:srgbClr val="FFF2CC"/>
                                      </p:to>
                                    </p:animClr>
                                    <p:set>
                                      <p:cBhvr>
                                        <p:cTn id="34" dur="250" fill="hold"/>
                                        <p:tgtEl>
                                          <p:spTgt spid="26"/>
                                        </p:tgtEl>
                                        <p:attrNameLst>
                                          <p:attrName>fill.type</p:attrName>
                                        </p:attrNameLst>
                                      </p:cBhvr>
                                      <p:to>
                                        <p:strVal val="solid"/>
                                      </p:to>
                                    </p:set>
                                    <p:set>
                                      <p:cBhvr>
                                        <p:cTn id="35" dur="250" fill="hold"/>
                                        <p:tgtEl>
                                          <p:spTgt spid="2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par>
                                <p:cTn id="49" presetID="23" presetClass="entr" presetSubtype="32" fill="hold"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50" fill="hold"/>
                                        <p:tgtEl>
                                          <p:spTgt spid="17"/>
                                        </p:tgtEl>
                                        <p:attrNameLst>
                                          <p:attrName>ppt_w</p:attrName>
                                        </p:attrNameLst>
                                      </p:cBhvr>
                                      <p:tavLst>
                                        <p:tav tm="0">
                                          <p:val>
                                            <p:strVal val="4*#ppt_w"/>
                                          </p:val>
                                        </p:tav>
                                        <p:tav tm="100000">
                                          <p:val>
                                            <p:strVal val="#ppt_w"/>
                                          </p:val>
                                        </p:tav>
                                      </p:tavLst>
                                    </p:anim>
                                    <p:anim calcmode="lin" valueType="num">
                                      <p:cBhvr>
                                        <p:cTn id="5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anim calcmode="lin" valueType="num">
                                      <p:cBhvr>
                                        <p:cTn id="63" dur="500" fill="hold"/>
                                        <p:tgtEl>
                                          <p:spTgt spid="42"/>
                                        </p:tgtEl>
                                        <p:attrNameLst>
                                          <p:attrName>ppt_x</p:attrName>
                                        </p:attrNameLst>
                                      </p:cBhvr>
                                      <p:tavLst>
                                        <p:tav tm="0">
                                          <p:val>
                                            <p:strVal val="#ppt_x"/>
                                          </p:val>
                                        </p:tav>
                                        <p:tav tm="100000">
                                          <p:val>
                                            <p:strVal val="#ppt_x"/>
                                          </p:val>
                                        </p:tav>
                                      </p:tavLst>
                                    </p:anim>
                                    <p:anim calcmode="lin" valueType="num">
                                      <p:cBhvr>
                                        <p:cTn id="64" dur="500" fill="hold"/>
                                        <p:tgtEl>
                                          <p:spTgt spid="42"/>
                                        </p:tgtEl>
                                        <p:attrNameLst>
                                          <p:attrName>ppt_y</p:attrName>
                                        </p:attrNameLst>
                                      </p:cBhvr>
                                      <p:tavLst>
                                        <p:tav tm="0">
                                          <p:val>
                                            <p:strVal val="#ppt_y+.1"/>
                                          </p:val>
                                        </p:tav>
                                        <p:tav tm="100000">
                                          <p:val>
                                            <p:strVal val="#ppt_y"/>
                                          </p:val>
                                        </p:tav>
                                      </p:tavLst>
                                    </p:anim>
                                  </p:childTnLst>
                                </p:cTn>
                              </p:par>
                              <p:par>
                                <p:cTn id="65" presetID="23" presetClass="entr" presetSubtype="32" fill="hold" nodeType="withEffect">
                                  <p:stCondLst>
                                    <p:cond delay="10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250" fill="hold"/>
                                        <p:tgtEl>
                                          <p:spTgt spid="53"/>
                                        </p:tgtEl>
                                        <p:attrNameLst>
                                          <p:attrName>ppt_w</p:attrName>
                                        </p:attrNameLst>
                                      </p:cBhvr>
                                      <p:tavLst>
                                        <p:tav tm="0">
                                          <p:val>
                                            <p:strVal val="4*#ppt_w"/>
                                          </p:val>
                                        </p:tav>
                                        <p:tav tm="100000">
                                          <p:val>
                                            <p:strVal val="#ppt_w"/>
                                          </p:val>
                                        </p:tav>
                                      </p:tavLst>
                                    </p:anim>
                                    <p:anim calcmode="lin" valueType="num">
                                      <p:cBhvr>
                                        <p:cTn id="6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42"/>
                                        </p:tgtEl>
                                        <p:attrNameLst>
                                          <p:attrName>fillcolor</p:attrName>
                                        </p:attrNameLst>
                                      </p:cBhvr>
                                      <p:to>
                                        <a:srgbClr val="FFFF00"/>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3" restart="whenNotActive" fill="hold" evtFilter="cancelBubble" nodeType="interactiveSeq">
                <p:stCondLst>
                  <p:cond evt="onClick" delay="0">
                    <p:tgtEl>
                      <p:spTgt spid="4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43"/>
                                        </p:tgtEl>
                                        <p:attrNameLst>
                                          <p:attrName>fillcolor</p:attrName>
                                        </p:attrNameLst>
                                      </p:cBhvr>
                                      <p:to>
                                        <a:srgbClr val="FFF2CC"/>
                                      </p:to>
                                    </p:animClr>
                                    <p:set>
                                      <p:cBhvr>
                                        <p:cTn id="78" dur="250" fill="hold"/>
                                        <p:tgtEl>
                                          <p:spTgt spid="43"/>
                                        </p:tgtEl>
                                        <p:attrNameLst>
                                          <p:attrName>fill.type</p:attrName>
                                        </p:attrNameLst>
                                      </p:cBhvr>
                                      <p:to>
                                        <p:strVal val="solid"/>
                                      </p:to>
                                    </p:set>
                                    <p:set>
                                      <p:cBhvr>
                                        <p:cTn id="79" dur="250" fill="hold"/>
                                        <p:tgtEl>
                                          <p:spTgt spid="43"/>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42"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anim calcmode="lin" valueType="num">
                                      <p:cBhvr>
                                        <p:cTn id="83" dur="500" fill="hold"/>
                                        <p:tgtEl>
                                          <p:spTgt spid="43"/>
                                        </p:tgtEl>
                                        <p:attrNameLst>
                                          <p:attrName>ppt_x</p:attrName>
                                        </p:attrNameLst>
                                      </p:cBhvr>
                                      <p:tavLst>
                                        <p:tav tm="0">
                                          <p:val>
                                            <p:strVal val="#ppt_x"/>
                                          </p:val>
                                        </p:tav>
                                        <p:tav tm="100000">
                                          <p:val>
                                            <p:strVal val="#ppt_x"/>
                                          </p:val>
                                        </p:tav>
                                      </p:tavLst>
                                    </p:anim>
                                    <p:anim calcmode="lin" valueType="num">
                                      <p:cBhvr>
                                        <p:cTn id="84" dur="500" fill="hold"/>
                                        <p:tgtEl>
                                          <p:spTgt spid="43"/>
                                        </p:tgtEl>
                                        <p:attrNameLst>
                                          <p:attrName>ppt_y</p:attrName>
                                        </p:attrNameLst>
                                      </p:cBhvr>
                                      <p:tavLst>
                                        <p:tav tm="0">
                                          <p:val>
                                            <p:strVal val="#ppt_y+.1"/>
                                          </p:val>
                                        </p:tav>
                                        <p:tav tm="100000">
                                          <p:val>
                                            <p:strVal val="#ppt_y"/>
                                          </p:val>
                                        </p:tav>
                                      </p:tavLst>
                                    </p:anim>
                                  </p:childTnLst>
                                </p:cTn>
                              </p:par>
                              <p:par>
                                <p:cTn id="85" presetID="23" presetClass="entr" presetSubtype="32"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250" fill="hold"/>
                                        <p:tgtEl>
                                          <p:spTgt spid="19"/>
                                        </p:tgtEl>
                                        <p:attrNameLst>
                                          <p:attrName>ppt_w</p:attrName>
                                        </p:attrNameLst>
                                      </p:cBhvr>
                                      <p:tavLst>
                                        <p:tav tm="0">
                                          <p:val>
                                            <p:strVal val="4*#ppt_w"/>
                                          </p:val>
                                        </p:tav>
                                        <p:tav tm="100000">
                                          <p:val>
                                            <p:strVal val="#ppt_w"/>
                                          </p:val>
                                        </p:tav>
                                      </p:tavLst>
                                    </p:anim>
                                    <p:anim calcmode="lin" valueType="num">
                                      <p:cBhvr>
                                        <p:cTn id="88"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1"/>
                                        </p:tgtEl>
                                        <p:attrNameLst>
                                          <p:attrName>style.visibility</p:attrName>
                                        </p:attrNameLst>
                                      </p:cBhvr>
                                      <p:to>
                                        <p:strVal val="visible"/>
                                      </p:to>
                                    </p:set>
                                    <p:anim calcmode="lin" valueType="num">
                                      <p:cBhvr>
                                        <p:cTn id="91" dur="250" fill="hold"/>
                                        <p:tgtEl>
                                          <p:spTgt spid="51"/>
                                        </p:tgtEl>
                                        <p:attrNameLst>
                                          <p:attrName>ppt_w</p:attrName>
                                        </p:attrNameLst>
                                      </p:cBhvr>
                                      <p:tavLst>
                                        <p:tav tm="0">
                                          <p:val>
                                            <p:strVal val="4*#ppt_w"/>
                                          </p:val>
                                        </p:tav>
                                        <p:tav tm="100000">
                                          <p:val>
                                            <p:strVal val="#ppt_w"/>
                                          </p:val>
                                        </p:tav>
                                      </p:tavLst>
                                    </p:anim>
                                    <p:anim calcmode="lin" valueType="num">
                                      <p:cBhvr>
                                        <p:cTn id="9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Check mark.wav"/>
                                        </p:tgtEl>
                                      </p:cMediaNode>
                                    </p:audio>
                                  </p:subTnLst>
                                </p:cTn>
                              </p:par>
                              <p:par>
                                <p:cTn id="93" presetID="1" presetClass="emph" presetSubtype="2" fill="hold" nodeType="withEffect">
                                  <p:stCondLst>
                                    <p:cond delay="1000"/>
                                  </p:stCondLst>
                                  <p:childTnLst>
                                    <p:animClr clrSpc="rgb" dir="cw">
                                      <p:cBhvr>
                                        <p:cTn id="94" dur="250" fill="hold"/>
                                        <p:tgtEl>
                                          <p:spTgt spid="43"/>
                                        </p:tgtEl>
                                        <p:attrNameLst>
                                          <p:attrName>fillcolor</p:attrName>
                                        </p:attrNameLst>
                                      </p:cBhvr>
                                      <p:to>
                                        <a:srgbClr val="00B050"/>
                                      </p:to>
                                    </p:animClr>
                                    <p:set>
                                      <p:cBhvr>
                                        <p:cTn id="95" dur="250" fill="hold"/>
                                        <p:tgtEl>
                                          <p:spTgt spid="43"/>
                                        </p:tgtEl>
                                        <p:attrNameLst>
                                          <p:attrName>fill.type</p:attrName>
                                        </p:attrNameLst>
                                      </p:cBhvr>
                                      <p:to>
                                        <p:strVal val="solid"/>
                                      </p:to>
                                    </p:set>
                                    <p:set>
                                      <p:cBhvr>
                                        <p:cTn id="9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7" restart="whenNotActive" fill="hold" evtFilter="cancelBubble" nodeType="interactiveSeq">
                <p:stCondLst>
                  <p:cond evt="onClick" delay="0">
                    <p:tgtEl>
                      <p:spTgt spid="44"/>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250" fill="hold"/>
                                        <p:tgtEl>
                                          <p:spTgt spid="49"/>
                                        </p:tgtEl>
                                        <p:attrNameLst>
                                          <p:attrName>ppt_w</p:attrName>
                                        </p:attrNameLst>
                                      </p:cBhvr>
                                      <p:tavLst>
                                        <p:tav tm="0">
                                          <p:val>
                                            <p:strVal val="4*#ppt_w"/>
                                          </p:val>
                                        </p:tav>
                                        <p:tav tm="100000">
                                          <p:val>
                                            <p:strVal val="#ppt_w"/>
                                          </p:val>
                                        </p:tav>
                                      </p:tavLst>
                                    </p:anim>
                                    <p:anim calcmode="lin" valueType="num">
                                      <p:cBhvr>
                                        <p:cTn id="10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3" name="Wrong Buzzer.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250" fill="hold"/>
                                        <p:tgtEl>
                                          <p:spTgt spid="20"/>
                                        </p:tgtEl>
                                        <p:attrNameLst>
                                          <p:attrName>ppt_w</p:attrName>
                                        </p:attrNameLst>
                                      </p:cBhvr>
                                      <p:tavLst>
                                        <p:tav tm="0">
                                          <p:val>
                                            <p:strVal val="4*#ppt_w"/>
                                          </p:val>
                                        </p:tav>
                                        <p:tav tm="100000">
                                          <p:val>
                                            <p:strVal val="#ppt_w"/>
                                          </p:val>
                                        </p:tav>
                                      </p:tavLst>
                                    </p:anim>
                                    <p:anim calcmode="lin" valueType="num">
                                      <p:cBhvr>
                                        <p:cTn id="11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50" fill="hold"/>
                                        <p:tgtEl>
                                          <p:spTgt spid="44"/>
                                        </p:tgtEl>
                                        <p:attrNameLst>
                                          <p:attrName>fillcolor</p:attrName>
                                        </p:attrNameLst>
                                      </p:cBhvr>
                                      <p:to>
                                        <a:srgbClr val="FFFF00"/>
                                      </p:to>
                                    </p:animClr>
                                    <p:set>
                                      <p:cBhvr>
                                        <p:cTn id="115" dur="250" fill="hold"/>
                                        <p:tgtEl>
                                          <p:spTgt spid="44"/>
                                        </p:tgtEl>
                                        <p:attrNameLst>
                                          <p:attrName>fill.type</p:attrName>
                                        </p:attrNameLst>
                                      </p:cBhvr>
                                      <p:to>
                                        <p:strVal val="solid"/>
                                      </p:to>
                                    </p:set>
                                    <p:set>
                                      <p:cBhvr>
                                        <p:cTn id="11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76459" y="4390923"/>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59233" y="5137646"/>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44274" y="5752181"/>
            <a:ext cx="520391" cy="566575"/>
          </a:xfrm>
          <a:prstGeom prst="rect">
            <a:avLst/>
          </a:prstGeom>
        </p:spPr>
      </p:pic>
      <p:sp>
        <p:nvSpPr>
          <p:cNvPr id="4" name="Snip Diagonal Corner Rectangle 3"/>
          <p:cNvSpPr/>
          <p:nvPr/>
        </p:nvSpPr>
        <p:spPr>
          <a:xfrm>
            <a:off x="1134388" y="757653"/>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rPr>
              <a:t>Câu</a:t>
            </a:r>
            <a:r>
              <a:rPr kumimoji="0" lang="en-US" sz="3200" b="1" i="0" u="none" strike="noStrike" kern="1200" cap="none" spc="0" normalizeH="0" noProof="0" dirty="0">
                <a:ln>
                  <a:noFill/>
                </a:ln>
                <a:solidFill>
                  <a:prstClr val="black"/>
                </a:solidFill>
                <a:effectLst/>
                <a:uLnTx/>
                <a:uFillTx/>
                <a:latin typeface="Arial" panose="020B0604020202020204" pitchFamily="34" charset="0"/>
              </a:rPr>
              <a:t> 5: </a:t>
            </a:r>
            <a:r>
              <a:rPr kumimoji="0" lang="en-US" sz="3200" b="1" i="0" u="none" strike="noStrike" kern="1200" cap="none" spc="0" normalizeH="0" noProof="0" dirty="0" err="1">
                <a:ln>
                  <a:noFill/>
                </a:ln>
                <a:solidFill>
                  <a:prstClr val="black"/>
                </a:solidFill>
                <a:effectLst/>
                <a:uLnTx/>
                <a:uFillTx/>
                <a:latin typeface="Arial" panose="020B0604020202020204" pitchFamily="34" charset="0"/>
              </a:rPr>
              <a:t>Tên</a:t>
            </a:r>
            <a:r>
              <a:rPr kumimoji="0" lang="en-US" sz="3200" b="1" i="0" u="none" strike="noStrike" kern="1200" cap="none" spc="0" normalizeH="0" noProof="0" dirty="0">
                <a:ln>
                  <a:noFill/>
                </a:ln>
                <a:solidFill>
                  <a:prstClr val="black"/>
                </a:solidFill>
                <a:effectLst/>
                <a:uLnTx/>
                <a:uFillTx/>
                <a:latin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rPr>
              <a:t>gọi</a:t>
            </a:r>
            <a:r>
              <a:rPr kumimoji="0" lang="en-US" sz="3200" b="1" i="0" u="none" strike="noStrike" kern="1200" cap="none" spc="0" normalizeH="0" noProof="0" dirty="0">
                <a:ln>
                  <a:noFill/>
                </a:ln>
                <a:solidFill>
                  <a:prstClr val="black"/>
                </a:solidFill>
                <a:effectLst/>
                <a:uLnTx/>
                <a:uFillTx/>
                <a:latin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rPr>
              <a:t>của</a:t>
            </a:r>
            <a:r>
              <a:rPr lang="en-US" sz="3200" b="1" dirty="0">
                <a:solidFill>
                  <a:prstClr val="black"/>
                </a:solidFill>
                <a:latin typeface="Arial" panose="020B0604020202020204" pitchFamily="34" charset="0"/>
              </a:rPr>
              <a:t> NaCl</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192516" y="259857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noProof="0" dirty="0">
                <a:solidFill>
                  <a:prstClr val="black"/>
                </a:solidFill>
                <a:latin typeface="Arial" panose="020B0604020202020204" pitchFamily="34" charset="0"/>
              </a:rPr>
              <a:t>Sodium (I)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01049" y="552398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714897" y="532429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12911" y="257532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Sodium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92516" y="346031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noProof="0" dirty="0">
                <a:solidFill>
                  <a:prstClr val="black"/>
                </a:solidFill>
                <a:latin typeface="Arial" panose="020B0604020202020204" pitchFamily="34" charset="0"/>
              </a:rPr>
              <a:t>Potassium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212911" y="3464499"/>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prstClr val="black"/>
                </a:solidFill>
                <a:latin typeface="Arial" panose="020B0604020202020204" pitchFamily="34" charset="0"/>
              </a:rPr>
              <a:t>Potassium (I)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3592" y="2596613"/>
            <a:ext cx="805722" cy="708059"/>
          </a:xfrm>
          <a:prstGeom prst="rect">
            <a:avLst/>
          </a:prstGeom>
          <a:solidFill>
            <a:schemeClr val="accent1"/>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4778" y="3493674"/>
            <a:ext cx="804536" cy="704088"/>
          </a:xfrm>
          <a:prstGeom prst="rect">
            <a:avLst/>
          </a:prstGeom>
          <a:solidFill>
            <a:schemeClr val="accent1"/>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4967" y="3505271"/>
            <a:ext cx="804742" cy="707197"/>
          </a:xfrm>
          <a:prstGeom prst="rect">
            <a:avLst/>
          </a:prstGeom>
          <a:solidFill>
            <a:schemeClr val="accent1"/>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4967" y="2648285"/>
            <a:ext cx="804742" cy="643793"/>
          </a:xfrm>
          <a:prstGeom prst="rect">
            <a:avLst/>
          </a:prstGeom>
          <a:solidFill>
            <a:schemeClr val="accent1"/>
          </a:solidFill>
        </p:spPr>
      </p:pic>
      <p:sp>
        <p:nvSpPr>
          <p:cNvPr id="18" name="Cloud 17">
            <a:hlinkClick r:id="rId14" action="ppaction://hlinksldjump"/>
          </p:cNvPr>
          <p:cNvSpPr/>
          <p:nvPr/>
        </p:nvSpPr>
        <p:spPr>
          <a:xfrm>
            <a:off x="4694926" y="5132267"/>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30155" y="4464075"/>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12929" y="5210798"/>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97970" y="5825333"/>
            <a:ext cx="520391" cy="566575"/>
          </a:xfrm>
          <a:prstGeom prst="rect">
            <a:avLst/>
          </a:prstGeom>
        </p:spPr>
      </p:pic>
      <p:sp>
        <p:nvSpPr>
          <p:cNvPr id="4" name="Snip Diagonal Corner Rectangle 3"/>
          <p:cNvSpPr/>
          <p:nvPr/>
        </p:nvSpPr>
        <p:spPr>
          <a:xfrm>
            <a:off x="823492" y="894813"/>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6: </a:t>
            </a:r>
            <a:r>
              <a:rPr lang="en-US" sz="3200" b="1" dirty="0" err="1">
                <a:solidFill>
                  <a:prstClr val="black"/>
                </a:solidFill>
                <a:latin typeface="Arial" panose="020B0604020202020204" pitchFamily="34" charset="0"/>
              </a:rPr>
              <a:t>Sản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phẩm</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của</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phản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ứng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giữa</a:t>
            </a:r>
            <a:r>
              <a:rPr lang="en-US" sz="3200" b="1" dirty="0">
                <a:solidFill>
                  <a:prstClr val="black"/>
                </a:solidFill>
                <a:latin typeface="Arial" panose="020B0604020202020204" pitchFamily="34" charset="0"/>
              </a:rPr>
              <a:t> iron (Fe) </a:t>
            </a:r>
            <a:r>
              <a:rPr lang="en-US" sz="3200" b="1" dirty="0" err="1">
                <a:solidFill>
                  <a:prstClr val="black"/>
                </a:solidFill>
                <a:latin typeface="Arial" panose="020B0604020202020204" pitchFamily="34" charset="0"/>
              </a:rPr>
              <a:t>và</a:t>
            </a:r>
            <a:r>
              <a:rPr lang="en-US" sz="3200" b="1" dirty="0">
                <a:solidFill>
                  <a:prstClr val="black"/>
                </a:solidFill>
                <a:latin typeface="Arial" panose="020B0604020202020204" pitchFamily="34" charset="0"/>
              </a:rPr>
              <a:t> hydrochloric acid (HCl)</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073644" y="264429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0" name="Cloud 39"/>
          <p:cNvSpPr/>
          <p:nvPr/>
        </p:nvSpPr>
        <p:spPr>
          <a:xfrm>
            <a:off x="-747353" y="5597140"/>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568593" y="539744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66607" y="2648479"/>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073644" y="3533462"/>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4" name="Rectangle 43"/>
          <p:cNvSpPr/>
          <p:nvPr/>
        </p:nvSpPr>
        <p:spPr>
          <a:xfrm>
            <a:off x="6094039" y="350107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7288" y="2669765"/>
            <a:ext cx="805722" cy="708059"/>
          </a:xfrm>
          <a:prstGeom prst="rect">
            <a:avLst/>
          </a:prstGeom>
          <a:solidFill>
            <a:schemeClr val="accent1"/>
          </a:solidFill>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0606" y="3597056"/>
            <a:ext cx="732404" cy="643628"/>
          </a:xfrm>
          <a:prstGeom prst="rect">
            <a:avLst/>
          </a:prstGeom>
          <a:solidFill>
            <a:schemeClr val="accent1"/>
          </a:solidFill>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8663" y="3610125"/>
            <a:ext cx="804742" cy="643793"/>
          </a:xfrm>
          <a:prstGeom prst="rect">
            <a:avLst/>
          </a:prstGeom>
          <a:solidFill>
            <a:schemeClr val="accent1"/>
          </a:solidFill>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0813" y="2721437"/>
            <a:ext cx="732592" cy="643793"/>
          </a:xfrm>
          <a:prstGeom prst="rect">
            <a:avLst/>
          </a:prstGeom>
          <a:solidFill>
            <a:schemeClr val="accent1"/>
          </a:solidFill>
        </p:spPr>
      </p:pic>
      <p:sp>
        <p:nvSpPr>
          <p:cNvPr id="18" name="Cloud 17">
            <a:hlinkClick r:id="rId13" action="ppaction://hlinksldjump"/>
          </p:cNvPr>
          <p:cNvSpPr/>
          <p:nvPr/>
        </p:nvSpPr>
        <p:spPr>
          <a:xfrm>
            <a:off x="4621774" y="4995107"/>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21595" y="4482363"/>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04369" y="5229086"/>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89410" y="5843621"/>
            <a:ext cx="520391" cy="566575"/>
          </a:xfrm>
          <a:prstGeom prst="rect">
            <a:avLst/>
          </a:prstGeom>
        </p:spPr>
      </p:pic>
      <p:sp>
        <p:nvSpPr>
          <p:cNvPr id="4" name="Snip Diagonal Corner Rectangle 3"/>
          <p:cNvSpPr/>
          <p:nvPr/>
        </p:nvSpPr>
        <p:spPr>
          <a:xfrm>
            <a:off x="451267" y="118127"/>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7: </a:t>
            </a:r>
            <a:r>
              <a:rPr lang="en-US" sz="3200" b="1" dirty="0" err="1">
                <a:solidFill>
                  <a:prstClr val="black"/>
                </a:solidFill>
                <a:latin typeface="Arial" panose="020B0604020202020204" pitchFamily="34" charset="0"/>
              </a:rPr>
              <a:t>Hiện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tượng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khi</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cho</a:t>
            </a:r>
            <a:r>
              <a:rPr lang="en-US" sz="3200" b="1" dirty="0">
                <a:solidFill>
                  <a:prstClr val="black"/>
                </a:solidFill>
                <a:latin typeface="Arial" panose="020B0604020202020204" pitchFamily="34" charset="0"/>
              </a:rPr>
              <a:t> dung </a:t>
            </a:r>
            <a:r>
              <a:rPr lang="en-US" sz="3200" b="1" dirty="0" err="1">
                <a:solidFill>
                  <a:prstClr val="black"/>
                </a:solidFill>
                <a:latin typeface="Arial" panose="020B0604020202020204" pitchFamily="34" charset="0"/>
              </a:rPr>
              <a:t>dịch</a:t>
            </a:r>
            <a:r>
              <a:rPr lang="en-US" sz="3200" b="1" dirty="0">
                <a:solidFill>
                  <a:prstClr val="black"/>
                </a:solidFill>
                <a:latin typeface="Arial" panose="020B0604020202020204" pitchFamily="34" charset="0"/>
              </a:rPr>
              <a:t> FeCl</a:t>
            </a:r>
            <a:r>
              <a:rPr lang="en-US" sz="3200" b="1" baseline="-25000" dirty="0">
                <a:solidFill>
                  <a:prstClr val="black"/>
                </a:solidFill>
                <a:latin typeface="Arial" panose="020B0604020202020204" pitchFamily="34" charset="0"/>
              </a:rPr>
              <a:t>3</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tác</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dụng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với</a:t>
            </a:r>
            <a:r>
              <a:rPr lang="en-US" sz="3200" b="1" dirty="0">
                <a:solidFill>
                  <a:prstClr val="black"/>
                </a:solidFill>
                <a:latin typeface="Arial" panose="020B0604020202020204" pitchFamily="34" charset="0"/>
              </a:rPr>
              <a:t> dung </a:t>
            </a:r>
            <a:r>
              <a:rPr lang="en-US" sz="3200" b="1" dirty="0" err="1">
                <a:solidFill>
                  <a:prstClr val="black"/>
                </a:solidFill>
                <a:latin typeface="Arial" panose="020B0604020202020204" pitchFamily="34" charset="0"/>
              </a:rPr>
              <a:t>dịch</a:t>
            </a:r>
            <a:r>
              <a:rPr lang="en-US" sz="3200" b="1" dirty="0">
                <a:solidFill>
                  <a:prstClr val="black"/>
                </a:solidFill>
                <a:latin typeface="Arial" panose="020B0604020202020204" pitchFamily="34" charset="0"/>
              </a:rPr>
              <a:t> NaOH?</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252396" y="1942143"/>
            <a:ext cx="9356392"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err="1">
                <a:solidFill>
                  <a:prstClr val="black"/>
                </a:solidFill>
                <a:latin typeface="Arial" panose="020B0604020202020204" pitchFamily="34" charset="0"/>
              </a:rPr>
              <a:t>Không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hiện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tượng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55913" y="561542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60033" y="541573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229548" y="2796077"/>
            <a:ext cx="938395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noProof="0" dirty="0" err="1">
                <a:solidFill>
                  <a:prstClr val="black"/>
                </a:solidFill>
                <a:latin typeface="Arial" panose="020B0604020202020204" pitchFamily="34" charset="0"/>
              </a:rPr>
              <a:t>Xuất</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hiện</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kết</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tủa</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màu</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nâu</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đỏ</a:t>
            </a:r>
            <a:r>
              <a:rPr lang="en-US" sz="3200" noProof="0" dirty="0">
                <a:solidFill>
                  <a:prstClr val="black"/>
                </a:solidFill>
                <a:latin typeface="Arial" panose="020B0604020202020204" pitchFamily="34" charset="0"/>
              </a:rPr>
              <a:t> (Fe(OH)</a:t>
            </a:r>
            <a:r>
              <a:rPr lang="en-US" sz="3200" baseline="-25000" noProof="0" dirty="0">
                <a:solidFill>
                  <a:prstClr val="black"/>
                </a:solidFill>
                <a:latin typeface="Arial" panose="020B0604020202020204" pitchFamily="34" charset="0"/>
              </a:rPr>
              <a:t>3</a:t>
            </a:r>
            <a:r>
              <a:rPr lang="en-US" sz="3200" noProof="0" dirty="0">
                <a:solidFill>
                  <a:prstClr val="black"/>
                </a:solidFill>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225296" y="3699532"/>
            <a:ext cx="9404705"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err="1">
                <a:solidFill>
                  <a:prstClr val="black"/>
                </a:solidFill>
                <a:latin typeface="Arial" panose="020B0604020202020204" pitchFamily="34" charset="0"/>
              </a:rPr>
              <a:t>Xuất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hiện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kết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tủa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màu</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trắng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xanh</a:t>
            </a:r>
            <a:r>
              <a:rPr lang="en-US" sz="3200" dirty="0">
                <a:solidFill>
                  <a:prstClr val="black"/>
                </a:solidFill>
                <a:latin typeface="Arial" panose="020B0604020202020204" pitchFamily="34" charset="0"/>
              </a:rPr>
              <a:t> (Fe(OH)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1227276" y="4636686"/>
            <a:ext cx="9432412"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prstClr val="black"/>
                </a:solidFill>
                <a:latin typeface="Arial" panose="020B0604020202020204" pitchFamily="34" charset="0"/>
              </a:rPr>
              <a:t>Sủi</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bọt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khí</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7420" y="1912568"/>
            <a:ext cx="805722" cy="708059"/>
          </a:xfrm>
          <a:prstGeom prst="rect">
            <a:avLst/>
          </a:prstGeom>
          <a:solidFill>
            <a:schemeClr val="accent1"/>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856894" y="4647665"/>
            <a:ext cx="804536" cy="774357"/>
          </a:xfrm>
          <a:prstGeom prst="rect">
            <a:avLst/>
          </a:prstGeom>
          <a:solidFill>
            <a:schemeClr val="accent1"/>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8320" y="3707733"/>
            <a:ext cx="804137" cy="707197"/>
          </a:xfrm>
          <a:prstGeom prst="rect">
            <a:avLst/>
          </a:prstGeom>
          <a:solidFill>
            <a:schemeClr val="accent1"/>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8228" y="2767988"/>
            <a:ext cx="804742" cy="742108"/>
          </a:xfrm>
          <a:prstGeom prst="rect">
            <a:avLst/>
          </a:prstGeom>
          <a:solidFill>
            <a:schemeClr val="accent1"/>
          </a:solidFill>
        </p:spPr>
      </p:pic>
      <p:sp>
        <p:nvSpPr>
          <p:cNvPr id="18" name="Cloud 17">
            <a:hlinkClick r:id="rId14" action="ppaction://hlinksldjump"/>
          </p:cNvPr>
          <p:cNvSpPr/>
          <p:nvPr/>
        </p:nvSpPr>
        <p:spPr>
          <a:xfrm>
            <a:off x="4888890" y="5577610"/>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sz="3200" b="1" dirty="0" err="1">
                <a:solidFill>
                  <a:schemeClr val="tx1"/>
                </a:solidFill>
                <a:latin typeface="Times New Roman" panose="02020603050405020304" pitchFamily="18" charset="0"/>
              </a:rPr>
              <a:t>Câu</a:t>
            </a:r>
            <a:r>
              <a:rPr lang="en-US" sz="3200" b="1" dirty="0">
                <a:solidFill>
                  <a:schemeClr val="tx1"/>
                </a:solidFill>
                <a:latin typeface="Times New Roman" panose="02020603050405020304" pitchFamily="18" charset="0"/>
              </a:rPr>
              <a:t> 8</a:t>
            </a:r>
            <a:r>
              <a:rPr lang="en-US" sz="3200"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Hoàn</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thiện</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phương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trình</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sau</a:t>
            </a:r>
            <a:r>
              <a:rPr lang="en-US" sz="3200" b="1" dirty="0">
                <a:solidFill>
                  <a:schemeClr val="tx1"/>
                </a:solidFill>
                <a:latin typeface="Times New Roman" panose="02020603050405020304" pitchFamily="18" charset="0"/>
              </a:rPr>
              <a:t>:         </a:t>
            </a:r>
          </a:p>
          <a:p>
            <a:pPr indent="0" algn="ctr"/>
            <a:r>
              <a:rPr lang="en-US" sz="3200" b="1" dirty="0">
                <a:solidFill>
                  <a:schemeClr val="tx1"/>
                </a:solidFill>
                <a:latin typeface="Times New Roman" panose="02020603050405020304" pitchFamily="18" charset="0"/>
              </a:rPr>
              <a:t>   NaOH + HCl </a:t>
            </a:r>
            <a:r>
              <a:rPr lang="en-US" sz="3200" b="1" dirty="0">
                <a:solidFill>
                  <a:schemeClr val="tx1"/>
                </a:solidFill>
                <a:latin typeface="Times New Roman" panose="02020603050405020304" pitchFamily="18" charset="0"/>
                <a:sym typeface="Wingdings" panose="05000000000000000000" pitchFamily="2" charset="2"/>
              </a:rPr>
              <a:t> </a:t>
            </a:r>
            <a:endParaRPr lang="en-US" sz="3200" b="1" dirty="0">
              <a:solidFill>
                <a:schemeClr val="tx1"/>
              </a:solidFill>
              <a:latin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NaCl +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NaCl + 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10220" y="283851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NaCl</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 H</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2NaCl +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04172" y="1974821"/>
            <a:ext cx="885137" cy="708059"/>
          </a:xfrm>
          <a:prstGeom prst="rect">
            <a:avLst/>
          </a:prstGeom>
          <a:solidFill>
            <a:schemeClr val="accent1">
              <a:lumMod val="75000"/>
            </a:schemeClr>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07709" y="2871882"/>
            <a:ext cx="881600" cy="704088"/>
          </a:xfrm>
          <a:prstGeom prst="rect">
            <a:avLst/>
          </a:prstGeom>
          <a:solidFill>
            <a:schemeClr val="accent1">
              <a:lumMod val="75000"/>
            </a:schemeClr>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a:solidFill>
            <a:schemeClr val="accent1">
              <a:lumMod val="75000"/>
            </a:schemeClr>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a:solidFill>
            <a:schemeClr val="accent1">
              <a:lumMod val="75000"/>
            </a:schemeClr>
          </a:solidFill>
        </p:spPr>
      </p:pic>
      <p:sp>
        <p:nvSpPr>
          <p:cNvPr id="17" name="Cloud 16">
            <a:hlinkClick r:id="rId14" action="ppaction://hlinksldjump"/>
          </p:cNvPr>
          <p:cNvSpPr/>
          <p:nvPr/>
        </p:nvSpPr>
        <p:spPr>
          <a:xfrm>
            <a:off x="4667494" y="4702499"/>
            <a:ext cx="2359211" cy="1104900"/>
          </a:xfrm>
          <a:prstGeom prst="cloud">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1131</TotalTime>
  <Words>737</Words>
  <Application>Microsoft Office PowerPoint</Application>
  <PresentationFormat>Widescreen</PresentationFormat>
  <Paragraphs>120</Paragraphs>
  <Slides>19</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Yeseva One</vt:lpstr>
      <vt:lpstr>Calibri Light</vt:lpstr>
      <vt:lpstr>Tahoma</vt:lpstr>
      <vt:lpstr>.VnTime</vt:lpstr>
      <vt:lpstr>Arial</vt:lpstr>
      <vt:lpstr>Calibri</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Windows 10</cp:lastModifiedBy>
  <cp:revision>95</cp:revision>
  <dcterms:created xsi:type="dcterms:W3CDTF">2018-05-10T00:06:18Z</dcterms:created>
  <dcterms:modified xsi:type="dcterms:W3CDTF">2025-01-15T02:26:13Z</dcterms:modified>
</cp:coreProperties>
</file>