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1" r:id="rId3"/>
    <p:sldId id="258" r:id="rId4"/>
    <p:sldId id="262" r:id="rId5"/>
    <p:sldId id="257" r:id="rId6"/>
    <p:sldId id="272" r:id="rId7"/>
    <p:sldId id="273" r:id="rId8"/>
    <p:sldId id="270" r:id="rId9"/>
    <p:sldId id="275" r:id="rId10"/>
    <p:sldId id="276" r:id="rId11"/>
    <p:sldId id="277" r:id="rId12"/>
    <p:sldId id="278" r:id="rId13"/>
    <p:sldId id="279" r:id="rId14"/>
    <p:sldId id="280" r:id="rId15"/>
    <p:sldId id="282" r:id="rId16"/>
    <p:sldId id="281" r:id="rId17"/>
    <p:sldId id="283" r:id="rId18"/>
    <p:sldId id="284" r:id="rId19"/>
    <p:sldId id="285" r:id="rId20"/>
    <p:sldId id="286" r:id="rId21"/>
    <p:sldId id="287" r:id="rId22"/>
    <p:sldId id="288" r:id="rId23"/>
    <p:sldId id="289" r:id="rId24"/>
    <p:sldId id="290" r:id="rId25"/>
    <p:sldId id="260" r:id="rId26"/>
    <p:sldId id="268" r:id="rId27"/>
  </p:sldIdLst>
  <p:sldSz cx="18288000" cy="10287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53D998-CBAD-4CC3-A69D-E40F1A225B27}">
          <p14:sldIdLst>
            <p14:sldId id="256"/>
            <p14:sldId id="271"/>
            <p14:sldId id="258"/>
            <p14:sldId id="262"/>
            <p14:sldId id="257"/>
            <p14:sldId id="272"/>
            <p14:sldId id="273"/>
            <p14:sldId id="270"/>
            <p14:sldId id="275"/>
            <p14:sldId id="276"/>
            <p14:sldId id="277"/>
            <p14:sldId id="278"/>
            <p14:sldId id="279"/>
            <p14:sldId id="280"/>
            <p14:sldId id="282"/>
            <p14:sldId id="281"/>
            <p14:sldId id="283"/>
            <p14:sldId id="284"/>
            <p14:sldId id="285"/>
            <p14:sldId id="286"/>
            <p14:sldId id="287"/>
            <p14:sldId id="288"/>
            <p14:sldId id="289"/>
            <p14:sldId id="290"/>
            <p14:sldId id="260"/>
            <p14:sldId id="268"/>
          </p14:sldIdLst>
        </p14:section>
        <p14:section name="Untitled Section" id="{E61BABC9-C016-4AB2-B955-46BE2F41E6D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800"/>
    <a:srgbClr val="FFCC66"/>
    <a:srgbClr val="8597B1"/>
    <a:srgbClr val="EDCC3E"/>
    <a:srgbClr val="874558"/>
    <a:srgbClr val="9E9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15" Type="http://schemas.openxmlformats.org/officeDocument/2006/relationships/image" Target="../media/image8.png"/><Relationship Id="rId4" Type="http://schemas.openxmlformats.org/officeDocument/2006/relationships/image" Target="../media/image25.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86.svg"/><Relationship Id="rId1" Type="http://schemas.openxmlformats.org/officeDocument/2006/relationships/slideLayout" Target="../slideLayouts/slideLayout7.xml"/><Relationship Id="rId11" Type="http://schemas.openxmlformats.org/officeDocument/2006/relationships/image" Target="../media/image44.svg"/><Relationship Id="rId15" Type="http://schemas.openxmlformats.org/officeDocument/2006/relationships/image" Target="../media/image29.png"/><Relationship Id="rId4" Type="http://schemas.openxmlformats.org/officeDocument/2006/relationships/image" Target="../media/image25.png"/><Relationship Id="rId1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15" Type="http://schemas.openxmlformats.org/officeDocument/2006/relationships/image" Target="../media/image10.png"/><Relationship Id="rId5" Type="http://schemas.openxmlformats.org/officeDocument/2006/relationships/image" Target="../media/image41.svg"/><Relationship Id="rId4" Type="http://schemas.openxmlformats.org/officeDocument/2006/relationships/image" Target="../media/image25.png"/><Relationship Id="rId1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4" Type="http://schemas.openxmlformats.org/officeDocument/2006/relationships/image" Target="../media/image25.png"/><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24.svg"/><Relationship Id="rId17" Type="http://schemas.openxmlformats.org/officeDocument/2006/relationships/image" Target="../media/image31.png"/><Relationship Id="rId2" Type="http://schemas.openxmlformats.org/officeDocument/2006/relationships/image" Target="../media/image1.png"/><Relationship Id="rId16" Type="http://schemas.openxmlformats.org/officeDocument/2006/relationships/image" Target="../media/image21.svg"/><Relationship Id="rId1" Type="http://schemas.openxmlformats.org/officeDocument/2006/relationships/slideLayout" Target="../slideLayouts/slideLayout7.xml"/><Relationship Id="rId11" Type="http://schemas.openxmlformats.org/officeDocument/2006/relationships/image" Target="../media/image44.svg"/><Relationship Id="rId15" Type="http://schemas.openxmlformats.org/officeDocument/2006/relationships/image" Target="../media/image30.png"/><Relationship Id="rId4" Type="http://schemas.openxmlformats.org/officeDocument/2006/relationships/image" Target="../media/image25.png"/><Relationship Id="rId1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18" Type="http://schemas.openxmlformats.org/officeDocument/2006/relationships/image" Target="../media/image120.svg"/><Relationship Id="rId3" Type="http://schemas.openxmlformats.org/officeDocument/2006/relationships/image" Target="../media/image2.svg"/><Relationship Id="rId7" Type="http://schemas.openxmlformats.org/officeDocument/2006/relationships/image" Target="../media/image24.svg"/><Relationship Id="rId17" Type="http://schemas.openxmlformats.org/officeDocument/2006/relationships/image" Target="../media/image33.png"/><Relationship Id="rId2" Type="http://schemas.openxmlformats.org/officeDocument/2006/relationships/image" Target="../media/image1.png"/><Relationship Id="rId16" Type="http://schemas.openxmlformats.org/officeDocument/2006/relationships/image" Target="../media/image101.svg"/><Relationship Id="rId1" Type="http://schemas.openxmlformats.org/officeDocument/2006/relationships/slideLayout" Target="../slideLayouts/slideLayout7.xml"/><Relationship Id="rId11" Type="http://schemas.openxmlformats.org/officeDocument/2006/relationships/image" Target="../media/image44.svg"/><Relationship Id="rId15" Type="http://schemas.openxmlformats.org/officeDocument/2006/relationships/image" Target="../media/image32.png"/><Relationship Id="rId4" Type="http://schemas.openxmlformats.org/officeDocument/2006/relationships/image" Target="../media/image25.png"/><Relationship Id="rId1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4" Type="http://schemas.openxmlformats.org/officeDocument/2006/relationships/image" Target="../media/image25.png"/><Relationship Id="rId1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611.svg"/><Relationship Id="rId1" Type="http://schemas.openxmlformats.org/officeDocument/2006/relationships/slideLayout" Target="../slideLayouts/slideLayout7.xml"/><Relationship Id="rId11" Type="http://schemas.openxmlformats.org/officeDocument/2006/relationships/image" Target="../media/image44.svg"/><Relationship Id="rId15" Type="http://schemas.openxmlformats.org/officeDocument/2006/relationships/image" Target="../media/image34.png"/><Relationship Id="rId4" Type="http://schemas.openxmlformats.org/officeDocument/2006/relationships/image" Target="../media/image25.png"/><Relationship Id="rId1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80.svg"/><Relationship Id="rId3" Type="http://schemas.openxmlformats.org/officeDocument/2006/relationships/image" Target="../media/image2.svg"/><Relationship Id="rId7" Type="http://schemas.openxmlformats.org/officeDocument/2006/relationships/image" Target="../media/image24.svg"/><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15" Type="http://schemas.openxmlformats.org/officeDocument/2006/relationships/image" Target="../media/image21.svg"/><Relationship Id="rId4" Type="http://schemas.openxmlformats.org/officeDocument/2006/relationships/image" Target="../media/image25.png"/><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4" Type="http://schemas.openxmlformats.org/officeDocument/2006/relationships/image" Target="../media/image25.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13" Type="http://schemas.openxmlformats.org/officeDocument/2006/relationships/image" Target="../media/image10.png"/><Relationship Id="rId3" Type="http://schemas.openxmlformats.org/officeDocument/2006/relationships/image" Target="../media/image2.svg"/><Relationship Id="rId12" Type="http://schemas.openxmlformats.org/officeDocument/2006/relationships/image" Target="../media/image9.png"/><Relationship Id="rId7"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5" Type="http://schemas.openxmlformats.org/officeDocument/2006/relationships/image" Target="../media/image41.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5.svg"/><Relationship Id="rId3" Type="http://schemas.openxmlformats.org/officeDocument/2006/relationships/image" Target="../media/image2.svg"/><Relationship Id="rId7" Type="http://schemas.openxmlformats.org/officeDocument/2006/relationships/image" Target="../media/image24.sv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4" Type="http://schemas.openxmlformats.org/officeDocument/2006/relationships/image" Target="../media/image25.png"/><Relationship Id="rId14" Type="http://schemas.openxmlformats.org/officeDocument/2006/relationships/image" Target="../media/image37.png"/><Relationship Id="rId9" Type="http://schemas.openxmlformats.org/officeDocument/2006/relationships/image" Target="../media/image82.sv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4" Type="http://schemas.openxmlformats.org/officeDocument/2006/relationships/image" Target="../media/image25.png"/><Relationship Id="rId1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4" Type="http://schemas.openxmlformats.org/officeDocument/2006/relationships/image" Target="../media/image25.png"/><Relationship Id="rId1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18" Type="http://schemas.openxmlformats.org/officeDocument/2006/relationships/image" Target="../media/image39.png"/><Relationship Id="rId3" Type="http://schemas.openxmlformats.org/officeDocument/2006/relationships/image" Target="../media/image2.svg"/><Relationship Id="rId7" Type="http://schemas.openxmlformats.org/officeDocument/2006/relationships/image" Target="../media/image24.svg"/><Relationship Id="rId17"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15" Type="http://schemas.openxmlformats.org/officeDocument/2006/relationships/image" Target="../media/image38.png"/><Relationship Id="rId19" Type="http://schemas.openxmlformats.org/officeDocument/2006/relationships/image" Target="../media/image590.svg"/><Relationship Id="rId4" Type="http://schemas.openxmlformats.org/officeDocument/2006/relationships/image" Target="../media/image25.png"/><Relationship Id="rId1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15" Type="http://schemas.openxmlformats.org/officeDocument/2006/relationships/image" Target="../media/image40.png"/><Relationship Id="rId4" Type="http://schemas.openxmlformats.org/officeDocument/2006/relationships/image" Target="../media/image25.png"/><Relationship Id="rId14"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svg"/><Relationship Id="rId18" Type="http://schemas.openxmlformats.org/officeDocument/2006/relationships/image" Target="../media/image46.png"/><Relationship Id="rId3" Type="http://schemas.openxmlformats.org/officeDocument/2006/relationships/image" Target="../media/image2.svg"/><Relationship Id="rId21" Type="http://schemas.openxmlformats.org/officeDocument/2006/relationships/image" Target="../media/image72.svg"/><Relationship Id="rId7" Type="http://schemas.openxmlformats.org/officeDocument/2006/relationships/image" Target="../media/image40.svg"/><Relationship Id="rId12" Type="http://schemas.openxmlformats.org/officeDocument/2006/relationships/image" Target="../media/image24.png"/><Relationship Id="rId17" Type="http://schemas.openxmlformats.org/officeDocument/2006/relationships/image" Target="../media/image92.svg"/><Relationship Id="rId2" Type="http://schemas.openxmlformats.org/officeDocument/2006/relationships/image" Target="../media/image1.png"/><Relationship Id="rId16" Type="http://schemas.openxmlformats.org/officeDocument/2006/relationships/image" Target="../media/image45.png"/><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8.png"/><Relationship Id="rId19" Type="http://schemas.openxmlformats.org/officeDocument/2006/relationships/image" Target="../media/image70.svg"/><Relationship Id="rId4" Type="http://schemas.openxmlformats.org/officeDocument/2006/relationships/image" Target="../media/image41.png"/><Relationship Id="rId9" Type="http://schemas.openxmlformats.org/officeDocument/2006/relationships/image" Target="../media/image42.svg"/><Relationship Id="rId14"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104.svg"/><Relationship Id="rId3" Type="http://schemas.openxmlformats.org/officeDocument/2006/relationships/image" Target="../media/image96.svg"/><Relationship Id="rId7" Type="http://schemas.openxmlformats.org/officeDocument/2006/relationships/image" Target="../media/image98.svg"/><Relationship Id="rId12"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102.svg"/><Relationship Id="rId5" Type="http://schemas.openxmlformats.org/officeDocument/2006/relationships/image" Target="../media/image76.svg"/><Relationship Id="rId15" Type="http://schemas.openxmlformats.org/officeDocument/2006/relationships/image" Target="../media/image106.sv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100.svg"/><Relationship Id="rId14" Type="http://schemas.openxmlformats.org/officeDocument/2006/relationships/image" Target="../media/image54.png"/></Relationships>
</file>

<file path=ppt/slides/_rels/slide3.xml.rels><?xml version="1.0" encoding="UTF-8" standalone="yes"?>
<Relationships xmlns="http://schemas.openxmlformats.org/package/2006/relationships"><Relationship Id="rId13" Type="http://schemas.openxmlformats.org/officeDocument/2006/relationships/image" Target="../media/image30.sv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6.svg"/><Relationship Id="rId7" Type="http://schemas.openxmlformats.org/officeDocument/2006/relationships/image" Target="../media/image60.svg"/><Relationship Id="rId12" Type="http://schemas.openxmlformats.org/officeDocument/2006/relationships/image" Target="../media/image6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58.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62.sv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1" Type="http://schemas.openxmlformats.org/officeDocument/2006/relationships/image" Target="NULL"/><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4" Type="http://schemas.openxmlformats.org/officeDocument/2006/relationships/image" Target="../media/image8.png"/><Relationship Id="rId22" Type="http://schemas.openxmlformats.org/officeDocument/2006/relationships/image" Target="../media/image22.png"/></Relationships>
</file>

<file path=ppt/slides/_rels/slide7.xml.rels><?xml version="1.0" encoding="UTF-8" standalone="yes"?>
<Relationships xmlns="http://schemas.openxmlformats.org/package/2006/relationships"><Relationship Id="rId13" Type="http://schemas.openxmlformats.org/officeDocument/2006/relationships/image" Target="../media/image24.png"/><Relationship Id="rId3" Type="http://schemas.openxmlformats.org/officeDocument/2006/relationships/image" Target="../media/image2.sv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4" Type="http://schemas.openxmlformats.org/officeDocument/2006/relationships/image" Target="../media/image8.png"/><Relationship Id="rId9" Type="http://schemas.openxmlformats.org/officeDocument/2006/relationships/image" Target="../media/image81.svg"/><Relationship Id="rId14" Type="http://schemas.openxmlformats.org/officeDocument/2006/relationships/image" Target="../media/image46.sv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18"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24.svg"/><Relationship Id="rId17" Type="http://schemas.openxmlformats.org/officeDocument/2006/relationships/image" Target="../media/image27.png"/><Relationship Id="rId2" Type="http://schemas.openxmlformats.org/officeDocument/2006/relationships/image" Target="../media/image1.png"/><Relationship Id="rId16" Type="http://schemas.openxmlformats.org/officeDocument/2006/relationships/image" Target="../media/image74.svg"/><Relationship Id="rId1" Type="http://schemas.openxmlformats.org/officeDocument/2006/relationships/slideLayout" Target="../slideLayouts/slideLayout7.xml"/><Relationship Id="rId11" Type="http://schemas.openxmlformats.org/officeDocument/2006/relationships/image" Target="../media/image44.svg"/><Relationship Id="rId15" Type="http://schemas.openxmlformats.org/officeDocument/2006/relationships/image" Target="../media/image26.png"/><Relationship Id="rId4" Type="http://schemas.openxmlformats.org/officeDocument/2006/relationships/image" Target="../media/image25.png"/><Relationship Id="rId1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6.sv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4.svg"/><Relationship Id="rId4" Type="http://schemas.openxmlformats.org/officeDocument/2006/relationships/image" Target="../media/image25.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613842"/>
            <a:ext cx="16390208" cy="90593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78322">
            <a:off x="15107277" y="981227"/>
            <a:ext cx="3005466" cy="100546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0029">
            <a:off x="15538480" y="6850878"/>
            <a:ext cx="2596245" cy="267403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58390" y="1213315"/>
            <a:ext cx="3192952" cy="153842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041813" y="1553805"/>
            <a:ext cx="2092131" cy="216699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322179">
            <a:off x="6920040" y="7268332"/>
            <a:ext cx="1390298" cy="2289413"/>
          </a:xfrm>
          <a:prstGeom prst="rect">
            <a:avLst/>
          </a:prstGeom>
        </p:spPr>
      </p:pic>
      <p:sp>
        <p:nvSpPr>
          <p:cNvPr id="8" name="TextBox 8"/>
          <p:cNvSpPr txBox="1"/>
          <p:nvPr/>
        </p:nvSpPr>
        <p:spPr>
          <a:xfrm>
            <a:off x="2776064" y="3351210"/>
            <a:ext cx="12895480" cy="3107197"/>
          </a:xfrm>
          <a:prstGeom prst="rect">
            <a:avLst/>
          </a:prstGeom>
        </p:spPr>
        <p:txBody>
          <a:bodyPr wrap="square" lIns="0" tIns="0" rIns="0" bIns="0" rtlCol="0" anchor="t">
            <a:spAutoFit/>
          </a:bodyPr>
          <a:lstStyle/>
          <a:p>
            <a:pPr algn="ctr">
              <a:lnSpc>
                <a:spcPts val="12959"/>
              </a:lnSpc>
            </a:pPr>
            <a:r>
              <a:rPr lang="en-US" sz="6500" b="1" smtClean="0">
                <a:latin typeface="Arial" panose="020B0604020202020204" pitchFamily="34" charset="0"/>
                <a:cs typeface="Arial" panose="020B0604020202020204" pitchFamily="34" charset="0"/>
              </a:rPr>
              <a:t>CHÀO MỪNG CÁC EM ĐẾN VỚI TIẾT HỌC NGÀY HÔM NAY!</a:t>
            </a:r>
            <a:endParaRPr lang="en-US" sz="6500" b="1">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199098" y="4549142"/>
            <a:ext cx="4271395" cy="60861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9029700"/>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8193" y="9157684"/>
            <a:ext cx="3515914" cy="900524"/>
          </a:xfrm>
          <a:prstGeom prst="rect">
            <a:avLst/>
          </a:prstGeom>
        </p:spPr>
      </p:pic>
      <p:sp>
        <p:nvSpPr>
          <p:cNvPr id="6" name="TextBox 5"/>
          <p:cNvSpPr txBox="1"/>
          <p:nvPr/>
        </p:nvSpPr>
        <p:spPr>
          <a:xfrm>
            <a:off x="540962" y="2019628"/>
            <a:ext cx="8619134" cy="6555641"/>
          </a:xfrm>
          <a:prstGeom prst="rect">
            <a:avLst/>
          </a:prstGeom>
          <a:noFill/>
        </p:spPr>
        <p:txBody>
          <a:bodyPr wrap="square" rtlCol="0">
            <a:spAutoFit/>
          </a:bodyPr>
          <a:lstStyle/>
          <a:p>
            <a:pPr marL="571500" lvl="0" indent="-571500">
              <a:lnSpc>
                <a:spcPct val="150000"/>
              </a:lnSpc>
              <a:buFont typeface="Wingdings" panose="05000000000000000000" pitchFamily="2" charset="2"/>
              <a:buChar char="Ø"/>
            </a:pPr>
            <a:r>
              <a:rPr lang="vi-VN" sz="4000" smtClean="0">
                <a:cs typeface="Arial" panose="020B0604020202020204" pitchFamily="34" charset="0"/>
              </a:rPr>
              <a:t>Văn </a:t>
            </a:r>
            <a:r>
              <a:rPr lang="vi-VN" sz="4000">
                <a:cs typeface="Arial" panose="020B0604020202020204" pitchFamily="34" charset="0"/>
              </a:rPr>
              <a:t>bản phân tích vẻ đẹp của bài thơ </a:t>
            </a:r>
            <a:r>
              <a:rPr lang="vi-VN" sz="4000" smtClean="0">
                <a:cs typeface="Arial" panose="020B0604020202020204" pitchFamily="34" charset="0"/>
              </a:rPr>
              <a:t>T</a:t>
            </a:r>
            <a:r>
              <a:rPr lang="en-US" sz="4000" smtClean="0">
                <a:latin typeface="Arial" panose="020B0604020202020204" pitchFamily="34" charset="0"/>
                <a:cs typeface="Arial" panose="020B0604020202020204" pitchFamily="34" charset="0"/>
              </a:rPr>
              <a:t>i</a:t>
            </a:r>
            <a:r>
              <a:rPr lang="vi-VN" sz="4000" smtClean="0">
                <a:cs typeface="Arial" panose="020B0604020202020204" pitchFamily="34" charset="0"/>
              </a:rPr>
              <a:t>ếng </a:t>
            </a:r>
            <a:r>
              <a:rPr lang="vi-VN" sz="4000">
                <a:cs typeface="Arial" panose="020B0604020202020204" pitchFamily="34" charset="0"/>
              </a:rPr>
              <a:t>gà trưa. Về vẻ đẹp nội dung cũng như hình thức nghệ thuật của bài thơ</a:t>
            </a:r>
            <a:r>
              <a:rPr lang="vi-VN" sz="4000" smtClean="0">
                <a:cs typeface="Arial" panose="020B0604020202020204" pitchFamily="34" charset="0"/>
              </a:rPr>
              <a:t>.</a:t>
            </a:r>
            <a:endParaRPr lang="en-US" sz="4000" smtClean="0">
              <a:cs typeface="Arial" panose="020B0604020202020204" pitchFamily="34" charset="0"/>
            </a:endParaRPr>
          </a:p>
          <a:p>
            <a:pPr marL="571500" lvl="0" indent="-571500">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Nhan đề nói lên nội dung ý nghĩa của toàn văn bản qua cái nhìn của tác giả Đinh trọng lạc.</a:t>
            </a:r>
            <a:endParaRPr lang="en-US" sz="40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4"/>
          <a:stretch>
            <a:fillRect/>
          </a:stretch>
        </p:blipFill>
        <p:spPr>
          <a:xfrm>
            <a:off x="9443721" y="2652711"/>
            <a:ext cx="7970520" cy="4981575"/>
          </a:xfrm>
          <a:prstGeom prst="rect">
            <a:avLst/>
          </a:prstGeom>
          <a:effectLst>
            <a:glow rad="101600">
              <a:schemeClr val="tx1">
                <a:alpha val="60000"/>
              </a:schemeClr>
            </a:glow>
            <a:outerShdw blurRad="50800" dist="38100" dir="10800000" algn="r" rotWithShape="0">
              <a:prstClr val="black">
                <a:alpha val="40000"/>
              </a:prstClr>
            </a:outerShdw>
          </a:effectLst>
        </p:spPr>
      </p:pic>
      <p:pic>
        <p:nvPicPr>
          <p:cNvPr id="7"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16200" y="201107"/>
            <a:ext cx="2577144" cy="2669359"/>
          </a:xfrm>
          <a:prstGeom prst="rect">
            <a:avLst/>
          </a:prstGeom>
        </p:spPr>
      </p:pic>
    </p:spTree>
    <p:extLst>
      <p:ext uri="{BB962C8B-B14F-4D97-AF65-F5344CB8AC3E}">
        <p14:creationId xmlns:p14="http://schemas.microsoft.com/office/powerpoint/2010/main" val="3233916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73197" y="1181100"/>
            <a:ext cx="14706600" cy="77724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770439" y="6120854"/>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76530" y="8456541"/>
            <a:ext cx="3515914" cy="900524"/>
          </a:xfrm>
          <a:prstGeom prst="rect">
            <a:avLst/>
          </a:prstGeom>
        </p:spPr>
      </p:pic>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98510" y="380865"/>
            <a:ext cx="2577144" cy="2669359"/>
          </a:xfrm>
          <a:prstGeom prst="rect">
            <a:avLst/>
          </a:prstGeom>
        </p:spPr>
      </p:pic>
      <p:pic>
        <p:nvPicPr>
          <p:cNvPr id="12"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3105549" y="4495125"/>
            <a:ext cx="4670915" cy="6016400"/>
          </a:xfrm>
          <a:prstGeom prst="rect">
            <a:avLst/>
          </a:prstGeom>
        </p:spPr>
      </p:pic>
      <p:sp>
        <p:nvSpPr>
          <p:cNvPr id="9" name="TextBox 8"/>
          <p:cNvSpPr txBox="1"/>
          <p:nvPr/>
        </p:nvSpPr>
        <p:spPr>
          <a:xfrm>
            <a:off x="3170058" y="2241406"/>
            <a:ext cx="11983996"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Đọc văn bản và trả lời các câu hỏi sau đây:</a:t>
            </a:r>
            <a:endParaRPr lang="en-US" sz="4500" b="1">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3744514" y="3833365"/>
            <a:ext cx="10657701" cy="2748253"/>
          </a:xfrm>
          <a:prstGeom prst="rect">
            <a:avLst/>
          </a:prstGeom>
          <a:noFill/>
        </p:spPr>
        <p:txBody>
          <a:bodyPr wrap="square" rtlCol="0">
            <a:spAutoFit/>
          </a:bodyPr>
          <a:lstStyle/>
          <a:p>
            <a:pPr marL="742950" indent="-742950" algn="just">
              <a:lnSpc>
                <a:spcPct val="150000"/>
              </a:lnSpc>
              <a:buFont typeface="+mj-lt"/>
              <a:buAutoNum type="arabicPeriod"/>
            </a:pPr>
            <a:r>
              <a:rPr lang="en-US" sz="4000" smtClean="0">
                <a:latin typeface="Arial" panose="020B0604020202020204" pitchFamily="34" charset="0"/>
                <a:cs typeface="Arial" panose="020B0604020202020204" pitchFamily="34" charset="0"/>
              </a:rPr>
              <a:t>Tác </a:t>
            </a:r>
            <a:r>
              <a:rPr lang="en-US" sz="4000">
                <a:latin typeface="Arial" panose="020B0604020202020204" pitchFamily="34" charset="0"/>
                <a:cs typeface="Arial" panose="020B0604020202020204" pitchFamily="34" charset="0"/>
              </a:rPr>
              <a:t>giả phân tích bài thơ Tiếng gà trưa theo thứ tự nào?</a:t>
            </a:r>
          </a:p>
          <a:p>
            <a:pPr marL="742950" indent="-742950" algn="just">
              <a:lnSpc>
                <a:spcPct val="150000"/>
              </a:lnSpc>
              <a:buFont typeface="+mj-lt"/>
              <a:buAutoNum type="arabicPeriod"/>
            </a:pPr>
            <a:r>
              <a:rPr lang="en-US" sz="4000" smtClean="0">
                <a:latin typeface="Arial" panose="020B0604020202020204" pitchFamily="34" charset="0"/>
                <a:cs typeface="Arial" panose="020B0604020202020204" pitchFamily="34" charset="0"/>
              </a:rPr>
              <a:t>Em </a:t>
            </a:r>
            <a:r>
              <a:rPr lang="en-US" sz="4000">
                <a:latin typeface="Arial" panose="020B0604020202020204" pitchFamily="34" charset="0"/>
                <a:cs typeface="Arial" panose="020B0604020202020204" pitchFamily="34" charset="0"/>
              </a:rPr>
              <a:t>có nhận xét gì về thứ tự ấy</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321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9029700"/>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8193" y="9157684"/>
            <a:ext cx="3515914" cy="900524"/>
          </a:xfrm>
          <a:prstGeom prst="rect">
            <a:avLst/>
          </a:prstGeom>
        </p:spPr>
      </p:pic>
      <p:sp>
        <p:nvSpPr>
          <p:cNvPr id="6" name="TextBox 5"/>
          <p:cNvSpPr txBox="1"/>
          <p:nvPr/>
        </p:nvSpPr>
        <p:spPr>
          <a:xfrm>
            <a:off x="838200" y="983840"/>
            <a:ext cx="8619134" cy="1103892"/>
          </a:xfrm>
          <a:prstGeom prst="rect">
            <a:avLst/>
          </a:prstGeom>
          <a:noFill/>
        </p:spPr>
        <p:txBody>
          <a:bodyPr wrap="square" rtlCol="0">
            <a:spAutoFit/>
          </a:bodyPr>
          <a:lstStyle/>
          <a:p>
            <a:pPr lvl="0">
              <a:lnSpc>
                <a:spcPct val="150000"/>
              </a:lnSpc>
            </a:pPr>
            <a:r>
              <a:rPr lang="en-US" sz="5000" b="1" smtClean="0">
                <a:latin typeface="Arial" panose="020B0604020202020204" pitchFamily="34" charset="0"/>
                <a:cs typeface="Arial" panose="020B0604020202020204" pitchFamily="34" charset="0"/>
              </a:rPr>
              <a:t>II. Tìm hiểu chi tiết </a:t>
            </a:r>
            <a:endParaRPr lang="en-US" sz="5000" b="1">
              <a:latin typeface="Arial" panose="020B0604020202020204" pitchFamily="34" charset="0"/>
              <a:cs typeface="Arial" panose="020B0604020202020204" pitchFamily="34" charset="0"/>
            </a:endParaRPr>
          </a:p>
        </p:txBody>
      </p:sp>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73309" y="-301067"/>
            <a:ext cx="2577144" cy="2669359"/>
          </a:xfrm>
          <a:prstGeom prst="rect">
            <a:avLst/>
          </a:prstGeom>
        </p:spPr>
      </p:pic>
      <p:sp>
        <p:nvSpPr>
          <p:cNvPr id="4" name="TextBox 3"/>
          <p:cNvSpPr txBox="1"/>
          <p:nvPr/>
        </p:nvSpPr>
        <p:spPr>
          <a:xfrm>
            <a:off x="838200" y="2109758"/>
            <a:ext cx="16521744" cy="1015663"/>
          </a:xfrm>
          <a:prstGeom prst="rect">
            <a:avLst/>
          </a:prstGeom>
          <a:noFill/>
        </p:spPr>
        <p:txBody>
          <a:bodyPr wrap="square" rtlCol="0">
            <a:spAutoFit/>
          </a:bodyPr>
          <a:lstStyle/>
          <a:p>
            <a:pPr>
              <a:lnSpc>
                <a:spcPct val="150000"/>
              </a:lnSpc>
            </a:pPr>
            <a:r>
              <a:rPr lang="en-US" sz="4000" b="1" smtClean="0">
                <a:solidFill>
                  <a:srgbClr val="FF0000"/>
                </a:solidFill>
                <a:latin typeface="Arial" panose="020B0604020202020204" pitchFamily="34" charset="0"/>
                <a:cs typeface="Arial" panose="020B0604020202020204" pitchFamily="34" charset="0"/>
              </a:rPr>
              <a:t>1. Tác </a:t>
            </a:r>
            <a:r>
              <a:rPr lang="en-US" sz="4000" b="1">
                <a:solidFill>
                  <a:srgbClr val="FF0000"/>
                </a:solidFill>
                <a:latin typeface="Arial" panose="020B0604020202020204" pitchFamily="34" charset="0"/>
                <a:cs typeface="Arial" panose="020B0604020202020204" pitchFamily="34" charset="0"/>
              </a:rPr>
              <a:t>giả phân tích bài thơ Tiếng gà trưa theo thứ tự từng khổ </a:t>
            </a:r>
            <a:r>
              <a:rPr lang="en-US" sz="4000" b="1" smtClean="0">
                <a:solidFill>
                  <a:srgbClr val="FF0000"/>
                </a:solidFill>
                <a:latin typeface="Arial" panose="020B0604020202020204" pitchFamily="34" charset="0"/>
                <a:cs typeface="Arial" panose="020B0604020202020204" pitchFamily="34" charset="0"/>
              </a:rPr>
              <a:t>thơ </a:t>
            </a:r>
            <a:endParaRPr lang="en-US" sz="4000" b="1">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371600" y="3314700"/>
            <a:ext cx="137160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smtClean="0">
                <a:latin typeface="Arial" panose="020B0604020202020204" pitchFamily="34" charset="0"/>
                <a:cs typeface="Arial" panose="020B0604020202020204" pitchFamily="34" charset="0"/>
              </a:rPr>
              <a:t>Khổ 1: </a:t>
            </a:r>
          </a:p>
        </p:txBody>
      </p:sp>
      <p:pic>
        <p:nvPicPr>
          <p:cNvPr id="13" name="Picture 3"/>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142480" y="3801835"/>
            <a:ext cx="4236602" cy="4114800"/>
          </a:xfrm>
          <a:prstGeom prst="rect">
            <a:avLst/>
          </a:prstGeom>
        </p:spPr>
      </p:pic>
      <p:sp>
        <p:nvSpPr>
          <p:cNvPr id="10" name="Rounded Rectangle 9"/>
          <p:cNvSpPr/>
          <p:nvPr/>
        </p:nvSpPr>
        <p:spPr>
          <a:xfrm>
            <a:off x="873760" y="5287974"/>
            <a:ext cx="6107975" cy="2202716"/>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Âm thanh tiếng gà trưa gợi nhớ về tuổi thơ</a:t>
            </a:r>
            <a:endParaRPr lang="en-US" sz="400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11512129" y="5263424"/>
            <a:ext cx="6107975" cy="2202716"/>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Âm thanh tuổi thơ của anh lính và của tác giả</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967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10"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9029700"/>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8193" y="9157684"/>
            <a:ext cx="3515914" cy="900524"/>
          </a:xfrm>
          <a:prstGeom prst="rect">
            <a:avLst/>
          </a:prstGeom>
        </p:spPr>
      </p:pic>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73309" y="-301067"/>
            <a:ext cx="2577144" cy="2669359"/>
          </a:xfrm>
          <a:prstGeom prst="rect">
            <a:avLst/>
          </a:prstGeom>
        </p:spPr>
      </p:pic>
      <p:sp>
        <p:nvSpPr>
          <p:cNvPr id="5" name="TextBox 4"/>
          <p:cNvSpPr txBox="1"/>
          <p:nvPr/>
        </p:nvSpPr>
        <p:spPr>
          <a:xfrm>
            <a:off x="1066799" y="942349"/>
            <a:ext cx="16154400" cy="8402300"/>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Khổ 2:</a:t>
            </a:r>
          </a:p>
          <a:p>
            <a:pPr>
              <a:lnSpc>
                <a:spcPct val="150000"/>
              </a:lnSpc>
            </a:pPr>
            <a:r>
              <a:rPr lang="en-US" sz="4000">
                <a:latin typeface="Arial" panose="020B0604020202020204" pitchFamily="34" charset="0"/>
                <a:cs typeface="Arial" panose="020B0604020202020204" pitchFamily="34" charset="0"/>
              </a:rPr>
              <a:t>Hình ảnh tiếng gà xuyên suốt cả bài gắn liền với những kỉ niệm ngọt ngào về người bà tần tảo cả đời lo toan để cho cháu được vui </a:t>
            </a:r>
            <a:r>
              <a:rPr lang="en-US" sz="4000" smtClean="0">
                <a:latin typeface="Arial" panose="020B0604020202020204" pitchFamily="34" charset="0"/>
                <a:cs typeface="Arial" panose="020B0604020202020204" pitchFamily="34" charset="0"/>
              </a:rPr>
              <a:t>sướng</a:t>
            </a:r>
            <a:r>
              <a:rPr lang="en-US" sz="4000" b="1" smtClean="0">
                <a:latin typeface="Arial" panose="020B0604020202020204" pitchFamily="34" charset="0"/>
                <a:cs typeface="Arial" panose="020B0604020202020204" pitchFamily="34" charset="0"/>
              </a:rPr>
              <a:t>.</a:t>
            </a:r>
          </a:p>
          <a:p>
            <a:pPr marL="571500" indent="-571500">
              <a:lnSpc>
                <a:spcPct val="15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Khổ 3:</a:t>
            </a:r>
          </a:p>
          <a:p>
            <a:pPr>
              <a:lnSpc>
                <a:spcPct val="150000"/>
              </a:lnSpc>
            </a:pPr>
            <a:r>
              <a:rPr lang="en-US" sz="4000">
                <a:latin typeface="Arial" panose="020B0604020202020204" pitchFamily="34" charset="0"/>
                <a:cs typeface="Arial" panose="020B0604020202020204" pitchFamily="34" charset="0"/>
              </a:rPr>
              <a:t>Kỉ niệm với người bà và đàn gà cùng tình yêu sâu sắc vô bờ bến của người bà dành cho đứa cháu thơ của </a:t>
            </a:r>
            <a:r>
              <a:rPr lang="en-US" sz="4000" smtClean="0">
                <a:latin typeface="Arial" panose="020B0604020202020204" pitchFamily="34" charset="0"/>
                <a:cs typeface="Arial" panose="020B0604020202020204" pitchFamily="34" charset="0"/>
              </a:rPr>
              <a:t>mình</a:t>
            </a:r>
          </a:p>
          <a:p>
            <a:pPr marL="571500" indent="-571500">
              <a:lnSpc>
                <a:spcPct val="15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Khổ 4: </a:t>
            </a:r>
          </a:p>
          <a:p>
            <a:pPr>
              <a:lnSpc>
                <a:spcPct val="150000"/>
              </a:lnSpc>
            </a:pPr>
            <a:r>
              <a:rPr lang="en-US" sz="4000" smtClean="0">
                <a:latin typeface="Arial" panose="020B0604020202020204" pitchFamily="34" charset="0"/>
                <a:cs typeface="Arial" panose="020B0604020202020204" pitchFamily="34" charset="0"/>
              </a:rPr>
              <a:t>Tình cảm thiêng liêng của người cháu dành cho bà và cũng là cho quê hương đất nước.</a:t>
            </a:r>
          </a:p>
        </p:txBody>
      </p:sp>
    </p:spTree>
    <p:extLst>
      <p:ext uri="{BB962C8B-B14F-4D97-AF65-F5344CB8AC3E}">
        <p14:creationId xmlns:p14="http://schemas.microsoft.com/office/powerpoint/2010/main" val="2687179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9029700"/>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8193" y="9157684"/>
            <a:ext cx="3515914" cy="900524"/>
          </a:xfrm>
          <a:prstGeom prst="rect">
            <a:avLst/>
          </a:prstGeom>
        </p:spPr>
      </p:pic>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73309" y="-301067"/>
            <a:ext cx="2577144" cy="2669359"/>
          </a:xfrm>
          <a:prstGeom prst="rect">
            <a:avLst/>
          </a:prstGeom>
        </p:spPr>
      </p:pic>
      <p:sp>
        <p:nvSpPr>
          <p:cNvPr id="3" name="TextBox 2"/>
          <p:cNvSpPr txBox="1"/>
          <p:nvPr/>
        </p:nvSpPr>
        <p:spPr>
          <a:xfrm>
            <a:off x="990600" y="1409700"/>
            <a:ext cx="97536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smtClean="0">
                <a:latin typeface="Arial" panose="020B0604020202020204" pitchFamily="34" charset="0"/>
                <a:cs typeface="Arial" panose="020B0604020202020204" pitchFamily="34" charset="0"/>
              </a:rPr>
              <a:t>Thứ tự phân tích bài thơ của tác giả:</a:t>
            </a:r>
            <a:endParaRPr lang="en-US" sz="4000">
              <a:latin typeface="Arial" panose="020B0604020202020204" pitchFamily="34" charset="0"/>
              <a:cs typeface="Arial" panose="020B0604020202020204" pitchFamily="34" charset="0"/>
            </a:endParaRPr>
          </a:p>
        </p:txBody>
      </p:sp>
      <p:pic>
        <p:nvPicPr>
          <p:cNvPr id="9" name="Picture 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847310" y="2898150"/>
            <a:ext cx="4307956" cy="3726382"/>
          </a:xfrm>
          <a:prstGeom prst="rect">
            <a:avLst/>
          </a:prstGeom>
        </p:spPr>
      </p:pic>
      <p:pic>
        <p:nvPicPr>
          <p:cNvPr id="10" name="Picture 2"/>
          <p:cNvPicPr>
            <a:picLocks noChangeAspect="1"/>
          </p:cNvPicPr>
          <p:nvPr/>
        </p:nvPicPr>
        <p:blipFill>
          <a:blip r:embed="rId17"/>
          <a:srcRect/>
          <a:stretch>
            <a:fillRect/>
          </a:stretch>
        </p:blipFill>
        <p:spPr>
          <a:xfrm>
            <a:off x="11201400" y="2898150"/>
            <a:ext cx="4847326" cy="3726382"/>
          </a:xfrm>
          <a:prstGeom prst="rect">
            <a:avLst/>
          </a:prstGeom>
        </p:spPr>
      </p:pic>
      <p:sp>
        <p:nvSpPr>
          <p:cNvPr id="4" name="Flowchart: Terminator 3"/>
          <p:cNvSpPr/>
          <p:nvPr/>
        </p:nvSpPr>
        <p:spPr>
          <a:xfrm>
            <a:off x="5001288" y="8190655"/>
            <a:ext cx="8285422" cy="1143000"/>
          </a:xfrm>
          <a:prstGeom prst="flowChartTerminator">
            <a:avLst/>
          </a:prstGeom>
          <a:solidFill>
            <a:srgbClr val="EDCC3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Theo mạch cảm xúc của tác giả </a:t>
            </a:r>
            <a:endParaRPr lang="en-US" sz="400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2364826" y="6979313"/>
            <a:ext cx="4800600" cy="630942"/>
          </a:xfrm>
          <a:prstGeom prst="rect">
            <a:avLst/>
          </a:prstGeom>
          <a:noFill/>
        </p:spPr>
        <p:txBody>
          <a:bodyPr wrap="square" rtlCol="0">
            <a:spAutoFit/>
          </a:bodyPr>
          <a:lstStyle/>
          <a:p>
            <a:pPr algn="ctr"/>
            <a:r>
              <a:rPr lang="en-US" sz="3500" b="1" smtClean="0">
                <a:solidFill>
                  <a:srgbClr val="002060"/>
                </a:solidFill>
                <a:latin typeface="Arial" panose="020B0604020202020204" pitchFamily="34" charset="0"/>
                <a:cs typeface="Arial" panose="020B0604020202020204" pitchFamily="34" charset="0"/>
              </a:rPr>
              <a:t>Tiếng gà gáy trưa</a:t>
            </a:r>
            <a:endParaRPr lang="en-US" sz="3500" b="1">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11037868" y="6979313"/>
            <a:ext cx="4800600" cy="630942"/>
          </a:xfrm>
          <a:prstGeom prst="rect">
            <a:avLst/>
          </a:prstGeom>
          <a:noFill/>
        </p:spPr>
        <p:txBody>
          <a:bodyPr wrap="square" rtlCol="0">
            <a:spAutoFit/>
          </a:bodyPr>
          <a:lstStyle/>
          <a:p>
            <a:pPr algn="ctr"/>
            <a:r>
              <a:rPr lang="en-US" sz="3500" b="1" smtClean="0">
                <a:solidFill>
                  <a:srgbClr val="002060"/>
                </a:solidFill>
                <a:latin typeface="Arial" panose="020B0604020202020204" pitchFamily="34" charset="0"/>
                <a:cs typeface="Arial" panose="020B0604020202020204" pitchFamily="34" charset="0"/>
              </a:rPr>
              <a:t>Kỉ niệm bà cháu</a:t>
            </a:r>
            <a:endParaRPr lang="en-US" sz="3500" b="1">
              <a:solidFill>
                <a:srgbClr val="002060"/>
              </a:solidFill>
              <a:latin typeface="Arial" panose="020B0604020202020204" pitchFamily="34" charset="0"/>
              <a:cs typeface="Arial" panose="020B0604020202020204" pitchFamily="34" charset="0"/>
            </a:endParaRPr>
          </a:p>
        </p:txBody>
      </p:sp>
      <p:sp>
        <p:nvSpPr>
          <p:cNvPr id="13" name="Right Arrow 12"/>
          <p:cNvSpPr/>
          <p:nvPr/>
        </p:nvSpPr>
        <p:spPr>
          <a:xfrm>
            <a:off x="7957084" y="4723819"/>
            <a:ext cx="2514600" cy="839359"/>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473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63326" y="1469415"/>
            <a:ext cx="15983434" cy="765790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7565109"/>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46667" y="8226800"/>
            <a:ext cx="3515914" cy="900524"/>
          </a:xfrm>
          <a:prstGeom prst="rect">
            <a:avLst/>
          </a:prstGeom>
        </p:spPr>
      </p:pic>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79457" y="798921"/>
            <a:ext cx="2577144" cy="2669359"/>
          </a:xfrm>
          <a:prstGeom prst="rect">
            <a:avLst/>
          </a:prstGeom>
        </p:spPr>
      </p:pic>
      <p:sp>
        <p:nvSpPr>
          <p:cNvPr id="4" name="Rounded Rectangle 3"/>
          <p:cNvSpPr/>
          <p:nvPr/>
        </p:nvSpPr>
        <p:spPr>
          <a:xfrm>
            <a:off x="1968006" y="3930266"/>
            <a:ext cx="14357734" cy="418838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742950" indent="-742950">
              <a:lnSpc>
                <a:spcPct val="150000"/>
              </a:lnSpc>
              <a:buFont typeface="+mj-lt"/>
              <a:buAutoNum type="arabicPeriod"/>
            </a:pPr>
            <a:r>
              <a:rPr lang="vi-VN" sz="4000" smtClean="0"/>
              <a:t>Tiếng </a:t>
            </a:r>
            <a:r>
              <a:rPr lang="vi-VN" sz="4000"/>
              <a:t>gà có tác động như thế nào đến cảm xúc của tác giả và mạch cảm xúc bài thơ?</a:t>
            </a:r>
          </a:p>
          <a:p>
            <a:pPr marL="742950" indent="-742950">
              <a:lnSpc>
                <a:spcPct val="150000"/>
              </a:lnSpc>
              <a:buFont typeface="+mj-lt"/>
              <a:buAutoNum type="arabicPeriod"/>
            </a:pPr>
            <a:r>
              <a:rPr lang="vi-VN" sz="4000" smtClean="0"/>
              <a:t>Hình </a:t>
            </a:r>
            <a:r>
              <a:rPr lang="vi-VN" sz="4000"/>
              <a:t>ảnh tiếng gà gắn với những kỉ niệm thời ấu thơ của tác giả?</a:t>
            </a:r>
          </a:p>
        </p:txBody>
      </p:sp>
      <p:pic>
        <p:nvPicPr>
          <p:cNvPr id="9" name="Picture 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68325" y="238037"/>
            <a:ext cx="4294715" cy="2807670"/>
          </a:xfrm>
          <a:prstGeom prst="rect">
            <a:avLst/>
          </a:prstGeom>
        </p:spPr>
      </p:pic>
      <p:pic>
        <p:nvPicPr>
          <p:cNvPr id="10" name="Picture 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4361644" y="6494759"/>
            <a:ext cx="3659797" cy="3181736"/>
          </a:xfrm>
          <a:prstGeom prst="rect">
            <a:avLst/>
          </a:prstGeom>
        </p:spPr>
      </p:pic>
      <p:sp>
        <p:nvSpPr>
          <p:cNvPr id="5" name="TextBox 4"/>
          <p:cNvSpPr txBox="1"/>
          <p:nvPr/>
        </p:nvSpPr>
        <p:spPr>
          <a:xfrm>
            <a:off x="2415682" y="2955961"/>
            <a:ext cx="13517472"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Đọc tiếp văn bản và trả lời các câu hỏi dưới đây:</a:t>
            </a:r>
            <a:endParaRPr lang="en-US" sz="4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218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9029700"/>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8193" y="9157684"/>
            <a:ext cx="3515914" cy="900524"/>
          </a:xfrm>
          <a:prstGeom prst="rect">
            <a:avLst/>
          </a:prstGeom>
        </p:spPr>
      </p:pic>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73309" y="-301067"/>
            <a:ext cx="2577144" cy="2669359"/>
          </a:xfrm>
          <a:prstGeom prst="rect">
            <a:avLst/>
          </a:prstGeom>
        </p:spPr>
      </p:pic>
      <p:sp>
        <p:nvSpPr>
          <p:cNvPr id="3" name="TextBox 2"/>
          <p:cNvSpPr txBox="1"/>
          <p:nvPr/>
        </p:nvSpPr>
        <p:spPr>
          <a:xfrm>
            <a:off x="1219200" y="1522229"/>
            <a:ext cx="9753600" cy="707886"/>
          </a:xfrm>
          <a:prstGeom prst="rect">
            <a:avLst/>
          </a:prstGeom>
          <a:noFill/>
        </p:spPr>
        <p:txBody>
          <a:bodyPr wrap="square" rtlCol="0">
            <a:spAutoFit/>
          </a:bodyPr>
          <a:lstStyle/>
          <a:p>
            <a:r>
              <a:rPr lang="en-US" sz="4000" b="1" smtClean="0">
                <a:solidFill>
                  <a:srgbClr val="FF0000"/>
                </a:solidFill>
                <a:latin typeface="Arial" panose="020B0604020202020204" pitchFamily="34" charset="0"/>
                <a:cs typeface="Arial" panose="020B0604020202020204" pitchFamily="34" charset="0"/>
              </a:rPr>
              <a:t>2. Tìm hiểu bài</a:t>
            </a:r>
            <a:endParaRPr lang="en-US" sz="400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219200" y="2331284"/>
            <a:ext cx="16713593" cy="3594638"/>
          </a:xfrm>
          <a:prstGeom prst="rect">
            <a:avLst/>
          </a:prstGeom>
          <a:noFill/>
        </p:spPr>
        <p:txBody>
          <a:bodyPr wrap="square" rtlCol="0">
            <a:spAutoFit/>
          </a:bodyPr>
          <a:lstStyle/>
          <a:p>
            <a:pPr marL="571500" indent="-571500">
              <a:lnSpc>
                <a:spcPct val="200000"/>
              </a:lnSpc>
              <a:buFont typeface="Wingdings" panose="05000000000000000000" pitchFamily="2" charset="2"/>
              <a:buChar char="v"/>
            </a:pPr>
            <a:r>
              <a:rPr lang="en-US" sz="4000" b="1" smtClean="0">
                <a:latin typeface="Arial" panose="020B0604020202020204" pitchFamily="34" charset="0"/>
                <a:cs typeface="Arial" panose="020B0604020202020204" pitchFamily="34" charset="0"/>
              </a:rPr>
              <a:t>Tiếng gà trưa:</a:t>
            </a:r>
          </a:p>
          <a:p>
            <a:pPr marL="571500" indent="-571500">
              <a:lnSpc>
                <a:spcPct val="200000"/>
              </a:lnSpc>
              <a:buFontTx/>
              <a:buChar char="-"/>
            </a:pPr>
            <a:r>
              <a:rPr lang="en-US" sz="4000" smtClean="0">
                <a:latin typeface="Arial" panose="020B0604020202020204" pitchFamily="34" charset="0"/>
                <a:cs typeface="Arial" panose="020B0604020202020204" pitchFamily="34" charset="0"/>
              </a:rPr>
              <a:t>Tác </a:t>
            </a:r>
            <a:r>
              <a:rPr lang="en-US" sz="4000">
                <a:latin typeface="Arial" panose="020B0604020202020204" pitchFamily="34" charset="0"/>
                <a:cs typeface="Arial" panose="020B0604020202020204" pitchFamily="34" charset="0"/>
              </a:rPr>
              <a:t>động rất lớn đến mạch cảm xúc cũng như tình cảm của tác </a:t>
            </a:r>
            <a:r>
              <a:rPr lang="en-US" sz="4000" smtClean="0">
                <a:latin typeface="Arial" panose="020B0604020202020204" pitchFamily="34" charset="0"/>
                <a:cs typeface="Arial" panose="020B0604020202020204" pitchFamily="34" charset="0"/>
              </a:rPr>
              <a:t>giả.</a:t>
            </a:r>
          </a:p>
          <a:p>
            <a:pPr marL="571500" indent="-571500">
              <a:lnSpc>
                <a:spcPct val="200000"/>
              </a:lnSpc>
              <a:buFontTx/>
              <a:buChar char="-"/>
            </a:pPr>
            <a:r>
              <a:rPr lang="en-US" sz="4000" smtClean="0">
                <a:latin typeface="Arial" panose="020B0604020202020204" pitchFamily="34" charset="0"/>
                <a:cs typeface="Arial" panose="020B0604020202020204" pitchFamily="34" charset="0"/>
              </a:rPr>
              <a:t>Là </a:t>
            </a:r>
            <a:r>
              <a:rPr lang="en-US" sz="4000">
                <a:latin typeface="Arial" panose="020B0604020202020204" pitchFamily="34" charset="0"/>
                <a:cs typeface="Arial" panose="020B0604020202020204" pitchFamily="34" charset="0"/>
              </a:rPr>
              <a:t>sợi dây kết nối từ hiện tại đến quá khứ và cả tương </a:t>
            </a:r>
            <a:r>
              <a:rPr lang="en-US" sz="4000" smtClean="0">
                <a:latin typeface="Arial" panose="020B0604020202020204" pitchFamily="34" charset="0"/>
                <a:cs typeface="Arial" panose="020B0604020202020204" pitchFamily="34" charset="0"/>
              </a:rPr>
              <a:t>lai.</a:t>
            </a:r>
          </a:p>
        </p:txBody>
      </p:sp>
      <p:sp>
        <p:nvSpPr>
          <p:cNvPr id="16" name="Right Arrow 15"/>
          <p:cNvSpPr/>
          <p:nvPr/>
        </p:nvSpPr>
        <p:spPr>
          <a:xfrm>
            <a:off x="348002" y="6993729"/>
            <a:ext cx="1166657" cy="685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610404" y="6229517"/>
            <a:ext cx="15163800" cy="2363532"/>
          </a:xfrm>
          <a:prstGeom prst="rect">
            <a:avLst/>
          </a:prstGeom>
          <a:noFill/>
        </p:spPr>
        <p:txBody>
          <a:bodyPr wrap="square" rtlCol="0">
            <a:spAutoFit/>
          </a:bodyPr>
          <a:lstStyle/>
          <a:p>
            <a:pPr>
              <a:lnSpc>
                <a:spcPct val="200000"/>
              </a:lnSpc>
            </a:pPr>
            <a:r>
              <a:rPr lang="en-US" sz="4000" i="1" smtClean="0">
                <a:latin typeface="Arial" panose="020B0604020202020204" pitchFamily="34" charset="0"/>
                <a:cs typeface="Arial" panose="020B0604020202020204" pitchFamily="34" charset="0"/>
              </a:rPr>
              <a:t>Hình ảnh tiếng gà trưa chi phối toàn bài thơ và trở thành cảm xúc của toàn bài thơ. </a:t>
            </a:r>
            <a:endParaRPr lang="en-US" sz="40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872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9029700"/>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8193" y="9157684"/>
            <a:ext cx="3515914" cy="900524"/>
          </a:xfrm>
          <a:prstGeom prst="rect">
            <a:avLst/>
          </a:prstGeom>
        </p:spPr>
      </p:pic>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73309" y="-301067"/>
            <a:ext cx="2577144" cy="2669359"/>
          </a:xfrm>
          <a:prstGeom prst="rect">
            <a:avLst/>
          </a:prstGeom>
        </p:spPr>
      </p:pic>
      <p:sp>
        <p:nvSpPr>
          <p:cNvPr id="4" name="Rounded Rectangle 3"/>
          <p:cNvSpPr/>
          <p:nvPr/>
        </p:nvSpPr>
        <p:spPr>
          <a:xfrm>
            <a:off x="6972299" y="2170407"/>
            <a:ext cx="4495800" cy="1676400"/>
          </a:xfrm>
          <a:prstGeom prst="roundRect">
            <a:avLst/>
          </a:prstGeom>
          <a:solidFill>
            <a:srgbClr val="EDCC3E"/>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Tiếng gà trưa</a:t>
            </a:r>
            <a:endParaRPr lang="en-US" sz="4000" b="1">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973545" y="5204389"/>
            <a:ext cx="4572000" cy="2057400"/>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Hình ảnh tuổi thơ</a:t>
            </a:r>
            <a:endParaRPr lang="en-US" sz="400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7003505" y="5204389"/>
            <a:ext cx="4572000" cy="2057400"/>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Người bà tần tảo</a:t>
            </a:r>
            <a:endParaRPr lang="en-US" sz="400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2877800" y="5204389"/>
            <a:ext cx="4572000" cy="2057400"/>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Động lực của người lính</a:t>
            </a:r>
            <a:endParaRPr lang="en-US" sz="4000">
              <a:solidFill>
                <a:schemeClr val="tx1"/>
              </a:solidFill>
              <a:latin typeface="Arial" panose="020B0604020202020204" pitchFamily="34" charset="0"/>
              <a:cs typeface="Arial" panose="020B0604020202020204" pitchFamily="34" charset="0"/>
            </a:endParaRPr>
          </a:p>
        </p:txBody>
      </p:sp>
      <p:cxnSp>
        <p:nvCxnSpPr>
          <p:cNvPr id="10" name="Straight Connector 9"/>
          <p:cNvCxnSpPr>
            <a:stCxn id="4" idx="2"/>
          </p:cNvCxnSpPr>
          <p:nvPr/>
        </p:nvCxnSpPr>
        <p:spPr>
          <a:xfrm flipH="1">
            <a:off x="3276600" y="3846807"/>
            <a:ext cx="5943599" cy="135758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220199" y="3846807"/>
            <a:ext cx="0" cy="135758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2"/>
          </p:cNvCxnSpPr>
          <p:nvPr/>
        </p:nvCxnSpPr>
        <p:spPr>
          <a:xfrm>
            <a:off x="9220199" y="3846807"/>
            <a:ext cx="5927299" cy="13319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3"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27161" y="0"/>
            <a:ext cx="2334214" cy="4114800"/>
          </a:xfrm>
          <a:prstGeom prst="rect">
            <a:avLst/>
          </a:prstGeom>
        </p:spPr>
      </p:pic>
    </p:spTree>
    <p:extLst>
      <p:ext uri="{BB962C8B-B14F-4D97-AF65-F5344CB8AC3E}">
        <p14:creationId xmlns:p14="http://schemas.microsoft.com/office/powerpoint/2010/main" val="1037157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253758" y="1297815"/>
            <a:ext cx="1824563" cy="580543"/>
          </a:xfrm>
          <a:prstGeom prst="rect">
            <a:avLst/>
          </a:prstGeom>
        </p:spPr>
      </p:pic>
      <p:pic>
        <p:nvPicPr>
          <p:cNvPr id="7"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73309" y="-301067"/>
            <a:ext cx="2577144" cy="2669359"/>
          </a:xfrm>
          <a:prstGeom prst="rect">
            <a:avLst/>
          </a:prstGeom>
        </p:spPr>
      </p:pic>
      <p:pic>
        <p:nvPicPr>
          <p:cNvPr id="14"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3195" y="4445558"/>
            <a:ext cx="4273085" cy="6104408"/>
          </a:xfrm>
          <a:prstGeom prst="rect">
            <a:avLst/>
          </a:prstGeom>
        </p:spPr>
      </p:pic>
      <p:sp>
        <p:nvSpPr>
          <p:cNvPr id="3" name="Oval Callout 2"/>
          <p:cNvSpPr/>
          <p:nvPr/>
        </p:nvSpPr>
        <p:spPr>
          <a:xfrm>
            <a:off x="5333245" y="1638300"/>
            <a:ext cx="10140064" cy="5121819"/>
          </a:xfrm>
          <a:prstGeom prst="wedgeEllipseCallout">
            <a:avLst>
              <a:gd name="adj1" fmla="val -48715"/>
              <a:gd name="adj2" fmla="val 27428"/>
            </a:avLst>
          </a:prstGeom>
          <a:solidFill>
            <a:schemeClr val="accent3">
              <a:lumMod val="60000"/>
              <a:lumOff val="4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Tác giả nhấn mạnh vào cách sử dụng các biện pháp tu từ? Chỉ ra các biện pháp tu từ và tác dụng của nó?</a:t>
            </a:r>
          </a:p>
        </p:txBody>
      </p:sp>
      <p:pic>
        <p:nvPicPr>
          <p:cNvPr id="15"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547917" y="6918055"/>
            <a:ext cx="3850784" cy="3330928"/>
          </a:xfrm>
          <a:prstGeom prst="rect">
            <a:avLst/>
          </a:prstGeom>
        </p:spPr>
      </p:pic>
    </p:spTree>
    <p:extLst>
      <p:ext uri="{BB962C8B-B14F-4D97-AF65-F5344CB8AC3E}">
        <p14:creationId xmlns:p14="http://schemas.microsoft.com/office/powerpoint/2010/main" val="1740118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9029700"/>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8193" y="9157684"/>
            <a:ext cx="3515914" cy="900524"/>
          </a:xfrm>
          <a:prstGeom prst="rect">
            <a:avLst/>
          </a:prstGeom>
        </p:spPr>
      </p:pic>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73309" y="-647700"/>
            <a:ext cx="2577144" cy="2669359"/>
          </a:xfrm>
          <a:prstGeom prst="rect">
            <a:avLst/>
          </a:prstGeom>
        </p:spPr>
      </p:pic>
      <p:sp>
        <p:nvSpPr>
          <p:cNvPr id="3" name="TextBox 2"/>
          <p:cNvSpPr txBox="1"/>
          <p:nvPr/>
        </p:nvSpPr>
        <p:spPr>
          <a:xfrm>
            <a:off x="1295400" y="1655967"/>
            <a:ext cx="16013975" cy="4708981"/>
          </a:xfrm>
          <a:prstGeom prst="rect">
            <a:avLst/>
          </a:prstGeom>
          <a:noFill/>
        </p:spPr>
        <p:txBody>
          <a:bodyPr wrap="square" rtlCol="0">
            <a:spAutoFit/>
          </a:bodyPr>
          <a:lstStyle/>
          <a:p>
            <a:pPr marL="742950" indent="-742950">
              <a:lnSpc>
                <a:spcPct val="150000"/>
              </a:lnSpc>
              <a:buFont typeface="Wingdings" panose="05000000000000000000" pitchFamily="2" charset="2"/>
              <a:buChar char="v"/>
            </a:pPr>
            <a:r>
              <a:rPr lang="en-US" sz="4000">
                <a:latin typeface="Arial" panose="020B0604020202020204" pitchFamily="34" charset="0"/>
                <a:cs typeface="Arial" panose="020B0604020202020204" pitchFamily="34" charset="0"/>
              </a:rPr>
              <a:t>N</a:t>
            </a:r>
            <a:r>
              <a:rPr lang="en-US" sz="4000" smtClean="0">
                <a:latin typeface="Arial" panose="020B0604020202020204" pitchFamily="34" charset="0"/>
                <a:cs typeface="Arial" panose="020B0604020202020204" pitchFamily="34" charset="0"/>
              </a:rPr>
              <a:t>hấn mạnh vào các biện pháp tu từ mà Xuân Quỳnh đã sử dụng:</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Phép </a:t>
            </a:r>
            <a:r>
              <a:rPr lang="en-US" sz="4000">
                <a:latin typeface="Arial" panose="020B0604020202020204" pitchFamily="34" charset="0"/>
                <a:cs typeface="Arial" panose="020B0604020202020204" pitchFamily="34" charset="0"/>
              </a:rPr>
              <a:t>ẩn dụ chuyển đổi cảm </a:t>
            </a:r>
            <a:r>
              <a:rPr lang="en-US" sz="4000" smtClean="0">
                <a:latin typeface="Arial" panose="020B0604020202020204" pitchFamily="34" charset="0"/>
                <a:cs typeface="Arial" panose="020B0604020202020204" pitchFamily="34" charset="0"/>
              </a:rPr>
              <a:t>giác.</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Lấy </a:t>
            </a:r>
            <a:r>
              <a:rPr lang="en-US" sz="4000">
                <a:latin typeface="Arial" panose="020B0604020202020204" pitchFamily="34" charset="0"/>
                <a:cs typeface="Arial" panose="020B0604020202020204" pitchFamily="34" charset="0"/>
              </a:rPr>
              <a:t>thính giác thay cho thị </a:t>
            </a:r>
            <a:r>
              <a:rPr lang="en-US" sz="4000" smtClean="0">
                <a:latin typeface="Arial" panose="020B0604020202020204" pitchFamily="34" charset="0"/>
                <a:cs typeface="Arial" panose="020B0604020202020204" pitchFamily="34" charset="0"/>
              </a:rPr>
              <a:t>giác.</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Lặp </a:t>
            </a:r>
            <a:r>
              <a:rPr lang="en-US" sz="4000">
                <a:latin typeface="Arial" panose="020B0604020202020204" pitchFamily="34" charset="0"/>
                <a:cs typeface="Arial" panose="020B0604020202020204" pitchFamily="34" charset="0"/>
              </a:rPr>
              <a:t>từ </a:t>
            </a:r>
            <a:r>
              <a:rPr lang="en-US" sz="4000" b="1" i="1">
                <a:latin typeface="Arial" panose="020B0604020202020204" pitchFamily="34" charset="0"/>
                <a:cs typeface="Arial" panose="020B0604020202020204" pitchFamily="34" charset="0"/>
              </a:rPr>
              <a:t>“nghe”, </a:t>
            </a:r>
            <a:r>
              <a:rPr lang="en-US" sz="4000">
                <a:latin typeface="Arial" panose="020B0604020202020204" pitchFamily="34" charset="0"/>
                <a:cs typeface="Arial" panose="020B0604020202020204" pitchFamily="34" charset="0"/>
              </a:rPr>
              <a:t>đảo từ </a:t>
            </a:r>
            <a:r>
              <a:rPr lang="en-US" sz="4000" b="1" i="1">
                <a:latin typeface="Arial" panose="020B0604020202020204" pitchFamily="34" charset="0"/>
                <a:cs typeface="Arial" panose="020B0604020202020204" pitchFamily="34" charset="0"/>
              </a:rPr>
              <a:t>“khắp mình” </a:t>
            </a:r>
            <a:r>
              <a:rPr lang="en-US" sz="4000">
                <a:latin typeface="Arial" panose="020B0604020202020204" pitchFamily="34" charset="0"/>
                <a:cs typeface="Arial" panose="020B0604020202020204" pitchFamily="34" charset="0"/>
              </a:rPr>
              <a:t>lên trước </a:t>
            </a:r>
            <a:r>
              <a:rPr lang="en-US" sz="4000" b="1" i="1">
                <a:latin typeface="Arial" panose="020B0604020202020204" pitchFamily="34" charset="0"/>
                <a:cs typeface="Arial" panose="020B0604020202020204" pitchFamily="34" charset="0"/>
              </a:rPr>
              <a:t>“hoa đốm </a:t>
            </a:r>
            <a:r>
              <a:rPr lang="en-US" sz="4000" b="1" i="1" smtClean="0">
                <a:latin typeface="Arial" panose="020B0604020202020204" pitchFamily="34" charset="0"/>
                <a:cs typeface="Arial" panose="020B0604020202020204" pitchFamily="34" charset="0"/>
              </a:rPr>
              <a:t>trắng”.</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Phép </a:t>
            </a:r>
            <a:r>
              <a:rPr lang="en-US" sz="4000">
                <a:latin typeface="Arial" panose="020B0604020202020204" pitchFamily="34" charset="0"/>
                <a:cs typeface="Arial" panose="020B0604020202020204" pitchFamily="34" charset="0"/>
              </a:rPr>
              <a:t>tu từ so sánh </a:t>
            </a:r>
            <a:r>
              <a:rPr lang="en-US" sz="4000" b="1" i="1">
                <a:latin typeface="Arial" panose="020B0604020202020204" pitchFamily="34" charset="0"/>
                <a:cs typeface="Arial" panose="020B0604020202020204" pitchFamily="34" charset="0"/>
              </a:rPr>
              <a:t>“ lông óng như màu nắng</a:t>
            </a:r>
            <a:r>
              <a:rPr lang="en-US" sz="4000" b="1" i="1" smtClean="0">
                <a:latin typeface="Arial" panose="020B0604020202020204" pitchFamily="34" charset="0"/>
                <a:cs typeface="Arial" panose="020B0604020202020204" pitchFamily="34" charset="0"/>
              </a:rPr>
              <a:t>”.</a:t>
            </a:r>
            <a:endParaRPr lang="en-US" sz="4000" b="1" i="1">
              <a:latin typeface="Arial" panose="020B0604020202020204" pitchFamily="34" charset="0"/>
              <a:cs typeface="Arial" panose="020B0604020202020204" pitchFamily="34" charset="0"/>
            </a:endParaRPr>
          </a:p>
        </p:txBody>
      </p:sp>
      <p:sp>
        <p:nvSpPr>
          <p:cNvPr id="4" name="TextBox 3"/>
          <p:cNvSpPr txBox="1"/>
          <p:nvPr/>
        </p:nvSpPr>
        <p:spPr>
          <a:xfrm>
            <a:off x="1295400" y="6699029"/>
            <a:ext cx="15621000" cy="1824923"/>
          </a:xfrm>
          <a:prstGeom prst="rect">
            <a:avLst/>
          </a:prstGeom>
          <a:noFill/>
        </p:spPr>
        <p:txBody>
          <a:bodyPr wrap="square" rtlCol="0">
            <a:spAutoFit/>
          </a:bodyPr>
          <a:lstStyle/>
          <a:p>
            <a:pPr lvl="0" algn="just">
              <a:lnSpc>
                <a:spcPct val="150000"/>
              </a:lnSpc>
            </a:pPr>
            <a:r>
              <a:rPr lang="en-US" sz="4000" smtClean="0">
                <a:latin typeface="Arial" panose="020B0604020202020204" pitchFamily="34" charset="0"/>
                <a:cs typeface="Arial" panose="020B0604020202020204" pitchFamily="34" charset="0"/>
                <a:sym typeface="Wingdings" panose="05000000000000000000" pitchFamily="2" charset="2"/>
              </a:rPr>
              <a:t>  </a:t>
            </a:r>
            <a:r>
              <a:rPr lang="en-US" sz="4000" i="1" smtClean="0">
                <a:latin typeface="Arial" panose="020B0604020202020204" pitchFamily="34" charset="0"/>
                <a:cs typeface="Arial" panose="020B0604020202020204" pitchFamily="34" charset="0"/>
                <a:sym typeface="Wingdings" panose="05000000000000000000" pitchFamily="2" charset="2"/>
              </a:rPr>
              <a:t>Các biện pháp tu từ được sử dụng như </a:t>
            </a:r>
            <a:r>
              <a:rPr lang="en-US" sz="4000" i="1" smtClean="0">
                <a:latin typeface="Arial" panose="020B0604020202020204" pitchFamily="34" charset="0"/>
                <a:cs typeface="Arial" panose="020B0604020202020204" pitchFamily="34" charset="0"/>
              </a:rPr>
              <a:t>để </a:t>
            </a:r>
            <a:r>
              <a:rPr lang="en-US" sz="4000" i="1">
                <a:latin typeface="Arial" panose="020B0604020202020204" pitchFamily="34" charset="0"/>
                <a:cs typeface="Arial" panose="020B0604020202020204" pitchFamily="34" charset="0"/>
              </a:rPr>
              <a:t>nhấn mạnh tiếng gà, làm xao động không gian và cả lòng </a:t>
            </a:r>
            <a:r>
              <a:rPr lang="en-US" sz="4000" i="1" smtClean="0">
                <a:latin typeface="Arial" panose="020B0604020202020204" pitchFamily="34" charset="0"/>
                <a:cs typeface="Arial" panose="020B0604020202020204" pitchFamily="34" charset="0"/>
              </a:rPr>
              <a:t>người.</a:t>
            </a:r>
            <a:endParaRPr lang="en-US" sz="40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828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sp>
        <p:nvSpPr>
          <p:cNvPr id="12" name="TextBox 11"/>
          <p:cNvSpPr txBox="1"/>
          <p:nvPr/>
        </p:nvSpPr>
        <p:spPr>
          <a:xfrm>
            <a:off x="1143000" y="1104900"/>
            <a:ext cx="6477000" cy="861774"/>
          </a:xfrm>
          <a:prstGeom prst="rect">
            <a:avLst/>
          </a:prstGeom>
          <a:noFill/>
        </p:spPr>
        <p:txBody>
          <a:bodyPr wrap="square" rtlCol="0">
            <a:spAutoFit/>
          </a:bodyPr>
          <a:lstStyle/>
          <a:p>
            <a:r>
              <a:rPr lang="en-US" sz="5000" b="1" smtClean="0">
                <a:latin typeface="Arial" panose="020B0604020202020204" pitchFamily="34" charset="0"/>
                <a:cs typeface="Arial" panose="020B0604020202020204" pitchFamily="34" charset="0"/>
              </a:rPr>
              <a:t>KHỞI ĐỘNG</a:t>
            </a:r>
            <a:endParaRPr lang="en-US" sz="5000" b="1">
              <a:latin typeface="Arial" panose="020B0604020202020204" pitchFamily="34" charset="0"/>
              <a:cs typeface="Arial" panose="020B0604020202020204" pitchFamily="34" charset="0"/>
            </a:endParaRPr>
          </a:p>
        </p:txBody>
      </p:sp>
      <p:pic>
        <p:nvPicPr>
          <p:cNvPr id="1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16200" y="201107"/>
            <a:ext cx="2577144" cy="2669359"/>
          </a:xfrm>
          <a:prstGeom prst="rect">
            <a:avLst/>
          </a:prstGeom>
        </p:spPr>
      </p:pic>
      <p:sp>
        <p:nvSpPr>
          <p:cNvPr id="3" name="Oval 2"/>
          <p:cNvSpPr/>
          <p:nvPr/>
        </p:nvSpPr>
        <p:spPr>
          <a:xfrm>
            <a:off x="2690881" y="2382445"/>
            <a:ext cx="10691658" cy="5880175"/>
          </a:xfrm>
          <a:prstGeom prst="ellipse">
            <a:avLst/>
          </a:prstGeom>
          <a:solidFill>
            <a:schemeClr val="bg2">
              <a:lumMod val="90000"/>
            </a:schemeClr>
          </a:solidFill>
          <a:ln>
            <a:solidFill>
              <a:srgbClr val="9E9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857137" y="3205480"/>
            <a:ext cx="4784528" cy="7114540"/>
          </a:xfrm>
          <a:prstGeom prst="rect">
            <a:avLst/>
          </a:prstGeom>
        </p:spPr>
      </p:pic>
      <p:pic>
        <p:nvPicPr>
          <p:cNvPr id="13"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480" y="6205220"/>
            <a:ext cx="4236602" cy="4114800"/>
          </a:xfrm>
          <a:prstGeom prst="rect">
            <a:avLst/>
          </a:prstGeom>
        </p:spPr>
      </p:pic>
      <p:sp>
        <p:nvSpPr>
          <p:cNvPr id="4" name="TextBox 3"/>
          <p:cNvSpPr txBox="1"/>
          <p:nvPr/>
        </p:nvSpPr>
        <p:spPr>
          <a:xfrm>
            <a:off x="3975041" y="3509876"/>
            <a:ext cx="8123337" cy="3785652"/>
          </a:xfrm>
          <a:prstGeom prst="rect">
            <a:avLst/>
          </a:prstGeom>
          <a:noFill/>
        </p:spPr>
        <p:txBody>
          <a:bodyPr wrap="square" rtlCol="0">
            <a:spAutoFit/>
          </a:bodyPr>
          <a:lstStyle/>
          <a:p>
            <a:pPr algn="ctr">
              <a:lnSpc>
                <a:spcPct val="150000"/>
              </a:lnSpc>
            </a:pPr>
            <a:r>
              <a:rPr lang="en-US" sz="4000" smtClean="0">
                <a:latin typeface="Arial" panose="020B0604020202020204" pitchFamily="34" charset="0"/>
                <a:cs typeface="Arial" panose="020B0604020202020204" pitchFamily="34" charset="0"/>
              </a:rPr>
              <a:t>Em đã đọc bài thơ nào của nhà thơ Xuân Quỳnh. Hãy đọc một đoạn thơ mà em sưu tầm được cho cả lớp cùng nghe!</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9234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9029700"/>
            <a:ext cx="1824563" cy="580543"/>
          </a:xfrm>
          <a:prstGeom prst="rect">
            <a:avLst/>
          </a:prstGeom>
        </p:spPr>
      </p:pic>
      <p:pic>
        <p:nvPicPr>
          <p:cNvPr id="7"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73309" y="-647700"/>
            <a:ext cx="2577144" cy="2669359"/>
          </a:xfrm>
          <a:prstGeom prst="rect">
            <a:avLst/>
          </a:prstGeom>
        </p:spPr>
      </p:pic>
      <p:sp>
        <p:nvSpPr>
          <p:cNvPr id="3" name="TextBox 2"/>
          <p:cNvSpPr txBox="1"/>
          <p:nvPr/>
        </p:nvSpPr>
        <p:spPr>
          <a:xfrm>
            <a:off x="1371600" y="1181100"/>
            <a:ext cx="16013975" cy="1103892"/>
          </a:xfrm>
          <a:prstGeom prst="rect">
            <a:avLst/>
          </a:prstGeom>
          <a:noFill/>
        </p:spPr>
        <p:txBody>
          <a:bodyPr wrap="square" rtlCol="0">
            <a:spAutoFit/>
          </a:bodyPr>
          <a:lstStyle/>
          <a:p>
            <a:pPr>
              <a:lnSpc>
                <a:spcPct val="150000"/>
              </a:lnSpc>
            </a:pPr>
            <a:r>
              <a:rPr lang="en-US" sz="5000" b="1" smtClean="0">
                <a:latin typeface="Arial" panose="020B0604020202020204" pitchFamily="34" charset="0"/>
                <a:cs typeface="Arial" panose="020B0604020202020204" pitchFamily="34" charset="0"/>
              </a:rPr>
              <a:t>III. Tổng kết </a:t>
            </a:r>
            <a:endParaRPr lang="en-US" sz="5000" b="1">
              <a:latin typeface="Arial" panose="020B0604020202020204" pitchFamily="34" charset="0"/>
              <a:cs typeface="Arial" panose="020B0604020202020204" pitchFamily="34" charset="0"/>
            </a:endParaRPr>
          </a:p>
        </p:txBody>
      </p:sp>
      <p:sp>
        <p:nvSpPr>
          <p:cNvPr id="5" name="Rounded Rectangle 4"/>
          <p:cNvSpPr/>
          <p:nvPr/>
        </p:nvSpPr>
        <p:spPr>
          <a:xfrm>
            <a:off x="1544204" y="2771959"/>
            <a:ext cx="11028796" cy="4988932"/>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0" indent="-742950">
              <a:lnSpc>
                <a:spcPct val="150000"/>
              </a:lnSpc>
              <a:buFont typeface="+mj-lt"/>
              <a:buAutoNum type="arabicPeriod"/>
            </a:pPr>
            <a:r>
              <a:rPr lang="en-US" sz="4000">
                <a:solidFill>
                  <a:schemeClr val="tx1"/>
                </a:solidFill>
                <a:latin typeface="Arial" panose="020B0604020202020204" pitchFamily="34" charset="0"/>
                <a:cs typeface="Arial" panose="020B0604020202020204" pitchFamily="34" charset="0"/>
              </a:rPr>
              <a:t>Qua tìm hiểu văn bản em có nhận xét gì về nội dung và nghệ thuật thể hiện trong văn </a:t>
            </a:r>
            <a:r>
              <a:rPr lang="en-US" sz="4000" smtClean="0">
                <a:solidFill>
                  <a:schemeClr val="tx1"/>
                </a:solidFill>
                <a:latin typeface="Arial" panose="020B0604020202020204" pitchFamily="34" charset="0"/>
                <a:cs typeface="Arial" panose="020B0604020202020204" pitchFamily="34" charset="0"/>
              </a:rPr>
              <a:t>bản.</a:t>
            </a:r>
            <a:endParaRPr lang="en-US" sz="4000">
              <a:solidFill>
                <a:schemeClr val="tx1"/>
              </a:solidFill>
              <a:latin typeface="Arial" panose="020B0604020202020204" pitchFamily="34" charset="0"/>
              <a:cs typeface="Arial" panose="020B0604020202020204" pitchFamily="34" charset="0"/>
            </a:endParaRPr>
          </a:p>
          <a:p>
            <a:pPr marL="742950" lvl="0" indent="-742950">
              <a:lnSpc>
                <a:spcPct val="150000"/>
              </a:lnSpc>
              <a:buFont typeface="+mj-lt"/>
              <a:buAutoNum type="arabicPeriod"/>
            </a:pPr>
            <a:r>
              <a:rPr lang="en-US" sz="4000">
                <a:solidFill>
                  <a:schemeClr val="tx1"/>
                </a:solidFill>
                <a:latin typeface="Arial" panose="020B0604020202020204" pitchFamily="34" charset="0"/>
                <a:cs typeface="Arial" panose="020B0604020202020204" pitchFamily="34" charset="0"/>
              </a:rPr>
              <a:t> Mục đích của văn bản là </a:t>
            </a:r>
            <a:r>
              <a:rPr lang="en-US" sz="4000" smtClean="0">
                <a:solidFill>
                  <a:schemeClr val="tx1"/>
                </a:solidFill>
                <a:latin typeface="Arial" panose="020B0604020202020204" pitchFamily="34" charset="0"/>
                <a:cs typeface="Arial" panose="020B0604020202020204" pitchFamily="34" charset="0"/>
              </a:rPr>
              <a:t>gì?</a:t>
            </a:r>
            <a:endParaRPr lang="en-US" sz="4000">
              <a:solidFill>
                <a:schemeClr val="tx1"/>
              </a:solidFill>
              <a:latin typeface="Arial" panose="020B0604020202020204" pitchFamily="34" charset="0"/>
              <a:cs typeface="Arial" panose="020B0604020202020204" pitchFamily="34" charset="0"/>
            </a:endParaRPr>
          </a:p>
        </p:txBody>
      </p:sp>
      <p:pic>
        <p:nvPicPr>
          <p:cNvPr id="9"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911966" y="2693982"/>
            <a:ext cx="4849915" cy="7607710"/>
          </a:xfrm>
          <a:prstGeom prst="rect">
            <a:avLst/>
          </a:prstGeom>
        </p:spPr>
      </p:pic>
      <p:pic>
        <p:nvPicPr>
          <p:cNvPr id="10"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6876092"/>
            <a:ext cx="2235593" cy="3459331"/>
          </a:xfrm>
          <a:prstGeom prst="rect">
            <a:avLst/>
          </a:prstGeom>
        </p:spPr>
      </p:pic>
    </p:spTree>
    <p:extLst>
      <p:ext uri="{BB962C8B-B14F-4D97-AF65-F5344CB8AC3E}">
        <p14:creationId xmlns:p14="http://schemas.microsoft.com/office/powerpoint/2010/main" val="3413023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9029700"/>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8193" y="9157684"/>
            <a:ext cx="3515914" cy="900524"/>
          </a:xfrm>
          <a:prstGeom prst="rect">
            <a:avLst/>
          </a:prstGeom>
        </p:spPr>
      </p:pic>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73309" y="-647700"/>
            <a:ext cx="2577144" cy="2669359"/>
          </a:xfrm>
          <a:prstGeom prst="rect">
            <a:avLst/>
          </a:prstGeom>
        </p:spPr>
      </p:pic>
      <p:sp>
        <p:nvSpPr>
          <p:cNvPr id="3" name="TextBox 2"/>
          <p:cNvSpPr txBox="1"/>
          <p:nvPr/>
        </p:nvSpPr>
        <p:spPr>
          <a:xfrm>
            <a:off x="1371600" y="1181100"/>
            <a:ext cx="16013975" cy="1103892"/>
          </a:xfrm>
          <a:prstGeom prst="rect">
            <a:avLst/>
          </a:prstGeom>
          <a:noFill/>
        </p:spPr>
        <p:txBody>
          <a:bodyPr wrap="square" rtlCol="0">
            <a:spAutoFit/>
          </a:bodyPr>
          <a:lstStyle/>
          <a:p>
            <a:pPr>
              <a:lnSpc>
                <a:spcPct val="150000"/>
              </a:lnSpc>
            </a:pPr>
            <a:r>
              <a:rPr lang="en-US" sz="5000" b="1" smtClean="0">
                <a:latin typeface="Arial" panose="020B0604020202020204" pitchFamily="34" charset="0"/>
                <a:cs typeface="Arial" panose="020B0604020202020204" pitchFamily="34" charset="0"/>
              </a:rPr>
              <a:t>III. Tổng kết </a:t>
            </a:r>
            <a:endParaRPr lang="en-US" sz="5000" b="1">
              <a:latin typeface="Arial" panose="020B0604020202020204" pitchFamily="34" charset="0"/>
              <a:cs typeface="Arial" panose="020B0604020202020204" pitchFamily="34" charset="0"/>
            </a:endParaRPr>
          </a:p>
        </p:txBody>
      </p:sp>
      <p:sp>
        <p:nvSpPr>
          <p:cNvPr id="4" name="TextBox 3"/>
          <p:cNvSpPr txBox="1"/>
          <p:nvPr/>
        </p:nvSpPr>
        <p:spPr>
          <a:xfrm>
            <a:off x="1485899" y="2402985"/>
            <a:ext cx="15316200" cy="6056851"/>
          </a:xfrm>
          <a:prstGeom prst="rect">
            <a:avLst/>
          </a:prstGeom>
          <a:noFill/>
        </p:spPr>
        <p:txBody>
          <a:bodyPr wrap="square" rtlCol="0">
            <a:spAutoFit/>
          </a:bodyPr>
          <a:lstStyle/>
          <a:p>
            <a:pPr marL="571500" lvl="0" indent="-571500" algn="just">
              <a:lnSpc>
                <a:spcPct val="200000"/>
              </a:lnSpc>
              <a:buFont typeface="Wingdings" panose="05000000000000000000" pitchFamily="2" charset="2"/>
              <a:buChar char="Ø"/>
            </a:pPr>
            <a:r>
              <a:rPr lang="en-US" sz="4000" b="1">
                <a:latin typeface="Arial" panose="020B0604020202020204" pitchFamily="34" charset="0"/>
                <a:cs typeface="Arial" panose="020B0604020202020204" pitchFamily="34" charset="0"/>
              </a:rPr>
              <a:t>Nội dung:</a:t>
            </a:r>
            <a:r>
              <a:rPr lang="en-US" sz="4000">
                <a:latin typeface="Arial" panose="020B0604020202020204" pitchFamily="34" charset="0"/>
                <a:cs typeface="Arial" panose="020B0604020202020204" pitchFamily="34" charset="0"/>
              </a:rPr>
              <a:t> </a:t>
            </a:r>
            <a:endParaRPr lang="en-US" sz="4000" smtClean="0">
              <a:latin typeface="Arial" panose="020B0604020202020204" pitchFamily="34" charset="0"/>
              <a:cs typeface="Arial" panose="020B0604020202020204" pitchFamily="34" charset="0"/>
            </a:endParaRPr>
          </a:p>
          <a:p>
            <a:pPr lvl="0" algn="just">
              <a:lnSpc>
                <a:spcPct val="200000"/>
              </a:lnSpc>
            </a:pPr>
            <a:r>
              <a:rPr lang="en-US" sz="4000" smtClean="0">
                <a:latin typeface="Arial" panose="020B0604020202020204" pitchFamily="34" charset="0"/>
                <a:cs typeface="Arial" panose="020B0604020202020204" pitchFamily="34" charset="0"/>
              </a:rPr>
              <a:t>Phân </a:t>
            </a:r>
            <a:r>
              <a:rPr lang="en-US" sz="4000">
                <a:latin typeface="Arial" panose="020B0604020202020204" pitchFamily="34" charset="0"/>
                <a:cs typeface="Arial" panose="020B0604020202020204" pitchFamily="34" charset="0"/>
              </a:rPr>
              <a:t>tích vẻ đẹp về nội dung  và nghệ thuật của bài Tiếng gà trưa. </a:t>
            </a:r>
          </a:p>
          <a:p>
            <a:pPr marL="571500" lvl="0" indent="-571500" algn="just">
              <a:lnSpc>
                <a:spcPct val="200000"/>
              </a:lnSpc>
              <a:buFont typeface="Wingdings" panose="05000000000000000000" pitchFamily="2" charset="2"/>
              <a:buChar char="Ø"/>
            </a:pPr>
            <a:r>
              <a:rPr lang="en-US" sz="4000" b="1">
                <a:latin typeface="Arial" panose="020B0604020202020204" pitchFamily="34" charset="0"/>
                <a:cs typeface="Arial" panose="020B0604020202020204" pitchFamily="34" charset="0"/>
              </a:rPr>
              <a:t>Nghệ thuật:</a:t>
            </a:r>
            <a:r>
              <a:rPr lang="en-US" sz="4000">
                <a:latin typeface="Arial" panose="020B0604020202020204" pitchFamily="34" charset="0"/>
                <a:cs typeface="Arial" panose="020B0604020202020204" pitchFamily="34" charset="0"/>
              </a:rPr>
              <a:t> </a:t>
            </a:r>
            <a:endParaRPr lang="en-US" sz="4000" smtClean="0">
              <a:latin typeface="Arial" panose="020B0604020202020204" pitchFamily="34" charset="0"/>
              <a:cs typeface="Arial" panose="020B0604020202020204" pitchFamily="34" charset="0"/>
            </a:endParaRPr>
          </a:p>
          <a:p>
            <a:pPr lvl="0" algn="just">
              <a:lnSpc>
                <a:spcPct val="200000"/>
              </a:lnSpc>
            </a:pPr>
            <a:r>
              <a:rPr lang="en-US" sz="4000" smtClean="0">
                <a:latin typeface="Arial" panose="020B0604020202020204" pitchFamily="34" charset="0"/>
                <a:cs typeface="Arial" panose="020B0604020202020204" pitchFamily="34" charset="0"/>
              </a:rPr>
              <a:t>Lý </a:t>
            </a:r>
            <a:r>
              <a:rPr lang="en-US" sz="4000">
                <a:latin typeface="Arial" panose="020B0604020202020204" pitchFamily="34" charset="0"/>
                <a:cs typeface="Arial" panose="020B0604020202020204" pitchFamily="34" charset="0"/>
              </a:rPr>
              <a:t>lẽ dẫn chứng lập luận chặt chẽ để chứng minh sự tài tình của nhà thơ Xuân Quỳnh trong việc khắc họa tiếng gà </a:t>
            </a:r>
            <a:r>
              <a:rPr lang="en-US" sz="4000" smtClean="0">
                <a:latin typeface="Arial" panose="020B0604020202020204" pitchFamily="34" charset="0"/>
                <a:cs typeface="Arial" panose="020B0604020202020204" pitchFamily="34" charset="0"/>
              </a:rPr>
              <a:t>trưa.</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192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9029700"/>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8193" y="9157684"/>
            <a:ext cx="3515914" cy="900524"/>
          </a:xfrm>
          <a:prstGeom prst="rect">
            <a:avLst/>
          </a:prstGeom>
        </p:spPr>
      </p:pic>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73309" y="-647700"/>
            <a:ext cx="2577144" cy="2669359"/>
          </a:xfrm>
          <a:prstGeom prst="rect">
            <a:avLst/>
          </a:prstGeom>
        </p:spPr>
      </p:pic>
      <p:sp>
        <p:nvSpPr>
          <p:cNvPr id="3" name="TextBox 2"/>
          <p:cNvSpPr txBox="1"/>
          <p:nvPr/>
        </p:nvSpPr>
        <p:spPr>
          <a:xfrm>
            <a:off x="1371600" y="1181100"/>
            <a:ext cx="16013975" cy="1103892"/>
          </a:xfrm>
          <a:prstGeom prst="rect">
            <a:avLst/>
          </a:prstGeom>
          <a:noFill/>
        </p:spPr>
        <p:txBody>
          <a:bodyPr wrap="square" rtlCol="0">
            <a:spAutoFit/>
          </a:bodyPr>
          <a:lstStyle/>
          <a:p>
            <a:pPr>
              <a:lnSpc>
                <a:spcPct val="150000"/>
              </a:lnSpc>
            </a:pPr>
            <a:r>
              <a:rPr lang="en-US" sz="5000" b="1" smtClean="0">
                <a:latin typeface="Arial" panose="020B0604020202020204" pitchFamily="34" charset="0"/>
                <a:cs typeface="Arial" panose="020B0604020202020204" pitchFamily="34" charset="0"/>
              </a:rPr>
              <a:t>III. Tổng kết </a:t>
            </a:r>
            <a:endParaRPr lang="en-US" sz="5000" b="1">
              <a:latin typeface="Arial" panose="020B0604020202020204" pitchFamily="34" charset="0"/>
              <a:cs typeface="Arial" panose="020B0604020202020204" pitchFamily="34" charset="0"/>
            </a:endParaRPr>
          </a:p>
        </p:txBody>
      </p:sp>
      <p:sp>
        <p:nvSpPr>
          <p:cNvPr id="4" name="TextBox 3"/>
          <p:cNvSpPr txBox="1"/>
          <p:nvPr/>
        </p:nvSpPr>
        <p:spPr>
          <a:xfrm>
            <a:off x="1361440" y="2597406"/>
            <a:ext cx="15316200" cy="6247864"/>
          </a:xfrm>
          <a:prstGeom prst="rect">
            <a:avLst/>
          </a:prstGeom>
          <a:noFill/>
        </p:spPr>
        <p:txBody>
          <a:bodyPr wrap="square" rtlCol="0">
            <a:spAutoFit/>
          </a:bodyPr>
          <a:lstStyle/>
          <a:p>
            <a:pPr marL="571500" lvl="0" indent="-571500" algn="just">
              <a:lnSpc>
                <a:spcPct val="20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Mục đích</a:t>
            </a:r>
          </a:p>
          <a:p>
            <a:pPr lvl="0" algn="just">
              <a:lnSpc>
                <a:spcPct val="200000"/>
              </a:lnSpc>
            </a:pPr>
            <a:r>
              <a:rPr lang="en-US" sz="4000" smtClean="0">
                <a:latin typeface="Arial" panose="020B0604020202020204" pitchFamily="34" charset="0"/>
                <a:cs typeface="Arial" panose="020B0604020202020204" pitchFamily="34" charset="0"/>
              </a:rPr>
              <a:t>Phân </a:t>
            </a:r>
            <a:r>
              <a:rPr lang="en-US" sz="4000">
                <a:latin typeface="Arial" panose="020B0604020202020204" pitchFamily="34" charset="0"/>
                <a:cs typeface="Arial" panose="020B0604020202020204" pitchFamily="34" charset="0"/>
              </a:rPr>
              <a:t>tích vẻ đẹp nội dung và nghệ thuật của bài thơ. Đồng thời thể hiện sự tài tình của nhà thơ Xuân Quỳnh trong việc sử dụng từ ngữ, biện pháp nghệ thuật ẩn dụ chuyển đổi cảm giác, biện pháp so sánh để gợi nhớ tiếng gà trưa với vô vàn kỉ niệm đáng nhớ.</a:t>
            </a:r>
          </a:p>
        </p:txBody>
      </p:sp>
    </p:spTree>
    <p:extLst>
      <p:ext uri="{BB962C8B-B14F-4D97-AF65-F5344CB8AC3E}">
        <p14:creationId xmlns:p14="http://schemas.microsoft.com/office/powerpoint/2010/main" val="1007460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9029700"/>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470" y="769713"/>
            <a:ext cx="3515914" cy="900524"/>
          </a:xfrm>
          <a:prstGeom prst="rect">
            <a:avLst/>
          </a:prstGeom>
        </p:spPr>
      </p:pic>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73309" y="-647700"/>
            <a:ext cx="2577144" cy="2669359"/>
          </a:xfrm>
          <a:prstGeom prst="rect">
            <a:avLst/>
          </a:prstGeom>
        </p:spPr>
      </p:pic>
      <p:sp>
        <p:nvSpPr>
          <p:cNvPr id="3" name="TextBox 2"/>
          <p:cNvSpPr txBox="1"/>
          <p:nvPr/>
        </p:nvSpPr>
        <p:spPr>
          <a:xfrm>
            <a:off x="1371600" y="1181100"/>
            <a:ext cx="16013975" cy="1103892"/>
          </a:xfrm>
          <a:prstGeom prst="rect">
            <a:avLst/>
          </a:prstGeom>
          <a:noFill/>
        </p:spPr>
        <p:txBody>
          <a:bodyPr wrap="square" rtlCol="0">
            <a:spAutoFit/>
          </a:bodyPr>
          <a:lstStyle/>
          <a:p>
            <a:pPr algn="ctr">
              <a:lnSpc>
                <a:spcPct val="150000"/>
              </a:lnSpc>
            </a:pPr>
            <a:r>
              <a:rPr lang="en-US" sz="5000" b="1" smtClean="0">
                <a:latin typeface="Arial" panose="020B0604020202020204" pitchFamily="34" charset="0"/>
                <a:cs typeface="Arial" panose="020B0604020202020204" pitchFamily="34" charset="0"/>
              </a:rPr>
              <a:t>LUYỆN TẬP</a:t>
            </a:r>
            <a:endParaRPr lang="en-US" sz="5000" b="1">
              <a:latin typeface="Arial" panose="020B0604020202020204" pitchFamily="34" charset="0"/>
              <a:cs typeface="Arial" panose="020B0604020202020204" pitchFamily="34" charset="0"/>
            </a:endParaRPr>
          </a:p>
        </p:txBody>
      </p:sp>
      <p:sp>
        <p:nvSpPr>
          <p:cNvPr id="4" name="TextBox 3"/>
          <p:cNvSpPr txBox="1"/>
          <p:nvPr/>
        </p:nvSpPr>
        <p:spPr>
          <a:xfrm>
            <a:off x="1720487" y="2935868"/>
            <a:ext cx="15316200" cy="2826306"/>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lnSpc>
                <a:spcPct val="200000"/>
              </a:lnSpc>
            </a:pPr>
            <a:r>
              <a:rPr lang="en-US" sz="4000" smtClean="0">
                <a:latin typeface="Arial" panose="020B0604020202020204" pitchFamily="34" charset="0"/>
                <a:cs typeface="Arial" panose="020B0604020202020204" pitchFamily="34" charset="0"/>
              </a:rPr>
              <a:t>Ôn tập lại nội dung của văn bản và hoàn thành phiếu bài tập đã được giao.</a:t>
            </a:r>
            <a:endParaRPr lang="en-US" sz="400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33400" y="6324537"/>
            <a:ext cx="4191000" cy="3824287"/>
          </a:xfrm>
          <a:prstGeom prst="rect">
            <a:avLst/>
          </a:prstGeom>
        </p:spPr>
      </p:pic>
      <p:pic>
        <p:nvPicPr>
          <p:cNvPr id="12"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325600" y="6951015"/>
            <a:ext cx="3578992" cy="2999847"/>
          </a:xfrm>
          <a:prstGeom prst="rect">
            <a:avLst/>
          </a:prstGeom>
        </p:spPr>
      </p:pic>
    </p:spTree>
    <p:extLst>
      <p:ext uri="{BB962C8B-B14F-4D97-AF65-F5344CB8AC3E}">
        <p14:creationId xmlns:p14="http://schemas.microsoft.com/office/powerpoint/2010/main" val="3682093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9033394"/>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470" y="769713"/>
            <a:ext cx="3515914" cy="900524"/>
          </a:xfrm>
          <a:prstGeom prst="rect">
            <a:avLst/>
          </a:prstGeom>
        </p:spPr>
      </p:pic>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73309" y="-647700"/>
            <a:ext cx="2577144" cy="2669359"/>
          </a:xfrm>
          <a:prstGeom prst="rect">
            <a:avLst/>
          </a:prstGeom>
        </p:spPr>
      </p:pic>
      <p:sp>
        <p:nvSpPr>
          <p:cNvPr id="3" name="TextBox 2"/>
          <p:cNvSpPr txBox="1"/>
          <p:nvPr/>
        </p:nvSpPr>
        <p:spPr>
          <a:xfrm>
            <a:off x="1371600" y="1181100"/>
            <a:ext cx="16013975" cy="1103892"/>
          </a:xfrm>
          <a:prstGeom prst="rect">
            <a:avLst/>
          </a:prstGeom>
          <a:noFill/>
        </p:spPr>
        <p:txBody>
          <a:bodyPr wrap="square" rtlCol="0">
            <a:spAutoFit/>
          </a:bodyPr>
          <a:lstStyle/>
          <a:p>
            <a:pPr algn="ctr">
              <a:lnSpc>
                <a:spcPct val="150000"/>
              </a:lnSpc>
            </a:pPr>
            <a:r>
              <a:rPr lang="en-US" sz="5000" b="1" smtClean="0">
                <a:latin typeface="Arial" panose="020B0604020202020204" pitchFamily="34" charset="0"/>
                <a:cs typeface="Arial" panose="020B0604020202020204" pitchFamily="34" charset="0"/>
              </a:rPr>
              <a:t>VẬN DỤNG</a:t>
            </a:r>
            <a:endParaRPr lang="en-US" sz="5000" b="1">
              <a:latin typeface="Arial" panose="020B0604020202020204" pitchFamily="34" charset="0"/>
              <a:cs typeface="Arial" panose="020B0604020202020204" pitchFamily="34" charset="0"/>
            </a:endParaRPr>
          </a:p>
        </p:txBody>
      </p:sp>
      <p:sp>
        <p:nvSpPr>
          <p:cNvPr id="6" name="Rounded Rectangle 5"/>
          <p:cNvSpPr/>
          <p:nvPr/>
        </p:nvSpPr>
        <p:spPr>
          <a:xfrm>
            <a:off x="2368187" y="2898150"/>
            <a:ext cx="14020800" cy="3505200"/>
          </a:xfrm>
          <a:prstGeom prst="roundRect">
            <a:avLst/>
          </a:prstGeom>
          <a:solidFill>
            <a:srgbClr val="FFCC66"/>
          </a:solidFill>
          <a:ln>
            <a:solidFill>
              <a:srgbClr val="FFA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Viết đoạn văn (khoảng 5 - 7 câu) trình bày cảm nhận của em về nhân vật tác giả anh chiến sĩ.</a:t>
            </a:r>
          </a:p>
        </p:txBody>
      </p:sp>
      <p:pic>
        <p:nvPicPr>
          <p:cNvPr id="13" name="Picture 9"/>
          <p:cNvPicPr>
            <a:picLocks noChangeAspect="1"/>
          </p:cNvPicPr>
          <p:nvPr/>
        </p:nvPicPr>
        <p:blipFill>
          <a:blip r:embed="rId15"/>
          <a:srcRect/>
          <a:stretch>
            <a:fillRect/>
          </a:stretch>
        </p:blipFill>
        <p:spPr>
          <a:xfrm>
            <a:off x="212146" y="5307866"/>
            <a:ext cx="8017454" cy="4750341"/>
          </a:xfrm>
          <a:prstGeom prst="rect">
            <a:avLst/>
          </a:prstGeom>
        </p:spPr>
      </p:pic>
    </p:spTree>
    <p:extLst>
      <p:ext uri="{BB962C8B-B14F-4D97-AF65-F5344CB8AC3E}">
        <p14:creationId xmlns:p14="http://schemas.microsoft.com/office/powerpoint/2010/main" val="3060224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41152" y="612216"/>
            <a:ext cx="17436208" cy="963746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39357"/>
          <a:stretch>
            <a:fillRect/>
          </a:stretch>
        </p:blipFill>
        <p:spPr>
          <a:xfrm flipH="1">
            <a:off x="1769972" y="4985659"/>
            <a:ext cx="7000356" cy="438059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39357"/>
          <a:stretch>
            <a:fillRect/>
          </a:stretch>
        </p:blipFill>
        <p:spPr>
          <a:xfrm flipH="1">
            <a:off x="9908952" y="5026025"/>
            <a:ext cx="7000356" cy="438059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055220" y="282120"/>
            <a:ext cx="8203580" cy="380235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843305" y="-1325018"/>
            <a:ext cx="5744010" cy="4114800"/>
          </a:xfrm>
          <a:prstGeom prst="rect">
            <a:avLst/>
          </a:prstGeom>
        </p:spPr>
      </p:pic>
      <p:sp>
        <p:nvSpPr>
          <p:cNvPr id="9" name="TextBox 9"/>
          <p:cNvSpPr txBox="1"/>
          <p:nvPr/>
        </p:nvSpPr>
        <p:spPr>
          <a:xfrm>
            <a:off x="2217080" y="6013241"/>
            <a:ext cx="6106139" cy="1846659"/>
          </a:xfrm>
          <a:prstGeom prst="rect">
            <a:avLst/>
          </a:prstGeom>
        </p:spPr>
        <p:txBody>
          <a:bodyPr wrap="square" lIns="0" tIns="0" rIns="0" bIns="0" rtlCol="0" anchor="t">
            <a:spAutoFit/>
          </a:bodyPr>
          <a:lstStyle/>
          <a:p>
            <a:pPr algn="ctr">
              <a:lnSpc>
                <a:spcPct val="150000"/>
              </a:lnSpc>
            </a:pPr>
            <a:r>
              <a:rPr lang="vi-VN" sz="4000">
                <a:solidFill>
                  <a:srgbClr val="000000"/>
                </a:solidFill>
              </a:rPr>
              <a:t>Ôn tập lại văn bản Vẻ đẹp của bài thơ Tiếng gà trưa </a:t>
            </a:r>
            <a:endParaRPr lang="en-US" sz="4000">
              <a:solidFill>
                <a:srgbClr val="000000"/>
              </a:solidFill>
            </a:endParaRPr>
          </a:p>
        </p:txBody>
      </p:sp>
      <p:sp>
        <p:nvSpPr>
          <p:cNvPr id="11" name="TextBox 11"/>
          <p:cNvSpPr txBox="1"/>
          <p:nvPr/>
        </p:nvSpPr>
        <p:spPr>
          <a:xfrm>
            <a:off x="5679526" y="1770760"/>
            <a:ext cx="7070567" cy="923330"/>
          </a:xfrm>
          <a:prstGeom prst="rect">
            <a:avLst/>
          </a:prstGeom>
        </p:spPr>
        <p:txBody>
          <a:bodyPr wrap="square" lIns="0" tIns="0" rIns="0" bIns="0" rtlCol="0" anchor="t">
            <a:spAutoFit/>
          </a:bodyPr>
          <a:lstStyle/>
          <a:p>
            <a:pPr algn="ctr">
              <a:lnSpc>
                <a:spcPts val="7200"/>
              </a:lnSpc>
            </a:pPr>
            <a:r>
              <a:rPr lang="en-US" sz="5000" b="1" smtClean="0">
                <a:latin typeface="Arial" panose="020B0604020202020204" pitchFamily="34" charset="0"/>
                <a:cs typeface="Arial" panose="020B0604020202020204" pitchFamily="34" charset="0"/>
              </a:rPr>
              <a:t>HƯỚNG DẪN VỀ NHÀ</a:t>
            </a:r>
            <a:endParaRPr lang="en-US" sz="5000" b="1">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10663" y="996023"/>
            <a:ext cx="2577144" cy="2669359"/>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235805" y="282120"/>
            <a:ext cx="3515914" cy="900524"/>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564266" y="2904896"/>
            <a:ext cx="1520971" cy="1520971"/>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387295" y="-1762818"/>
            <a:ext cx="5744010" cy="4114800"/>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23007" y="732382"/>
            <a:ext cx="2036293" cy="2109155"/>
          </a:xfrm>
          <a:prstGeom prst="rect">
            <a:avLst/>
          </a:prstGeom>
        </p:spPr>
      </p:pic>
      <p:sp>
        <p:nvSpPr>
          <p:cNvPr id="17" name="TextBox 9"/>
          <p:cNvSpPr txBox="1"/>
          <p:nvPr/>
        </p:nvSpPr>
        <p:spPr>
          <a:xfrm>
            <a:off x="10280934" y="6127310"/>
            <a:ext cx="6106139" cy="1732590"/>
          </a:xfrm>
          <a:prstGeom prst="rect">
            <a:avLst/>
          </a:prstGeom>
        </p:spPr>
        <p:txBody>
          <a:bodyPr wrap="square" lIns="0" tIns="0" rIns="0" bIns="0" rtlCol="0" anchor="t">
            <a:spAutoFit/>
          </a:bodyPr>
          <a:lstStyle/>
          <a:p>
            <a:pPr algn="ctr">
              <a:lnSpc>
                <a:spcPct val="150000"/>
              </a:lnSpc>
            </a:pPr>
            <a:r>
              <a:rPr lang="en-US" sz="4000" smtClean="0">
                <a:solidFill>
                  <a:srgbClr val="000000"/>
                </a:solidFill>
                <a:latin typeface="Arial" panose="020B0604020202020204" pitchFamily="34" charset="0"/>
                <a:cs typeface="Arial" panose="020B0604020202020204" pitchFamily="34" charset="0"/>
              </a:rPr>
              <a:t>Soan bài</a:t>
            </a:r>
          </a:p>
          <a:p>
            <a:pPr algn="ctr">
              <a:lnSpc>
                <a:spcPct val="150000"/>
              </a:lnSpc>
            </a:pPr>
            <a:r>
              <a:rPr lang="en-US" sz="4000" smtClean="0">
                <a:solidFill>
                  <a:srgbClr val="000000"/>
                </a:solidFill>
                <a:latin typeface="Arial" panose="020B0604020202020204" pitchFamily="34" charset="0"/>
                <a:cs typeface="Arial" panose="020B0604020202020204" pitchFamily="34" charset="0"/>
              </a:rPr>
              <a:t> Thực hành tiếng Việt</a:t>
            </a:r>
            <a:endParaRPr lang="en-US" sz="4000">
              <a:solidFill>
                <a:srgbClr val="000000"/>
              </a:solidFill>
              <a:latin typeface="Arial" panose="020B0604020202020204" pitchFamily="34" charset="0"/>
              <a:cs typeface="Arial" panose="020B0604020202020204" pitchFamily="34" charset="0"/>
            </a:endParaRPr>
          </a:p>
        </p:txBody>
      </p:sp>
      <p:pic>
        <p:nvPicPr>
          <p:cNvPr id="18"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31837" y="7947082"/>
            <a:ext cx="2134796" cy="1996034"/>
          </a:xfrm>
          <a:prstGeom prst="rect">
            <a:avLst/>
          </a:prstGeom>
        </p:spPr>
      </p:pic>
      <p:pic>
        <p:nvPicPr>
          <p:cNvPr id="19"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479158" y="7519247"/>
            <a:ext cx="2548454" cy="2548454"/>
          </a:xfrm>
          <a:prstGeom prst="rect">
            <a:avLst/>
          </a:prstGeom>
        </p:spPr>
      </p:pic>
      <p:pic>
        <p:nvPicPr>
          <p:cNvPr id="20" name="Picture 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83709" y="4352219"/>
            <a:ext cx="1242987" cy="148618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485838" y="1963968"/>
            <a:ext cx="13049562" cy="678478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84478" y="1751107"/>
            <a:ext cx="12993722" cy="6784785"/>
          </a:xfrm>
          <a:prstGeom prst="rect">
            <a:avLst/>
          </a:prstGeom>
        </p:spPr>
      </p:pic>
      <p:sp>
        <p:nvSpPr>
          <p:cNvPr id="4" name="TextBox 4"/>
          <p:cNvSpPr txBox="1"/>
          <p:nvPr/>
        </p:nvSpPr>
        <p:spPr>
          <a:xfrm>
            <a:off x="3808137" y="2769417"/>
            <a:ext cx="11918849" cy="4308872"/>
          </a:xfrm>
          <a:prstGeom prst="rect">
            <a:avLst/>
          </a:prstGeom>
        </p:spPr>
        <p:txBody>
          <a:bodyPr wrap="square" lIns="0" tIns="0" rIns="0" bIns="0" rtlCol="0" anchor="t">
            <a:spAutoFit/>
          </a:bodyPr>
          <a:lstStyle/>
          <a:p>
            <a:pPr algn="ctr">
              <a:lnSpc>
                <a:spcPts val="16799"/>
              </a:lnSpc>
            </a:pPr>
            <a:r>
              <a:rPr lang="en-US" sz="6500" b="1" smtClean="0">
                <a:solidFill>
                  <a:srgbClr val="000000"/>
                </a:solidFill>
                <a:latin typeface="Arial" panose="020B0604020202020204" pitchFamily="34" charset="0"/>
                <a:cs typeface="Arial" panose="020B0604020202020204" pitchFamily="34" charset="0"/>
              </a:rPr>
              <a:t>CẢM ƠN CÁC EM ĐÃ CHÚ Ý LẮNG NGHE BÀI GIẢNG!</a:t>
            </a:r>
            <a:endParaRPr lang="en-US" sz="6500" b="1">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90796">
            <a:off x="2538710" y="1422261"/>
            <a:ext cx="1894257" cy="1083413"/>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37095">
            <a:off x="2860322" y="1369521"/>
            <a:ext cx="932706" cy="35442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833700" y="654384"/>
            <a:ext cx="1025746" cy="279287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278101" y="7188042"/>
            <a:ext cx="2422775" cy="242277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396443" y="6760885"/>
            <a:ext cx="6465256" cy="355001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sp>
        <p:nvSpPr>
          <p:cNvPr id="12" name="TextBox 11"/>
          <p:cNvSpPr txBox="1"/>
          <p:nvPr/>
        </p:nvSpPr>
        <p:spPr>
          <a:xfrm>
            <a:off x="1143000" y="1104900"/>
            <a:ext cx="6477000" cy="861774"/>
          </a:xfrm>
          <a:prstGeom prst="rect">
            <a:avLst/>
          </a:prstGeom>
          <a:noFill/>
        </p:spPr>
        <p:txBody>
          <a:bodyPr wrap="square" rtlCol="0">
            <a:spAutoFit/>
          </a:bodyPr>
          <a:lstStyle/>
          <a:p>
            <a:r>
              <a:rPr lang="en-US" sz="5000" b="1" smtClean="0">
                <a:latin typeface="Arial" panose="020B0604020202020204" pitchFamily="34" charset="0"/>
                <a:cs typeface="Arial" panose="020B0604020202020204" pitchFamily="34" charset="0"/>
              </a:rPr>
              <a:t>KHỞI ĐỘNG</a:t>
            </a:r>
            <a:endParaRPr lang="en-US" sz="5000" b="1">
              <a:latin typeface="Arial" panose="020B0604020202020204" pitchFamily="34" charset="0"/>
              <a:cs typeface="Arial" panose="020B0604020202020204" pitchFamily="34" charset="0"/>
            </a:endParaRPr>
          </a:p>
        </p:txBody>
      </p:sp>
      <p:pic>
        <p:nvPicPr>
          <p:cNvPr id="1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480" y="6205220"/>
            <a:ext cx="4236602" cy="4114800"/>
          </a:xfrm>
          <a:prstGeom prst="rect">
            <a:avLst/>
          </a:prstGeom>
        </p:spPr>
      </p:pic>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55200" y="5579014"/>
            <a:ext cx="8205942" cy="4610100"/>
          </a:xfrm>
          <a:prstGeom prst="rect">
            <a:avLst/>
          </a:prstGeom>
        </p:spPr>
      </p:pic>
      <p:sp>
        <p:nvSpPr>
          <p:cNvPr id="23" name="Oval Callout 22"/>
          <p:cNvSpPr/>
          <p:nvPr/>
        </p:nvSpPr>
        <p:spPr>
          <a:xfrm>
            <a:off x="2087821" y="2247900"/>
            <a:ext cx="9540299" cy="4777026"/>
          </a:xfrm>
          <a:prstGeom prst="wedgeEllipseCallout">
            <a:avLst>
              <a:gd name="adj1" fmla="val 38321"/>
              <a:gd name="adj2" fmla="val 46601"/>
            </a:avLst>
          </a:prstGeom>
          <a:solidFill>
            <a:srgbClr val="EDCC3E"/>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smtClean="0">
                <a:solidFill>
                  <a:schemeClr val="tx1"/>
                </a:solidFill>
                <a:latin typeface="Arial" panose="020B0604020202020204" pitchFamily="34" charset="0"/>
                <a:cs typeface="Arial" panose="020B0604020202020204" pitchFamily="34" charset="0"/>
              </a:rPr>
              <a:t>Khi nhắc đến bài thơ Tiếng gà trưa em nhớ đến điều gì?</a:t>
            </a:r>
            <a:endParaRPr lang="en-US" sz="450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23481" y="1225611"/>
            <a:ext cx="12003856" cy="72923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34936">
            <a:off x="12743163" y="787891"/>
            <a:ext cx="2347568" cy="2292080"/>
          </a:xfrm>
          <a:prstGeom prst="rect">
            <a:avLst/>
          </a:prstGeom>
        </p:spPr>
      </p:pic>
      <p:sp>
        <p:nvSpPr>
          <p:cNvPr id="4" name="TextBox 4"/>
          <p:cNvSpPr txBox="1"/>
          <p:nvPr/>
        </p:nvSpPr>
        <p:spPr>
          <a:xfrm>
            <a:off x="4022633" y="2702171"/>
            <a:ext cx="10161343" cy="4462760"/>
          </a:xfrm>
          <a:prstGeom prst="rect">
            <a:avLst/>
          </a:prstGeom>
        </p:spPr>
        <p:txBody>
          <a:bodyPr lIns="0" tIns="0" rIns="0" bIns="0" rtlCol="0" anchor="t">
            <a:spAutoFit/>
          </a:bodyPr>
          <a:lstStyle/>
          <a:p>
            <a:pPr algn="ctr">
              <a:lnSpc>
                <a:spcPts val="11620"/>
              </a:lnSpc>
            </a:pPr>
            <a:r>
              <a:rPr lang="vi-VN" sz="6500" b="1" smtClean="0"/>
              <a:t>TIẾT</a:t>
            </a:r>
            <a:r>
              <a:rPr lang="en-US" sz="6500" b="1" smtClean="0"/>
              <a:t>…</a:t>
            </a:r>
            <a:r>
              <a:rPr lang="vi-VN" sz="6500" b="1" smtClean="0"/>
              <a:t>  </a:t>
            </a:r>
            <a:r>
              <a:rPr lang="vi-VN" sz="6500" b="1"/>
              <a:t>: VĂN BẢN 2. </a:t>
            </a:r>
            <a:endParaRPr lang="en-US" sz="6500" b="1" smtClean="0"/>
          </a:p>
          <a:p>
            <a:pPr algn="ctr">
              <a:lnSpc>
                <a:spcPts val="11620"/>
              </a:lnSpc>
            </a:pPr>
            <a:r>
              <a:rPr lang="vi-VN" sz="6500" b="1" smtClean="0"/>
              <a:t>VẺ </a:t>
            </a:r>
            <a:r>
              <a:rPr lang="vi-VN" sz="6500" b="1"/>
              <a:t>ĐẸP CỦA BÀI THƠ TIẾNG GÀ TRƯA</a:t>
            </a:r>
            <a:endParaRPr lang="en-US" sz="6500" b="1"/>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71930" y="3736911"/>
            <a:ext cx="4496816" cy="679463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876478" y="1028700"/>
            <a:ext cx="3079240" cy="107773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663090" y="7901731"/>
            <a:ext cx="2874589" cy="100610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34936">
            <a:off x="4488702" y="6545580"/>
            <a:ext cx="2347568" cy="229208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89243">
            <a:off x="14214569" y="2762864"/>
            <a:ext cx="5226946" cy="476127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780683">
            <a:off x="-4818461" y="-467635"/>
            <a:ext cx="17308046" cy="95666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35136" y="964587"/>
            <a:ext cx="1662490" cy="15718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94447" y="1285268"/>
            <a:ext cx="5146230" cy="7973032"/>
          </a:xfrm>
          <a:prstGeom prst="rect">
            <a:avLst/>
          </a:prstGeom>
        </p:spPr>
      </p:pic>
      <p:sp>
        <p:nvSpPr>
          <p:cNvPr id="5" name="TextBox 5"/>
          <p:cNvSpPr txBox="1"/>
          <p:nvPr/>
        </p:nvSpPr>
        <p:spPr>
          <a:xfrm>
            <a:off x="9622416" y="1201734"/>
            <a:ext cx="6374077" cy="930448"/>
          </a:xfrm>
          <a:prstGeom prst="rect">
            <a:avLst/>
          </a:prstGeom>
        </p:spPr>
        <p:txBody>
          <a:bodyPr lIns="0" tIns="0" rIns="0" bIns="0" rtlCol="0" anchor="t">
            <a:spAutoFit/>
          </a:bodyPr>
          <a:lstStyle/>
          <a:p>
            <a:pPr algn="ctr">
              <a:lnSpc>
                <a:spcPts val="8000"/>
              </a:lnSpc>
            </a:pPr>
            <a:r>
              <a:rPr lang="en-US" sz="5000" b="1" smtClean="0">
                <a:solidFill>
                  <a:srgbClr val="000000"/>
                </a:solidFill>
                <a:latin typeface="Arial" panose="020B0604020202020204" pitchFamily="34" charset="0"/>
                <a:cs typeface="Arial" panose="020B0604020202020204" pitchFamily="34" charset="0"/>
              </a:rPr>
              <a:t>NỘI DUNG BÀI HỌC</a:t>
            </a:r>
            <a:endParaRPr lang="en-US" sz="5000" b="1">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7932655" y="2658415"/>
            <a:ext cx="9753600" cy="6555641"/>
          </a:xfrm>
          <a:prstGeom prst="rect">
            <a:avLst/>
          </a:prstGeom>
          <a:noFill/>
        </p:spPr>
        <p:txBody>
          <a:bodyPr wrap="square" rtlCol="0">
            <a:spAutoFit/>
          </a:bodyPr>
          <a:lstStyle/>
          <a:p>
            <a:pPr>
              <a:lnSpc>
                <a:spcPct val="150000"/>
              </a:lnSpc>
            </a:pPr>
            <a:r>
              <a:rPr lang="en-US" sz="4000" b="1" smtClean="0">
                <a:latin typeface="Arial" panose="020B0604020202020204" pitchFamily="34" charset="0"/>
                <a:cs typeface="Arial" panose="020B0604020202020204" pitchFamily="34" charset="0"/>
              </a:rPr>
              <a:t>I. TÌM HIỂU CHUNG</a:t>
            </a:r>
          </a:p>
          <a:p>
            <a:pPr marL="742950" indent="-742950">
              <a:lnSpc>
                <a:spcPct val="150000"/>
              </a:lnSpc>
              <a:buFont typeface="+mj-lt"/>
              <a:buAutoNum type="arabicPeriod"/>
            </a:pPr>
            <a:r>
              <a:rPr lang="en-US" sz="4000" smtClean="0">
                <a:latin typeface="Arial" panose="020B0604020202020204" pitchFamily="34" charset="0"/>
                <a:cs typeface="Arial" panose="020B0604020202020204" pitchFamily="34" charset="0"/>
              </a:rPr>
              <a:t>Tác giả, tác phẩm</a:t>
            </a:r>
          </a:p>
          <a:p>
            <a:pPr marL="742950" indent="-742950">
              <a:lnSpc>
                <a:spcPct val="150000"/>
              </a:lnSpc>
              <a:buFont typeface="+mj-lt"/>
              <a:buAutoNum type="arabicPeriod"/>
            </a:pPr>
            <a:r>
              <a:rPr lang="en-US" sz="4000" smtClean="0">
                <a:latin typeface="Arial" panose="020B0604020202020204" pitchFamily="34" charset="0"/>
                <a:cs typeface="Arial" panose="020B0604020202020204" pitchFamily="34" charset="0"/>
              </a:rPr>
              <a:t>Tìm hiểu khái quát về văn bản</a:t>
            </a:r>
          </a:p>
          <a:p>
            <a:pPr>
              <a:lnSpc>
                <a:spcPct val="150000"/>
              </a:lnSpc>
            </a:pPr>
            <a:r>
              <a:rPr lang="en-US" sz="4000" b="1" smtClean="0">
                <a:latin typeface="Arial" panose="020B0604020202020204" pitchFamily="34" charset="0"/>
                <a:cs typeface="Arial" panose="020B0604020202020204" pitchFamily="34" charset="0"/>
              </a:rPr>
              <a:t>II. TÌM HIỂU CHI TIẾT</a:t>
            </a:r>
          </a:p>
          <a:p>
            <a:pPr marL="742950" indent="-742950">
              <a:lnSpc>
                <a:spcPct val="150000"/>
              </a:lnSpc>
              <a:buFont typeface="+mj-lt"/>
              <a:buAutoNum type="arabicPeriod"/>
            </a:pPr>
            <a:r>
              <a:rPr lang="en-US" sz="4000" smtClean="0">
                <a:latin typeface="Arial" panose="020B0604020202020204" pitchFamily="34" charset="0"/>
                <a:cs typeface="Arial" panose="020B0604020202020204" pitchFamily="34" charset="0"/>
              </a:rPr>
              <a:t>Thứ tự phân tích bài thơ Tiếng gà trưa</a:t>
            </a:r>
          </a:p>
          <a:p>
            <a:pPr marL="742950" indent="-742950">
              <a:lnSpc>
                <a:spcPct val="150000"/>
              </a:lnSpc>
              <a:buFont typeface="+mj-lt"/>
              <a:buAutoNum type="arabicPeriod"/>
            </a:pPr>
            <a:r>
              <a:rPr lang="en-US" sz="4000" smtClean="0">
                <a:latin typeface="Arial" panose="020B0604020202020204" pitchFamily="34" charset="0"/>
                <a:cs typeface="Arial" panose="020B0604020202020204" pitchFamily="34" charset="0"/>
              </a:rPr>
              <a:t>Tìm hiểu bài</a:t>
            </a:r>
          </a:p>
          <a:p>
            <a:pPr>
              <a:lnSpc>
                <a:spcPct val="150000"/>
              </a:lnSpc>
            </a:pPr>
            <a:r>
              <a:rPr lang="en-US" sz="4000" b="1" smtClean="0">
                <a:latin typeface="Arial" panose="020B0604020202020204" pitchFamily="34" charset="0"/>
                <a:cs typeface="Arial" panose="020B0604020202020204" pitchFamily="34" charset="0"/>
              </a:rPr>
              <a:t>III. TỔNG KẾT </a:t>
            </a:r>
            <a:endParaRPr lang="en-US" sz="4000" b="1">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sp>
        <p:nvSpPr>
          <p:cNvPr id="12" name="TextBox 11"/>
          <p:cNvSpPr txBox="1"/>
          <p:nvPr/>
        </p:nvSpPr>
        <p:spPr>
          <a:xfrm>
            <a:off x="1143000" y="1104900"/>
            <a:ext cx="6477000" cy="861774"/>
          </a:xfrm>
          <a:prstGeom prst="rect">
            <a:avLst/>
          </a:prstGeom>
          <a:noFill/>
        </p:spPr>
        <p:txBody>
          <a:bodyPr wrap="square" rtlCol="0">
            <a:spAutoFit/>
          </a:bodyPr>
          <a:lstStyle/>
          <a:p>
            <a:r>
              <a:rPr lang="en-US" sz="5000" b="1" smtClean="0">
                <a:latin typeface="Arial" panose="020B0604020202020204" pitchFamily="34" charset="0"/>
                <a:cs typeface="Arial" panose="020B0604020202020204" pitchFamily="34" charset="0"/>
              </a:rPr>
              <a:t>I. Tìm hiểu chung</a:t>
            </a:r>
            <a:endParaRPr lang="en-US" sz="5000" b="1">
              <a:latin typeface="Arial" panose="020B0604020202020204" pitchFamily="34" charset="0"/>
              <a:cs typeface="Arial" panose="020B0604020202020204" pitchFamily="34" charset="0"/>
            </a:endParaRPr>
          </a:p>
        </p:txBody>
      </p:sp>
      <p:pic>
        <p:nvPicPr>
          <p:cNvPr id="1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16200" y="201107"/>
            <a:ext cx="2577144" cy="2669359"/>
          </a:xfrm>
          <a:prstGeom prst="rect">
            <a:avLst/>
          </a:prstGeom>
        </p:spPr>
      </p:pic>
      <p:sp>
        <p:nvSpPr>
          <p:cNvPr id="3" name="TextBox 2"/>
          <p:cNvSpPr txBox="1"/>
          <p:nvPr/>
        </p:nvSpPr>
        <p:spPr>
          <a:xfrm>
            <a:off x="1143000" y="2247900"/>
            <a:ext cx="9144000"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1. Tác giả, tác phẩm</a:t>
            </a:r>
            <a:endParaRPr lang="en-US" sz="4500" b="1">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1148080" y="3313956"/>
            <a:ext cx="5410200" cy="707886"/>
          </a:xfrm>
          <a:prstGeom prst="rect">
            <a:avLst/>
          </a:prstGeom>
          <a:noFill/>
        </p:spPr>
        <p:txBody>
          <a:bodyPr wrap="square" rtlCol="0">
            <a:spAutoFit/>
          </a:bodyPr>
          <a:lstStyle/>
          <a:p>
            <a:r>
              <a:rPr lang="en-US" sz="4000" b="1" smtClean="0">
                <a:latin typeface="Arial" panose="020B0604020202020204" pitchFamily="34" charset="0"/>
                <a:cs typeface="Arial" panose="020B0604020202020204" pitchFamily="34" charset="0"/>
              </a:rPr>
              <a:t>a. Tác giả</a:t>
            </a:r>
            <a:endParaRPr lang="en-US" sz="4000" b="1">
              <a:latin typeface="Arial" panose="020B0604020202020204" pitchFamily="34" charset="0"/>
              <a:cs typeface="Arial" panose="020B0604020202020204" pitchFamily="34" charset="0"/>
            </a:endParaRPr>
          </a:p>
        </p:txBody>
      </p:sp>
      <p:sp>
        <p:nvSpPr>
          <p:cNvPr id="5" name="TextBox 4"/>
          <p:cNvSpPr txBox="1"/>
          <p:nvPr/>
        </p:nvSpPr>
        <p:spPr>
          <a:xfrm>
            <a:off x="1143000" y="4305300"/>
            <a:ext cx="13868400" cy="2862322"/>
          </a:xfrm>
          <a:prstGeom prst="rect">
            <a:avLst/>
          </a:prstGeom>
          <a:noFill/>
        </p:spPr>
        <p:txBody>
          <a:bodyPr wrap="square" rtlCol="0">
            <a:spAutoFit/>
          </a:bodyPr>
          <a:lstStyle/>
          <a:p>
            <a:pPr marL="571500" indent="-571500">
              <a:lnSpc>
                <a:spcPct val="150000"/>
              </a:lnSpc>
              <a:buFontTx/>
              <a:buChar char="-"/>
            </a:pPr>
            <a:r>
              <a:rPr lang="en-US" sz="4000" smtClean="0">
                <a:latin typeface="Arial" panose="020B0604020202020204" pitchFamily="34" charset="0"/>
                <a:cs typeface="Arial" panose="020B0604020202020204" pitchFamily="34" charset="0"/>
              </a:rPr>
              <a:t>Tên</a:t>
            </a:r>
            <a:r>
              <a:rPr lang="en-US" sz="4000">
                <a:latin typeface="Arial" panose="020B0604020202020204" pitchFamily="34" charset="0"/>
                <a:cs typeface="Arial" panose="020B0604020202020204" pitchFamily="34" charset="0"/>
              </a:rPr>
              <a:t>: Đinh Trọng </a:t>
            </a:r>
            <a:r>
              <a:rPr lang="en-US" sz="4000" smtClean="0">
                <a:latin typeface="Arial" panose="020B0604020202020204" pitchFamily="34" charset="0"/>
                <a:cs typeface="Arial" panose="020B0604020202020204" pitchFamily="34" charset="0"/>
              </a:rPr>
              <a:t>Lạc</a:t>
            </a:r>
          </a:p>
          <a:p>
            <a:pPr marL="571500" indent="-571500">
              <a:lnSpc>
                <a:spcPct val="150000"/>
              </a:lnSpc>
              <a:buFontTx/>
              <a:buChar char="-"/>
            </a:pPr>
            <a:r>
              <a:rPr lang="en-US" sz="4000" smtClean="0">
                <a:latin typeface="Arial" panose="020B0604020202020204" pitchFamily="34" charset="0"/>
                <a:cs typeface="Arial" panose="020B0604020202020204" pitchFamily="34" charset="0"/>
              </a:rPr>
              <a:t>Năm </a:t>
            </a:r>
            <a:r>
              <a:rPr lang="en-US" sz="4000">
                <a:latin typeface="Arial" panose="020B0604020202020204" pitchFamily="34" charset="0"/>
                <a:cs typeface="Arial" panose="020B0604020202020204" pitchFamily="34" charset="0"/>
              </a:rPr>
              <a:t>sinh – năm mất: 1928 – 2000 </a:t>
            </a:r>
            <a:endParaRPr lang="en-US" sz="4000" smtClean="0">
              <a:latin typeface="Arial" panose="020B0604020202020204" pitchFamily="34" charset="0"/>
              <a:cs typeface="Arial" panose="020B0604020202020204" pitchFamily="34" charset="0"/>
            </a:endParaRPr>
          </a:p>
          <a:p>
            <a:pPr marL="571500" indent="-571500">
              <a:lnSpc>
                <a:spcPct val="150000"/>
              </a:lnSpc>
              <a:buFontTx/>
              <a:buChar char="-"/>
            </a:pPr>
            <a:r>
              <a:rPr lang="en-US" sz="4000" smtClean="0">
                <a:latin typeface="Arial" panose="020B0604020202020204" pitchFamily="34" charset="0"/>
                <a:cs typeface="Arial" panose="020B0604020202020204" pitchFamily="34" charset="0"/>
              </a:rPr>
              <a:t>Quê </a:t>
            </a:r>
            <a:r>
              <a:rPr lang="en-US" sz="4000">
                <a:latin typeface="Arial" panose="020B0604020202020204" pitchFamily="34" charset="0"/>
                <a:cs typeface="Arial" panose="020B0604020202020204" pitchFamily="34" charset="0"/>
              </a:rPr>
              <a:t>quán: Hà Nội</a:t>
            </a:r>
          </a:p>
        </p:txBody>
      </p:sp>
      <p:pic>
        <p:nvPicPr>
          <p:cNvPr id="11"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372057" y="7011409"/>
            <a:ext cx="3030113" cy="2857566"/>
          </a:xfrm>
          <a:prstGeom prst="rect">
            <a:avLst/>
          </a:prstGeom>
        </p:spPr>
      </p:pic>
      <p:pic>
        <p:nvPicPr>
          <p:cNvPr id="14" name="Picture 4"/>
          <p:cNvPicPr>
            <a:picLocks noChangeAspect="1"/>
          </p:cNvPicPr>
          <p:nvPr/>
        </p:nvPicPr>
        <p:blipFill rotWithShape="1">
          <a:blip r:embed="rId22"/>
          <a:srcRect l="56360"/>
          <a:stretch/>
        </p:blipFill>
        <p:spPr>
          <a:xfrm>
            <a:off x="11259921" y="857837"/>
            <a:ext cx="5344851" cy="9757248"/>
          </a:xfrm>
          <a:prstGeom prst="rect">
            <a:avLst/>
          </a:prstGeom>
        </p:spPr>
      </p:pic>
    </p:spTree>
    <p:extLst>
      <p:ext uri="{BB962C8B-B14F-4D97-AF65-F5344CB8AC3E}">
        <p14:creationId xmlns:p14="http://schemas.microsoft.com/office/powerpoint/2010/main" val="20908664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additive="base">
                                        <p:cTn id="3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 calcmode="lin" valueType="num">
                                      <p:cBhvr additive="base">
                                        <p:cTn id="3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1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16200" y="201107"/>
            <a:ext cx="2577144" cy="2669359"/>
          </a:xfrm>
          <a:prstGeom prst="rect">
            <a:avLst/>
          </a:prstGeom>
        </p:spPr>
      </p:pic>
      <p:pic>
        <p:nvPicPr>
          <p:cNvPr id="7"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98604" y="5971092"/>
            <a:ext cx="2659190" cy="4114800"/>
          </a:xfrm>
          <a:prstGeom prst="rect">
            <a:avLst/>
          </a:prstGeom>
        </p:spPr>
      </p:pic>
      <p:sp>
        <p:nvSpPr>
          <p:cNvPr id="4" name="TextBox 3"/>
          <p:cNvSpPr txBox="1"/>
          <p:nvPr/>
        </p:nvSpPr>
        <p:spPr>
          <a:xfrm>
            <a:off x="1447800" y="1616647"/>
            <a:ext cx="5410200" cy="707886"/>
          </a:xfrm>
          <a:prstGeom prst="rect">
            <a:avLst/>
          </a:prstGeom>
          <a:noFill/>
        </p:spPr>
        <p:txBody>
          <a:bodyPr wrap="square" rtlCol="0">
            <a:spAutoFit/>
          </a:bodyPr>
          <a:lstStyle/>
          <a:p>
            <a:r>
              <a:rPr lang="en-US" sz="4000" b="1" smtClean="0">
                <a:latin typeface="Arial" panose="020B0604020202020204" pitchFamily="34" charset="0"/>
                <a:cs typeface="Arial" panose="020B0604020202020204" pitchFamily="34" charset="0"/>
              </a:rPr>
              <a:t>b. Tác phẩm</a:t>
            </a:r>
            <a:endParaRPr lang="en-US" sz="4000" b="1">
              <a:latin typeface="Arial" panose="020B0604020202020204" pitchFamily="34" charset="0"/>
              <a:cs typeface="Arial" panose="020B0604020202020204" pitchFamily="34" charset="0"/>
            </a:endParaRPr>
          </a:p>
        </p:txBody>
      </p:sp>
      <p:sp>
        <p:nvSpPr>
          <p:cNvPr id="5" name="TextBox 4"/>
          <p:cNvSpPr txBox="1"/>
          <p:nvPr/>
        </p:nvSpPr>
        <p:spPr>
          <a:xfrm>
            <a:off x="1447800" y="2870466"/>
            <a:ext cx="14859000" cy="5632311"/>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vi-VN" sz="4000">
                <a:cs typeface="Arial" panose="020B0604020202020204" pitchFamily="34" charset="0"/>
              </a:rPr>
              <a:t>Tiếng gà trưa là một bài thơ của nhà thơ Xuân Quỳnh viết trong thời kì kháng chiến chống Mỹ in trong tập </a:t>
            </a:r>
            <a:r>
              <a:rPr lang="vi-VN" sz="4000" i="1">
                <a:cs typeface="Arial" panose="020B0604020202020204" pitchFamily="34" charset="0"/>
              </a:rPr>
              <a:t>Hoa dọc chiến hào </a:t>
            </a:r>
            <a:r>
              <a:rPr lang="vi-VN" sz="4000">
                <a:cs typeface="Arial" panose="020B0604020202020204" pitchFamily="34" charset="0"/>
              </a:rPr>
              <a:t>1968. </a:t>
            </a:r>
          </a:p>
          <a:p>
            <a:pPr marL="571500" indent="-571500">
              <a:lnSpc>
                <a:spcPct val="150000"/>
              </a:lnSpc>
              <a:buFont typeface="Wingdings" panose="05000000000000000000" pitchFamily="2" charset="2"/>
              <a:buChar char="Ø"/>
            </a:pPr>
            <a:r>
              <a:rPr lang="vi-VN" sz="4000" smtClean="0">
                <a:cs typeface="Arial" panose="020B0604020202020204" pitchFamily="34" charset="0"/>
              </a:rPr>
              <a:t>Văn </a:t>
            </a:r>
            <a:r>
              <a:rPr lang="vi-VN" sz="4000">
                <a:cs typeface="Arial" panose="020B0604020202020204" pitchFamily="34" charset="0"/>
              </a:rPr>
              <a:t>bản Vẻ đẹp của bài thơ </a:t>
            </a:r>
            <a:r>
              <a:rPr lang="vi-VN" sz="4000" smtClean="0">
                <a:cs typeface="Arial" panose="020B0604020202020204" pitchFamily="34" charset="0"/>
              </a:rPr>
              <a:t>T</a:t>
            </a:r>
            <a:r>
              <a:rPr lang="en-US" sz="4000" smtClean="0">
                <a:latin typeface="Arial" panose="020B0604020202020204" pitchFamily="34" charset="0"/>
                <a:cs typeface="Arial" panose="020B0604020202020204" pitchFamily="34" charset="0"/>
              </a:rPr>
              <a:t>i</a:t>
            </a:r>
            <a:r>
              <a:rPr lang="vi-VN" sz="4000" smtClean="0">
                <a:cs typeface="Arial" panose="020B0604020202020204" pitchFamily="34" charset="0"/>
              </a:rPr>
              <a:t>ếng </a:t>
            </a:r>
            <a:r>
              <a:rPr lang="vi-VN" sz="4000">
                <a:cs typeface="Arial" panose="020B0604020202020204" pitchFamily="34" charset="0"/>
              </a:rPr>
              <a:t>gà trưa trích trong Vẻ đẹp ngôn ngữ văn học qua các bài tập đọc lớp 4,5 của NXB Giáo dục năm 2002.</a:t>
            </a:r>
          </a:p>
        </p:txBody>
      </p:sp>
      <p:pic>
        <p:nvPicPr>
          <p:cNvPr id="10"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0" y="9208228"/>
            <a:ext cx="3515914" cy="900524"/>
          </a:xfrm>
          <a:prstGeom prst="rect">
            <a:avLst/>
          </a:prstGeom>
        </p:spPr>
      </p:pic>
    </p:spTree>
    <p:extLst>
      <p:ext uri="{BB962C8B-B14F-4D97-AF65-F5344CB8AC3E}">
        <p14:creationId xmlns:p14="http://schemas.microsoft.com/office/powerpoint/2010/main" val="31008695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07012" y="927773"/>
            <a:ext cx="15087600" cy="8364258"/>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751212" y="6758374"/>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8737496"/>
            <a:ext cx="3515914" cy="900524"/>
          </a:xfrm>
          <a:prstGeom prst="rect">
            <a:avLst/>
          </a:prstGeom>
        </p:spPr>
      </p:pic>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14843" y="766258"/>
            <a:ext cx="2577144" cy="2669359"/>
          </a:xfrm>
          <a:prstGeom prst="rect">
            <a:avLst/>
          </a:prstGeom>
        </p:spPr>
      </p:pic>
      <p:sp>
        <p:nvSpPr>
          <p:cNvPr id="3" name="TextBox 2"/>
          <p:cNvSpPr txBox="1"/>
          <p:nvPr/>
        </p:nvSpPr>
        <p:spPr>
          <a:xfrm>
            <a:off x="2162034" y="2120325"/>
            <a:ext cx="13736436" cy="784830"/>
          </a:xfrm>
          <a:prstGeom prst="rect">
            <a:avLst/>
          </a:prstGeom>
          <a:noFill/>
        </p:spPr>
        <p:txBody>
          <a:bodyPr wrap="square" rtlCol="0">
            <a:spAutoFit/>
          </a:bodyPr>
          <a:lstStyle/>
          <a:p>
            <a:pPr algn="ctr"/>
            <a:r>
              <a:rPr lang="en-US" sz="4500" smtClean="0">
                <a:solidFill>
                  <a:srgbClr val="FF0000"/>
                </a:solidFill>
                <a:latin typeface="Arial" panose="020B0604020202020204" pitchFamily="34" charset="0"/>
                <a:cs typeface="Arial" panose="020B0604020202020204" pitchFamily="34" charset="0"/>
              </a:rPr>
              <a:t>Đọc văn bản và trả lời câu hỏi dưới đây:</a:t>
            </a:r>
            <a:endParaRPr lang="en-US" sz="450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1840337" y="3597132"/>
            <a:ext cx="14921544" cy="3785652"/>
          </a:xfrm>
          <a:prstGeom prst="rect">
            <a:avLst/>
          </a:prstGeom>
          <a:noFill/>
        </p:spPr>
        <p:txBody>
          <a:bodyPr wrap="square" rtlCol="0">
            <a:spAutoFit/>
          </a:bodyPr>
          <a:lstStyle/>
          <a:p>
            <a:pPr marL="742950" indent="-742950">
              <a:lnSpc>
                <a:spcPct val="150000"/>
              </a:lnSpc>
              <a:buFont typeface="+mj-lt"/>
              <a:buAutoNum type="arabicPeriod"/>
            </a:pPr>
            <a:r>
              <a:rPr lang="en-US" sz="4000" smtClean="0">
                <a:latin typeface="Arial" panose="020B0604020202020204" pitchFamily="34" charset="0"/>
                <a:cs typeface="Arial" panose="020B0604020202020204" pitchFamily="34" charset="0"/>
              </a:rPr>
              <a:t>Văn bản được viết theo thể loại nào? Em hãy chỉ ra đặc điểm của thể loại đó?</a:t>
            </a:r>
          </a:p>
          <a:p>
            <a:pPr marL="742950" indent="-742950">
              <a:lnSpc>
                <a:spcPct val="150000"/>
              </a:lnSpc>
              <a:buFont typeface="+mj-lt"/>
              <a:buAutoNum type="arabicPeriod"/>
            </a:pPr>
            <a:r>
              <a:rPr lang="en-US" sz="4000" smtClean="0">
                <a:latin typeface="Arial" panose="020B0604020202020204" pitchFamily="34" charset="0"/>
                <a:cs typeface="Arial" panose="020B0604020202020204" pitchFamily="34" charset="0"/>
              </a:rPr>
              <a:t>Văn bản viết về điều gì? Mục đích chính của văn bản là gì?</a:t>
            </a:r>
          </a:p>
          <a:p>
            <a:pPr marL="742950" indent="-742950">
              <a:lnSpc>
                <a:spcPct val="150000"/>
              </a:lnSpc>
              <a:buFont typeface="+mj-lt"/>
              <a:buAutoNum type="arabicPeriod"/>
            </a:pPr>
            <a:r>
              <a:rPr lang="en-US" sz="4000" smtClean="0">
                <a:latin typeface="Arial" panose="020B0604020202020204" pitchFamily="34" charset="0"/>
                <a:cs typeface="Arial" panose="020B0604020202020204" pitchFamily="34" charset="0"/>
              </a:rPr>
              <a:t>Nhan đề có liên quan gì đến nội dung văn bản?</a:t>
            </a:r>
          </a:p>
        </p:txBody>
      </p:sp>
      <p:pic>
        <p:nvPicPr>
          <p:cNvPr id="10"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47629" y="649337"/>
            <a:ext cx="3044909" cy="1977463"/>
          </a:xfrm>
          <a:prstGeom prst="rect">
            <a:avLst/>
          </a:prstGeom>
        </p:spPr>
      </p:pic>
      <p:pic>
        <p:nvPicPr>
          <p:cNvPr id="14"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059292" y="7422271"/>
            <a:ext cx="3034007" cy="2824384"/>
          </a:xfrm>
          <a:prstGeom prst="rect">
            <a:avLst/>
          </a:prstGeom>
        </p:spPr>
      </p:pic>
    </p:spTree>
    <p:extLst>
      <p:ext uri="{BB962C8B-B14F-4D97-AF65-F5344CB8AC3E}">
        <p14:creationId xmlns:p14="http://schemas.microsoft.com/office/powerpoint/2010/main" val="615738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05184">
            <a:off x="15849600" y="9029700"/>
            <a:ext cx="1824563" cy="580543"/>
          </a:xfrm>
          <a:prstGeom prst="rect">
            <a:avLst/>
          </a:prstGeom>
        </p:spPr>
      </p:pic>
      <p:pic>
        <p:nvPicPr>
          <p:cNvPr id="1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8193" y="9157684"/>
            <a:ext cx="3515914" cy="900524"/>
          </a:xfrm>
          <a:prstGeom prst="rect">
            <a:avLst/>
          </a:prstGeom>
        </p:spPr>
      </p:pic>
      <p:pic>
        <p:nvPicPr>
          <p:cNvPr id="7"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16200" y="201107"/>
            <a:ext cx="2577144" cy="2669359"/>
          </a:xfrm>
          <a:prstGeom prst="rect">
            <a:avLst/>
          </a:prstGeom>
        </p:spPr>
      </p:pic>
      <p:sp>
        <p:nvSpPr>
          <p:cNvPr id="4" name="TextBox 3"/>
          <p:cNvSpPr txBox="1"/>
          <p:nvPr/>
        </p:nvSpPr>
        <p:spPr>
          <a:xfrm>
            <a:off x="1219200" y="1034431"/>
            <a:ext cx="14921544" cy="1002710"/>
          </a:xfrm>
          <a:prstGeom prst="rect">
            <a:avLst/>
          </a:prstGeom>
          <a:noFill/>
        </p:spPr>
        <p:txBody>
          <a:bodyPr wrap="square" rtlCol="0">
            <a:spAutoFit/>
          </a:bodyPr>
          <a:lstStyle/>
          <a:p>
            <a:pPr>
              <a:lnSpc>
                <a:spcPct val="150000"/>
              </a:lnSpc>
            </a:pPr>
            <a:r>
              <a:rPr lang="en-US" sz="4500" b="1" smtClean="0">
                <a:solidFill>
                  <a:srgbClr val="FF0000"/>
                </a:solidFill>
                <a:latin typeface="Arial" panose="020B0604020202020204" pitchFamily="34" charset="0"/>
                <a:cs typeface="Arial" panose="020B0604020202020204" pitchFamily="34" charset="0"/>
              </a:rPr>
              <a:t>2. Tìm hiểu khái quát về văn bản</a:t>
            </a:r>
          </a:p>
        </p:txBody>
      </p:sp>
      <p:sp>
        <p:nvSpPr>
          <p:cNvPr id="5" name="Rounded Rectangle 4"/>
          <p:cNvSpPr/>
          <p:nvPr/>
        </p:nvSpPr>
        <p:spPr>
          <a:xfrm>
            <a:off x="6248399" y="2705099"/>
            <a:ext cx="5791200" cy="2438400"/>
          </a:xfrm>
          <a:prstGeom prst="roundRect">
            <a:avLst/>
          </a:prstGeom>
          <a:solidFill>
            <a:srgbClr val="FFA8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smtClean="0">
                <a:solidFill>
                  <a:schemeClr val="tx1"/>
                </a:solidFill>
                <a:latin typeface="Arial" panose="020B0604020202020204" pitchFamily="34" charset="0"/>
                <a:cs typeface="Arial" panose="020B0604020202020204" pitchFamily="34" charset="0"/>
              </a:rPr>
              <a:t>Thể loại:</a:t>
            </a:r>
          </a:p>
          <a:p>
            <a:pPr algn="ctr">
              <a:lnSpc>
                <a:spcPct val="150000"/>
              </a:lnSpc>
            </a:pPr>
            <a:r>
              <a:rPr lang="en-US" sz="4000" smtClean="0">
                <a:solidFill>
                  <a:schemeClr val="tx1"/>
                </a:solidFill>
                <a:latin typeface="Arial" panose="020B0604020202020204" pitchFamily="34" charset="0"/>
                <a:cs typeface="Arial" panose="020B0604020202020204" pitchFamily="34" charset="0"/>
              </a:rPr>
              <a:t>Nghị luận văn học</a:t>
            </a:r>
            <a:endParaRPr lang="en-US" sz="400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601066" y="5449838"/>
            <a:ext cx="17470236" cy="2862322"/>
          </a:xfrm>
          <a:prstGeom prst="rect">
            <a:avLst/>
          </a:prstGeom>
          <a:noFill/>
        </p:spPr>
        <p:txBody>
          <a:bodyPr wrap="square" rtlCol="0">
            <a:spAutoFit/>
          </a:bodyPr>
          <a:lstStyle/>
          <a:p>
            <a:pPr marL="571500" lvl="0" indent="-571500">
              <a:lnSpc>
                <a:spcPct val="15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Đặc điểm chính</a:t>
            </a:r>
            <a:r>
              <a:rPr lang="en-US" sz="4000" smtClean="0">
                <a:latin typeface="Arial" panose="020B0604020202020204" pitchFamily="34" charset="0"/>
                <a:cs typeface="Arial" panose="020B0604020202020204" pitchFamily="34" charset="0"/>
              </a:rPr>
              <a:t>: </a:t>
            </a:r>
          </a:p>
          <a:p>
            <a:pPr marL="571500" lvl="0" indent="-571500">
              <a:lnSpc>
                <a:spcPct val="150000"/>
              </a:lnSpc>
              <a:buFontTx/>
              <a:buChar char="-"/>
            </a:pPr>
            <a:r>
              <a:rPr lang="en-US" sz="4000" smtClean="0">
                <a:latin typeface="Arial" panose="020B0604020202020204" pitchFamily="34" charset="0"/>
                <a:cs typeface="Arial" panose="020B0604020202020204" pitchFamily="34" charset="0"/>
              </a:rPr>
              <a:t>Là </a:t>
            </a:r>
            <a:r>
              <a:rPr lang="en-US" sz="4000">
                <a:latin typeface="Arial" panose="020B0604020202020204" pitchFamily="34" charset="0"/>
                <a:cs typeface="Arial" panose="020B0604020202020204" pitchFamily="34" charset="0"/>
              </a:rPr>
              <a:t>nêu nên ý kiến và lập luận bằng lý </a:t>
            </a:r>
            <a:r>
              <a:rPr lang="en-US" sz="4000" smtClean="0">
                <a:latin typeface="Arial" panose="020B0604020202020204" pitchFamily="34" charset="0"/>
                <a:cs typeface="Arial" panose="020B0604020202020204" pitchFamily="34" charset="0"/>
              </a:rPr>
              <a:t>lẽ.</a:t>
            </a:r>
          </a:p>
          <a:p>
            <a:pPr marL="571500" lvl="0" indent="-571500">
              <a:lnSpc>
                <a:spcPct val="150000"/>
              </a:lnSpc>
              <a:buFontTx/>
              <a:buChar char="-"/>
            </a:pPr>
            <a:r>
              <a:rPr lang="en-US" sz="4000" smtClean="0">
                <a:latin typeface="Arial" panose="020B0604020202020204" pitchFamily="34" charset="0"/>
                <a:cs typeface="Arial" panose="020B0604020202020204" pitchFamily="34" charset="0"/>
              </a:rPr>
              <a:t>Dùng dẫn </a:t>
            </a:r>
            <a:r>
              <a:rPr lang="en-US" sz="4000">
                <a:latin typeface="Arial" panose="020B0604020202020204" pitchFamily="34" charset="0"/>
                <a:cs typeface="Arial" panose="020B0604020202020204" pitchFamily="34" charset="0"/>
              </a:rPr>
              <a:t>chứng để thuyết phục người nghe nghe theo ý kiến của mình</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623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1049</Words>
  <Application>Microsoft Office PowerPoint</Application>
  <PresentationFormat>Custom</PresentationFormat>
  <Paragraphs>93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Pink Playful Book Report Presentation </dc:title>
  <cp:lastModifiedBy>Admin</cp:lastModifiedBy>
  <cp:revision>23</cp:revision>
  <dcterms:created xsi:type="dcterms:W3CDTF">2006-08-16T00:00:00Z</dcterms:created>
  <dcterms:modified xsi:type="dcterms:W3CDTF">2022-09-12T03:59:04Z</dcterms:modified>
  <dc:identifier>DAFKMPv5Uu4</dc:identifier>
</cp:coreProperties>
</file>