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6"/>
  </p:notesMasterIdLst>
  <p:sldIdLst>
    <p:sldId id="258" r:id="rId2"/>
    <p:sldId id="256" r:id="rId3"/>
    <p:sldId id="295" r:id="rId4"/>
    <p:sldId id="268" r:id="rId5"/>
    <p:sldId id="264" r:id="rId6"/>
    <p:sldId id="267" r:id="rId7"/>
    <p:sldId id="269" r:id="rId8"/>
    <p:sldId id="270" r:id="rId9"/>
    <p:sldId id="271" r:id="rId10"/>
    <p:sldId id="272" r:id="rId11"/>
    <p:sldId id="274" r:id="rId12"/>
    <p:sldId id="273" r:id="rId13"/>
    <p:sldId id="275" r:id="rId14"/>
    <p:sldId id="276" r:id="rId15"/>
    <p:sldId id="277" r:id="rId16"/>
    <p:sldId id="278" r:id="rId17"/>
    <p:sldId id="280" r:id="rId18"/>
    <p:sldId id="279" r:id="rId19"/>
    <p:sldId id="281" r:id="rId20"/>
    <p:sldId id="282" r:id="rId21"/>
    <p:sldId id="283" r:id="rId22"/>
    <p:sldId id="284" r:id="rId23"/>
    <p:sldId id="285" r:id="rId24"/>
    <p:sldId id="286" r:id="rId25"/>
    <p:sldId id="288" r:id="rId26"/>
    <p:sldId id="289" r:id="rId27"/>
    <p:sldId id="287" r:id="rId28"/>
    <p:sldId id="290" r:id="rId29"/>
    <p:sldId id="291" r:id="rId30"/>
    <p:sldId id="292" r:id="rId31"/>
    <p:sldId id="293" r:id="rId32"/>
    <p:sldId id="294" r:id="rId33"/>
    <p:sldId id="262" r:id="rId34"/>
    <p:sldId id="265" r:id="rId35"/>
  </p:sldIdLst>
  <p:sldSz cx="18288000" cy="10287000"/>
  <p:notesSz cx="6858000" cy="9144000"/>
  <p:embeddedFontLst>
    <p:embeddedFont>
      <p:font typeface="Calibri" panose="020F0502020204030204" pitchFamily="34" charset="0"/>
      <p:regular r:id="rId37"/>
      <p:bold r:id="rId38"/>
      <p:italic r:id="rId39"/>
      <p:boldItalic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A4DB178-9E24-40B1-A8E6-5BFD8DC6086D}">
          <p14:sldIdLst>
            <p14:sldId id="258"/>
            <p14:sldId id="256"/>
            <p14:sldId id="295"/>
            <p14:sldId id="268"/>
            <p14:sldId id="264"/>
            <p14:sldId id="267"/>
            <p14:sldId id="269"/>
            <p14:sldId id="270"/>
            <p14:sldId id="271"/>
            <p14:sldId id="272"/>
            <p14:sldId id="274"/>
            <p14:sldId id="273"/>
            <p14:sldId id="275"/>
            <p14:sldId id="276"/>
            <p14:sldId id="277"/>
            <p14:sldId id="278"/>
            <p14:sldId id="280"/>
            <p14:sldId id="279"/>
            <p14:sldId id="281"/>
            <p14:sldId id="282"/>
            <p14:sldId id="283"/>
            <p14:sldId id="284"/>
            <p14:sldId id="285"/>
            <p14:sldId id="286"/>
            <p14:sldId id="288"/>
            <p14:sldId id="289"/>
            <p14:sldId id="287"/>
            <p14:sldId id="290"/>
            <p14:sldId id="291"/>
            <p14:sldId id="292"/>
            <p14:sldId id="293"/>
            <p14:sldId id="294"/>
            <p14:sldId id="262"/>
            <p14:sldId id="265"/>
          </p14:sldIdLst>
        </p14:section>
        <p14:section name="Untitled Section" id="{6339FA0C-B496-414E-A058-0A7056E7A1CC}">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EAAD77"/>
    <a:srgbClr val="FFC2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7" d="100"/>
          <a:sy n="47" d="100"/>
        </p:scale>
        <p:origin x="696"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346A24-E69E-4C60-9B90-E278CB3D47CF}" type="datetimeFigureOut">
              <a:rPr lang="en-US" smtClean="0"/>
              <a:t>12/9/2022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CE82C6-7395-48EF-BF83-DA66F373E32C}" type="slidenum">
              <a:rPr lang="en-US" smtClean="0"/>
              <a:t>‹#›</a:t>
            </a:fld>
            <a:endParaRPr lang="en-US"/>
          </a:p>
        </p:txBody>
      </p:sp>
    </p:spTree>
    <p:extLst>
      <p:ext uri="{BB962C8B-B14F-4D97-AF65-F5344CB8AC3E}">
        <p14:creationId xmlns:p14="http://schemas.microsoft.com/office/powerpoint/2010/main" val="2068514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0.svg"/><Relationship Id="rId18" Type="http://schemas.openxmlformats.org/officeDocument/2006/relationships/image" Target="../media/image9.png"/><Relationship Id="rId3" Type="http://schemas.openxmlformats.org/officeDocument/2006/relationships/image" Target="../media/image18.svg"/><Relationship Id="rId7" Type="http://schemas.openxmlformats.org/officeDocument/2006/relationships/image" Target="../media/image22.svg"/><Relationship Id="rId12" Type="http://schemas.openxmlformats.org/officeDocument/2006/relationships/image" Target="../media/image6.png"/><Relationship Id="rId17" Type="http://schemas.openxmlformats.org/officeDocument/2006/relationships/image" Target="../media/image12.svg"/><Relationship Id="rId2" Type="http://schemas.openxmlformats.org/officeDocument/2006/relationships/image" Target="../media/image1.png"/><Relationship Id="rId16"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26.svg"/><Relationship Id="rId5" Type="http://schemas.openxmlformats.org/officeDocument/2006/relationships/image" Target="../media/image20.svg"/><Relationship Id="rId15" Type="http://schemas.openxmlformats.org/officeDocument/2006/relationships/image" Target="../media/image8.svg"/><Relationship Id="rId10" Type="http://schemas.openxmlformats.org/officeDocument/2006/relationships/image" Target="../media/image5.png"/><Relationship Id="rId19" Type="http://schemas.openxmlformats.org/officeDocument/2006/relationships/image" Target="../media/image28.svg"/><Relationship Id="rId4" Type="http://schemas.openxmlformats.org/officeDocument/2006/relationships/image" Target="../media/image2.png"/><Relationship Id="rId9" Type="http://schemas.openxmlformats.org/officeDocument/2006/relationships/image" Target="../media/image24.svg"/><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13" Type="http://schemas.openxmlformats.org/officeDocument/2006/relationships/image" Target="../media/image12.svg"/><Relationship Id="rId18" Type="http://schemas.openxmlformats.org/officeDocument/2006/relationships/image" Target="../media/image117.svg"/><Relationship Id="rId3" Type="http://schemas.openxmlformats.org/officeDocument/2006/relationships/image" Target="../media/image2.svg"/><Relationship Id="rId12" Type="http://schemas.openxmlformats.org/officeDocument/2006/relationships/image" Target="../media/image15.png"/><Relationship Id="rId7" Type="http://schemas.openxmlformats.org/officeDocument/2006/relationships/image" Target="../media/image6.svg"/><Relationship Id="rId17" Type="http://schemas.openxmlformats.org/officeDocument/2006/relationships/image" Target="../media/image26.png"/><Relationship Id="rId2" Type="http://schemas.openxmlformats.org/officeDocument/2006/relationships/image" Target="../media/image10.png"/><Relationship Id="rId16" Type="http://schemas.openxmlformats.org/officeDocument/2006/relationships/image" Target="../media/image611.sv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25.png"/><Relationship Id="rId10" Type="http://schemas.openxmlformats.org/officeDocument/2006/relationships/image" Target="../media/image6.png"/><Relationship Id="rId4" Type="http://schemas.openxmlformats.org/officeDocument/2006/relationships/image" Target="../media/image11.png"/><Relationship Id="rId9" Type="http://schemas.openxmlformats.org/officeDocument/2006/relationships/image" Target="../media/image8.svg"/><Relationship Id="rId14" Type="http://schemas.openxmlformats.org/officeDocument/2006/relationships/image" Target="../media/image12.png"/></Relationships>
</file>

<file path=ppt/slides/_rels/slide11.xml.rels><?xml version="1.0" encoding="UTF-8" standalone="yes"?>
<Relationships xmlns="http://schemas.openxmlformats.org/package/2006/relationships"><Relationship Id="rId13" Type="http://schemas.openxmlformats.org/officeDocument/2006/relationships/image" Target="../media/image12.svg"/><Relationship Id="rId12" Type="http://schemas.openxmlformats.org/officeDocument/2006/relationships/image" Target="../media/image15.png"/><Relationship Id="rId7" Type="http://schemas.openxmlformats.org/officeDocument/2006/relationships/image" Target="../media/image6.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6.png"/><Relationship Id="rId9" Type="http://schemas.openxmlformats.org/officeDocument/2006/relationships/image" Target="../media/image8.svg"/><Relationship Id="rId14" Type="http://schemas.openxmlformats.org/officeDocument/2006/relationships/image" Target="../media/image12.png"/></Relationships>
</file>

<file path=ppt/slides/_rels/slide12.xml.rels><?xml version="1.0" encoding="UTF-8" standalone="yes"?>
<Relationships xmlns="http://schemas.openxmlformats.org/package/2006/relationships"><Relationship Id="rId13" Type="http://schemas.openxmlformats.org/officeDocument/2006/relationships/image" Target="../media/image12.svg"/><Relationship Id="rId3" Type="http://schemas.openxmlformats.org/officeDocument/2006/relationships/image" Target="../media/image2.svg"/><Relationship Id="rId12" Type="http://schemas.openxmlformats.org/officeDocument/2006/relationships/image" Target="../media/image15.png"/><Relationship Id="rId7" Type="http://schemas.openxmlformats.org/officeDocument/2006/relationships/image" Target="../media/image6.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6.png"/><Relationship Id="rId4" Type="http://schemas.openxmlformats.org/officeDocument/2006/relationships/image" Target="../media/image11.png"/><Relationship Id="rId9" Type="http://schemas.openxmlformats.org/officeDocument/2006/relationships/image" Target="../media/image8.svg"/><Relationship Id="rId14" Type="http://schemas.openxmlformats.org/officeDocument/2006/relationships/image" Target="../media/image12.png"/></Relationships>
</file>

<file path=ppt/slides/_rels/slide13.xml.rels><?xml version="1.0" encoding="UTF-8" standalone="yes"?>
<Relationships xmlns="http://schemas.openxmlformats.org/package/2006/relationships"><Relationship Id="rId13" Type="http://schemas.openxmlformats.org/officeDocument/2006/relationships/image" Target="../media/image12.svg"/><Relationship Id="rId3" Type="http://schemas.openxmlformats.org/officeDocument/2006/relationships/image" Target="../media/image2.svg"/><Relationship Id="rId12" Type="http://schemas.openxmlformats.org/officeDocument/2006/relationships/image" Target="../media/image15.png"/><Relationship Id="rId7" Type="http://schemas.openxmlformats.org/officeDocument/2006/relationships/image" Target="../media/image6.svg"/><Relationship Id="rId17" Type="http://schemas.openxmlformats.org/officeDocument/2006/relationships/image" Target="../media/image611.svg"/><Relationship Id="rId2" Type="http://schemas.openxmlformats.org/officeDocument/2006/relationships/image" Target="../media/image10.png"/><Relationship Id="rId16"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27.png"/><Relationship Id="rId10" Type="http://schemas.openxmlformats.org/officeDocument/2006/relationships/image" Target="../media/image6.png"/><Relationship Id="rId4" Type="http://schemas.openxmlformats.org/officeDocument/2006/relationships/image" Target="../media/image11.png"/><Relationship Id="rId9" Type="http://schemas.openxmlformats.org/officeDocument/2006/relationships/image" Target="../media/image8.svg"/><Relationship Id="rId14" Type="http://schemas.openxmlformats.org/officeDocument/2006/relationships/image" Target="../media/image12.png"/></Relationships>
</file>

<file path=ppt/slides/_rels/slide14.xml.rels><?xml version="1.0" encoding="UTF-8" standalone="yes"?>
<Relationships xmlns="http://schemas.openxmlformats.org/package/2006/relationships"><Relationship Id="rId13" Type="http://schemas.openxmlformats.org/officeDocument/2006/relationships/image" Target="../media/image12.svg"/><Relationship Id="rId3" Type="http://schemas.openxmlformats.org/officeDocument/2006/relationships/image" Target="../media/image2.svg"/><Relationship Id="rId12" Type="http://schemas.openxmlformats.org/officeDocument/2006/relationships/image" Target="../media/image15.png"/><Relationship Id="rId7" Type="http://schemas.openxmlformats.org/officeDocument/2006/relationships/image" Target="../media/image6.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28.png"/><Relationship Id="rId10" Type="http://schemas.openxmlformats.org/officeDocument/2006/relationships/image" Target="../media/image6.png"/><Relationship Id="rId4" Type="http://schemas.openxmlformats.org/officeDocument/2006/relationships/image" Target="../media/image11.png"/><Relationship Id="rId9" Type="http://schemas.openxmlformats.org/officeDocument/2006/relationships/image" Target="../media/image8.svg"/><Relationship Id="rId14" Type="http://schemas.openxmlformats.org/officeDocument/2006/relationships/image" Target="../media/image12.png"/></Relationships>
</file>

<file path=ppt/slides/_rels/slide15.xml.rels><?xml version="1.0" encoding="UTF-8" standalone="yes"?>
<Relationships xmlns="http://schemas.openxmlformats.org/package/2006/relationships"><Relationship Id="rId13" Type="http://schemas.openxmlformats.org/officeDocument/2006/relationships/image" Target="../media/image12.svg"/><Relationship Id="rId3" Type="http://schemas.openxmlformats.org/officeDocument/2006/relationships/image" Target="../media/image2.svg"/><Relationship Id="rId12" Type="http://schemas.openxmlformats.org/officeDocument/2006/relationships/image" Target="../media/image15.png"/><Relationship Id="rId7" Type="http://schemas.openxmlformats.org/officeDocument/2006/relationships/image" Target="../media/image6.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6.png"/><Relationship Id="rId4" Type="http://schemas.openxmlformats.org/officeDocument/2006/relationships/image" Target="../media/image11.png"/><Relationship Id="rId9" Type="http://schemas.openxmlformats.org/officeDocument/2006/relationships/image" Target="../media/image8.svg"/><Relationship Id="rId14" Type="http://schemas.openxmlformats.org/officeDocument/2006/relationships/image" Target="../media/image12.png"/></Relationships>
</file>

<file path=ppt/slides/_rels/slide16.xml.rels><?xml version="1.0" encoding="UTF-8" standalone="yes"?>
<Relationships xmlns="http://schemas.openxmlformats.org/package/2006/relationships"><Relationship Id="rId13" Type="http://schemas.openxmlformats.org/officeDocument/2006/relationships/image" Target="../media/image12.svg"/><Relationship Id="rId3" Type="http://schemas.openxmlformats.org/officeDocument/2006/relationships/image" Target="../media/image2.svg"/><Relationship Id="rId12" Type="http://schemas.openxmlformats.org/officeDocument/2006/relationships/image" Target="../media/image15.png"/><Relationship Id="rId7" Type="http://schemas.openxmlformats.org/officeDocument/2006/relationships/image" Target="../media/image6.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6.png"/><Relationship Id="rId4" Type="http://schemas.openxmlformats.org/officeDocument/2006/relationships/image" Target="../media/image11.png"/><Relationship Id="rId9" Type="http://schemas.openxmlformats.org/officeDocument/2006/relationships/image" Target="../media/image8.svg"/><Relationship Id="rId14" Type="http://schemas.openxmlformats.org/officeDocument/2006/relationships/image" Target="../media/image12.png"/></Relationships>
</file>

<file path=ppt/slides/_rels/slide17.xml.rels><?xml version="1.0" encoding="UTF-8" standalone="yes"?>
<Relationships xmlns="http://schemas.openxmlformats.org/package/2006/relationships"><Relationship Id="rId13" Type="http://schemas.openxmlformats.org/officeDocument/2006/relationships/image" Target="../media/image12.svg"/><Relationship Id="rId3" Type="http://schemas.openxmlformats.org/officeDocument/2006/relationships/image" Target="../media/image2.svg"/><Relationship Id="rId12" Type="http://schemas.openxmlformats.org/officeDocument/2006/relationships/image" Target="../media/image15.png"/><Relationship Id="rId7" Type="http://schemas.openxmlformats.org/officeDocument/2006/relationships/image" Target="../media/image6.svg"/><Relationship Id="rId2" Type="http://schemas.openxmlformats.org/officeDocument/2006/relationships/image" Target="../media/image10.png"/><Relationship Id="rId16" Type="http://schemas.openxmlformats.org/officeDocument/2006/relationships/image" Target="../media/image38.sv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29.png"/><Relationship Id="rId10" Type="http://schemas.openxmlformats.org/officeDocument/2006/relationships/image" Target="../media/image6.png"/><Relationship Id="rId4" Type="http://schemas.openxmlformats.org/officeDocument/2006/relationships/image" Target="../media/image11.png"/><Relationship Id="rId9" Type="http://schemas.openxmlformats.org/officeDocument/2006/relationships/image" Target="../media/image8.svg"/><Relationship Id="rId14" Type="http://schemas.openxmlformats.org/officeDocument/2006/relationships/image" Target="../media/image12.png"/></Relationships>
</file>

<file path=ppt/slides/_rels/slide18.xml.rels><?xml version="1.0" encoding="UTF-8" standalone="yes"?>
<Relationships xmlns="http://schemas.openxmlformats.org/package/2006/relationships"><Relationship Id="rId13" Type="http://schemas.openxmlformats.org/officeDocument/2006/relationships/image" Target="../media/image12.svg"/><Relationship Id="rId3" Type="http://schemas.openxmlformats.org/officeDocument/2006/relationships/image" Target="../media/image2.svg"/><Relationship Id="rId12" Type="http://schemas.openxmlformats.org/officeDocument/2006/relationships/image" Target="../media/image15.png"/><Relationship Id="rId7" Type="http://schemas.openxmlformats.org/officeDocument/2006/relationships/image" Target="../media/image6.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6.png"/><Relationship Id="rId4" Type="http://schemas.openxmlformats.org/officeDocument/2006/relationships/image" Target="../media/image11.png"/><Relationship Id="rId9" Type="http://schemas.openxmlformats.org/officeDocument/2006/relationships/image" Target="../media/image8.svg"/><Relationship Id="rId14" Type="http://schemas.openxmlformats.org/officeDocument/2006/relationships/image" Target="../media/image12.png"/></Relationships>
</file>

<file path=ppt/slides/_rels/slide19.xml.rels><?xml version="1.0" encoding="UTF-8" standalone="yes"?>
<Relationships xmlns="http://schemas.openxmlformats.org/package/2006/relationships"><Relationship Id="rId13" Type="http://schemas.openxmlformats.org/officeDocument/2006/relationships/image" Target="../media/image12.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6.png"/><Relationship Id="rId4" Type="http://schemas.openxmlformats.org/officeDocument/2006/relationships/image" Target="../media/image11.png"/><Relationship Id="rId9" Type="http://schemas.openxmlformats.org/officeDocument/2006/relationships/image" Target="../media/image8.svg"/></Relationships>
</file>

<file path=ppt/slides/_rels/slide20.xml.rels><?xml version="1.0" encoding="UTF-8" standalone="yes"?>
<Relationships xmlns="http://schemas.openxmlformats.org/package/2006/relationships"><Relationship Id="rId13" Type="http://schemas.openxmlformats.org/officeDocument/2006/relationships/image" Target="../media/image12.svg"/><Relationship Id="rId3" Type="http://schemas.openxmlformats.org/officeDocument/2006/relationships/image" Target="../media/image2.svg"/><Relationship Id="rId12" Type="http://schemas.openxmlformats.org/officeDocument/2006/relationships/image" Target="../media/image15.png"/><Relationship Id="rId7" Type="http://schemas.openxmlformats.org/officeDocument/2006/relationships/image" Target="../media/image6.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6.png"/><Relationship Id="rId4" Type="http://schemas.openxmlformats.org/officeDocument/2006/relationships/image" Target="../media/image11.png"/><Relationship Id="rId9" Type="http://schemas.openxmlformats.org/officeDocument/2006/relationships/image" Target="../media/image8.svg"/><Relationship Id="rId14" Type="http://schemas.openxmlformats.org/officeDocument/2006/relationships/image" Target="../media/image12.png"/></Relationships>
</file>

<file path=ppt/slides/_rels/slide21.xml.rels><?xml version="1.0" encoding="UTF-8" standalone="yes"?>
<Relationships xmlns="http://schemas.openxmlformats.org/package/2006/relationships"><Relationship Id="rId13" Type="http://schemas.openxmlformats.org/officeDocument/2006/relationships/image" Target="../media/image12.svg"/><Relationship Id="rId3" Type="http://schemas.openxmlformats.org/officeDocument/2006/relationships/image" Target="../media/image2.svg"/><Relationship Id="rId12" Type="http://schemas.openxmlformats.org/officeDocument/2006/relationships/image" Target="../media/image15.png"/><Relationship Id="rId7" Type="http://schemas.openxmlformats.org/officeDocument/2006/relationships/image" Target="../media/image6.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6.png"/><Relationship Id="rId4" Type="http://schemas.openxmlformats.org/officeDocument/2006/relationships/image" Target="../media/image11.png"/><Relationship Id="rId9" Type="http://schemas.openxmlformats.org/officeDocument/2006/relationships/image" Target="../media/image8.svg"/><Relationship Id="rId14" Type="http://schemas.openxmlformats.org/officeDocument/2006/relationships/image" Target="../media/image12.png"/></Relationships>
</file>

<file path=ppt/slides/_rels/slide22.xml.rels><?xml version="1.0" encoding="UTF-8" standalone="yes"?>
<Relationships xmlns="http://schemas.openxmlformats.org/package/2006/relationships"><Relationship Id="rId13" Type="http://schemas.openxmlformats.org/officeDocument/2006/relationships/image" Target="../media/image12.svg"/><Relationship Id="rId3" Type="http://schemas.openxmlformats.org/officeDocument/2006/relationships/image" Target="../media/image2.svg"/><Relationship Id="rId12" Type="http://schemas.openxmlformats.org/officeDocument/2006/relationships/image" Target="../media/image15.png"/><Relationship Id="rId7" Type="http://schemas.openxmlformats.org/officeDocument/2006/relationships/image" Target="../media/image6.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6.png"/><Relationship Id="rId4" Type="http://schemas.openxmlformats.org/officeDocument/2006/relationships/image" Target="../media/image11.png"/><Relationship Id="rId9" Type="http://schemas.openxmlformats.org/officeDocument/2006/relationships/image" Target="../media/image8.svg"/><Relationship Id="rId14" Type="http://schemas.openxmlformats.org/officeDocument/2006/relationships/image" Target="../media/image12.png"/></Relationships>
</file>

<file path=ppt/slides/_rels/slide23.xml.rels><?xml version="1.0" encoding="UTF-8" standalone="yes"?>
<Relationships xmlns="http://schemas.openxmlformats.org/package/2006/relationships"><Relationship Id="rId13" Type="http://schemas.openxmlformats.org/officeDocument/2006/relationships/image" Target="../media/image12.svg"/><Relationship Id="rId3" Type="http://schemas.openxmlformats.org/officeDocument/2006/relationships/image" Target="../media/image2.svg"/><Relationship Id="rId12" Type="http://schemas.openxmlformats.org/officeDocument/2006/relationships/image" Target="../media/image15.png"/><Relationship Id="rId7" Type="http://schemas.openxmlformats.org/officeDocument/2006/relationships/image" Target="../media/image6.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30.png"/><Relationship Id="rId10" Type="http://schemas.openxmlformats.org/officeDocument/2006/relationships/image" Target="../media/image6.png"/><Relationship Id="rId4" Type="http://schemas.openxmlformats.org/officeDocument/2006/relationships/image" Target="../media/image11.png"/><Relationship Id="rId9" Type="http://schemas.openxmlformats.org/officeDocument/2006/relationships/image" Target="../media/image8.svg"/><Relationship Id="rId14" Type="http://schemas.openxmlformats.org/officeDocument/2006/relationships/image" Target="../media/image12.png"/></Relationships>
</file>

<file path=ppt/slides/_rels/slide24.xml.rels><?xml version="1.0" encoding="UTF-8" standalone="yes"?>
<Relationships xmlns="http://schemas.openxmlformats.org/package/2006/relationships"><Relationship Id="rId13" Type="http://schemas.openxmlformats.org/officeDocument/2006/relationships/image" Target="../media/image12.svg"/><Relationship Id="rId3" Type="http://schemas.openxmlformats.org/officeDocument/2006/relationships/image" Target="../media/image2.svg"/><Relationship Id="rId12" Type="http://schemas.openxmlformats.org/officeDocument/2006/relationships/image" Target="../media/image15.png"/><Relationship Id="rId7" Type="http://schemas.openxmlformats.org/officeDocument/2006/relationships/image" Target="../media/image6.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6.png"/><Relationship Id="rId4" Type="http://schemas.openxmlformats.org/officeDocument/2006/relationships/image" Target="../media/image11.png"/><Relationship Id="rId9" Type="http://schemas.openxmlformats.org/officeDocument/2006/relationships/image" Target="../media/image8.svg"/><Relationship Id="rId14" Type="http://schemas.openxmlformats.org/officeDocument/2006/relationships/image" Target="../media/image12.png"/></Relationships>
</file>

<file path=ppt/slides/_rels/slide25.xml.rels><?xml version="1.0" encoding="UTF-8" standalone="yes"?>
<Relationships xmlns="http://schemas.openxmlformats.org/package/2006/relationships"><Relationship Id="rId13" Type="http://schemas.openxmlformats.org/officeDocument/2006/relationships/image" Target="../media/image12.svg"/><Relationship Id="rId3" Type="http://schemas.openxmlformats.org/officeDocument/2006/relationships/image" Target="../media/image2.svg"/><Relationship Id="rId12" Type="http://schemas.openxmlformats.org/officeDocument/2006/relationships/image" Target="../media/image15.png"/><Relationship Id="rId7" Type="http://schemas.openxmlformats.org/officeDocument/2006/relationships/image" Target="../media/image6.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6.png"/><Relationship Id="rId4" Type="http://schemas.openxmlformats.org/officeDocument/2006/relationships/image" Target="../media/image11.png"/><Relationship Id="rId9" Type="http://schemas.openxmlformats.org/officeDocument/2006/relationships/image" Target="../media/image8.svg"/><Relationship Id="rId14" Type="http://schemas.openxmlformats.org/officeDocument/2006/relationships/image" Target="../media/image12.png"/></Relationships>
</file>

<file path=ppt/slides/_rels/slide26.xml.rels><?xml version="1.0" encoding="UTF-8" standalone="yes"?>
<Relationships xmlns="http://schemas.openxmlformats.org/package/2006/relationships"><Relationship Id="rId13" Type="http://schemas.openxmlformats.org/officeDocument/2006/relationships/image" Target="../media/image12.svg"/><Relationship Id="rId3" Type="http://schemas.openxmlformats.org/officeDocument/2006/relationships/image" Target="../media/image2.svg"/><Relationship Id="rId12" Type="http://schemas.openxmlformats.org/officeDocument/2006/relationships/image" Target="../media/image15.png"/><Relationship Id="rId7" Type="http://schemas.openxmlformats.org/officeDocument/2006/relationships/image" Target="../media/image6.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6.png"/><Relationship Id="rId4" Type="http://schemas.openxmlformats.org/officeDocument/2006/relationships/image" Target="../media/image11.png"/><Relationship Id="rId9" Type="http://schemas.openxmlformats.org/officeDocument/2006/relationships/image" Target="../media/image8.svg"/><Relationship Id="rId14" Type="http://schemas.openxmlformats.org/officeDocument/2006/relationships/image" Target="../media/image12.png"/></Relationships>
</file>

<file path=ppt/slides/_rels/slide27.xml.rels><?xml version="1.0" encoding="UTF-8" standalone="yes"?>
<Relationships xmlns="http://schemas.openxmlformats.org/package/2006/relationships"><Relationship Id="rId13" Type="http://schemas.openxmlformats.org/officeDocument/2006/relationships/image" Target="../media/image12.svg"/><Relationship Id="rId3" Type="http://schemas.openxmlformats.org/officeDocument/2006/relationships/image" Target="../media/image2.svg"/><Relationship Id="rId12" Type="http://schemas.openxmlformats.org/officeDocument/2006/relationships/image" Target="../media/image15.png"/><Relationship Id="rId7" Type="http://schemas.openxmlformats.org/officeDocument/2006/relationships/image" Target="../media/image6.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6.png"/><Relationship Id="rId4" Type="http://schemas.openxmlformats.org/officeDocument/2006/relationships/image" Target="../media/image11.png"/><Relationship Id="rId9" Type="http://schemas.openxmlformats.org/officeDocument/2006/relationships/image" Target="../media/image8.svg"/><Relationship Id="rId14" Type="http://schemas.openxmlformats.org/officeDocument/2006/relationships/image" Target="../media/image12.png"/></Relationships>
</file>

<file path=ppt/slides/_rels/slide28.xml.rels><?xml version="1.0" encoding="UTF-8" standalone="yes"?>
<Relationships xmlns="http://schemas.openxmlformats.org/package/2006/relationships"><Relationship Id="rId13" Type="http://schemas.openxmlformats.org/officeDocument/2006/relationships/image" Target="../media/image12.svg"/><Relationship Id="rId3" Type="http://schemas.openxmlformats.org/officeDocument/2006/relationships/image" Target="../media/image2.svg"/><Relationship Id="rId12" Type="http://schemas.openxmlformats.org/officeDocument/2006/relationships/image" Target="../media/image15.png"/><Relationship Id="rId7" Type="http://schemas.openxmlformats.org/officeDocument/2006/relationships/image" Target="../media/image6.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31.png"/><Relationship Id="rId10" Type="http://schemas.openxmlformats.org/officeDocument/2006/relationships/image" Target="../media/image6.png"/><Relationship Id="rId4" Type="http://schemas.openxmlformats.org/officeDocument/2006/relationships/image" Target="../media/image11.png"/><Relationship Id="rId9" Type="http://schemas.openxmlformats.org/officeDocument/2006/relationships/image" Target="../media/image8.svg"/><Relationship Id="rId14" Type="http://schemas.openxmlformats.org/officeDocument/2006/relationships/image" Target="../media/image12.png"/></Relationships>
</file>

<file path=ppt/slides/_rels/slide29.xml.rels><?xml version="1.0" encoding="UTF-8" standalone="yes"?>
<Relationships xmlns="http://schemas.openxmlformats.org/package/2006/relationships"><Relationship Id="rId13" Type="http://schemas.openxmlformats.org/officeDocument/2006/relationships/image" Target="../media/image12.svg"/><Relationship Id="rId3" Type="http://schemas.openxmlformats.org/officeDocument/2006/relationships/image" Target="../media/image2.svg"/><Relationship Id="rId12" Type="http://schemas.openxmlformats.org/officeDocument/2006/relationships/image" Target="../media/image15.png"/><Relationship Id="rId7" Type="http://schemas.openxmlformats.org/officeDocument/2006/relationships/image" Target="../media/image6.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6.png"/><Relationship Id="rId4" Type="http://schemas.openxmlformats.org/officeDocument/2006/relationships/image" Target="../media/image11.png"/><Relationship Id="rId9" Type="http://schemas.openxmlformats.org/officeDocument/2006/relationships/image" Target="../media/image8.svg"/><Relationship Id="rId14"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6.png"/><Relationship Id="rId4" Type="http://schemas.openxmlformats.org/officeDocument/2006/relationships/image" Target="../media/image11.png"/><Relationship Id="rId9" Type="http://schemas.openxmlformats.org/officeDocument/2006/relationships/image" Target="../media/image8.svg"/><Relationship Id="rId14" Type="http://schemas.openxmlformats.org/officeDocument/2006/relationships/image" Target="../media/image16.png"/></Relationships>
</file>

<file path=ppt/slides/_rels/slide30.xml.rels><?xml version="1.0" encoding="UTF-8" standalone="yes"?>
<Relationships xmlns="http://schemas.openxmlformats.org/package/2006/relationships"><Relationship Id="rId13" Type="http://schemas.openxmlformats.org/officeDocument/2006/relationships/image" Target="../media/image12.svg"/><Relationship Id="rId8" Type="http://schemas.openxmlformats.org/officeDocument/2006/relationships/image" Target="../media/image100.svg"/><Relationship Id="rId3" Type="http://schemas.openxmlformats.org/officeDocument/2006/relationships/image" Target="../media/image2.svg"/><Relationship Id="rId12" Type="http://schemas.openxmlformats.org/officeDocument/2006/relationships/image" Target="../media/image15.png"/><Relationship Id="rId7" Type="http://schemas.openxmlformats.org/officeDocument/2006/relationships/image" Target="../media/image6.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32.png"/><Relationship Id="rId10" Type="http://schemas.openxmlformats.org/officeDocument/2006/relationships/image" Target="../media/image6.png"/><Relationship Id="rId4" Type="http://schemas.openxmlformats.org/officeDocument/2006/relationships/image" Target="../media/image11.png"/><Relationship Id="rId9" Type="http://schemas.openxmlformats.org/officeDocument/2006/relationships/image" Target="../media/image8.svg"/><Relationship Id="rId14" Type="http://schemas.openxmlformats.org/officeDocument/2006/relationships/image" Target="../media/image12.png"/></Relationships>
</file>

<file path=ppt/slides/_rels/slide31.xml.rels><?xml version="1.0" encoding="UTF-8" standalone="yes"?>
<Relationships xmlns="http://schemas.openxmlformats.org/package/2006/relationships"><Relationship Id="rId13" Type="http://schemas.openxmlformats.org/officeDocument/2006/relationships/image" Target="../media/image12.svg"/><Relationship Id="rId3" Type="http://schemas.openxmlformats.org/officeDocument/2006/relationships/image" Target="../media/image2.svg"/><Relationship Id="rId12" Type="http://schemas.openxmlformats.org/officeDocument/2006/relationships/image" Target="../media/image15.png"/><Relationship Id="rId7" Type="http://schemas.openxmlformats.org/officeDocument/2006/relationships/image" Target="../media/image6.svg"/><Relationship Id="rId17" Type="http://schemas.openxmlformats.org/officeDocument/2006/relationships/image" Target="../media/image6110.svg"/><Relationship Id="rId2" Type="http://schemas.openxmlformats.org/officeDocument/2006/relationships/image" Target="../media/image10.png"/><Relationship Id="rId16"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33.png"/><Relationship Id="rId10" Type="http://schemas.openxmlformats.org/officeDocument/2006/relationships/image" Target="../media/image6.png"/><Relationship Id="rId4" Type="http://schemas.openxmlformats.org/officeDocument/2006/relationships/image" Target="../media/image11.png"/><Relationship Id="rId9" Type="http://schemas.openxmlformats.org/officeDocument/2006/relationships/image" Target="../media/image8.svg"/><Relationship Id="rId14" Type="http://schemas.openxmlformats.org/officeDocument/2006/relationships/image" Target="../media/image12.png"/></Relationships>
</file>

<file path=ppt/slides/_rels/slide32.xml.rels><?xml version="1.0" encoding="UTF-8" standalone="yes"?>
<Relationships xmlns="http://schemas.openxmlformats.org/package/2006/relationships"><Relationship Id="rId13" Type="http://schemas.openxmlformats.org/officeDocument/2006/relationships/image" Target="../media/image12.svg"/><Relationship Id="rId3" Type="http://schemas.openxmlformats.org/officeDocument/2006/relationships/image" Target="../media/image2.svg"/><Relationship Id="rId12" Type="http://schemas.openxmlformats.org/officeDocument/2006/relationships/image" Target="../media/image15.png"/><Relationship Id="rId7" Type="http://schemas.openxmlformats.org/officeDocument/2006/relationships/image" Target="../media/image6.svg"/><Relationship Id="rId2" Type="http://schemas.openxmlformats.org/officeDocument/2006/relationships/image" Target="../media/image10.png"/><Relationship Id="rId16" Type="http://schemas.openxmlformats.org/officeDocument/2006/relationships/image" Target="../media/image88.sv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34.png"/><Relationship Id="rId10" Type="http://schemas.openxmlformats.org/officeDocument/2006/relationships/image" Target="../media/image6.png"/><Relationship Id="rId4" Type="http://schemas.openxmlformats.org/officeDocument/2006/relationships/image" Target="../media/image11.png"/><Relationship Id="rId9" Type="http://schemas.openxmlformats.org/officeDocument/2006/relationships/image" Target="../media/image8.svg"/><Relationship Id="rId14" Type="http://schemas.openxmlformats.org/officeDocument/2006/relationships/image" Target="../media/image12.png"/></Relationships>
</file>

<file path=ppt/slides/_rels/slide33.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16.svg"/><Relationship Id="rId3" Type="http://schemas.openxmlformats.org/officeDocument/2006/relationships/image" Target="../media/image30.svg"/><Relationship Id="rId7" Type="http://schemas.openxmlformats.org/officeDocument/2006/relationships/image" Target="../media/image10.svg"/><Relationship Id="rId12" Type="http://schemas.openxmlformats.org/officeDocument/2006/relationships/image" Target="../media/image38.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22.svg"/><Relationship Id="rId5" Type="http://schemas.openxmlformats.org/officeDocument/2006/relationships/image" Target="../media/image32.svg"/><Relationship Id="rId10" Type="http://schemas.openxmlformats.org/officeDocument/2006/relationships/image" Target="../media/image3.png"/><Relationship Id="rId4" Type="http://schemas.openxmlformats.org/officeDocument/2006/relationships/image" Target="../media/image36.png"/><Relationship Id="rId9" Type="http://schemas.openxmlformats.org/officeDocument/2006/relationships/image" Target="../media/image8.svg"/></Relationships>
</file>

<file path=ppt/slides/_rels/slide34.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40.svg"/><Relationship Id="rId18" Type="http://schemas.openxmlformats.org/officeDocument/2006/relationships/image" Target="../media/image6.svg"/><Relationship Id="rId3" Type="http://schemas.openxmlformats.org/officeDocument/2006/relationships/image" Target="../media/image2.svg"/><Relationship Id="rId7" Type="http://schemas.openxmlformats.org/officeDocument/2006/relationships/image" Target="../media/image8.svg"/><Relationship Id="rId12" Type="http://schemas.openxmlformats.org/officeDocument/2006/relationships/image" Target="../media/image18.png"/><Relationship Id="rId17" Type="http://schemas.openxmlformats.org/officeDocument/2006/relationships/image" Target="../media/image12.png"/><Relationship Id="rId2" Type="http://schemas.openxmlformats.org/officeDocument/2006/relationships/image" Target="../media/image10.png"/><Relationship Id="rId16" Type="http://schemas.openxmlformats.org/officeDocument/2006/relationships/image" Target="../media/image92.svg"/><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12.svg"/><Relationship Id="rId5" Type="http://schemas.openxmlformats.org/officeDocument/2006/relationships/image" Target="../media/image10.svg"/><Relationship Id="rId10" Type="http://schemas.openxmlformats.org/officeDocument/2006/relationships/image" Target="../media/image8.png"/><Relationship Id="rId4" Type="http://schemas.openxmlformats.org/officeDocument/2006/relationships/image" Target="../media/image6.png"/><Relationship Id="rId9" Type="http://schemas.openxmlformats.org/officeDocument/2006/relationships/image" Target="../media/image38.svg"/><Relationship Id="rId14" Type="http://schemas.openxmlformats.org/officeDocument/2006/relationships/image" Target="../media/image40.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6.png"/><Relationship Id="rId4" Type="http://schemas.openxmlformats.org/officeDocument/2006/relationships/image" Target="../media/image11.png"/><Relationship Id="rId9" Type="http://schemas.openxmlformats.org/officeDocument/2006/relationships/image" Target="../media/image8.svg"/><Relationship Id="rId1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2.svg"/><Relationship Id="rId3" Type="http://schemas.openxmlformats.org/officeDocument/2006/relationships/image" Target="../media/image28.svg"/><Relationship Id="rId7" Type="http://schemas.openxmlformats.org/officeDocument/2006/relationships/image" Target="../media/image22.svg"/><Relationship Id="rId12"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18.svg"/><Relationship Id="rId15" Type="http://schemas.openxmlformats.org/officeDocument/2006/relationships/image" Target="../media/image8.svg"/><Relationship Id="rId10" Type="http://schemas.openxmlformats.org/officeDocument/2006/relationships/image" Target="../media/image6.png"/><Relationship Id="rId4" Type="http://schemas.openxmlformats.org/officeDocument/2006/relationships/image" Target="../media/image1.png"/><Relationship Id="rId9" Type="http://schemas.openxmlformats.org/officeDocument/2006/relationships/image" Target="../media/image26.svg"/><Relationship Id="rId14" Type="http://schemas.openxmlformats.org/officeDocument/2006/relationships/image" Target="../media/image7.png"/></Relationships>
</file>

<file path=ppt/slides/_rels/slide6.xml.rels><?xml version="1.0" encoding="UTF-8" standalone="yes"?>
<Relationships xmlns="http://schemas.openxmlformats.org/package/2006/relationships"><Relationship Id="rId13" Type="http://schemas.openxmlformats.org/officeDocument/2006/relationships/image" Target="../media/image40.svg"/><Relationship Id="rId3" Type="http://schemas.openxmlformats.org/officeDocument/2006/relationships/image" Target="../media/image6.svg"/><Relationship Id="rId17" Type="http://schemas.openxmlformats.org/officeDocument/2006/relationships/image" Target="../media/image62.svg"/><Relationship Id="rId2" Type="http://schemas.openxmlformats.org/officeDocument/2006/relationships/image" Target="../media/image12.png"/><Relationship Id="rId16"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2.svg"/><Relationship Id="rId15" Type="http://schemas.openxmlformats.org/officeDocument/2006/relationships/image" Target="../media/image41.svg"/><Relationship Id="rId10" Type="http://schemas.openxmlformats.org/officeDocument/2006/relationships/image" Target="../media/image18.png"/><Relationship Id="rId4" Type="http://schemas.openxmlformats.org/officeDocument/2006/relationships/image" Target="../media/image10.png"/><Relationship Id="rId9" Type="http://schemas.openxmlformats.org/officeDocument/2006/relationships/image" Target="../media/image4.svg"/><Relationship Id="rId14"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5.png"/><Relationship Id="rId2" Type="http://schemas.openxmlformats.org/officeDocument/2006/relationships/image" Target="../media/image10.png"/><Relationship Id="rId16" Type="http://schemas.openxmlformats.org/officeDocument/2006/relationships/image" Target="../media/image104.sv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22.png"/><Relationship Id="rId10" Type="http://schemas.openxmlformats.org/officeDocument/2006/relationships/image" Target="../media/image6.png"/><Relationship Id="rId4" Type="http://schemas.openxmlformats.org/officeDocument/2006/relationships/image" Target="../media/image11.png"/><Relationship Id="rId9" Type="http://schemas.openxmlformats.org/officeDocument/2006/relationships/image" Target="../media/image8.svg"/><Relationship Id="rId14"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6.png"/><Relationship Id="rId4" Type="http://schemas.openxmlformats.org/officeDocument/2006/relationships/image" Target="../media/image11.png"/><Relationship Id="rId9" Type="http://schemas.openxmlformats.org/officeDocument/2006/relationships/image" Target="../media/image8.svg"/></Relationships>
</file>

<file path=ppt/slides/_rels/slide9.xml.rels><?xml version="1.0" encoding="UTF-8" standalone="yes"?>
<Relationships xmlns="http://schemas.openxmlformats.org/package/2006/relationships"><Relationship Id="rId13" Type="http://schemas.openxmlformats.org/officeDocument/2006/relationships/image" Target="../media/image12.svg"/><Relationship Id="rId3" Type="http://schemas.openxmlformats.org/officeDocument/2006/relationships/image" Target="../media/image2.svg"/><Relationship Id="rId12" Type="http://schemas.openxmlformats.org/officeDocument/2006/relationships/image" Target="../media/image15.png"/><Relationship Id="rId7" Type="http://schemas.openxmlformats.org/officeDocument/2006/relationships/image" Target="../media/image6.svg"/><Relationship Id="rId2" Type="http://schemas.openxmlformats.org/officeDocument/2006/relationships/image" Target="../media/image10.png"/><Relationship Id="rId16"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2.png"/><Relationship Id="rId10" Type="http://schemas.openxmlformats.org/officeDocument/2006/relationships/image" Target="../media/image6.png"/><Relationship Id="rId4" Type="http://schemas.openxmlformats.org/officeDocument/2006/relationships/image" Target="../media/image11.png"/><Relationship Id="rId9" Type="http://schemas.openxmlformats.org/officeDocument/2006/relationships/image" Target="../media/image8.svg"/><Relationship Id="rId1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2A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372055">
            <a:off x="5262921" y="7713380"/>
            <a:ext cx="2993283" cy="308984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88730" y="7448716"/>
            <a:ext cx="3394866" cy="3012172"/>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322480">
            <a:off x="10933801" y="7630014"/>
            <a:ext cx="2324706" cy="3400501"/>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r="32376"/>
          <a:stretch>
            <a:fillRect/>
          </a:stretch>
        </p:blipFill>
        <p:spPr>
          <a:xfrm>
            <a:off x="15387896" y="7448716"/>
            <a:ext cx="2900104" cy="2838284"/>
          </a:xfrm>
          <a:prstGeom prst="rect">
            <a:avLst/>
          </a:prstGeom>
        </p:spPr>
      </p:pic>
      <p:pic>
        <p:nvPicPr>
          <p:cNvPr id="6" name="Picture 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28147" y="6244645"/>
            <a:ext cx="1204873" cy="1073432"/>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2999684">
            <a:off x="8411602" y="8285021"/>
            <a:ext cx="1958314" cy="640903"/>
          </a:xfrm>
          <a:prstGeom prst="rect">
            <a:avLst/>
          </a:prstGeom>
        </p:spPr>
      </p:pic>
      <p:pic>
        <p:nvPicPr>
          <p:cNvPr id="8" name="Picture 8"/>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3697421" y="8954802"/>
            <a:ext cx="1006913" cy="941464"/>
          </a:xfrm>
          <a:prstGeom prst="rect">
            <a:avLst/>
          </a:prstGeom>
        </p:spPr>
      </p:pic>
      <p:pic>
        <p:nvPicPr>
          <p:cNvPr id="9" name="Picture 9"/>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605585">
            <a:off x="14074208" y="8563289"/>
            <a:ext cx="756373" cy="1276579"/>
          </a:xfrm>
          <a:prstGeom prst="rect">
            <a:avLst/>
          </a:prstGeom>
        </p:spPr>
      </p:pic>
      <p:pic>
        <p:nvPicPr>
          <p:cNvPr id="10" name="Picture 10"/>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7594396" y="6016045"/>
            <a:ext cx="1006913" cy="941464"/>
          </a:xfrm>
          <a:prstGeom prst="rect">
            <a:avLst/>
          </a:prstGeom>
        </p:spPr>
      </p:pic>
      <p:pic>
        <p:nvPicPr>
          <p:cNvPr id="11" name="Picture 11"/>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b="26406"/>
          <a:stretch>
            <a:fillRect/>
          </a:stretch>
        </p:blipFill>
        <p:spPr>
          <a:xfrm>
            <a:off x="2450095" y="-3751820"/>
            <a:ext cx="13387809" cy="10709328"/>
          </a:xfrm>
          <a:prstGeom prst="rect">
            <a:avLst/>
          </a:prstGeom>
        </p:spPr>
      </p:pic>
      <p:sp>
        <p:nvSpPr>
          <p:cNvPr id="12" name="TextBox 12"/>
          <p:cNvSpPr txBox="1"/>
          <p:nvPr/>
        </p:nvSpPr>
        <p:spPr>
          <a:xfrm>
            <a:off x="2348974" y="2645338"/>
            <a:ext cx="13590050" cy="2815451"/>
          </a:xfrm>
          <a:prstGeom prst="rect">
            <a:avLst/>
          </a:prstGeom>
        </p:spPr>
        <p:txBody>
          <a:bodyPr wrap="square" lIns="0" tIns="0" rIns="0" bIns="0" rtlCol="0" anchor="t">
            <a:spAutoFit/>
          </a:bodyPr>
          <a:lstStyle/>
          <a:p>
            <a:pPr marL="0" lvl="0" indent="0" algn="ctr">
              <a:lnSpc>
                <a:spcPct val="150000"/>
              </a:lnSpc>
            </a:pPr>
            <a:r>
              <a:rPr lang="en-US" sz="6500" b="1" spc="160" smtClean="0">
                <a:latin typeface="Arial" panose="020B0604020202020204" pitchFamily="34" charset="0"/>
                <a:cs typeface="Arial" panose="020B0604020202020204" pitchFamily="34" charset="0"/>
              </a:rPr>
              <a:t>CHÀO MỪNG CÁC EM ĐẾN VỚI BUỔI HỌC NGÀY HÔM NAY!</a:t>
            </a:r>
            <a:endParaRPr lang="en-US" sz="6500" b="1" spc="16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grpSp>
        <p:nvGrpSpPr>
          <p:cNvPr id="2" name="Group 2"/>
          <p:cNvGrpSpPr/>
          <p:nvPr/>
        </p:nvGrpSpPr>
        <p:grpSpPr>
          <a:xfrm rot="171383">
            <a:off x="1128448" y="731595"/>
            <a:ext cx="16029606" cy="9249680"/>
            <a:chOff x="240038" y="157954"/>
            <a:chExt cx="18390291" cy="9978983"/>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23808"/>
            <a:stretch>
              <a:fillRect/>
            </a:stretch>
          </p:blipFill>
          <p:spPr>
            <a:xfrm rot="21481807">
              <a:off x="240038" y="352632"/>
              <a:ext cx="9358417" cy="9784305"/>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23808"/>
            <a:stretch>
              <a:fillRect/>
            </a:stretch>
          </p:blipFill>
          <p:spPr>
            <a:xfrm rot="-118193">
              <a:off x="9271912" y="157954"/>
              <a:ext cx="9358417" cy="9784304"/>
            </a:xfrm>
            <a:prstGeom prst="rect">
              <a:avLst/>
            </a:prstGeom>
          </p:spPr>
        </p:pic>
      </p:gr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428729" y="-384308"/>
            <a:ext cx="2211038" cy="2615206"/>
          </a:xfrm>
          <a:prstGeom prst="rect">
            <a:avLst/>
          </a:prstGeom>
        </p:spPr>
      </p:pic>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58429" y="259128"/>
            <a:ext cx="1296626" cy="1212345"/>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054289">
            <a:off x="16638567" y="8783211"/>
            <a:ext cx="2034702" cy="665902"/>
          </a:xfrm>
          <a:prstGeom prst="rect">
            <a:avLst/>
          </a:prstGeom>
        </p:spPr>
      </p:pic>
      <p:pic>
        <p:nvPicPr>
          <p:cNvPr id="10"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605585">
            <a:off x="16278466" y="3418026"/>
            <a:ext cx="614106" cy="1036466"/>
          </a:xfrm>
          <a:prstGeom prst="rect">
            <a:avLst/>
          </a:prstGeom>
        </p:spPr>
      </p:pic>
      <p:sp>
        <p:nvSpPr>
          <p:cNvPr id="14" name="TextBox 13"/>
          <p:cNvSpPr txBox="1"/>
          <p:nvPr/>
        </p:nvSpPr>
        <p:spPr>
          <a:xfrm>
            <a:off x="3736937" y="4079702"/>
            <a:ext cx="11247476" cy="2862322"/>
          </a:xfrm>
          <a:prstGeom prst="rect">
            <a:avLst/>
          </a:prstGeom>
          <a:noFill/>
        </p:spPr>
        <p:txBody>
          <a:bodyPr wrap="square" rtlCol="0">
            <a:spAutoFit/>
          </a:bodyPr>
          <a:lstStyle/>
          <a:p>
            <a:pPr marL="285750" indent="-285750">
              <a:lnSpc>
                <a:spcPct val="150000"/>
              </a:lnSpc>
              <a:buFontTx/>
              <a:buChar char="-"/>
            </a:pPr>
            <a:r>
              <a:rPr lang="en-US" sz="4000" smtClean="0">
                <a:latin typeface="Arial" panose="020B0604020202020204" pitchFamily="34" charset="0"/>
                <a:cs typeface="Arial" panose="020B0604020202020204" pitchFamily="34" charset="0"/>
              </a:rPr>
              <a:t>Văn </a:t>
            </a:r>
            <a:r>
              <a:rPr lang="en-US" sz="4000">
                <a:latin typeface="Arial" panose="020B0604020202020204" pitchFamily="34" charset="0"/>
                <a:cs typeface="Arial" panose="020B0604020202020204" pitchFamily="34" charset="0"/>
              </a:rPr>
              <a:t>bản trên bàn luận về vấn đề gì? </a:t>
            </a:r>
            <a:endParaRPr lang="en-US" sz="4000" smtClean="0">
              <a:latin typeface="Arial" panose="020B0604020202020204" pitchFamily="34" charset="0"/>
              <a:cs typeface="Arial" panose="020B0604020202020204" pitchFamily="34" charset="0"/>
            </a:endParaRPr>
          </a:p>
          <a:p>
            <a:pPr marL="285750" indent="-285750">
              <a:lnSpc>
                <a:spcPct val="150000"/>
              </a:lnSpc>
              <a:buFontTx/>
              <a:buChar char="-"/>
            </a:pPr>
            <a:r>
              <a:rPr lang="en-US" sz="4000" smtClean="0">
                <a:latin typeface="Arial" panose="020B0604020202020204" pitchFamily="34" charset="0"/>
                <a:cs typeface="Arial" panose="020B0604020202020204" pitchFamily="34" charset="0"/>
              </a:rPr>
              <a:t>Nhan </a:t>
            </a:r>
            <a:r>
              <a:rPr lang="en-US" sz="4000">
                <a:latin typeface="Arial" panose="020B0604020202020204" pitchFamily="34" charset="0"/>
                <a:cs typeface="Arial" panose="020B0604020202020204" pitchFamily="34" charset="0"/>
              </a:rPr>
              <a:t>đề của văn bản có liên quan như thế nào đến vấn đề ấy?</a:t>
            </a:r>
          </a:p>
        </p:txBody>
      </p:sp>
      <p:pic>
        <p:nvPicPr>
          <p:cNvPr id="7" name="Picture 7"/>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4912457">
            <a:off x="-223632" y="6747017"/>
            <a:ext cx="3522982" cy="3585733"/>
          </a:xfrm>
          <a:prstGeom prst="rect">
            <a:avLst/>
          </a:prstGeom>
        </p:spPr>
      </p:pic>
      <p:sp>
        <p:nvSpPr>
          <p:cNvPr id="5" name="Oval Callout 4"/>
          <p:cNvSpPr/>
          <p:nvPr/>
        </p:nvSpPr>
        <p:spPr>
          <a:xfrm>
            <a:off x="1346734" y="1526114"/>
            <a:ext cx="4620833" cy="2071827"/>
          </a:xfrm>
          <a:prstGeom prst="wedgeEllipseCallout">
            <a:avLst>
              <a:gd name="adj1" fmla="val 12293"/>
              <a:gd name="adj2" fmla="val 59558"/>
            </a:avLst>
          </a:prstGeom>
          <a:solidFill>
            <a:srgbClr val="FFC2A5"/>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smtClean="0">
                <a:solidFill>
                  <a:schemeClr val="tx1"/>
                </a:solidFill>
                <a:latin typeface="Arial" panose="020B0604020202020204" pitchFamily="34" charset="0"/>
                <a:cs typeface="Arial" panose="020B0604020202020204" pitchFamily="34" charset="0"/>
              </a:rPr>
              <a:t>Trả lời câu hỏi</a:t>
            </a:r>
            <a:endParaRPr lang="en-US" sz="3500" b="1">
              <a:solidFill>
                <a:schemeClr val="tx1"/>
              </a:solidFill>
              <a:latin typeface="Arial" panose="020B0604020202020204" pitchFamily="34" charset="0"/>
              <a:cs typeface="Arial" panose="020B0604020202020204" pitchFamily="34" charset="0"/>
            </a:endParaRPr>
          </a:p>
        </p:txBody>
      </p:sp>
      <p:pic>
        <p:nvPicPr>
          <p:cNvPr id="15" name="Picture 4"/>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13685243" y="961395"/>
            <a:ext cx="2334214" cy="4114800"/>
          </a:xfrm>
          <a:prstGeom prst="rect">
            <a:avLst/>
          </a:prstGeom>
        </p:spPr>
      </p:pic>
      <p:sp>
        <p:nvSpPr>
          <p:cNvPr id="13" name="Oval 12"/>
          <p:cNvSpPr/>
          <p:nvPr/>
        </p:nvSpPr>
        <p:spPr>
          <a:xfrm>
            <a:off x="2412933" y="4079702"/>
            <a:ext cx="1139033" cy="990600"/>
          </a:xfrm>
          <a:prstGeom prst="ellipse">
            <a:avLst/>
          </a:prstGeom>
          <a:solidFill>
            <a:srgbClr val="FFC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smtClean="0">
                <a:solidFill>
                  <a:schemeClr val="tx1"/>
                </a:solidFill>
                <a:latin typeface="Arial" panose="020B0604020202020204" pitchFamily="34" charset="0"/>
                <a:cs typeface="Arial" panose="020B0604020202020204" pitchFamily="34" charset="0"/>
              </a:rPr>
              <a:t>?</a:t>
            </a:r>
            <a:endParaRPr lang="en-US" sz="4500" b="1">
              <a:solidFill>
                <a:schemeClr val="tx1"/>
              </a:solidFill>
              <a:latin typeface="Arial" panose="020B0604020202020204" pitchFamily="34" charset="0"/>
              <a:cs typeface="Arial" panose="020B0604020202020204" pitchFamily="34" charset="0"/>
            </a:endParaRPr>
          </a:p>
        </p:txBody>
      </p:sp>
      <p:pic>
        <p:nvPicPr>
          <p:cNvPr id="18" name="Picture 7"/>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7966204" y="6401200"/>
            <a:ext cx="8851950" cy="3950183"/>
          </a:xfrm>
          <a:prstGeom prst="rect">
            <a:avLst/>
          </a:prstGeom>
        </p:spPr>
      </p:pic>
    </p:spTree>
    <p:extLst>
      <p:ext uri="{BB962C8B-B14F-4D97-AF65-F5344CB8AC3E}">
        <p14:creationId xmlns:p14="http://schemas.microsoft.com/office/powerpoint/2010/main" val="14174064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5"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428729" y="-384308"/>
            <a:ext cx="2211038" cy="2615206"/>
          </a:xfrm>
          <a:prstGeom prst="rect">
            <a:avLst/>
          </a:prstGeom>
        </p:spPr>
      </p:pic>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58429" y="259128"/>
            <a:ext cx="1296626" cy="1212345"/>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054289">
            <a:off x="16638567" y="8783211"/>
            <a:ext cx="2034702" cy="665902"/>
          </a:xfrm>
          <a:prstGeom prst="rect">
            <a:avLst/>
          </a:prstGeom>
        </p:spPr>
      </p:pic>
      <p:pic>
        <p:nvPicPr>
          <p:cNvPr id="10"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605585">
            <a:off x="16278466" y="3418026"/>
            <a:ext cx="614106" cy="1036466"/>
          </a:xfrm>
          <a:prstGeom prst="rect">
            <a:avLst/>
          </a:prstGeom>
        </p:spPr>
      </p:pic>
      <p:pic>
        <p:nvPicPr>
          <p:cNvPr id="7" name="Picture 7"/>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4912457">
            <a:off x="-271046" y="-541919"/>
            <a:ext cx="3522982" cy="3585733"/>
          </a:xfrm>
          <a:prstGeom prst="rect">
            <a:avLst/>
          </a:prstGeom>
        </p:spPr>
      </p:pic>
      <p:sp>
        <p:nvSpPr>
          <p:cNvPr id="11" name="Rounded Rectangle 10"/>
          <p:cNvSpPr/>
          <p:nvPr/>
        </p:nvSpPr>
        <p:spPr>
          <a:xfrm>
            <a:off x="7288155" y="1471473"/>
            <a:ext cx="3966587" cy="1312402"/>
          </a:xfrm>
          <a:prstGeom prst="roundRect">
            <a:avLst/>
          </a:prstGeom>
          <a:solidFill>
            <a:schemeClr val="tx2">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chemeClr val="tx1"/>
                </a:solidFill>
                <a:latin typeface="Arial" panose="020B0604020202020204" pitchFamily="34" charset="0"/>
                <a:cs typeface="Arial" panose="020B0604020202020204" pitchFamily="34" charset="0"/>
              </a:rPr>
              <a:t>Bố cục</a:t>
            </a:r>
            <a:endParaRPr lang="en-US" sz="4000" b="1">
              <a:solidFill>
                <a:schemeClr val="tx1"/>
              </a:solidFill>
              <a:latin typeface="Arial" panose="020B0604020202020204" pitchFamily="34" charset="0"/>
              <a:cs typeface="Arial" panose="020B0604020202020204" pitchFamily="34" charset="0"/>
            </a:endParaRPr>
          </a:p>
        </p:txBody>
      </p:sp>
      <p:sp>
        <p:nvSpPr>
          <p:cNvPr id="12" name="Rounded Rectangle 11"/>
          <p:cNvSpPr/>
          <p:nvPr/>
        </p:nvSpPr>
        <p:spPr>
          <a:xfrm>
            <a:off x="299080" y="4341214"/>
            <a:ext cx="5369168" cy="2402486"/>
          </a:xfrm>
          <a:prstGeom prst="roundRect">
            <a:avLst/>
          </a:prstGeom>
          <a:no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500" b="1" smtClean="0">
                <a:solidFill>
                  <a:schemeClr val="tx1"/>
                </a:solidFill>
                <a:latin typeface="Arial" panose="020B0604020202020204" pitchFamily="34" charset="0"/>
                <a:cs typeface="Arial" panose="020B0604020202020204" pitchFamily="34" charset="0"/>
              </a:rPr>
              <a:t>Phần 1: </a:t>
            </a:r>
          </a:p>
          <a:p>
            <a:pPr algn="ctr">
              <a:lnSpc>
                <a:spcPct val="150000"/>
              </a:lnSpc>
            </a:pPr>
            <a:r>
              <a:rPr lang="en-US" sz="3500" smtClean="0">
                <a:solidFill>
                  <a:schemeClr val="tx1"/>
                </a:solidFill>
                <a:latin typeface="Arial" panose="020B0604020202020204" pitchFamily="34" charset="0"/>
                <a:cs typeface="Arial" panose="020B0604020202020204" pitchFamily="34" charset="0"/>
              </a:rPr>
              <a:t>Từ </a:t>
            </a:r>
            <a:r>
              <a:rPr lang="en-US" sz="3500">
                <a:solidFill>
                  <a:schemeClr val="tx1"/>
                </a:solidFill>
                <a:latin typeface="Arial" panose="020B0604020202020204" pitchFamily="34" charset="0"/>
                <a:cs typeface="Arial" panose="020B0604020202020204" pitchFamily="34" charset="0"/>
              </a:rPr>
              <a:t>đầu cho đến </a:t>
            </a:r>
            <a:r>
              <a:rPr lang="en-US" sz="3500" i="1">
                <a:solidFill>
                  <a:schemeClr val="tx1"/>
                </a:solidFill>
                <a:latin typeface="Arial" panose="020B0604020202020204" pitchFamily="34" charset="0"/>
                <a:cs typeface="Arial" panose="020B0604020202020204" pitchFamily="34" charset="0"/>
              </a:rPr>
              <a:t>hợp với đại chúng trẻ em</a:t>
            </a:r>
          </a:p>
        </p:txBody>
      </p:sp>
      <p:sp>
        <p:nvSpPr>
          <p:cNvPr id="17" name="Rounded Rectangle 16"/>
          <p:cNvSpPr/>
          <p:nvPr/>
        </p:nvSpPr>
        <p:spPr>
          <a:xfrm>
            <a:off x="6631776" y="4341214"/>
            <a:ext cx="5193752" cy="2402486"/>
          </a:xfrm>
          <a:prstGeom prst="roundRect">
            <a:avLst/>
          </a:prstGeom>
          <a:no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500" b="1" smtClean="0">
                <a:solidFill>
                  <a:schemeClr val="tx1"/>
                </a:solidFill>
                <a:latin typeface="Arial" panose="020B0604020202020204" pitchFamily="34" charset="0"/>
                <a:cs typeface="Arial" panose="020B0604020202020204" pitchFamily="34" charset="0"/>
              </a:rPr>
              <a:t>Phần 2: </a:t>
            </a:r>
          </a:p>
          <a:p>
            <a:pPr algn="ctr">
              <a:lnSpc>
                <a:spcPct val="150000"/>
              </a:lnSpc>
            </a:pPr>
            <a:r>
              <a:rPr lang="vi-VN" sz="3500">
                <a:solidFill>
                  <a:schemeClr val="tx1"/>
                </a:solidFill>
                <a:cs typeface="Arial" panose="020B0604020202020204" pitchFamily="34" charset="0"/>
              </a:rPr>
              <a:t>Tiếp cho đến </a:t>
            </a:r>
            <a:r>
              <a:rPr lang="vi-VN" sz="3500" i="1">
                <a:solidFill>
                  <a:schemeClr val="tx1"/>
                </a:solidFill>
                <a:cs typeface="Arial" panose="020B0604020202020204" pitchFamily="34" charset="0"/>
              </a:rPr>
              <a:t>dãy trường thành vô tận</a:t>
            </a:r>
            <a:endParaRPr lang="en-US" sz="3500" i="1">
              <a:solidFill>
                <a:schemeClr val="tx1"/>
              </a:solidFill>
              <a:latin typeface="Arial" panose="020B0604020202020204" pitchFamily="34" charset="0"/>
              <a:cs typeface="Arial" panose="020B0604020202020204" pitchFamily="34" charset="0"/>
            </a:endParaRPr>
          </a:p>
        </p:txBody>
      </p:sp>
      <p:sp>
        <p:nvSpPr>
          <p:cNvPr id="19" name="Rounded Rectangle 18"/>
          <p:cNvSpPr/>
          <p:nvPr/>
        </p:nvSpPr>
        <p:spPr>
          <a:xfrm>
            <a:off x="12573000" y="4364074"/>
            <a:ext cx="5369168" cy="2379626"/>
          </a:xfrm>
          <a:prstGeom prst="roundRect">
            <a:avLst/>
          </a:prstGeom>
          <a:no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500" b="1" smtClean="0">
                <a:solidFill>
                  <a:schemeClr val="tx1"/>
                </a:solidFill>
                <a:latin typeface="Arial" panose="020B0604020202020204" pitchFamily="34" charset="0"/>
                <a:cs typeface="Arial" panose="020B0604020202020204" pitchFamily="34" charset="0"/>
              </a:rPr>
              <a:t>Phần 3: </a:t>
            </a:r>
          </a:p>
          <a:p>
            <a:pPr algn="ctr">
              <a:lnSpc>
                <a:spcPct val="150000"/>
              </a:lnSpc>
            </a:pPr>
            <a:r>
              <a:rPr lang="en-US" sz="3500" smtClean="0">
                <a:solidFill>
                  <a:schemeClr val="tx1"/>
                </a:solidFill>
                <a:latin typeface="Arial" panose="020B0604020202020204" pitchFamily="34" charset="0"/>
                <a:cs typeface="Arial" panose="020B0604020202020204" pitchFamily="34" charset="0"/>
              </a:rPr>
              <a:t>Còn lại</a:t>
            </a:r>
            <a:endParaRPr lang="en-US" sz="3500" i="1">
              <a:solidFill>
                <a:schemeClr val="tx1"/>
              </a:solidFill>
              <a:latin typeface="Arial" panose="020B0604020202020204" pitchFamily="34" charset="0"/>
              <a:cs typeface="Arial" panose="020B0604020202020204" pitchFamily="34" charset="0"/>
            </a:endParaRPr>
          </a:p>
        </p:txBody>
      </p:sp>
      <p:sp>
        <p:nvSpPr>
          <p:cNvPr id="5" name="TextBox 4"/>
          <p:cNvSpPr txBox="1"/>
          <p:nvPr/>
        </p:nvSpPr>
        <p:spPr>
          <a:xfrm>
            <a:off x="156804" y="7283492"/>
            <a:ext cx="5653720" cy="2416239"/>
          </a:xfrm>
          <a:prstGeom prst="rect">
            <a:avLst/>
          </a:prstGeom>
          <a:noFill/>
        </p:spPr>
        <p:txBody>
          <a:bodyPr wrap="square" rtlCol="0">
            <a:spAutoFit/>
          </a:bodyPr>
          <a:lstStyle/>
          <a:p>
            <a:pPr algn="ctr">
              <a:lnSpc>
                <a:spcPct val="150000"/>
              </a:lnSpc>
            </a:pPr>
            <a:r>
              <a:rPr lang="en-US" sz="3500" i="1">
                <a:latin typeface="Arial" panose="020B0604020202020204" pitchFamily="34" charset="0"/>
                <a:cs typeface="Arial" panose="020B0604020202020204" pitchFamily="34" charset="0"/>
              </a:rPr>
              <a:t>Đặt vấn đề khái quát đặc điểm của truyện Đất rừng phương Nam.</a:t>
            </a:r>
          </a:p>
        </p:txBody>
      </p:sp>
      <p:sp>
        <p:nvSpPr>
          <p:cNvPr id="15" name="TextBox 14"/>
          <p:cNvSpPr txBox="1"/>
          <p:nvPr/>
        </p:nvSpPr>
        <p:spPr>
          <a:xfrm>
            <a:off x="6273444" y="7324473"/>
            <a:ext cx="5653720" cy="2416239"/>
          </a:xfrm>
          <a:prstGeom prst="rect">
            <a:avLst/>
          </a:prstGeom>
          <a:noFill/>
        </p:spPr>
        <p:txBody>
          <a:bodyPr wrap="square" rtlCol="0">
            <a:spAutoFit/>
          </a:bodyPr>
          <a:lstStyle/>
          <a:p>
            <a:pPr algn="ctr">
              <a:lnSpc>
                <a:spcPct val="150000"/>
              </a:lnSpc>
            </a:pPr>
            <a:r>
              <a:rPr lang="en-US" sz="3500" i="1">
                <a:latin typeface="Arial" panose="020B0604020202020204" pitchFamily="34" charset="0"/>
                <a:cs typeface="Arial" panose="020B0604020202020204" pitchFamily="34" charset="0"/>
              </a:rPr>
              <a:t>Điểm mạnh của nhà văn Đoàn Giỏi cùng những lí lẽ dẫn chứng</a:t>
            </a:r>
          </a:p>
        </p:txBody>
      </p:sp>
      <p:sp>
        <p:nvSpPr>
          <p:cNvPr id="16" name="TextBox 15"/>
          <p:cNvSpPr txBox="1"/>
          <p:nvPr/>
        </p:nvSpPr>
        <p:spPr>
          <a:xfrm>
            <a:off x="12573000" y="7324473"/>
            <a:ext cx="5653720" cy="2416239"/>
          </a:xfrm>
          <a:prstGeom prst="rect">
            <a:avLst/>
          </a:prstGeom>
          <a:noFill/>
        </p:spPr>
        <p:txBody>
          <a:bodyPr wrap="square" rtlCol="0">
            <a:spAutoFit/>
          </a:bodyPr>
          <a:lstStyle/>
          <a:p>
            <a:pPr algn="ctr">
              <a:lnSpc>
                <a:spcPct val="150000"/>
              </a:lnSpc>
            </a:pPr>
            <a:r>
              <a:rPr lang="vi-VN" sz="3500" i="1" smtClean="0">
                <a:cs typeface="Arial" panose="020B0604020202020204" pitchFamily="34" charset="0"/>
              </a:rPr>
              <a:t>Nét </a:t>
            </a:r>
            <a:r>
              <a:rPr lang="vi-VN" sz="3500" i="1">
                <a:cs typeface="Arial" panose="020B0604020202020204" pitchFamily="34" charset="0"/>
              </a:rPr>
              <a:t>đặc trưng của con người nhân vật trong đất rừng phương Nam</a:t>
            </a:r>
            <a:endParaRPr lang="en-US" sz="3500" i="1">
              <a:latin typeface="Arial" panose="020B0604020202020204" pitchFamily="34" charset="0"/>
              <a:cs typeface="Arial" panose="020B0604020202020204" pitchFamily="34" charset="0"/>
            </a:endParaRPr>
          </a:p>
        </p:txBody>
      </p:sp>
      <p:cxnSp>
        <p:nvCxnSpPr>
          <p:cNvPr id="14" name="Straight Connector 13"/>
          <p:cNvCxnSpPr>
            <a:stCxn id="11" idx="2"/>
          </p:cNvCxnSpPr>
          <p:nvPr/>
        </p:nvCxnSpPr>
        <p:spPr>
          <a:xfrm flipH="1">
            <a:off x="2983664" y="2783875"/>
            <a:ext cx="6287785" cy="155733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1" idx="2"/>
          </p:cNvCxnSpPr>
          <p:nvPr/>
        </p:nvCxnSpPr>
        <p:spPr>
          <a:xfrm flipH="1">
            <a:off x="9271448" y="2783875"/>
            <a:ext cx="1" cy="155733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1" idx="2"/>
          </p:cNvCxnSpPr>
          <p:nvPr/>
        </p:nvCxnSpPr>
        <p:spPr>
          <a:xfrm>
            <a:off x="9271449" y="2783875"/>
            <a:ext cx="5957421" cy="155733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713169" y="511357"/>
            <a:ext cx="7620000" cy="707886"/>
          </a:xfrm>
          <a:prstGeom prst="rect">
            <a:avLst/>
          </a:prstGeom>
          <a:noFill/>
        </p:spPr>
        <p:txBody>
          <a:bodyPr wrap="square" rtlCol="0">
            <a:spAutoFit/>
          </a:bodyPr>
          <a:lstStyle/>
          <a:p>
            <a:r>
              <a:rPr lang="en-US" sz="4000" b="1" smtClean="0">
                <a:solidFill>
                  <a:srgbClr val="FF0000"/>
                </a:solidFill>
                <a:latin typeface="Arial" panose="020B0604020202020204" pitchFamily="34" charset="0"/>
                <a:cs typeface="Arial" panose="020B0604020202020204" pitchFamily="34" charset="0"/>
              </a:rPr>
              <a:t>2. Khái quát về tác phẩm</a:t>
            </a:r>
            <a:endParaRPr lang="en-US" sz="40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31408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barn(inVertical)">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down)">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barn(inVertical)">
                                      <p:cBhvr>
                                        <p:cTn id="49" dur="500"/>
                                        <p:tgtEl>
                                          <p:spTgt spid="2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down)">
                                      <p:cBhvr>
                                        <p:cTn id="54" dur="500"/>
                                        <p:tgtEl>
                                          <p:spTgt spid="19"/>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additive="base">
                                        <p:cTn id="59" dur="500" fill="hold"/>
                                        <p:tgtEl>
                                          <p:spTgt spid="16"/>
                                        </p:tgtEl>
                                        <p:attrNameLst>
                                          <p:attrName>ppt_x</p:attrName>
                                        </p:attrNameLst>
                                      </p:cBhvr>
                                      <p:tavLst>
                                        <p:tav tm="0">
                                          <p:val>
                                            <p:strVal val="#ppt_x"/>
                                          </p:val>
                                        </p:tav>
                                        <p:tav tm="100000">
                                          <p:val>
                                            <p:strVal val="#ppt_x"/>
                                          </p:val>
                                        </p:tav>
                                      </p:tavLst>
                                    </p:anim>
                                    <p:anim calcmode="lin" valueType="num">
                                      <p:cBhvr additive="base">
                                        <p:cTn id="6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7" grpId="0" animBg="1"/>
      <p:bldP spid="19" grpId="0" animBg="1"/>
      <p:bldP spid="5" grpId="0"/>
      <p:bldP spid="15" grpId="0"/>
      <p:bldP spid="16" grpId="0"/>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grpSp>
        <p:nvGrpSpPr>
          <p:cNvPr id="2" name="Group 2"/>
          <p:cNvGrpSpPr/>
          <p:nvPr/>
        </p:nvGrpSpPr>
        <p:grpSpPr>
          <a:xfrm rot="171383">
            <a:off x="1128448" y="731595"/>
            <a:ext cx="16029606" cy="9249680"/>
            <a:chOff x="240038" y="157954"/>
            <a:chExt cx="18390291" cy="9978983"/>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23808"/>
            <a:stretch>
              <a:fillRect/>
            </a:stretch>
          </p:blipFill>
          <p:spPr>
            <a:xfrm rot="21481807">
              <a:off x="240038" y="352632"/>
              <a:ext cx="9358417" cy="9784305"/>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23808"/>
            <a:stretch>
              <a:fillRect/>
            </a:stretch>
          </p:blipFill>
          <p:spPr>
            <a:xfrm rot="-118193">
              <a:off x="9271912" y="157954"/>
              <a:ext cx="9358417" cy="9784304"/>
            </a:xfrm>
            <a:prstGeom prst="rect">
              <a:avLst/>
            </a:prstGeom>
          </p:spPr>
        </p:pic>
      </p:gr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428729" y="-384308"/>
            <a:ext cx="2211038" cy="2615206"/>
          </a:xfrm>
          <a:prstGeom prst="rect">
            <a:avLst/>
          </a:prstGeom>
        </p:spPr>
      </p:pic>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58429" y="259128"/>
            <a:ext cx="1296626" cy="1212345"/>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054289">
            <a:off x="16638567" y="8783211"/>
            <a:ext cx="2034702" cy="665902"/>
          </a:xfrm>
          <a:prstGeom prst="rect">
            <a:avLst/>
          </a:prstGeom>
        </p:spPr>
      </p:pic>
      <p:pic>
        <p:nvPicPr>
          <p:cNvPr id="10"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605585">
            <a:off x="16278466" y="3418026"/>
            <a:ext cx="614106" cy="1036466"/>
          </a:xfrm>
          <a:prstGeom prst="rect">
            <a:avLst/>
          </a:prstGeom>
        </p:spPr>
      </p:pic>
      <p:pic>
        <p:nvPicPr>
          <p:cNvPr id="7" name="Picture 7"/>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4912457">
            <a:off x="-223632" y="6747017"/>
            <a:ext cx="3522982" cy="3585733"/>
          </a:xfrm>
          <a:prstGeom prst="rect">
            <a:avLst/>
          </a:prstGeom>
        </p:spPr>
      </p:pic>
      <p:sp>
        <p:nvSpPr>
          <p:cNvPr id="16" name="TextBox 15"/>
          <p:cNvSpPr txBox="1"/>
          <p:nvPr/>
        </p:nvSpPr>
        <p:spPr>
          <a:xfrm>
            <a:off x="2205869" y="2184654"/>
            <a:ext cx="14299519" cy="6555641"/>
          </a:xfrm>
          <a:prstGeom prst="rect">
            <a:avLst/>
          </a:prstGeom>
          <a:noFill/>
        </p:spPr>
        <p:txBody>
          <a:bodyPr wrap="square" rtlCol="0">
            <a:spAutoFit/>
          </a:bodyPr>
          <a:lstStyle/>
          <a:p>
            <a:pPr marL="571500" indent="-571500" algn="just">
              <a:lnSpc>
                <a:spcPct val="150000"/>
              </a:lnSpc>
              <a:buFont typeface="Wingdings" panose="05000000000000000000" pitchFamily="2" charset="2"/>
              <a:buChar char="Ø"/>
            </a:pPr>
            <a:r>
              <a:rPr lang="en-US" sz="4000" b="1" smtClean="0">
                <a:latin typeface="Arial" panose="020B0604020202020204" pitchFamily="34" charset="0"/>
                <a:cs typeface="Arial" panose="020B0604020202020204" pitchFamily="34" charset="0"/>
              </a:rPr>
              <a:t>Nội dung: </a:t>
            </a:r>
          </a:p>
          <a:p>
            <a:pPr algn="just">
              <a:lnSpc>
                <a:spcPct val="150000"/>
              </a:lnSpc>
            </a:pPr>
            <a:r>
              <a:rPr lang="en-US" sz="4000">
                <a:latin typeface="Arial" panose="020B0604020202020204" pitchFamily="34" charset="0"/>
                <a:cs typeface="Arial" panose="020B0604020202020204" pitchFamily="34" charset="0"/>
              </a:rPr>
              <a:t>Văn bản nói về sự tài tình của Đoàn Giỏi trong việc miêu tả cảnh vật thiên nhiên cũng như tính cách con người trong tác phẩm đất rừng phương Nam</a:t>
            </a:r>
            <a:r>
              <a:rPr lang="en-US" sz="4000" smtClean="0">
                <a:latin typeface="Arial" panose="020B0604020202020204" pitchFamily="34" charset="0"/>
                <a:cs typeface="Arial" panose="020B0604020202020204" pitchFamily="34" charset="0"/>
              </a:rPr>
              <a:t>.</a:t>
            </a:r>
          </a:p>
          <a:p>
            <a:pPr marL="571500" indent="-571500" algn="just">
              <a:lnSpc>
                <a:spcPct val="150000"/>
              </a:lnSpc>
              <a:buFont typeface="Wingdings" panose="05000000000000000000" pitchFamily="2" charset="2"/>
              <a:buChar char="Ø"/>
            </a:pPr>
            <a:r>
              <a:rPr lang="en-US" sz="4000" b="1" smtClean="0">
                <a:latin typeface="Arial" panose="020B0604020202020204" pitchFamily="34" charset="0"/>
                <a:cs typeface="Arial" panose="020B0604020202020204" pitchFamily="34" charset="0"/>
              </a:rPr>
              <a:t>Nhan đề:</a:t>
            </a:r>
          </a:p>
          <a:p>
            <a:pPr algn="just">
              <a:lnSpc>
                <a:spcPct val="150000"/>
              </a:lnSpc>
            </a:pPr>
            <a:r>
              <a:rPr lang="en-US" sz="4000">
                <a:latin typeface="Arial" panose="020B0604020202020204" pitchFamily="34" charset="0"/>
                <a:cs typeface="Arial" panose="020B0604020202020204" pitchFamily="34" charset="0"/>
              </a:rPr>
              <a:t>thể hiện được hình ảnh thiên nhiên cũng như con người trong truyện đất </a:t>
            </a:r>
            <a:r>
              <a:rPr lang="en-US" sz="4000" smtClean="0">
                <a:latin typeface="Arial" panose="020B0604020202020204" pitchFamily="34" charset="0"/>
                <a:cs typeface="Arial" panose="020B0604020202020204" pitchFamily="34" charset="0"/>
              </a:rPr>
              <a:t>rừng </a:t>
            </a:r>
            <a:r>
              <a:rPr lang="en-US" sz="4000">
                <a:latin typeface="Arial" panose="020B0604020202020204" pitchFamily="34" charset="0"/>
                <a:cs typeface="Arial" panose="020B0604020202020204" pitchFamily="34" charset="0"/>
              </a:rPr>
              <a:t>phương Nam. </a:t>
            </a:r>
          </a:p>
        </p:txBody>
      </p:sp>
    </p:spTree>
    <p:extLst>
      <p:ext uri="{BB962C8B-B14F-4D97-AF65-F5344CB8AC3E}">
        <p14:creationId xmlns:p14="http://schemas.microsoft.com/office/powerpoint/2010/main" val="7693310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additive="base">
                                        <p:cTn id="7"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xEl>
                                              <p:pRg st="1" end="1"/>
                                            </p:txEl>
                                          </p:spTgt>
                                        </p:tgtEl>
                                        <p:attrNameLst>
                                          <p:attrName>style.visibility</p:attrName>
                                        </p:attrNameLst>
                                      </p:cBhvr>
                                      <p:to>
                                        <p:strVal val="visible"/>
                                      </p:to>
                                    </p:set>
                                    <p:anim calcmode="lin" valueType="num">
                                      <p:cBhvr additive="base">
                                        <p:cTn id="13"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
                                            <p:txEl>
                                              <p:pRg st="2" end="2"/>
                                            </p:txEl>
                                          </p:spTgt>
                                        </p:tgtEl>
                                        <p:attrNameLst>
                                          <p:attrName>style.visibility</p:attrName>
                                        </p:attrNameLst>
                                      </p:cBhvr>
                                      <p:to>
                                        <p:strVal val="visible"/>
                                      </p:to>
                                    </p:set>
                                    <p:anim calcmode="lin" valueType="num">
                                      <p:cBhvr additive="base">
                                        <p:cTn id="19"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
                                            <p:txEl>
                                              <p:pRg st="3" end="3"/>
                                            </p:txEl>
                                          </p:spTgt>
                                        </p:tgtEl>
                                        <p:attrNameLst>
                                          <p:attrName>style.visibility</p:attrName>
                                        </p:attrNameLst>
                                      </p:cBhvr>
                                      <p:to>
                                        <p:strVal val="visible"/>
                                      </p:to>
                                    </p:set>
                                    <p:anim calcmode="lin" valueType="num">
                                      <p:cBhvr additive="base">
                                        <p:cTn id="25" dur="500" fill="hold"/>
                                        <p:tgtEl>
                                          <p:spTgt spid="1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grpSp>
        <p:nvGrpSpPr>
          <p:cNvPr id="2" name="Group 2"/>
          <p:cNvGrpSpPr/>
          <p:nvPr/>
        </p:nvGrpSpPr>
        <p:grpSpPr>
          <a:xfrm rot="171383">
            <a:off x="1128448" y="731595"/>
            <a:ext cx="16029606" cy="9249680"/>
            <a:chOff x="240038" y="157954"/>
            <a:chExt cx="18390291" cy="9978983"/>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23808"/>
            <a:stretch>
              <a:fillRect/>
            </a:stretch>
          </p:blipFill>
          <p:spPr>
            <a:xfrm rot="21481807">
              <a:off x="240038" y="352632"/>
              <a:ext cx="9358417" cy="9784305"/>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23808"/>
            <a:stretch>
              <a:fillRect/>
            </a:stretch>
          </p:blipFill>
          <p:spPr>
            <a:xfrm rot="-118193">
              <a:off x="9271912" y="157954"/>
              <a:ext cx="9358417" cy="9784304"/>
            </a:xfrm>
            <a:prstGeom prst="rect">
              <a:avLst/>
            </a:prstGeom>
          </p:spPr>
        </p:pic>
      </p:gr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428729" y="-384308"/>
            <a:ext cx="2211038" cy="2615206"/>
          </a:xfrm>
          <a:prstGeom prst="rect">
            <a:avLst/>
          </a:prstGeom>
        </p:spPr>
      </p:pic>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58429" y="259128"/>
            <a:ext cx="1296626" cy="1212345"/>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054289">
            <a:off x="16638567" y="8783211"/>
            <a:ext cx="2034702" cy="665902"/>
          </a:xfrm>
          <a:prstGeom prst="rect">
            <a:avLst/>
          </a:prstGeom>
        </p:spPr>
      </p:pic>
      <p:pic>
        <p:nvPicPr>
          <p:cNvPr id="10"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605585">
            <a:off x="16278466" y="3418026"/>
            <a:ext cx="614106" cy="1036466"/>
          </a:xfrm>
          <a:prstGeom prst="rect">
            <a:avLst/>
          </a:prstGeom>
        </p:spPr>
      </p:pic>
      <p:pic>
        <p:nvPicPr>
          <p:cNvPr id="7" name="Picture 7"/>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4912457">
            <a:off x="-223632" y="6747017"/>
            <a:ext cx="3522982" cy="3585733"/>
          </a:xfrm>
          <a:prstGeom prst="rect">
            <a:avLst/>
          </a:prstGeom>
        </p:spPr>
      </p:pic>
      <p:sp>
        <p:nvSpPr>
          <p:cNvPr id="11" name="Oval Callout 10"/>
          <p:cNvSpPr/>
          <p:nvPr/>
        </p:nvSpPr>
        <p:spPr>
          <a:xfrm>
            <a:off x="589884" y="1228236"/>
            <a:ext cx="5609065" cy="2514600"/>
          </a:xfrm>
          <a:prstGeom prst="wedgeEllipseCallout">
            <a:avLst>
              <a:gd name="adj1" fmla="val 51168"/>
              <a:gd name="adj2" fmla="val 27917"/>
            </a:avLst>
          </a:prstGeom>
          <a:solidFill>
            <a:schemeClr val="accent3">
              <a:lumMod val="60000"/>
              <a:lumOff val="4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chemeClr val="tx1"/>
                </a:solidFill>
                <a:latin typeface="Arial" panose="020B0604020202020204" pitchFamily="34" charset="0"/>
                <a:cs typeface="Arial" panose="020B0604020202020204" pitchFamily="34" charset="0"/>
              </a:rPr>
              <a:t>Làm việc nhóm</a:t>
            </a:r>
            <a:endParaRPr lang="en-US" sz="4000" b="1">
              <a:solidFill>
                <a:schemeClr val="tx1"/>
              </a:solidFill>
              <a:latin typeface="Arial" panose="020B0604020202020204" pitchFamily="34" charset="0"/>
              <a:cs typeface="Arial" panose="020B0604020202020204" pitchFamily="34" charset="0"/>
            </a:endParaRPr>
          </a:p>
        </p:txBody>
      </p:sp>
      <p:sp>
        <p:nvSpPr>
          <p:cNvPr id="12" name="TextBox 11"/>
          <p:cNvSpPr txBox="1"/>
          <p:nvPr/>
        </p:nvSpPr>
        <p:spPr>
          <a:xfrm>
            <a:off x="2037309" y="4136928"/>
            <a:ext cx="13906398" cy="4708981"/>
          </a:xfrm>
          <a:prstGeom prst="rect">
            <a:avLst/>
          </a:prstGeom>
          <a:noFill/>
        </p:spPr>
        <p:txBody>
          <a:bodyPr wrap="square" rtlCol="0">
            <a:spAutoFit/>
          </a:bodyPr>
          <a:lstStyle/>
          <a:p>
            <a:pPr marL="514350" indent="-514350" algn="just">
              <a:lnSpc>
                <a:spcPct val="150000"/>
              </a:lnSpc>
              <a:buFont typeface="+mj-lt"/>
              <a:buAutoNum type="arabicPeriod"/>
            </a:pPr>
            <a:r>
              <a:rPr lang="en-US" sz="4000">
                <a:latin typeface="Arial" panose="020B0604020202020204" pitchFamily="34" charset="0"/>
                <a:cs typeface="Arial" panose="020B0604020202020204" pitchFamily="34" charset="0"/>
              </a:rPr>
              <a:t>Nhà văn Đoàn Giỏi thể hiện vốn sống phong phú của mình thế nào khi miêu tả cảnh vật thiên nhiên nơi đất rừng Phương Nam</a:t>
            </a:r>
            <a:r>
              <a:rPr lang="en-US" sz="4000" smtClean="0">
                <a:latin typeface="Arial" panose="020B0604020202020204" pitchFamily="34" charset="0"/>
                <a:cs typeface="Arial" panose="020B0604020202020204" pitchFamily="34" charset="0"/>
              </a:rPr>
              <a:t>?</a:t>
            </a:r>
          </a:p>
          <a:p>
            <a:pPr marL="514350" indent="-514350" algn="just">
              <a:lnSpc>
                <a:spcPct val="150000"/>
              </a:lnSpc>
              <a:buFont typeface="+mj-lt"/>
              <a:buAutoNum type="arabicPeriod"/>
            </a:pPr>
            <a:r>
              <a:rPr lang="en-US" sz="4000">
                <a:latin typeface="Arial" panose="020B0604020202020204" pitchFamily="34" charset="0"/>
                <a:cs typeface="Arial" panose="020B0604020202020204" pitchFamily="34" charset="0"/>
              </a:rPr>
              <a:t>Tác giả đã dùng những lời lẽ và bằng chứng nào để chứng minh điều đó?</a:t>
            </a:r>
          </a:p>
        </p:txBody>
      </p:sp>
      <p:pic>
        <p:nvPicPr>
          <p:cNvPr id="15" name="Picture 5"/>
          <p:cNvPicPr>
            <a:picLocks noChangeAspect="1"/>
          </p:cNvPicPr>
          <p:nvPr/>
        </p:nvPicPr>
        <p:blipFill rotWithShape="1">
          <a:blip r:embed="rId15"/>
          <a:srcRect t="55272"/>
          <a:stretch/>
        </p:blipFill>
        <p:spPr>
          <a:xfrm>
            <a:off x="11707586" y="7690150"/>
            <a:ext cx="6269238" cy="2558721"/>
          </a:xfrm>
          <a:prstGeom prst="rect">
            <a:avLst/>
          </a:prstGeom>
        </p:spPr>
      </p:pic>
      <p:pic>
        <p:nvPicPr>
          <p:cNvPr id="17" name="Picture 4"/>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3154330" y="0"/>
            <a:ext cx="2334214" cy="4114800"/>
          </a:xfrm>
          <a:prstGeom prst="rect">
            <a:avLst/>
          </a:prstGeom>
        </p:spPr>
      </p:pic>
    </p:spTree>
    <p:extLst>
      <p:ext uri="{BB962C8B-B14F-4D97-AF65-F5344CB8AC3E}">
        <p14:creationId xmlns:p14="http://schemas.microsoft.com/office/powerpoint/2010/main" val="33509499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 calcmode="lin" valueType="num">
                                      <p:cBhvr additive="base">
                                        <p:cTn id="13"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xEl>
                                              <p:pRg st="1" end="1"/>
                                            </p:txEl>
                                          </p:spTgt>
                                        </p:tgtEl>
                                        <p:attrNameLst>
                                          <p:attrName>style.visibility</p:attrName>
                                        </p:attrNameLst>
                                      </p:cBhvr>
                                      <p:to>
                                        <p:strVal val="visible"/>
                                      </p:to>
                                    </p:set>
                                    <p:anim calcmode="lin" valueType="num">
                                      <p:cBhvr additive="base">
                                        <p:cTn id="19"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grpSp>
        <p:nvGrpSpPr>
          <p:cNvPr id="2" name="Group 2"/>
          <p:cNvGrpSpPr/>
          <p:nvPr/>
        </p:nvGrpSpPr>
        <p:grpSpPr>
          <a:xfrm rot="171383">
            <a:off x="1128448" y="731595"/>
            <a:ext cx="16029606" cy="9249680"/>
            <a:chOff x="240038" y="157954"/>
            <a:chExt cx="18390291" cy="9978983"/>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23808"/>
            <a:stretch>
              <a:fillRect/>
            </a:stretch>
          </p:blipFill>
          <p:spPr>
            <a:xfrm rot="21481807">
              <a:off x="240038" y="352632"/>
              <a:ext cx="9358417" cy="9784305"/>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23808"/>
            <a:stretch>
              <a:fillRect/>
            </a:stretch>
          </p:blipFill>
          <p:spPr>
            <a:xfrm rot="-118193">
              <a:off x="9271912" y="157954"/>
              <a:ext cx="9358417" cy="9784304"/>
            </a:xfrm>
            <a:prstGeom prst="rect">
              <a:avLst/>
            </a:prstGeom>
          </p:spPr>
        </p:pic>
      </p:gr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428729" y="-384308"/>
            <a:ext cx="2211038" cy="2615206"/>
          </a:xfrm>
          <a:prstGeom prst="rect">
            <a:avLst/>
          </a:prstGeom>
        </p:spPr>
      </p:pic>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58429" y="259128"/>
            <a:ext cx="1296626" cy="1212345"/>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054289">
            <a:off x="16638567" y="8783211"/>
            <a:ext cx="2034702" cy="665902"/>
          </a:xfrm>
          <a:prstGeom prst="rect">
            <a:avLst/>
          </a:prstGeom>
        </p:spPr>
      </p:pic>
      <p:pic>
        <p:nvPicPr>
          <p:cNvPr id="10"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605585">
            <a:off x="16278466" y="3418026"/>
            <a:ext cx="614106" cy="1036466"/>
          </a:xfrm>
          <a:prstGeom prst="rect">
            <a:avLst/>
          </a:prstGeom>
        </p:spPr>
      </p:pic>
      <p:pic>
        <p:nvPicPr>
          <p:cNvPr id="7" name="Picture 7"/>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4912457">
            <a:off x="-523295" y="7164685"/>
            <a:ext cx="3522982" cy="3585733"/>
          </a:xfrm>
          <a:prstGeom prst="rect">
            <a:avLst/>
          </a:prstGeom>
        </p:spPr>
      </p:pic>
      <p:sp>
        <p:nvSpPr>
          <p:cNvPr id="16" name="TextBox 15"/>
          <p:cNvSpPr txBox="1"/>
          <p:nvPr/>
        </p:nvSpPr>
        <p:spPr>
          <a:xfrm>
            <a:off x="1502299" y="1227721"/>
            <a:ext cx="14299519" cy="1103892"/>
          </a:xfrm>
          <a:prstGeom prst="rect">
            <a:avLst/>
          </a:prstGeom>
          <a:noFill/>
        </p:spPr>
        <p:txBody>
          <a:bodyPr wrap="square" rtlCol="0">
            <a:spAutoFit/>
          </a:bodyPr>
          <a:lstStyle/>
          <a:p>
            <a:pPr algn="just">
              <a:lnSpc>
                <a:spcPct val="150000"/>
              </a:lnSpc>
            </a:pPr>
            <a:r>
              <a:rPr lang="en-US" sz="5000" b="1" smtClean="0">
                <a:latin typeface="Arial" panose="020B0604020202020204" pitchFamily="34" charset="0"/>
                <a:cs typeface="Arial" panose="020B0604020202020204" pitchFamily="34" charset="0"/>
              </a:rPr>
              <a:t>II. Tìm hiểu chi tiết</a:t>
            </a:r>
            <a:endParaRPr lang="en-US" sz="5000" b="1">
              <a:latin typeface="Arial" panose="020B0604020202020204" pitchFamily="34" charset="0"/>
              <a:cs typeface="Arial" panose="020B0604020202020204" pitchFamily="34" charset="0"/>
            </a:endParaRPr>
          </a:p>
        </p:txBody>
      </p:sp>
      <p:sp>
        <p:nvSpPr>
          <p:cNvPr id="5" name="TextBox 4"/>
          <p:cNvSpPr txBox="1"/>
          <p:nvPr/>
        </p:nvSpPr>
        <p:spPr>
          <a:xfrm>
            <a:off x="1902083" y="2552171"/>
            <a:ext cx="14571876" cy="707886"/>
          </a:xfrm>
          <a:prstGeom prst="rect">
            <a:avLst/>
          </a:prstGeom>
          <a:noFill/>
        </p:spPr>
        <p:txBody>
          <a:bodyPr wrap="square" rtlCol="0">
            <a:spAutoFit/>
          </a:bodyPr>
          <a:lstStyle/>
          <a:p>
            <a:pPr lvl="0"/>
            <a:r>
              <a:rPr lang="en-US" sz="4000" b="1" smtClean="0">
                <a:solidFill>
                  <a:srgbClr val="FF0000"/>
                </a:solidFill>
                <a:latin typeface="Arial" panose="020B0604020202020204" pitchFamily="34" charset="0"/>
                <a:cs typeface="Arial" panose="020B0604020202020204" pitchFamily="34" charset="0"/>
              </a:rPr>
              <a:t>1. Thiên </a:t>
            </a:r>
            <a:r>
              <a:rPr lang="en-US" sz="4000" b="1">
                <a:solidFill>
                  <a:srgbClr val="FF0000"/>
                </a:solidFill>
                <a:latin typeface="Arial" panose="020B0604020202020204" pitchFamily="34" charset="0"/>
                <a:cs typeface="Arial" panose="020B0604020202020204" pitchFamily="34" charset="0"/>
              </a:rPr>
              <a:t>nhiên phong phú của trong đất rừng phương Nam</a:t>
            </a:r>
          </a:p>
        </p:txBody>
      </p:sp>
      <p:pic>
        <p:nvPicPr>
          <p:cNvPr id="11" name="Picture 10"/>
          <p:cNvPicPr>
            <a:picLocks noChangeAspect="1"/>
          </p:cNvPicPr>
          <p:nvPr/>
        </p:nvPicPr>
        <p:blipFill>
          <a:blip r:embed="rId15"/>
          <a:stretch>
            <a:fillRect/>
          </a:stretch>
        </p:blipFill>
        <p:spPr>
          <a:xfrm>
            <a:off x="12491301" y="3581222"/>
            <a:ext cx="3937888" cy="5481998"/>
          </a:xfrm>
          <a:prstGeom prst="rect">
            <a:avLst/>
          </a:prstGeom>
        </p:spPr>
      </p:pic>
      <p:sp>
        <p:nvSpPr>
          <p:cNvPr id="12" name="TextBox 11"/>
          <p:cNvSpPr txBox="1"/>
          <p:nvPr/>
        </p:nvSpPr>
        <p:spPr>
          <a:xfrm>
            <a:off x="13370929" y="9286510"/>
            <a:ext cx="2362200" cy="630942"/>
          </a:xfrm>
          <a:prstGeom prst="rect">
            <a:avLst/>
          </a:prstGeom>
          <a:noFill/>
        </p:spPr>
        <p:txBody>
          <a:bodyPr wrap="square" rtlCol="0">
            <a:spAutoFit/>
          </a:bodyPr>
          <a:lstStyle/>
          <a:p>
            <a:pPr algn="ctr"/>
            <a:r>
              <a:rPr lang="en-US" sz="3500" b="1" smtClean="0">
                <a:solidFill>
                  <a:srgbClr val="002060"/>
                </a:solidFill>
                <a:latin typeface="Arial" panose="020B0604020202020204" pitchFamily="34" charset="0"/>
                <a:cs typeface="Arial" panose="020B0604020202020204" pitchFamily="34" charset="0"/>
              </a:rPr>
              <a:t>Đoàn Giỏi</a:t>
            </a:r>
            <a:endParaRPr lang="en-US" sz="3500" b="1">
              <a:solidFill>
                <a:srgbClr val="002060"/>
              </a:solidFill>
              <a:latin typeface="Arial" panose="020B0604020202020204" pitchFamily="34" charset="0"/>
              <a:cs typeface="Arial" panose="020B0604020202020204" pitchFamily="34" charset="0"/>
            </a:endParaRPr>
          </a:p>
        </p:txBody>
      </p:sp>
      <p:sp>
        <p:nvSpPr>
          <p:cNvPr id="14" name="Pentagon 13"/>
          <p:cNvSpPr/>
          <p:nvPr/>
        </p:nvSpPr>
        <p:spPr>
          <a:xfrm>
            <a:off x="1439612" y="3860352"/>
            <a:ext cx="6096000" cy="1125528"/>
          </a:xfrm>
          <a:prstGeom prst="homePlat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smtClean="0">
                <a:solidFill>
                  <a:schemeClr val="tx1"/>
                </a:solidFill>
                <a:latin typeface="Arial" panose="020B0604020202020204" pitchFamily="34" charset="0"/>
                <a:cs typeface="Arial" panose="020B0604020202020204" pitchFamily="34" charset="0"/>
              </a:rPr>
              <a:t>Có vốn sống phong phú</a:t>
            </a:r>
            <a:endParaRPr lang="en-US" sz="3500">
              <a:solidFill>
                <a:schemeClr val="tx1"/>
              </a:solidFill>
              <a:latin typeface="Arial" panose="020B0604020202020204" pitchFamily="34" charset="0"/>
              <a:cs typeface="Arial" panose="020B0604020202020204" pitchFamily="34" charset="0"/>
            </a:endParaRPr>
          </a:p>
        </p:txBody>
      </p:sp>
      <p:sp>
        <p:nvSpPr>
          <p:cNvPr id="17" name="Pentagon 16"/>
          <p:cNvSpPr/>
          <p:nvPr/>
        </p:nvSpPr>
        <p:spPr>
          <a:xfrm>
            <a:off x="2391957" y="5436522"/>
            <a:ext cx="6096000" cy="1125528"/>
          </a:xfrm>
          <a:prstGeom prst="homePlate">
            <a:avLst/>
          </a:prstGeom>
          <a:solidFill>
            <a:schemeClr val="accent1">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smtClean="0">
                <a:solidFill>
                  <a:schemeClr val="tx1"/>
                </a:solidFill>
                <a:latin typeface="Arial" panose="020B0604020202020204" pitchFamily="34" charset="0"/>
                <a:cs typeface="Arial" panose="020B0604020202020204" pitchFamily="34" charset="0"/>
              </a:rPr>
              <a:t>Viết hay và viết sâu</a:t>
            </a:r>
            <a:endParaRPr lang="en-US" sz="3500">
              <a:solidFill>
                <a:schemeClr val="tx1"/>
              </a:solidFill>
              <a:latin typeface="Arial" panose="020B0604020202020204" pitchFamily="34" charset="0"/>
              <a:cs typeface="Arial" panose="020B0604020202020204" pitchFamily="34" charset="0"/>
            </a:endParaRPr>
          </a:p>
        </p:txBody>
      </p:sp>
      <p:cxnSp>
        <p:nvCxnSpPr>
          <p:cNvPr id="18" name="Straight Arrow Connector 17"/>
          <p:cNvCxnSpPr/>
          <p:nvPr/>
        </p:nvCxnSpPr>
        <p:spPr>
          <a:xfrm>
            <a:off x="1314478" y="8039100"/>
            <a:ext cx="1156790"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471268" y="6595070"/>
            <a:ext cx="9661927" cy="3323987"/>
          </a:xfrm>
          <a:prstGeom prst="rect">
            <a:avLst/>
          </a:prstGeom>
          <a:noFill/>
        </p:spPr>
        <p:txBody>
          <a:bodyPr wrap="square" rtlCol="0">
            <a:spAutoFit/>
          </a:bodyPr>
          <a:lstStyle/>
          <a:p>
            <a:pPr marL="457200" lvl="0" indent="-457200" algn="just">
              <a:lnSpc>
                <a:spcPct val="150000"/>
              </a:lnSpc>
              <a:buFont typeface="Wingdings" panose="05000000000000000000" pitchFamily="2" charset="2"/>
              <a:buChar char="§"/>
            </a:pPr>
            <a:r>
              <a:rPr lang="en-US" sz="3500" smtClean="0">
                <a:latin typeface="Arial" panose="020B0604020202020204" pitchFamily="34" charset="0"/>
                <a:cs typeface="Arial" panose="020B0604020202020204" pitchFamily="34" charset="0"/>
              </a:rPr>
              <a:t>Miêu </a:t>
            </a:r>
            <a:r>
              <a:rPr lang="en-US" sz="3500">
                <a:latin typeface="Arial" panose="020B0604020202020204" pitchFamily="34" charset="0"/>
                <a:cs typeface="Arial" panose="020B0604020202020204" pitchFamily="34" charset="0"/>
              </a:rPr>
              <a:t>tả thiên nhiên, động vật tại rừng U Minh trong tác phẩm Đất rừng Phương Nam.</a:t>
            </a:r>
          </a:p>
          <a:p>
            <a:pPr marL="457200" indent="-457200" algn="just">
              <a:lnSpc>
                <a:spcPct val="150000"/>
              </a:lnSpc>
              <a:buFont typeface="Wingdings" panose="05000000000000000000" pitchFamily="2" charset="2"/>
              <a:buChar char="§"/>
            </a:pPr>
            <a:r>
              <a:rPr lang="en-US" sz="3500" smtClean="0">
                <a:latin typeface="Arial" panose="020B0604020202020204" pitchFamily="34" charset="0"/>
                <a:cs typeface="Arial" panose="020B0604020202020204" pitchFamily="34" charset="0"/>
              </a:rPr>
              <a:t>Viết một loạt sách về con con vật trên trời, dưới biển.</a:t>
            </a:r>
            <a:endParaRPr lang="en-US" sz="35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08858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par>
                                <p:cTn id="19" presetID="16" presetClass="entr" presetSubtype="21"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0-#ppt_w/2"/>
                                          </p:val>
                                        </p:tav>
                                        <p:tav tm="100000">
                                          <p:val>
                                            <p:strVal val="#ppt_x"/>
                                          </p:val>
                                        </p:tav>
                                      </p:tavLst>
                                    </p:anim>
                                    <p:anim calcmode="lin" valueType="num">
                                      <p:cBhvr additive="base">
                                        <p:cTn id="30"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0-#ppt_w/2"/>
                                          </p:val>
                                        </p:tav>
                                        <p:tav tm="100000">
                                          <p:val>
                                            <p:strVal val="#ppt_x"/>
                                          </p:val>
                                        </p:tav>
                                      </p:tavLst>
                                    </p:anim>
                                    <p:anim calcmode="lin" valueType="num">
                                      <p:cBhvr additive="base">
                                        <p:cTn id="36"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ppt_x"/>
                                          </p:val>
                                        </p:tav>
                                        <p:tav tm="100000">
                                          <p:val>
                                            <p:strVal val="#ppt_x"/>
                                          </p:val>
                                        </p:tav>
                                      </p:tavLst>
                                    </p:anim>
                                    <p:anim calcmode="lin" valueType="num">
                                      <p:cBhvr additive="base">
                                        <p:cTn id="4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9">
                                            <p:txEl>
                                              <p:pRg st="0" end="0"/>
                                            </p:txEl>
                                          </p:spTgt>
                                        </p:tgtEl>
                                        <p:attrNameLst>
                                          <p:attrName>style.visibility</p:attrName>
                                        </p:attrNameLst>
                                      </p:cBhvr>
                                      <p:to>
                                        <p:strVal val="visible"/>
                                      </p:to>
                                    </p:set>
                                    <p:animEffect transition="in" filter="wipe(down)">
                                      <p:cBhvr>
                                        <p:cTn id="47" dur="500"/>
                                        <p:tgtEl>
                                          <p:spTgt spid="19">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19">
                                            <p:txEl>
                                              <p:pRg st="1" end="1"/>
                                            </p:txEl>
                                          </p:spTgt>
                                        </p:tgtEl>
                                        <p:attrNameLst>
                                          <p:attrName>style.visibility</p:attrName>
                                        </p:attrNameLst>
                                      </p:cBhvr>
                                      <p:to>
                                        <p:strVal val="visible"/>
                                      </p:to>
                                    </p:set>
                                    <p:animEffect transition="in" filter="wipe(down)">
                                      <p:cBhvr>
                                        <p:cTn id="52" dur="500"/>
                                        <p:tgtEl>
                                          <p:spTgt spid="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5" grpId="0"/>
      <p:bldP spid="12" grpId="0"/>
      <p:bldP spid="14"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grpSp>
        <p:nvGrpSpPr>
          <p:cNvPr id="2" name="Group 2"/>
          <p:cNvGrpSpPr/>
          <p:nvPr/>
        </p:nvGrpSpPr>
        <p:grpSpPr>
          <a:xfrm rot="171383">
            <a:off x="1128448" y="731595"/>
            <a:ext cx="16029606" cy="9249680"/>
            <a:chOff x="240038" y="157954"/>
            <a:chExt cx="18390291" cy="9978983"/>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23808"/>
            <a:stretch>
              <a:fillRect/>
            </a:stretch>
          </p:blipFill>
          <p:spPr>
            <a:xfrm rot="21481807">
              <a:off x="240038" y="352632"/>
              <a:ext cx="9358417" cy="9784305"/>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23808"/>
            <a:stretch>
              <a:fillRect/>
            </a:stretch>
          </p:blipFill>
          <p:spPr>
            <a:xfrm rot="-118193">
              <a:off x="9271912" y="157954"/>
              <a:ext cx="9358417" cy="9784304"/>
            </a:xfrm>
            <a:prstGeom prst="rect">
              <a:avLst/>
            </a:prstGeom>
          </p:spPr>
        </p:pic>
      </p:gr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428729" y="-384308"/>
            <a:ext cx="2211038" cy="2615206"/>
          </a:xfrm>
          <a:prstGeom prst="rect">
            <a:avLst/>
          </a:prstGeom>
        </p:spPr>
      </p:pic>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58429" y="259128"/>
            <a:ext cx="1296626" cy="1212345"/>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054289">
            <a:off x="16638567" y="8783211"/>
            <a:ext cx="2034702" cy="665902"/>
          </a:xfrm>
          <a:prstGeom prst="rect">
            <a:avLst/>
          </a:prstGeom>
        </p:spPr>
      </p:pic>
      <p:pic>
        <p:nvPicPr>
          <p:cNvPr id="10"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605585">
            <a:off x="16278466" y="3418026"/>
            <a:ext cx="614106" cy="1036466"/>
          </a:xfrm>
          <a:prstGeom prst="rect">
            <a:avLst/>
          </a:prstGeom>
        </p:spPr>
      </p:pic>
      <p:pic>
        <p:nvPicPr>
          <p:cNvPr id="7" name="Picture 7"/>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4912457">
            <a:off x="-523295" y="7164685"/>
            <a:ext cx="3522982" cy="3585733"/>
          </a:xfrm>
          <a:prstGeom prst="rect">
            <a:avLst/>
          </a:prstGeom>
        </p:spPr>
      </p:pic>
      <p:sp>
        <p:nvSpPr>
          <p:cNvPr id="5" name="TextBox 4"/>
          <p:cNvSpPr txBox="1"/>
          <p:nvPr/>
        </p:nvSpPr>
        <p:spPr>
          <a:xfrm>
            <a:off x="1985131" y="1927288"/>
            <a:ext cx="14600388" cy="707886"/>
          </a:xfrm>
          <a:prstGeom prst="rect">
            <a:avLst/>
          </a:prstGeom>
          <a:noFill/>
        </p:spPr>
        <p:txBody>
          <a:bodyPr wrap="square" rtlCol="0">
            <a:spAutoFit/>
          </a:bodyPr>
          <a:lstStyle/>
          <a:p>
            <a:pPr lvl="0"/>
            <a:r>
              <a:rPr lang="en-US" sz="4000" b="1" smtClean="0">
                <a:solidFill>
                  <a:srgbClr val="FF0000"/>
                </a:solidFill>
                <a:latin typeface="Arial" panose="020B0604020202020204" pitchFamily="34" charset="0"/>
                <a:cs typeface="Arial" panose="020B0604020202020204" pitchFamily="34" charset="0"/>
              </a:rPr>
              <a:t>1. Thiên </a:t>
            </a:r>
            <a:r>
              <a:rPr lang="en-US" sz="4000" b="1">
                <a:solidFill>
                  <a:srgbClr val="FF0000"/>
                </a:solidFill>
                <a:latin typeface="Arial" panose="020B0604020202020204" pitchFamily="34" charset="0"/>
                <a:cs typeface="Arial" panose="020B0604020202020204" pitchFamily="34" charset="0"/>
              </a:rPr>
              <a:t>nhiên phong phú của trong đất rừng phương Nam</a:t>
            </a:r>
          </a:p>
        </p:txBody>
      </p:sp>
      <p:sp>
        <p:nvSpPr>
          <p:cNvPr id="19" name="TextBox 18"/>
          <p:cNvSpPr txBox="1"/>
          <p:nvPr/>
        </p:nvSpPr>
        <p:spPr>
          <a:xfrm>
            <a:off x="1447800" y="2786580"/>
            <a:ext cx="15294063" cy="6555641"/>
          </a:xfrm>
          <a:prstGeom prst="rect">
            <a:avLst/>
          </a:prstGeom>
          <a:noFill/>
        </p:spPr>
        <p:txBody>
          <a:bodyPr wrap="square" rtlCol="0">
            <a:spAutoFit/>
          </a:bodyPr>
          <a:lstStyle/>
          <a:p>
            <a:pPr marL="457200" lvl="0" indent="-457200" algn="just">
              <a:lnSpc>
                <a:spcPct val="150000"/>
              </a:lnSpc>
              <a:buFont typeface="Wingdings" panose="05000000000000000000" pitchFamily="2" charset="2"/>
              <a:buChar char="Ø"/>
            </a:pPr>
            <a:r>
              <a:rPr lang="en-US" sz="4000" smtClean="0">
                <a:latin typeface="Arial" panose="020B0604020202020204" pitchFamily="34" charset="0"/>
                <a:cs typeface="Arial" panose="020B0604020202020204" pitchFamily="34" charset="0"/>
              </a:rPr>
              <a:t>Đưa người đọc đi đến hết ngạc nhiên này sang ngạc nhiên khác:</a:t>
            </a:r>
          </a:p>
          <a:p>
            <a:pPr marL="457200" lvl="0" indent="-457200" algn="just">
              <a:lnSpc>
                <a:spcPct val="150000"/>
              </a:lnSpc>
              <a:buFontTx/>
              <a:buChar char="-"/>
            </a:pPr>
            <a:r>
              <a:rPr lang="vi-VN" sz="4000" smtClean="0">
                <a:cs typeface="Arial" panose="020B0604020202020204" pitchFamily="34" charset="0"/>
              </a:rPr>
              <a:t>Ba ba to bằng cái nia</a:t>
            </a:r>
            <a:endParaRPr lang="en-US" sz="4000">
              <a:cs typeface="Arial" panose="020B0604020202020204" pitchFamily="34" charset="0"/>
            </a:endParaRPr>
          </a:p>
          <a:p>
            <a:pPr marL="457200" lvl="0" indent="-457200" algn="just">
              <a:lnSpc>
                <a:spcPct val="150000"/>
              </a:lnSpc>
              <a:buFontTx/>
              <a:buChar char="-"/>
            </a:pPr>
            <a:r>
              <a:rPr lang="vi-VN" sz="4000" smtClean="0">
                <a:cs typeface="Arial" panose="020B0604020202020204" pitchFamily="34" charset="0"/>
              </a:rPr>
              <a:t>Kì đà lớn hơn chiếc xuồng tam bản</a:t>
            </a:r>
            <a:endParaRPr lang="en-US" sz="4000">
              <a:cs typeface="Arial" panose="020B0604020202020204" pitchFamily="34" charset="0"/>
            </a:endParaRPr>
          </a:p>
          <a:p>
            <a:pPr marL="457200" lvl="0" indent="-457200" algn="just">
              <a:lnSpc>
                <a:spcPct val="150000"/>
              </a:lnSpc>
              <a:buFontTx/>
              <a:buChar char="-"/>
            </a:pPr>
            <a:r>
              <a:rPr lang="vi-VN" sz="4000" smtClean="0">
                <a:cs typeface="Arial" panose="020B0604020202020204" pitchFamily="34" charset="0"/>
              </a:rPr>
              <a:t>Cá sấu phải 12 trai tráng lực lưỡng mới khiêng nổi…</a:t>
            </a:r>
            <a:r>
              <a:rPr lang="en-US" sz="4000" smtClean="0">
                <a:latin typeface="Arial" panose="020B0604020202020204" pitchFamily="34" charset="0"/>
                <a:cs typeface="Arial" panose="020B0604020202020204" pitchFamily="34" charset="0"/>
              </a:rPr>
              <a:t> </a:t>
            </a:r>
          </a:p>
          <a:p>
            <a:pPr marL="571500" lvl="0" indent="-571500" algn="just">
              <a:lnSpc>
                <a:spcPct val="150000"/>
              </a:lnSpc>
              <a:buFont typeface="Wingdings" panose="05000000000000000000" pitchFamily="2" charset="2"/>
              <a:buChar char="Ø"/>
            </a:pPr>
            <a:r>
              <a:rPr lang="en-US" sz="4000" smtClean="0">
                <a:latin typeface="Arial" panose="020B0604020202020204" pitchFamily="34" charset="0"/>
                <a:cs typeface="Arial" panose="020B0604020202020204" pitchFamily="34" charset="0"/>
              </a:rPr>
              <a:t>Vẻ đẹp thiên nhiên của rừng U Minh dưới ánh sáng mặt trời.</a:t>
            </a:r>
          </a:p>
          <a:p>
            <a:pPr marL="457200" lvl="0" indent="-457200" algn="just">
              <a:lnSpc>
                <a:spcPct val="150000"/>
              </a:lnSpc>
              <a:buFontTx/>
              <a:buChar char="-"/>
            </a:pPr>
            <a:r>
              <a:rPr lang="en-US" sz="4000" smtClean="0">
                <a:latin typeface="Arial" panose="020B0604020202020204" pitchFamily="34" charset="0"/>
                <a:cs typeface="Arial" panose="020B0604020202020204" pitchFamily="34" charset="0"/>
              </a:rPr>
              <a:t>Những </a:t>
            </a:r>
            <a:r>
              <a:rPr lang="en-US" sz="4000">
                <a:latin typeface="Arial" panose="020B0604020202020204" pitchFamily="34" charset="0"/>
                <a:cs typeface="Arial" panose="020B0604020202020204" pitchFamily="34" charset="0"/>
              </a:rPr>
              <a:t>thân cây tràm vỏ trắng vươn thẳng lên trời chẳng khác nào cây nến khổng lồ</a:t>
            </a:r>
            <a:r>
              <a:rPr lang="en-US" sz="4000" smtClean="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2250230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additive="base">
                                        <p:cTn id="7"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
                                            <p:txEl>
                                              <p:pRg st="1" end="1"/>
                                            </p:txEl>
                                          </p:spTgt>
                                        </p:tgtEl>
                                        <p:attrNameLst>
                                          <p:attrName>style.visibility</p:attrName>
                                        </p:attrNameLst>
                                      </p:cBhvr>
                                      <p:to>
                                        <p:strVal val="visible"/>
                                      </p:to>
                                    </p:set>
                                    <p:anim calcmode="lin" valueType="num">
                                      <p:cBhvr additive="base">
                                        <p:cTn id="13"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
                                            <p:txEl>
                                              <p:pRg st="2" end="2"/>
                                            </p:txEl>
                                          </p:spTgt>
                                        </p:tgtEl>
                                        <p:attrNameLst>
                                          <p:attrName>style.visibility</p:attrName>
                                        </p:attrNameLst>
                                      </p:cBhvr>
                                      <p:to>
                                        <p:strVal val="visible"/>
                                      </p:to>
                                    </p:set>
                                    <p:anim calcmode="lin" valueType="num">
                                      <p:cBhvr additive="base">
                                        <p:cTn id="19"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9">
                                            <p:txEl>
                                              <p:pRg st="3" end="3"/>
                                            </p:txEl>
                                          </p:spTgt>
                                        </p:tgtEl>
                                        <p:attrNameLst>
                                          <p:attrName>style.visibility</p:attrName>
                                        </p:attrNameLst>
                                      </p:cBhvr>
                                      <p:to>
                                        <p:strVal val="visible"/>
                                      </p:to>
                                    </p:set>
                                    <p:anim calcmode="lin" valueType="num">
                                      <p:cBhvr additive="base">
                                        <p:cTn id="25" dur="500" fill="hold"/>
                                        <p:tgtEl>
                                          <p:spTgt spid="1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9">
                                            <p:txEl>
                                              <p:pRg st="4" end="4"/>
                                            </p:txEl>
                                          </p:spTgt>
                                        </p:tgtEl>
                                        <p:attrNameLst>
                                          <p:attrName>style.visibility</p:attrName>
                                        </p:attrNameLst>
                                      </p:cBhvr>
                                      <p:to>
                                        <p:strVal val="visible"/>
                                      </p:to>
                                    </p:set>
                                    <p:anim calcmode="lin" valueType="num">
                                      <p:cBhvr additive="base">
                                        <p:cTn id="31"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9">
                                            <p:txEl>
                                              <p:pRg st="5" end="5"/>
                                            </p:txEl>
                                          </p:spTgt>
                                        </p:tgtEl>
                                        <p:attrNameLst>
                                          <p:attrName>style.visibility</p:attrName>
                                        </p:attrNameLst>
                                      </p:cBhvr>
                                      <p:to>
                                        <p:strVal val="visible"/>
                                      </p:to>
                                    </p:set>
                                    <p:anim calcmode="lin" valueType="num">
                                      <p:cBhvr additive="base">
                                        <p:cTn id="3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grpSp>
        <p:nvGrpSpPr>
          <p:cNvPr id="2" name="Group 2"/>
          <p:cNvGrpSpPr/>
          <p:nvPr/>
        </p:nvGrpSpPr>
        <p:grpSpPr>
          <a:xfrm rot="171383">
            <a:off x="1128448" y="731595"/>
            <a:ext cx="16029606" cy="9249680"/>
            <a:chOff x="240038" y="157954"/>
            <a:chExt cx="18390291" cy="9978983"/>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23808"/>
            <a:stretch>
              <a:fillRect/>
            </a:stretch>
          </p:blipFill>
          <p:spPr>
            <a:xfrm rot="21481807">
              <a:off x="240038" y="352632"/>
              <a:ext cx="9358417" cy="9784305"/>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23808"/>
            <a:stretch>
              <a:fillRect/>
            </a:stretch>
          </p:blipFill>
          <p:spPr>
            <a:xfrm rot="-118193">
              <a:off x="9271912" y="157954"/>
              <a:ext cx="9358417" cy="9784304"/>
            </a:xfrm>
            <a:prstGeom prst="rect">
              <a:avLst/>
            </a:prstGeom>
          </p:spPr>
        </p:pic>
      </p:gr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428729" y="-384308"/>
            <a:ext cx="2211038" cy="2615206"/>
          </a:xfrm>
          <a:prstGeom prst="rect">
            <a:avLst/>
          </a:prstGeom>
        </p:spPr>
      </p:pic>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58429" y="259128"/>
            <a:ext cx="1296626" cy="1212345"/>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054289">
            <a:off x="16638567" y="8783211"/>
            <a:ext cx="2034702" cy="665902"/>
          </a:xfrm>
          <a:prstGeom prst="rect">
            <a:avLst/>
          </a:prstGeom>
        </p:spPr>
      </p:pic>
      <p:pic>
        <p:nvPicPr>
          <p:cNvPr id="10"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605585">
            <a:off x="16278466" y="3418026"/>
            <a:ext cx="614106" cy="1036466"/>
          </a:xfrm>
          <a:prstGeom prst="rect">
            <a:avLst/>
          </a:prstGeom>
        </p:spPr>
      </p:pic>
      <p:pic>
        <p:nvPicPr>
          <p:cNvPr id="7" name="Picture 7"/>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4912457">
            <a:off x="-523295" y="7164685"/>
            <a:ext cx="3522982" cy="3585733"/>
          </a:xfrm>
          <a:prstGeom prst="rect">
            <a:avLst/>
          </a:prstGeom>
        </p:spPr>
      </p:pic>
      <p:sp>
        <p:nvSpPr>
          <p:cNvPr id="5" name="TextBox 4"/>
          <p:cNvSpPr txBox="1"/>
          <p:nvPr/>
        </p:nvSpPr>
        <p:spPr>
          <a:xfrm>
            <a:off x="1972511" y="1926656"/>
            <a:ext cx="14766236" cy="707886"/>
          </a:xfrm>
          <a:prstGeom prst="rect">
            <a:avLst/>
          </a:prstGeom>
          <a:noFill/>
        </p:spPr>
        <p:txBody>
          <a:bodyPr wrap="square" rtlCol="0">
            <a:spAutoFit/>
          </a:bodyPr>
          <a:lstStyle/>
          <a:p>
            <a:pPr lvl="0"/>
            <a:r>
              <a:rPr lang="en-US" sz="4000" b="1" smtClean="0">
                <a:solidFill>
                  <a:srgbClr val="FF0000"/>
                </a:solidFill>
                <a:latin typeface="Arial" panose="020B0604020202020204" pitchFamily="34" charset="0"/>
                <a:cs typeface="Arial" panose="020B0604020202020204" pitchFamily="34" charset="0"/>
              </a:rPr>
              <a:t>1. Thiên </a:t>
            </a:r>
            <a:r>
              <a:rPr lang="en-US" sz="4000" b="1">
                <a:solidFill>
                  <a:srgbClr val="FF0000"/>
                </a:solidFill>
                <a:latin typeface="Arial" panose="020B0604020202020204" pitchFamily="34" charset="0"/>
                <a:cs typeface="Arial" panose="020B0604020202020204" pitchFamily="34" charset="0"/>
              </a:rPr>
              <a:t>nhiên phong phú của trong đất rừng phương Nam</a:t>
            </a:r>
          </a:p>
        </p:txBody>
      </p:sp>
      <p:sp>
        <p:nvSpPr>
          <p:cNvPr id="19" name="TextBox 18"/>
          <p:cNvSpPr txBox="1"/>
          <p:nvPr/>
        </p:nvSpPr>
        <p:spPr>
          <a:xfrm>
            <a:off x="1789802" y="2846623"/>
            <a:ext cx="15294063" cy="2862322"/>
          </a:xfrm>
          <a:prstGeom prst="rect">
            <a:avLst/>
          </a:prstGeom>
          <a:noFill/>
        </p:spPr>
        <p:txBody>
          <a:bodyPr wrap="square" rtlCol="0">
            <a:spAutoFit/>
          </a:bodyPr>
          <a:lstStyle/>
          <a:p>
            <a:pPr marL="457200" lvl="0" indent="-457200" algn="just">
              <a:lnSpc>
                <a:spcPct val="150000"/>
              </a:lnSpc>
              <a:buFont typeface="Wingdings" panose="05000000000000000000" pitchFamily="2" charset="2"/>
              <a:buChar char="Ø"/>
            </a:pPr>
            <a:r>
              <a:rPr lang="en-US" sz="4000" smtClean="0">
                <a:latin typeface="Arial" panose="020B0604020202020204" pitchFamily="34" charset="0"/>
                <a:cs typeface="Arial" panose="020B0604020202020204" pitchFamily="34" charset="0"/>
              </a:rPr>
              <a:t>Dòng sông Năm Căn</a:t>
            </a:r>
          </a:p>
          <a:p>
            <a:pPr marL="571500" lvl="0" indent="-571500" algn="just">
              <a:lnSpc>
                <a:spcPct val="150000"/>
              </a:lnSpc>
              <a:buFontTx/>
              <a:buChar char="-"/>
            </a:pPr>
            <a:r>
              <a:rPr lang="vi-VN" sz="4000" smtClean="0">
                <a:cs typeface="Arial" panose="020B0604020202020204" pitchFamily="34" charset="0"/>
              </a:rPr>
              <a:t>Nước </a:t>
            </a:r>
            <a:r>
              <a:rPr lang="vi-VN" sz="4000">
                <a:cs typeface="Arial" panose="020B0604020202020204" pitchFamily="34" charset="0"/>
              </a:rPr>
              <a:t>ầm ầm đổ ra biển ngày đêm như </a:t>
            </a:r>
            <a:r>
              <a:rPr lang="vi-VN" sz="4000" smtClean="0">
                <a:cs typeface="Arial" panose="020B0604020202020204" pitchFamily="34" charset="0"/>
              </a:rPr>
              <a:t>thác</a:t>
            </a:r>
            <a:endParaRPr lang="en-US" sz="4000" smtClean="0">
              <a:cs typeface="Arial" panose="020B0604020202020204" pitchFamily="34" charset="0"/>
            </a:endParaRPr>
          </a:p>
          <a:p>
            <a:pPr marL="571500" lvl="0" indent="-571500" algn="just">
              <a:lnSpc>
                <a:spcPct val="150000"/>
              </a:lnSpc>
              <a:buFontTx/>
              <a:buChar char="-"/>
            </a:pPr>
            <a:r>
              <a:rPr lang="vi-VN" sz="4000" smtClean="0">
                <a:cs typeface="Arial" panose="020B0604020202020204" pitchFamily="34" charset="0"/>
              </a:rPr>
              <a:t>Cá </a:t>
            </a:r>
            <a:r>
              <a:rPr lang="vi-VN" sz="4000">
                <a:cs typeface="Arial" panose="020B0604020202020204" pitchFamily="34" charset="0"/>
              </a:rPr>
              <a:t>nước </a:t>
            </a:r>
            <a:r>
              <a:rPr lang="en-US" sz="4000" smtClean="0">
                <a:latin typeface="Arial" panose="020B0604020202020204" pitchFamily="34" charset="0"/>
                <a:cs typeface="Arial" panose="020B0604020202020204" pitchFamily="34" charset="0"/>
              </a:rPr>
              <a:t>bơi</a:t>
            </a:r>
            <a:r>
              <a:rPr lang="vi-VN" sz="4000" smtClean="0">
                <a:cs typeface="Arial" panose="020B0604020202020204" pitchFamily="34" charset="0"/>
              </a:rPr>
              <a:t> </a:t>
            </a:r>
            <a:r>
              <a:rPr lang="vi-VN" sz="4000">
                <a:cs typeface="Arial" panose="020B0604020202020204" pitchFamily="34" charset="0"/>
              </a:rPr>
              <a:t>hàng đàn đen trũi nhô lên, hụp xuống</a:t>
            </a:r>
            <a:r>
              <a:rPr lang="vi-VN" sz="4000" smtClean="0">
                <a:cs typeface="Arial" panose="020B0604020202020204" pitchFamily="34" charset="0"/>
              </a:rPr>
              <a:t>….</a:t>
            </a:r>
            <a:endParaRPr lang="en-US" sz="4000">
              <a:latin typeface="Arial" panose="020B0604020202020204" pitchFamily="34" charset="0"/>
              <a:cs typeface="Arial" panose="020B0604020202020204" pitchFamily="34" charset="0"/>
            </a:endParaRPr>
          </a:p>
        </p:txBody>
      </p:sp>
      <p:sp>
        <p:nvSpPr>
          <p:cNvPr id="11" name="Right Arrow 10"/>
          <p:cNvSpPr/>
          <p:nvPr/>
        </p:nvSpPr>
        <p:spPr>
          <a:xfrm>
            <a:off x="743310" y="6979848"/>
            <a:ext cx="1608889" cy="9225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558024" y="6324670"/>
            <a:ext cx="14226932" cy="1839606"/>
          </a:xfrm>
          <a:prstGeom prst="rect">
            <a:avLst/>
          </a:prstGeom>
          <a:noFill/>
        </p:spPr>
        <p:txBody>
          <a:bodyPr wrap="square" rtlCol="0">
            <a:spAutoFit/>
          </a:bodyPr>
          <a:lstStyle/>
          <a:p>
            <a:pPr>
              <a:lnSpc>
                <a:spcPct val="150000"/>
              </a:lnSpc>
            </a:pPr>
            <a:r>
              <a:rPr lang="vi-VN" sz="4000" i="1">
                <a:solidFill>
                  <a:srgbClr val="FF0000"/>
                </a:solidFill>
              </a:rPr>
              <a:t>Sự phong phú cũng như hùng vĩ và pha chút gì đó rờn rợn của thiên nhiên rừng U Minh qua ngòi bút nhà văn Đoàn Giỏi.</a:t>
            </a:r>
            <a:endParaRPr lang="en-US" sz="4000" i="1">
              <a:solidFill>
                <a:srgbClr val="FF0000"/>
              </a:solidFill>
            </a:endParaRPr>
          </a:p>
        </p:txBody>
      </p:sp>
    </p:spTree>
    <p:extLst>
      <p:ext uri="{BB962C8B-B14F-4D97-AF65-F5344CB8AC3E}">
        <p14:creationId xmlns:p14="http://schemas.microsoft.com/office/powerpoint/2010/main" val="40312429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additive="base">
                                        <p:cTn id="7"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
                                            <p:txEl>
                                              <p:pRg st="1" end="1"/>
                                            </p:txEl>
                                          </p:spTgt>
                                        </p:tgtEl>
                                        <p:attrNameLst>
                                          <p:attrName>style.visibility</p:attrName>
                                        </p:attrNameLst>
                                      </p:cBhvr>
                                      <p:to>
                                        <p:strVal val="visible"/>
                                      </p:to>
                                    </p:set>
                                    <p:anim calcmode="lin" valueType="num">
                                      <p:cBhvr additive="base">
                                        <p:cTn id="13"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
                                            <p:txEl>
                                              <p:pRg st="2" end="2"/>
                                            </p:txEl>
                                          </p:spTgt>
                                        </p:tgtEl>
                                        <p:attrNameLst>
                                          <p:attrName>style.visibility</p:attrName>
                                        </p:attrNameLst>
                                      </p:cBhvr>
                                      <p:to>
                                        <p:strVal val="visible"/>
                                      </p:to>
                                    </p:set>
                                    <p:anim calcmode="lin" valueType="num">
                                      <p:cBhvr additive="base">
                                        <p:cTn id="19"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23808"/>
          <a:stretch>
            <a:fillRect/>
          </a:stretch>
        </p:blipFill>
        <p:spPr>
          <a:xfrm>
            <a:off x="1600200" y="2267573"/>
            <a:ext cx="6822323" cy="7585183"/>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23808"/>
          <a:stretch>
            <a:fillRect/>
          </a:stretch>
        </p:blipFill>
        <p:spPr>
          <a:xfrm>
            <a:off x="9511813" y="2249793"/>
            <a:ext cx="6753532" cy="7508699"/>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428729" y="-384308"/>
            <a:ext cx="2211038" cy="2615206"/>
          </a:xfrm>
          <a:prstGeom prst="rect">
            <a:avLst/>
          </a:prstGeom>
        </p:spPr>
      </p:pic>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58429" y="259128"/>
            <a:ext cx="1296626" cy="1212345"/>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054289">
            <a:off x="16638567" y="8783211"/>
            <a:ext cx="2034702" cy="665902"/>
          </a:xfrm>
          <a:prstGeom prst="rect">
            <a:avLst/>
          </a:prstGeom>
        </p:spPr>
      </p:pic>
      <p:pic>
        <p:nvPicPr>
          <p:cNvPr id="10"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605585">
            <a:off x="16278466" y="3418026"/>
            <a:ext cx="614106" cy="1036466"/>
          </a:xfrm>
          <a:prstGeom prst="rect">
            <a:avLst/>
          </a:prstGeom>
        </p:spPr>
      </p:pic>
      <p:pic>
        <p:nvPicPr>
          <p:cNvPr id="7" name="Picture 7"/>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4912457">
            <a:off x="-523295" y="7164685"/>
            <a:ext cx="3522982" cy="3585733"/>
          </a:xfrm>
          <a:prstGeom prst="rect">
            <a:avLst/>
          </a:prstGeom>
        </p:spPr>
      </p:pic>
      <p:sp>
        <p:nvSpPr>
          <p:cNvPr id="19" name="TextBox 18"/>
          <p:cNvSpPr txBox="1"/>
          <p:nvPr/>
        </p:nvSpPr>
        <p:spPr>
          <a:xfrm>
            <a:off x="1978950" y="3235871"/>
            <a:ext cx="5856732" cy="6555641"/>
          </a:xfrm>
          <a:prstGeom prst="rect">
            <a:avLst/>
          </a:prstGeom>
          <a:noFill/>
        </p:spPr>
        <p:txBody>
          <a:bodyPr wrap="square" rtlCol="0">
            <a:spAutoFit/>
          </a:bodyPr>
          <a:lstStyle/>
          <a:p>
            <a:pPr lvl="0" algn="just">
              <a:lnSpc>
                <a:spcPct val="150000"/>
              </a:lnSpc>
            </a:pPr>
            <a:r>
              <a:rPr lang="vi-VN" sz="4000" smtClean="0">
                <a:cs typeface="Arial" panose="020B0604020202020204" pitchFamily="34" charset="0"/>
              </a:rPr>
              <a:t>Đặc </a:t>
            </a:r>
            <a:r>
              <a:rPr lang="vi-VN" sz="4000">
                <a:cs typeface="Arial" panose="020B0604020202020204" pitchFamily="34" charset="0"/>
              </a:rPr>
              <a:t>điểm nhân vật trong tác phẩm Đất </a:t>
            </a:r>
            <a:r>
              <a:rPr lang="vi-VN" sz="4000" smtClean="0">
                <a:cs typeface="Arial" panose="020B0604020202020204" pitchFamily="34" charset="0"/>
              </a:rPr>
              <a:t>r</a:t>
            </a:r>
            <a:r>
              <a:rPr lang="en-US" sz="4000" smtClean="0">
                <a:latin typeface="Arial" panose="020B0604020202020204" pitchFamily="34" charset="0"/>
                <a:cs typeface="Arial" panose="020B0604020202020204" pitchFamily="34" charset="0"/>
              </a:rPr>
              <a:t>ừ</a:t>
            </a:r>
            <a:r>
              <a:rPr lang="vi-VN" sz="4000" smtClean="0">
                <a:cs typeface="Arial" panose="020B0604020202020204" pitchFamily="34" charset="0"/>
              </a:rPr>
              <a:t>ng </a:t>
            </a:r>
            <a:r>
              <a:rPr lang="vi-VN" sz="4000">
                <a:cs typeface="Arial" panose="020B0604020202020204" pitchFamily="34" charset="0"/>
              </a:rPr>
              <a:t>phương Nam được thể hiện qua những phương diện nào? Những nhân vật nào được tác giả kể trong truyện?</a:t>
            </a:r>
            <a:endParaRPr lang="en-US" sz="4000" smtClean="0">
              <a:latin typeface="Arial" panose="020B0604020202020204" pitchFamily="34" charset="0"/>
              <a:cs typeface="Arial" panose="020B0604020202020204" pitchFamily="34" charset="0"/>
            </a:endParaRPr>
          </a:p>
        </p:txBody>
      </p:sp>
      <p:sp>
        <p:nvSpPr>
          <p:cNvPr id="5" name="Flowchart: Terminator 4"/>
          <p:cNvSpPr/>
          <p:nvPr/>
        </p:nvSpPr>
        <p:spPr>
          <a:xfrm>
            <a:off x="3262042" y="576277"/>
            <a:ext cx="10896600" cy="1143000"/>
          </a:xfrm>
          <a:prstGeom prst="flowChartTerminator">
            <a:avLst/>
          </a:prstGeom>
          <a:solidFill>
            <a:srgbClr val="FFC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chemeClr val="tx1"/>
                </a:solidFill>
                <a:latin typeface="Arial" panose="020B0604020202020204" pitchFamily="34" charset="0"/>
                <a:cs typeface="Arial" panose="020B0604020202020204" pitchFamily="34" charset="0"/>
              </a:rPr>
              <a:t>Theo dõi tiếp văn bản và trả lời câu hỏi</a:t>
            </a:r>
            <a:endParaRPr lang="en-US" sz="4000" b="1">
              <a:solidFill>
                <a:schemeClr val="tx1"/>
              </a:solidFill>
              <a:latin typeface="Arial" panose="020B0604020202020204" pitchFamily="34" charset="0"/>
              <a:cs typeface="Arial" panose="020B0604020202020204" pitchFamily="34" charset="0"/>
            </a:endParaRPr>
          </a:p>
        </p:txBody>
      </p:sp>
      <p:sp>
        <p:nvSpPr>
          <p:cNvPr id="12" name="TextBox 11"/>
          <p:cNvSpPr txBox="1"/>
          <p:nvPr/>
        </p:nvSpPr>
        <p:spPr>
          <a:xfrm>
            <a:off x="9910077" y="3309911"/>
            <a:ext cx="5737676" cy="5632311"/>
          </a:xfrm>
          <a:prstGeom prst="rect">
            <a:avLst/>
          </a:prstGeom>
          <a:noFill/>
        </p:spPr>
        <p:txBody>
          <a:bodyPr wrap="square" rtlCol="0">
            <a:spAutoFit/>
          </a:bodyPr>
          <a:lstStyle/>
          <a:p>
            <a:pPr lvl="0" algn="just">
              <a:lnSpc>
                <a:spcPct val="150000"/>
              </a:lnSpc>
            </a:pPr>
            <a:r>
              <a:rPr lang="en-US" sz="4000" smtClean="0">
                <a:latin typeface="Arial" panose="020B0604020202020204" pitchFamily="34" charset="0"/>
                <a:cs typeface="Arial" panose="020B0604020202020204" pitchFamily="34" charset="0"/>
              </a:rPr>
              <a:t>Tác </a:t>
            </a:r>
            <a:r>
              <a:rPr lang="en-US" sz="4000">
                <a:latin typeface="Arial" panose="020B0604020202020204" pitchFamily="34" charset="0"/>
                <a:cs typeface="Arial" panose="020B0604020202020204" pitchFamily="34" charset="0"/>
              </a:rPr>
              <a:t>giả đã so sánh hai nhân vật bác Hai bán rắn và chú Võ Tòng. Hãy chỉ ra những điểm giống và khác nhau của hai nhân vật này?</a:t>
            </a:r>
          </a:p>
        </p:txBody>
      </p:sp>
      <p:sp>
        <p:nvSpPr>
          <p:cNvPr id="11" name="Oval Callout 10"/>
          <p:cNvSpPr/>
          <p:nvPr/>
        </p:nvSpPr>
        <p:spPr>
          <a:xfrm>
            <a:off x="164991" y="1688315"/>
            <a:ext cx="4846370" cy="1600028"/>
          </a:xfrm>
          <a:prstGeom prst="wedgeEllipseCallout">
            <a:avLst>
              <a:gd name="adj1" fmla="val 43154"/>
              <a:gd name="adj2" fmla="val 45357"/>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smtClean="0">
                <a:solidFill>
                  <a:schemeClr val="tx1"/>
                </a:solidFill>
                <a:latin typeface="Arial" panose="020B0604020202020204" pitchFamily="34" charset="0"/>
                <a:cs typeface="Arial" panose="020B0604020202020204" pitchFamily="34" charset="0"/>
              </a:rPr>
              <a:t>Làm việc nhóm</a:t>
            </a:r>
            <a:endParaRPr lang="en-US" sz="3500" b="1">
              <a:solidFill>
                <a:schemeClr val="tx1"/>
              </a:solidFill>
              <a:latin typeface="Arial" panose="020B0604020202020204" pitchFamily="34" charset="0"/>
              <a:cs typeface="Arial" panose="020B0604020202020204" pitchFamily="34" charset="0"/>
            </a:endParaRPr>
          </a:p>
        </p:txBody>
      </p:sp>
      <p:pic>
        <p:nvPicPr>
          <p:cNvPr id="14" name="Picture 7"/>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828358">
            <a:off x="15018069" y="8299381"/>
            <a:ext cx="2222474" cy="1963773"/>
          </a:xfrm>
          <a:prstGeom prst="rect">
            <a:avLst/>
          </a:prstGeom>
        </p:spPr>
      </p:pic>
    </p:spTree>
    <p:extLst>
      <p:ext uri="{BB962C8B-B14F-4D97-AF65-F5344CB8AC3E}">
        <p14:creationId xmlns:p14="http://schemas.microsoft.com/office/powerpoint/2010/main" val="21213630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0-#ppt_w/2"/>
                                          </p:val>
                                        </p:tav>
                                        <p:tav tm="100000">
                                          <p:val>
                                            <p:strVal val="#ppt_x"/>
                                          </p:val>
                                        </p:tav>
                                      </p:tavLst>
                                    </p:anim>
                                    <p:anim calcmode="lin" valueType="num">
                                      <p:cBhvr additive="base">
                                        <p:cTn id="13"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down)">
                                      <p:cBhvr>
                                        <p:cTn id="18" dur="500"/>
                                        <p:tgtEl>
                                          <p:spTgt spid="19"/>
                                        </p:tgtEl>
                                      </p:cBhvr>
                                    </p:animEffect>
                                  </p:childTnLst>
                                </p:cTn>
                              </p:par>
                              <p:par>
                                <p:cTn id="19" presetID="22" presetClass="entr" presetSubtype="4"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down)">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down)">
                                      <p:cBhvr>
                                        <p:cTn id="26" dur="500"/>
                                        <p:tgtEl>
                                          <p:spTgt spid="12"/>
                                        </p:tgtEl>
                                      </p:cBhvr>
                                    </p:animEffect>
                                  </p:childTnLst>
                                </p:cTn>
                              </p:par>
                              <p:par>
                                <p:cTn id="27" presetID="22" presetClass="entr" presetSubtype="4"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down)">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5" grpId="0" animBg="1"/>
      <p:bldP spid="12" grpId="0"/>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grpSp>
        <p:nvGrpSpPr>
          <p:cNvPr id="2" name="Group 2"/>
          <p:cNvGrpSpPr/>
          <p:nvPr/>
        </p:nvGrpSpPr>
        <p:grpSpPr>
          <a:xfrm rot="171383">
            <a:off x="1128448" y="731595"/>
            <a:ext cx="16029606" cy="9249680"/>
            <a:chOff x="240038" y="157954"/>
            <a:chExt cx="18390291" cy="9978983"/>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23808"/>
            <a:stretch>
              <a:fillRect/>
            </a:stretch>
          </p:blipFill>
          <p:spPr>
            <a:xfrm rot="21481807">
              <a:off x="240038" y="352632"/>
              <a:ext cx="9358417" cy="9784305"/>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23808"/>
            <a:stretch>
              <a:fillRect/>
            </a:stretch>
          </p:blipFill>
          <p:spPr>
            <a:xfrm rot="-118193">
              <a:off x="9271912" y="157954"/>
              <a:ext cx="9358417" cy="9784304"/>
            </a:xfrm>
            <a:prstGeom prst="rect">
              <a:avLst/>
            </a:prstGeom>
          </p:spPr>
        </p:pic>
      </p:gr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428729" y="-384308"/>
            <a:ext cx="2211038" cy="2615206"/>
          </a:xfrm>
          <a:prstGeom prst="rect">
            <a:avLst/>
          </a:prstGeom>
        </p:spPr>
      </p:pic>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58429" y="259128"/>
            <a:ext cx="1296626" cy="1212345"/>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054289">
            <a:off x="16638567" y="8783211"/>
            <a:ext cx="2034702" cy="665902"/>
          </a:xfrm>
          <a:prstGeom prst="rect">
            <a:avLst/>
          </a:prstGeom>
        </p:spPr>
      </p:pic>
      <p:pic>
        <p:nvPicPr>
          <p:cNvPr id="10"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605585">
            <a:off x="16278466" y="3418026"/>
            <a:ext cx="614106" cy="1036466"/>
          </a:xfrm>
          <a:prstGeom prst="rect">
            <a:avLst/>
          </a:prstGeom>
        </p:spPr>
      </p:pic>
      <p:pic>
        <p:nvPicPr>
          <p:cNvPr id="7" name="Picture 7"/>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4912457">
            <a:off x="-523295" y="7164685"/>
            <a:ext cx="3522982" cy="3585733"/>
          </a:xfrm>
          <a:prstGeom prst="rect">
            <a:avLst/>
          </a:prstGeom>
        </p:spPr>
      </p:pic>
      <p:sp>
        <p:nvSpPr>
          <p:cNvPr id="19" name="TextBox 18"/>
          <p:cNvSpPr txBox="1"/>
          <p:nvPr/>
        </p:nvSpPr>
        <p:spPr>
          <a:xfrm>
            <a:off x="1914816" y="1772760"/>
            <a:ext cx="15294063" cy="916276"/>
          </a:xfrm>
          <a:prstGeom prst="rect">
            <a:avLst/>
          </a:prstGeom>
          <a:noFill/>
        </p:spPr>
        <p:txBody>
          <a:bodyPr wrap="square" rtlCol="0">
            <a:spAutoFit/>
          </a:bodyPr>
          <a:lstStyle/>
          <a:p>
            <a:pPr lvl="0" algn="just">
              <a:lnSpc>
                <a:spcPct val="150000"/>
              </a:lnSpc>
            </a:pPr>
            <a:r>
              <a:rPr lang="vi-VN" sz="4000" b="1" smtClean="0">
                <a:solidFill>
                  <a:srgbClr val="FF0000"/>
                </a:solidFill>
                <a:cs typeface="Arial" panose="020B0604020202020204" pitchFamily="34" charset="0"/>
              </a:rPr>
              <a:t>2.</a:t>
            </a:r>
            <a:r>
              <a:rPr lang="en-US" sz="4000" b="1" smtClean="0">
                <a:solidFill>
                  <a:srgbClr val="FF0000"/>
                </a:solidFill>
                <a:cs typeface="Arial" panose="020B0604020202020204" pitchFamily="34" charset="0"/>
              </a:rPr>
              <a:t>  </a:t>
            </a:r>
            <a:r>
              <a:rPr lang="vi-VN" sz="4000" b="1" smtClean="0">
                <a:solidFill>
                  <a:srgbClr val="FF0000"/>
                </a:solidFill>
                <a:cs typeface="Arial" panose="020B0604020202020204" pitchFamily="34" charset="0"/>
              </a:rPr>
              <a:t>Nhân </a:t>
            </a:r>
            <a:r>
              <a:rPr lang="vi-VN" sz="4000" b="1">
                <a:solidFill>
                  <a:srgbClr val="FF0000"/>
                </a:solidFill>
                <a:cs typeface="Arial" panose="020B0604020202020204" pitchFamily="34" charset="0"/>
              </a:rPr>
              <a:t>vật được nhắc trong truyện Đất rừng phương Nam</a:t>
            </a:r>
            <a:endParaRPr lang="en-US" sz="4000" b="1" smtClean="0">
              <a:solidFill>
                <a:srgbClr val="FF0000"/>
              </a:solidFill>
              <a:latin typeface="Arial" panose="020B0604020202020204" pitchFamily="34" charset="0"/>
              <a:cs typeface="Arial" panose="020B0604020202020204" pitchFamily="34" charset="0"/>
            </a:endParaRPr>
          </a:p>
        </p:txBody>
      </p:sp>
      <p:sp>
        <p:nvSpPr>
          <p:cNvPr id="13" name="TextBox 12"/>
          <p:cNvSpPr txBox="1"/>
          <p:nvPr/>
        </p:nvSpPr>
        <p:spPr>
          <a:xfrm>
            <a:off x="1884336" y="2922201"/>
            <a:ext cx="14258267" cy="7478970"/>
          </a:xfrm>
          <a:prstGeom prst="rect">
            <a:avLst/>
          </a:prstGeom>
          <a:noFill/>
        </p:spPr>
        <p:txBody>
          <a:bodyPr wrap="square" rtlCol="0">
            <a:spAutoFit/>
          </a:bodyPr>
          <a:lstStyle/>
          <a:p>
            <a:pPr marL="571500" indent="-571500" algn="just">
              <a:lnSpc>
                <a:spcPct val="150000"/>
              </a:lnSpc>
              <a:buFont typeface="Wingdings" panose="05000000000000000000" pitchFamily="2" charset="2"/>
              <a:buChar char="Ø"/>
            </a:pPr>
            <a:r>
              <a:rPr lang="en-US" sz="4000" b="1" smtClean="0">
                <a:latin typeface="Arial" panose="020B0604020202020204" pitchFamily="34" charset="0"/>
                <a:cs typeface="Arial" panose="020B0604020202020204" pitchFamily="34" charset="0"/>
              </a:rPr>
              <a:t>Đôi nét về các nhân vật: </a:t>
            </a:r>
          </a:p>
          <a:p>
            <a:pPr marL="571500" indent="-571500" algn="just">
              <a:lnSpc>
                <a:spcPct val="150000"/>
              </a:lnSpc>
              <a:buFont typeface="Wingdings" panose="05000000000000000000" pitchFamily="2" charset="2"/>
              <a:buChar char="v"/>
            </a:pPr>
            <a:r>
              <a:rPr lang="vi-VN" sz="4000" b="1" smtClean="0">
                <a:latin typeface="Arial" panose="020B0604020202020204" pitchFamily="34" charset="0"/>
                <a:cs typeface="Arial" panose="020B0604020202020204" pitchFamily="34" charset="0"/>
              </a:rPr>
              <a:t>Dì </a:t>
            </a:r>
            <a:r>
              <a:rPr lang="vi-VN" sz="4000" b="1">
                <a:latin typeface="Arial" panose="020B0604020202020204" pitchFamily="34" charset="0"/>
                <a:cs typeface="Arial" panose="020B0604020202020204" pitchFamily="34" charset="0"/>
              </a:rPr>
              <a:t>Tư béo: </a:t>
            </a:r>
            <a:r>
              <a:rPr lang="vi-VN" sz="4000">
                <a:latin typeface="Arial" panose="020B0604020202020204" pitchFamily="34" charset="0"/>
                <a:cs typeface="Arial" panose="020B0604020202020204" pitchFamily="34" charset="0"/>
              </a:rPr>
              <a:t>lời nói ngọt nhạt, cái túi tiền thâm đen, căng phồng,  bóng mỡ của dì Tư Béo….</a:t>
            </a:r>
          </a:p>
          <a:p>
            <a:pPr marL="571500" indent="-571500" algn="just">
              <a:lnSpc>
                <a:spcPct val="150000"/>
              </a:lnSpc>
              <a:buFont typeface="Wingdings" panose="05000000000000000000" pitchFamily="2" charset="2"/>
              <a:buChar char="v"/>
            </a:pPr>
            <a:r>
              <a:rPr lang="vi-VN" sz="4000" b="1" smtClean="0">
                <a:latin typeface="Arial" panose="020B0604020202020204" pitchFamily="34" charset="0"/>
                <a:cs typeface="Arial" panose="020B0604020202020204" pitchFamily="34" charset="0"/>
              </a:rPr>
              <a:t>Lão </a:t>
            </a:r>
            <a:r>
              <a:rPr lang="vi-VN" sz="4000" b="1">
                <a:latin typeface="Arial" panose="020B0604020202020204" pitchFamily="34" charset="0"/>
                <a:cs typeface="Arial" panose="020B0604020202020204" pitchFamily="34" charset="0"/>
              </a:rPr>
              <a:t>Ba Ngù: </a:t>
            </a:r>
            <a:r>
              <a:rPr lang="vi-VN" sz="4000">
                <a:latin typeface="Arial" panose="020B0604020202020204" pitchFamily="34" charset="0"/>
                <a:cs typeface="Arial" panose="020B0604020202020204" pitchFamily="34" charset="0"/>
              </a:rPr>
              <a:t>cái áo vắt vai,  câu đối thoại ngật ngưỡng,  hài hước, dở tỉnh, dở say</a:t>
            </a:r>
            <a:r>
              <a:rPr lang="vi-VN" sz="4000" smtClean="0">
                <a:latin typeface="Arial" panose="020B0604020202020204" pitchFamily="34" charset="0"/>
                <a:cs typeface="Arial" panose="020B0604020202020204" pitchFamily="34" charset="0"/>
              </a:rPr>
              <a:t>….</a:t>
            </a:r>
          </a:p>
          <a:p>
            <a:pPr marL="571500" indent="-571500" algn="just">
              <a:lnSpc>
                <a:spcPct val="150000"/>
              </a:lnSpc>
              <a:buFont typeface="Wingdings" panose="05000000000000000000" pitchFamily="2" charset="2"/>
              <a:buChar char="v"/>
            </a:pPr>
            <a:r>
              <a:rPr lang="vi-VN" sz="4000" smtClean="0">
                <a:latin typeface="Arial" panose="020B0604020202020204" pitchFamily="34" charset="0"/>
                <a:cs typeface="Arial" panose="020B0604020202020204" pitchFamily="34" charset="0"/>
              </a:rPr>
              <a:t>Hai nhân vật được tác giả khắc họa rõ nét nhất là: Chú Võ Tòng và bác Hai bắt rắn.</a:t>
            </a:r>
          </a:p>
          <a:p>
            <a:pPr>
              <a:lnSpc>
                <a:spcPct val="150000"/>
              </a:lnSpc>
            </a:pPr>
            <a:endParaRPr lang="en-US" sz="4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1575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 calcmode="lin" valueType="num">
                                      <p:cBhvr additive="base">
                                        <p:cTn id="12"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3">
                                            <p:txEl>
                                              <p:pRg st="1" end="1"/>
                                            </p:txEl>
                                          </p:spTgt>
                                        </p:tgtEl>
                                        <p:attrNameLst>
                                          <p:attrName>style.visibility</p:attrName>
                                        </p:attrNameLst>
                                      </p:cBhvr>
                                      <p:to>
                                        <p:strVal val="visible"/>
                                      </p:to>
                                    </p:set>
                                    <p:anim calcmode="lin" valueType="num">
                                      <p:cBhvr additive="base">
                                        <p:cTn id="18"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3">
                                            <p:txEl>
                                              <p:pRg st="2" end="2"/>
                                            </p:txEl>
                                          </p:spTgt>
                                        </p:tgtEl>
                                        <p:attrNameLst>
                                          <p:attrName>style.visibility</p:attrName>
                                        </p:attrNameLst>
                                      </p:cBhvr>
                                      <p:to>
                                        <p:strVal val="visible"/>
                                      </p:to>
                                    </p:set>
                                    <p:anim calcmode="lin" valueType="num">
                                      <p:cBhvr additive="base">
                                        <p:cTn id="24"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3">
                                            <p:txEl>
                                              <p:pRg st="3" end="3"/>
                                            </p:txEl>
                                          </p:spTgt>
                                        </p:tgtEl>
                                        <p:attrNameLst>
                                          <p:attrName>style.visibility</p:attrName>
                                        </p:attrNameLst>
                                      </p:cBhvr>
                                      <p:to>
                                        <p:strVal val="visible"/>
                                      </p:to>
                                    </p:set>
                                    <p:anim calcmode="lin" valueType="num">
                                      <p:cBhvr additive="base">
                                        <p:cTn id="30"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605585">
            <a:off x="16278466" y="3418026"/>
            <a:ext cx="614106" cy="1036466"/>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2216350199"/>
              </p:ext>
            </p:extLst>
          </p:nvPr>
        </p:nvGraphicFramePr>
        <p:xfrm>
          <a:off x="533400" y="266700"/>
          <a:ext cx="17221200" cy="9814560"/>
        </p:xfrm>
        <a:graphic>
          <a:graphicData uri="http://schemas.openxmlformats.org/drawingml/2006/table">
            <a:tbl>
              <a:tblPr firstRow="1" bandRow="1">
                <a:tableStyleId>{5C22544A-7EE6-4342-B048-85BDC9FD1C3A}</a:tableStyleId>
              </a:tblPr>
              <a:tblGrid>
                <a:gridCol w="5740400">
                  <a:extLst>
                    <a:ext uri="{9D8B030D-6E8A-4147-A177-3AD203B41FA5}">
                      <a16:colId xmlns:a16="http://schemas.microsoft.com/office/drawing/2014/main" val="4107385785"/>
                    </a:ext>
                  </a:extLst>
                </a:gridCol>
                <a:gridCol w="5740400">
                  <a:extLst>
                    <a:ext uri="{9D8B030D-6E8A-4147-A177-3AD203B41FA5}">
                      <a16:colId xmlns:a16="http://schemas.microsoft.com/office/drawing/2014/main" val="2092574539"/>
                    </a:ext>
                  </a:extLst>
                </a:gridCol>
                <a:gridCol w="5740400">
                  <a:extLst>
                    <a:ext uri="{9D8B030D-6E8A-4147-A177-3AD203B41FA5}">
                      <a16:colId xmlns:a16="http://schemas.microsoft.com/office/drawing/2014/main" val="2350786085"/>
                    </a:ext>
                  </a:extLst>
                </a:gridCol>
              </a:tblGrid>
              <a:tr h="1219200">
                <a:tc>
                  <a:txBody>
                    <a:bodyPr/>
                    <a:lstStyle/>
                    <a:p>
                      <a:pPr marL="0" indent="0" algn="ctr">
                        <a:lnSpc>
                          <a:spcPct val="150000"/>
                        </a:lnSpc>
                        <a:buFontTx/>
                        <a:buNone/>
                      </a:pPr>
                      <a:r>
                        <a:rPr lang="en-US" sz="3000" smtClean="0">
                          <a:solidFill>
                            <a:schemeClr val="tx1"/>
                          </a:solidFill>
                          <a:latin typeface="Arial" panose="020B0604020202020204" pitchFamily="34" charset="0"/>
                          <a:cs typeface="Arial" panose="020B0604020202020204" pitchFamily="34" charset="0"/>
                        </a:rPr>
                        <a:t>Đặc</a:t>
                      </a:r>
                      <a:r>
                        <a:rPr lang="en-US" sz="3000" baseline="0" smtClean="0">
                          <a:solidFill>
                            <a:schemeClr val="tx1"/>
                          </a:solidFill>
                          <a:latin typeface="Arial" panose="020B0604020202020204" pitchFamily="34" charset="0"/>
                          <a:cs typeface="Arial" panose="020B0604020202020204" pitchFamily="34" charset="0"/>
                        </a:rPr>
                        <a:t> điểm</a:t>
                      </a:r>
                      <a:endParaRPr lang="en-US" sz="300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C66"/>
                    </a:solidFill>
                  </a:tcPr>
                </a:tc>
                <a:tc>
                  <a:txBody>
                    <a:bodyPr/>
                    <a:lstStyle/>
                    <a:p>
                      <a:pPr marL="0" indent="0" algn="ctr">
                        <a:lnSpc>
                          <a:spcPct val="150000"/>
                        </a:lnSpc>
                        <a:buFontTx/>
                        <a:buNone/>
                      </a:pPr>
                      <a:r>
                        <a:rPr lang="en-US" sz="3000" smtClean="0">
                          <a:solidFill>
                            <a:schemeClr val="tx1"/>
                          </a:solidFill>
                          <a:latin typeface="Arial" panose="020B0604020202020204" pitchFamily="34" charset="0"/>
                          <a:cs typeface="Arial" panose="020B0604020202020204" pitchFamily="34" charset="0"/>
                        </a:rPr>
                        <a:t>Chú</a:t>
                      </a:r>
                      <a:r>
                        <a:rPr lang="en-US" sz="3000" baseline="0" smtClean="0">
                          <a:solidFill>
                            <a:schemeClr val="tx1"/>
                          </a:solidFill>
                          <a:latin typeface="Arial" panose="020B0604020202020204" pitchFamily="34" charset="0"/>
                          <a:cs typeface="Arial" panose="020B0604020202020204" pitchFamily="34" charset="0"/>
                        </a:rPr>
                        <a:t> Võ Tòng</a:t>
                      </a:r>
                      <a:endParaRPr lang="en-US" sz="300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C66"/>
                    </a:solidFill>
                  </a:tcPr>
                </a:tc>
                <a:tc>
                  <a:txBody>
                    <a:bodyPr/>
                    <a:lstStyle/>
                    <a:p>
                      <a:pPr algn="ctr">
                        <a:lnSpc>
                          <a:spcPct val="150000"/>
                        </a:lnSpc>
                      </a:pPr>
                      <a:r>
                        <a:rPr lang="en-US" sz="3000" baseline="0" smtClean="0">
                          <a:solidFill>
                            <a:schemeClr val="tx1"/>
                          </a:solidFill>
                          <a:latin typeface="Arial" panose="020B0604020202020204" pitchFamily="34" charset="0"/>
                          <a:cs typeface="Arial" panose="020B0604020202020204" pitchFamily="34" charset="0"/>
                        </a:rPr>
                        <a:t>Bác Hai bắt rắn</a:t>
                      </a:r>
                      <a:endParaRPr lang="en-US" sz="300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C66"/>
                    </a:solidFill>
                  </a:tcPr>
                </a:tc>
                <a:extLst>
                  <a:ext uri="{0D108BD9-81ED-4DB2-BD59-A6C34878D82A}">
                    <a16:rowId xmlns:a16="http://schemas.microsoft.com/office/drawing/2014/main" val="1592379536"/>
                  </a:ext>
                </a:extLst>
              </a:tr>
              <a:tr h="370840">
                <a:tc>
                  <a:txBody>
                    <a:bodyPr/>
                    <a:lstStyle/>
                    <a:p>
                      <a:pPr marL="0" indent="0" algn="ctr">
                        <a:lnSpc>
                          <a:spcPct val="150000"/>
                        </a:lnSpc>
                        <a:buFontTx/>
                        <a:buNone/>
                      </a:pPr>
                      <a:r>
                        <a:rPr lang="en-US" sz="3000" b="1" smtClean="0">
                          <a:latin typeface="Arial" panose="020B0604020202020204" pitchFamily="34" charset="0"/>
                          <a:cs typeface="Arial" panose="020B0604020202020204" pitchFamily="34" charset="0"/>
                        </a:rPr>
                        <a:t>Ngoại hình</a:t>
                      </a:r>
                      <a:endParaRPr lang="en-US" sz="3000" b="1">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457200" indent="-457200">
                        <a:lnSpc>
                          <a:spcPct val="150000"/>
                        </a:lnSpc>
                        <a:buFont typeface="Wingdings" panose="05000000000000000000" pitchFamily="2" charset="2"/>
                        <a:buChar char="§"/>
                      </a:pPr>
                      <a:r>
                        <a:rPr lang="en-US" sz="3000" kern="1200" smtClean="0">
                          <a:solidFill>
                            <a:schemeClr val="dk1"/>
                          </a:solidFill>
                          <a:effectLst/>
                          <a:latin typeface="Arial" panose="020B0604020202020204" pitchFamily="34" charset="0"/>
                          <a:ea typeface="+mn-ea"/>
                          <a:cs typeface="Arial" panose="020B0604020202020204" pitchFamily="34" charset="0"/>
                        </a:rPr>
                        <a:t>Hai hố mắt sâu hoắm,</a:t>
                      </a:r>
                      <a:r>
                        <a:rPr lang="en-US" sz="3000" kern="1200" baseline="0" smtClean="0">
                          <a:solidFill>
                            <a:schemeClr val="dk1"/>
                          </a:solidFill>
                          <a:effectLst/>
                          <a:latin typeface="Arial" panose="020B0604020202020204" pitchFamily="34" charset="0"/>
                          <a:ea typeface="+mn-ea"/>
                          <a:cs typeface="Arial" panose="020B0604020202020204" pitchFamily="34" charset="0"/>
                        </a:rPr>
                        <a:t> </a:t>
                      </a:r>
                      <a:r>
                        <a:rPr lang="en-US" sz="3000" kern="1200" smtClean="0">
                          <a:solidFill>
                            <a:schemeClr val="dk1"/>
                          </a:solidFill>
                          <a:effectLst/>
                          <a:latin typeface="Arial" panose="020B0604020202020204" pitchFamily="34" charset="0"/>
                          <a:ea typeface="+mn-ea"/>
                          <a:cs typeface="Arial" panose="020B0604020202020204" pitchFamily="34" charset="0"/>
                        </a:rPr>
                        <a:t>một cặp mắt trắng dã, sắc như dao.</a:t>
                      </a:r>
                    </a:p>
                    <a:p>
                      <a:pPr marL="457200" indent="-457200">
                        <a:lnSpc>
                          <a:spcPct val="150000"/>
                        </a:lnSpc>
                        <a:buFont typeface="Wingdings" panose="05000000000000000000" pitchFamily="2" charset="2"/>
                        <a:buChar char="§"/>
                      </a:pPr>
                      <a:r>
                        <a:rPr lang="vi-VN" sz="3000" smtClean="0">
                          <a:latin typeface="Arial" panose="020B0604020202020204" pitchFamily="34" charset="0"/>
                          <a:cs typeface="Arial" panose="020B0604020202020204" pitchFamily="34" charset="0"/>
                        </a:rPr>
                        <a:t>Mái tóc hung hung như bờm ngựa phủ dài xuống gáy</a:t>
                      </a:r>
                      <a:r>
                        <a:rPr lang="en-US" sz="3000" smtClean="0">
                          <a:latin typeface="Arial" panose="020B0604020202020204" pitchFamily="34" charset="0"/>
                          <a:cs typeface="Arial" panose="020B0604020202020204" pitchFamily="34" charset="0"/>
                        </a:rPr>
                        <a:t>.</a:t>
                      </a:r>
                    </a:p>
                    <a:p>
                      <a:pPr marL="457200" indent="-457200">
                        <a:lnSpc>
                          <a:spcPct val="150000"/>
                        </a:lnSpc>
                        <a:buFont typeface="Wingdings" panose="05000000000000000000" pitchFamily="2" charset="2"/>
                        <a:buChar char="§"/>
                      </a:pPr>
                      <a:r>
                        <a:rPr lang="en-US" sz="3000" smtClean="0">
                          <a:latin typeface="Arial" panose="020B0604020202020204" pitchFamily="34" charset="0"/>
                          <a:cs typeface="Arial" panose="020B0604020202020204" pitchFamily="34" charset="0"/>
                        </a:rPr>
                        <a:t>Có</a:t>
                      </a:r>
                      <a:r>
                        <a:rPr lang="en-US" sz="3000" baseline="0" smtClean="0">
                          <a:latin typeface="Arial" panose="020B0604020202020204" pitchFamily="34" charset="0"/>
                          <a:cs typeface="Arial" panose="020B0604020202020204" pitchFamily="34" charset="0"/>
                        </a:rPr>
                        <a:t> vết sẹo dài bên gò má.</a:t>
                      </a:r>
                      <a:endParaRPr lang="en-US" sz="3000">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457200" indent="-457200">
                        <a:lnSpc>
                          <a:spcPct val="150000"/>
                        </a:lnSpc>
                        <a:buFont typeface="Wingdings" panose="05000000000000000000" pitchFamily="2" charset="2"/>
                        <a:buChar char="§"/>
                      </a:pPr>
                      <a:r>
                        <a:rPr lang="en-US" sz="3000" kern="1200" smtClean="0">
                          <a:solidFill>
                            <a:schemeClr val="dk1"/>
                          </a:solidFill>
                          <a:effectLst/>
                          <a:latin typeface="Arial" panose="020B0604020202020204" pitchFamily="34" charset="0"/>
                          <a:ea typeface="+mn-ea"/>
                          <a:cs typeface="Arial" panose="020B0604020202020204" pitchFamily="34" charset="0"/>
                        </a:rPr>
                        <a:t>Gương mặt khoáng đạt, rất dễ mến.</a:t>
                      </a:r>
                    </a:p>
                    <a:p>
                      <a:pPr marL="457200" indent="-457200">
                        <a:lnSpc>
                          <a:spcPct val="150000"/>
                        </a:lnSpc>
                        <a:buFont typeface="Wingdings" panose="05000000000000000000" pitchFamily="2" charset="2"/>
                        <a:buChar char="§"/>
                      </a:pPr>
                      <a:r>
                        <a:rPr lang="en-US" sz="3000" kern="1200" smtClean="0">
                          <a:solidFill>
                            <a:schemeClr val="dk1"/>
                          </a:solidFill>
                          <a:effectLst/>
                          <a:latin typeface="Arial" panose="020B0604020202020204" pitchFamily="34" charset="0"/>
                          <a:ea typeface="+mn-ea"/>
                          <a:cs typeface="Arial" panose="020B0604020202020204" pitchFamily="34" charset="0"/>
                        </a:rPr>
                        <a:t>Làn</a:t>
                      </a:r>
                      <a:r>
                        <a:rPr lang="en-US" sz="3000" kern="1200" baseline="0" smtClean="0">
                          <a:solidFill>
                            <a:schemeClr val="dk1"/>
                          </a:solidFill>
                          <a:effectLst/>
                          <a:latin typeface="Arial" panose="020B0604020202020204" pitchFamily="34" charset="0"/>
                          <a:ea typeface="+mn-ea"/>
                          <a:cs typeface="Arial" panose="020B0604020202020204" pitchFamily="34" charset="0"/>
                        </a:rPr>
                        <a:t> da như mặt người trẻ.</a:t>
                      </a:r>
                    </a:p>
                    <a:p>
                      <a:pPr marL="457200" indent="-457200">
                        <a:lnSpc>
                          <a:spcPct val="150000"/>
                        </a:lnSpc>
                        <a:buFont typeface="Wingdings" panose="05000000000000000000" pitchFamily="2" charset="2"/>
                        <a:buChar char="§"/>
                      </a:pPr>
                      <a:r>
                        <a:rPr lang="en-US" sz="3000" kern="1200" baseline="0" smtClean="0">
                          <a:solidFill>
                            <a:schemeClr val="dk1"/>
                          </a:solidFill>
                          <a:effectLst/>
                          <a:latin typeface="Arial" panose="020B0604020202020204" pitchFamily="34" charset="0"/>
                          <a:ea typeface="+mn-ea"/>
                          <a:cs typeface="Arial" panose="020B0604020202020204" pitchFamily="34" charset="0"/>
                        </a:rPr>
                        <a:t>Mắt to sáng, chân mày rậm.</a:t>
                      </a:r>
                    </a:p>
                    <a:p>
                      <a:pPr marL="457200" indent="-457200">
                        <a:lnSpc>
                          <a:spcPct val="150000"/>
                        </a:lnSpc>
                        <a:buFont typeface="Wingdings" panose="05000000000000000000" pitchFamily="2" charset="2"/>
                        <a:buChar char="§"/>
                      </a:pPr>
                      <a:r>
                        <a:rPr lang="en-US" sz="3000" kern="1200" baseline="0" smtClean="0">
                          <a:solidFill>
                            <a:schemeClr val="dk1"/>
                          </a:solidFill>
                          <a:effectLst/>
                          <a:latin typeface="Arial" panose="020B0604020202020204" pitchFamily="34" charset="0"/>
                          <a:ea typeface="+mn-ea"/>
                          <a:cs typeface="Arial" panose="020B0604020202020204" pitchFamily="34" charset="0"/>
                        </a:rPr>
                        <a:t>Có nếp nhăn trên trán và khoé mắt</a:t>
                      </a:r>
                      <a:endParaRPr lang="en-US" sz="3000">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781368"/>
                  </a:ext>
                </a:extLst>
              </a:tr>
              <a:tr h="370840">
                <a:tc>
                  <a:txBody>
                    <a:bodyPr/>
                    <a:lstStyle/>
                    <a:p>
                      <a:pPr marL="0" indent="0" algn="ctr">
                        <a:lnSpc>
                          <a:spcPct val="150000"/>
                        </a:lnSpc>
                        <a:buFontTx/>
                        <a:buNone/>
                      </a:pPr>
                      <a:r>
                        <a:rPr lang="en-US" sz="3000" b="1" smtClean="0">
                          <a:latin typeface="Arial" panose="020B0604020202020204" pitchFamily="34" charset="0"/>
                          <a:cs typeface="Arial" panose="020B0604020202020204" pitchFamily="34" charset="0"/>
                        </a:rPr>
                        <a:t>Lai lịch</a:t>
                      </a:r>
                      <a:endParaRPr lang="en-US" sz="3000" b="1">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457200" indent="-457200">
                        <a:lnSpc>
                          <a:spcPct val="150000"/>
                        </a:lnSpc>
                        <a:buFont typeface="Wingdings" panose="05000000000000000000" pitchFamily="2" charset="2"/>
                        <a:buChar char="§"/>
                      </a:pPr>
                      <a:r>
                        <a:rPr lang="en-US" sz="3000" smtClean="0">
                          <a:latin typeface="Arial" panose="020B0604020202020204" pitchFamily="34" charset="0"/>
                          <a:cs typeface="Arial" panose="020B0604020202020204" pitchFamily="34" charset="0"/>
                        </a:rPr>
                        <a:t>Bí</a:t>
                      </a:r>
                      <a:r>
                        <a:rPr lang="en-US" sz="3000" baseline="0" smtClean="0">
                          <a:latin typeface="Arial" panose="020B0604020202020204" pitchFamily="34" charset="0"/>
                          <a:cs typeface="Arial" panose="020B0604020202020204" pitchFamily="34" charset="0"/>
                        </a:rPr>
                        <a:t> ẩn</a:t>
                      </a:r>
                      <a:endParaRPr lang="en-US" sz="3000">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457200" indent="-457200">
                        <a:lnSpc>
                          <a:spcPct val="150000"/>
                        </a:lnSpc>
                        <a:buFont typeface="Wingdings" panose="05000000000000000000" pitchFamily="2" charset="2"/>
                        <a:buChar char="§"/>
                      </a:pPr>
                      <a:r>
                        <a:rPr lang="en-US" sz="3000" smtClean="0">
                          <a:latin typeface="Arial" panose="020B0604020202020204" pitchFamily="34" charset="0"/>
                          <a:cs typeface="Arial" panose="020B0604020202020204" pitchFamily="34" charset="0"/>
                        </a:rPr>
                        <a:t>Ông</a:t>
                      </a:r>
                      <a:r>
                        <a:rPr lang="en-US" sz="3000" baseline="0" smtClean="0">
                          <a:latin typeface="Arial" panose="020B0604020202020204" pitchFamily="34" charset="0"/>
                          <a:cs typeface="Arial" panose="020B0604020202020204" pitchFamily="34" charset="0"/>
                        </a:rPr>
                        <a:t> trốn tù</a:t>
                      </a:r>
                      <a:endParaRPr lang="en-US" sz="3000">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92699189"/>
                  </a:ext>
                </a:extLst>
              </a:tr>
              <a:tr h="370840">
                <a:tc>
                  <a:txBody>
                    <a:bodyPr/>
                    <a:lstStyle/>
                    <a:p>
                      <a:pPr marL="0" indent="0" algn="ctr">
                        <a:lnSpc>
                          <a:spcPct val="150000"/>
                        </a:lnSpc>
                        <a:buFontTx/>
                        <a:buNone/>
                      </a:pPr>
                      <a:r>
                        <a:rPr lang="en-US" sz="3000" b="1" smtClean="0">
                          <a:latin typeface="Arial" panose="020B0604020202020204" pitchFamily="34" charset="0"/>
                          <a:cs typeface="Arial" panose="020B0604020202020204" pitchFamily="34" charset="0"/>
                        </a:rPr>
                        <a:t>Tính</a:t>
                      </a:r>
                      <a:r>
                        <a:rPr lang="en-US" sz="3000" b="1" baseline="0" smtClean="0">
                          <a:latin typeface="Arial" panose="020B0604020202020204" pitchFamily="34" charset="0"/>
                          <a:cs typeface="Arial" panose="020B0604020202020204" pitchFamily="34" charset="0"/>
                        </a:rPr>
                        <a:t> cách</a:t>
                      </a:r>
                      <a:endParaRPr lang="en-US" sz="3000" b="1">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457200" indent="-457200">
                        <a:lnSpc>
                          <a:spcPct val="150000"/>
                        </a:lnSpc>
                        <a:buFont typeface="Wingdings" panose="05000000000000000000" pitchFamily="2" charset="2"/>
                        <a:buChar char="§"/>
                      </a:pPr>
                      <a:r>
                        <a:rPr lang="en-US" sz="3000" smtClean="0">
                          <a:latin typeface="Arial" panose="020B0604020202020204" pitchFamily="34" charset="0"/>
                          <a:cs typeface="Arial" panose="020B0604020202020204" pitchFamily="34" charset="0"/>
                        </a:rPr>
                        <a:t>Gan dạ</a:t>
                      </a:r>
                    </a:p>
                    <a:p>
                      <a:pPr marL="457200" indent="-457200">
                        <a:lnSpc>
                          <a:spcPct val="150000"/>
                        </a:lnSpc>
                        <a:buFont typeface="Wingdings" panose="05000000000000000000" pitchFamily="2" charset="2"/>
                        <a:buChar char="§"/>
                      </a:pPr>
                      <a:r>
                        <a:rPr lang="en-US" sz="3000" smtClean="0">
                          <a:latin typeface="Arial" panose="020B0604020202020204" pitchFamily="34" charset="0"/>
                          <a:cs typeface="Arial" panose="020B0604020202020204" pitchFamily="34" charset="0"/>
                        </a:rPr>
                        <a:t>Dũng</a:t>
                      </a:r>
                      <a:r>
                        <a:rPr lang="en-US" sz="3000" baseline="0" smtClean="0">
                          <a:latin typeface="Arial" panose="020B0604020202020204" pitchFamily="34" charset="0"/>
                          <a:cs typeface="Arial" panose="020B0604020202020204" pitchFamily="34" charset="0"/>
                        </a:rPr>
                        <a:t> cảm</a:t>
                      </a:r>
                      <a:endParaRPr lang="en-US" sz="3000">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457200" indent="-457200">
                        <a:lnSpc>
                          <a:spcPct val="150000"/>
                        </a:lnSpc>
                        <a:buFont typeface="Wingdings" panose="05000000000000000000" pitchFamily="2" charset="2"/>
                        <a:buChar char="§"/>
                      </a:pPr>
                      <a:r>
                        <a:rPr lang="en-US" sz="3000" smtClean="0">
                          <a:latin typeface="Arial" panose="020B0604020202020204" pitchFamily="34" charset="0"/>
                          <a:cs typeface="Arial" panose="020B0604020202020204" pitchFamily="34" charset="0"/>
                        </a:rPr>
                        <a:t>Phóng</a:t>
                      </a:r>
                      <a:r>
                        <a:rPr lang="en-US" sz="3000" baseline="0" smtClean="0">
                          <a:latin typeface="Arial" panose="020B0604020202020204" pitchFamily="34" charset="0"/>
                          <a:cs typeface="Arial" panose="020B0604020202020204" pitchFamily="34" charset="0"/>
                        </a:rPr>
                        <a:t> khoáng</a:t>
                      </a:r>
                    </a:p>
                    <a:p>
                      <a:pPr marL="457200" indent="-457200">
                        <a:lnSpc>
                          <a:spcPct val="150000"/>
                        </a:lnSpc>
                        <a:buFont typeface="Wingdings" panose="05000000000000000000" pitchFamily="2" charset="2"/>
                        <a:buChar char="§"/>
                      </a:pPr>
                      <a:r>
                        <a:rPr lang="en-US" sz="3000" baseline="0" smtClean="0">
                          <a:latin typeface="Arial" panose="020B0604020202020204" pitchFamily="34" charset="0"/>
                          <a:cs typeface="Arial" panose="020B0604020202020204" pitchFamily="34" charset="0"/>
                        </a:rPr>
                        <a:t>Tự tin</a:t>
                      </a:r>
                      <a:endParaRPr lang="en-US" sz="3000">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91905435"/>
                  </a:ext>
                </a:extLst>
              </a:tr>
              <a:tr h="370840">
                <a:tc>
                  <a:txBody>
                    <a:bodyPr/>
                    <a:lstStyle/>
                    <a:p>
                      <a:pPr>
                        <a:lnSpc>
                          <a:spcPct val="150000"/>
                        </a:lnSpc>
                      </a:pPr>
                      <a:endParaRPr lang="en-US" sz="3000">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3000" smtClean="0">
                          <a:latin typeface="Arial" panose="020B0604020202020204" pitchFamily="34" charset="0"/>
                          <a:cs typeface="Arial" panose="020B0604020202020204" pitchFamily="34" charset="0"/>
                          <a:sym typeface="Wingdings" panose="05000000000000000000" pitchFamily="2" charset="2"/>
                        </a:rPr>
                        <a:t> </a:t>
                      </a:r>
                      <a:r>
                        <a:rPr lang="en-US" sz="3000" kern="1200" smtClean="0">
                          <a:solidFill>
                            <a:schemeClr val="dk1"/>
                          </a:solidFill>
                          <a:effectLst/>
                          <a:latin typeface="Arial" panose="020B0604020202020204" pitchFamily="34" charset="0"/>
                          <a:ea typeface="+mn-ea"/>
                          <a:cs typeface="Arial" panose="020B0604020202020204" pitchFamily="34" charset="0"/>
                        </a:rPr>
                        <a:t>Không ai biết lai lịch của chú, tên Võ Tòng do mọi người đặt cho sau khi chú giết hổ.</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nSpc>
                          <a:spcPct val="150000"/>
                        </a:lnSpc>
                      </a:pPr>
                      <a:endParaRPr lang="en-US" sz="3000">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6882165"/>
                  </a:ext>
                </a:extLst>
              </a:tr>
            </a:tbl>
          </a:graphicData>
        </a:graphic>
      </p:graphicFrame>
    </p:spTree>
    <p:extLst>
      <p:ext uri="{BB962C8B-B14F-4D97-AF65-F5344CB8AC3E}">
        <p14:creationId xmlns:p14="http://schemas.microsoft.com/office/powerpoint/2010/main" val="5775386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grpSp>
        <p:nvGrpSpPr>
          <p:cNvPr id="2" name="Group 2"/>
          <p:cNvGrpSpPr/>
          <p:nvPr/>
        </p:nvGrpSpPr>
        <p:grpSpPr>
          <a:xfrm rot="171383">
            <a:off x="1128448" y="731595"/>
            <a:ext cx="16029606" cy="9249680"/>
            <a:chOff x="240038" y="157954"/>
            <a:chExt cx="18390291" cy="9978983"/>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23808"/>
            <a:stretch>
              <a:fillRect/>
            </a:stretch>
          </p:blipFill>
          <p:spPr>
            <a:xfrm rot="21481807">
              <a:off x="240038" y="352632"/>
              <a:ext cx="9358417" cy="9784305"/>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23808"/>
            <a:stretch>
              <a:fillRect/>
            </a:stretch>
          </p:blipFill>
          <p:spPr>
            <a:xfrm rot="-118193">
              <a:off x="9271912" y="157954"/>
              <a:ext cx="9358417" cy="9784304"/>
            </a:xfrm>
            <a:prstGeom prst="rect">
              <a:avLst/>
            </a:prstGeom>
          </p:spPr>
        </p:pic>
      </p:gr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428729" y="-384308"/>
            <a:ext cx="2211038" cy="2615206"/>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4912457">
            <a:off x="-223632" y="6747017"/>
            <a:ext cx="3522982" cy="3585733"/>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58429" y="259128"/>
            <a:ext cx="1296626" cy="1212345"/>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054289">
            <a:off x="16638567" y="8783211"/>
            <a:ext cx="2034702" cy="665902"/>
          </a:xfrm>
          <a:prstGeom prst="rect">
            <a:avLst/>
          </a:prstGeom>
        </p:spPr>
      </p:pic>
      <p:sp>
        <p:nvSpPr>
          <p:cNvPr id="11" name="TextBox 10"/>
          <p:cNvSpPr txBox="1"/>
          <p:nvPr/>
        </p:nvSpPr>
        <p:spPr>
          <a:xfrm>
            <a:off x="1675583" y="1471473"/>
            <a:ext cx="3962400" cy="861774"/>
          </a:xfrm>
          <a:prstGeom prst="rect">
            <a:avLst/>
          </a:prstGeom>
          <a:noFill/>
        </p:spPr>
        <p:txBody>
          <a:bodyPr wrap="square" rtlCol="0">
            <a:spAutoFit/>
          </a:bodyPr>
          <a:lstStyle/>
          <a:p>
            <a:r>
              <a:rPr lang="en-US" sz="5000" b="1" smtClean="0">
                <a:latin typeface="Arial" panose="020B0604020202020204" pitchFamily="34" charset="0"/>
                <a:cs typeface="Arial" panose="020B0604020202020204" pitchFamily="34" charset="0"/>
              </a:rPr>
              <a:t>KHỞI ĐỘNG</a:t>
            </a:r>
            <a:endParaRPr lang="en-US" sz="5000" b="1">
              <a:latin typeface="Arial" panose="020B0604020202020204" pitchFamily="34" charset="0"/>
              <a:cs typeface="Arial" panose="020B0604020202020204" pitchFamily="34" charset="0"/>
            </a:endParaRPr>
          </a:p>
        </p:txBody>
      </p:sp>
      <p:pic>
        <p:nvPicPr>
          <p:cNvPr id="17" name="Picture 2"/>
          <p:cNvPicPr>
            <a:picLocks noChangeAspect="1"/>
          </p:cNvPicPr>
          <p:nvPr/>
        </p:nvPicPr>
        <p:blipFill>
          <a:blip r:embed="rId12"/>
          <a:srcRect/>
          <a:stretch>
            <a:fillRect/>
          </a:stretch>
        </p:blipFill>
        <p:spPr>
          <a:xfrm>
            <a:off x="2397847" y="3413708"/>
            <a:ext cx="4065034" cy="6257910"/>
          </a:xfrm>
          <a:prstGeom prst="rect">
            <a:avLst/>
          </a:prstGeom>
        </p:spPr>
      </p:pic>
      <p:sp>
        <p:nvSpPr>
          <p:cNvPr id="5" name="Oval Callout 4"/>
          <p:cNvSpPr/>
          <p:nvPr/>
        </p:nvSpPr>
        <p:spPr>
          <a:xfrm>
            <a:off x="7229845" y="2875333"/>
            <a:ext cx="9187552" cy="5664550"/>
          </a:xfrm>
          <a:prstGeom prst="wedgeEllipseCallout">
            <a:avLst>
              <a:gd name="adj1" fmla="val -54672"/>
              <a:gd name="adj2" fmla="val 1517"/>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500" smtClean="0">
                <a:solidFill>
                  <a:schemeClr val="tx1"/>
                </a:solidFill>
                <a:latin typeface="Arial" panose="020B0604020202020204" pitchFamily="34" charset="0"/>
                <a:cs typeface="Arial" panose="020B0604020202020204" pitchFamily="34" charset="0"/>
              </a:rPr>
              <a:t>Hãy nêu những hiểu biết của em về thiên nhiên và con người Nam Bộ.</a:t>
            </a:r>
            <a:endParaRPr lang="en-US" sz="4500">
              <a:solidFill>
                <a:schemeClr val="tx1"/>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500" fill="hold"/>
                                        <p:tgtEl>
                                          <p:spTgt spid="17"/>
                                        </p:tgtEl>
                                        <p:attrNameLst>
                                          <p:attrName>ppt_w</p:attrName>
                                        </p:attrNameLst>
                                      </p:cBhvr>
                                      <p:tavLst>
                                        <p:tav tm="0">
                                          <p:val>
                                            <p:fltVal val="0"/>
                                          </p:val>
                                        </p:tav>
                                        <p:tav tm="100000">
                                          <p:val>
                                            <p:strVal val="#ppt_w"/>
                                          </p:val>
                                        </p:tav>
                                      </p:tavLst>
                                    </p:anim>
                                    <p:anim calcmode="lin" valueType="num">
                                      <p:cBhvr>
                                        <p:cTn id="14" dur="500" fill="hold"/>
                                        <p:tgtEl>
                                          <p:spTgt spid="17"/>
                                        </p:tgtEl>
                                        <p:attrNameLst>
                                          <p:attrName>ppt_h</p:attrName>
                                        </p:attrNameLst>
                                      </p:cBhvr>
                                      <p:tavLst>
                                        <p:tav tm="0">
                                          <p:val>
                                            <p:fltVal val="0"/>
                                          </p:val>
                                        </p:tav>
                                        <p:tav tm="100000">
                                          <p:val>
                                            <p:strVal val="#ppt_h"/>
                                          </p:val>
                                        </p:tav>
                                      </p:tavLst>
                                    </p:anim>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grpSp>
        <p:nvGrpSpPr>
          <p:cNvPr id="2" name="Group 2"/>
          <p:cNvGrpSpPr/>
          <p:nvPr/>
        </p:nvGrpSpPr>
        <p:grpSpPr>
          <a:xfrm rot="171383">
            <a:off x="1128448" y="731595"/>
            <a:ext cx="16029606" cy="9249680"/>
            <a:chOff x="240038" y="157954"/>
            <a:chExt cx="18390291" cy="9978983"/>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23808"/>
            <a:stretch>
              <a:fillRect/>
            </a:stretch>
          </p:blipFill>
          <p:spPr>
            <a:xfrm rot="21481807">
              <a:off x="240038" y="352632"/>
              <a:ext cx="9358417" cy="9784305"/>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23808"/>
            <a:stretch>
              <a:fillRect/>
            </a:stretch>
          </p:blipFill>
          <p:spPr>
            <a:xfrm rot="-118193">
              <a:off x="9271912" y="157954"/>
              <a:ext cx="9358417" cy="9784304"/>
            </a:xfrm>
            <a:prstGeom prst="rect">
              <a:avLst/>
            </a:prstGeom>
          </p:spPr>
        </p:pic>
      </p:gr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428729" y="-384308"/>
            <a:ext cx="2211038" cy="2615206"/>
          </a:xfrm>
          <a:prstGeom prst="rect">
            <a:avLst/>
          </a:prstGeom>
        </p:spPr>
      </p:pic>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58429" y="259128"/>
            <a:ext cx="1296626" cy="1212345"/>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054289">
            <a:off x="16638567" y="8783211"/>
            <a:ext cx="2034702" cy="665902"/>
          </a:xfrm>
          <a:prstGeom prst="rect">
            <a:avLst/>
          </a:prstGeom>
        </p:spPr>
      </p:pic>
      <p:pic>
        <p:nvPicPr>
          <p:cNvPr id="10"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605585">
            <a:off x="16278466" y="3418026"/>
            <a:ext cx="614106" cy="1036466"/>
          </a:xfrm>
          <a:prstGeom prst="rect">
            <a:avLst/>
          </a:prstGeom>
        </p:spPr>
      </p:pic>
      <p:pic>
        <p:nvPicPr>
          <p:cNvPr id="7" name="Picture 7"/>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4912457">
            <a:off x="-523295" y="7164685"/>
            <a:ext cx="3522982" cy="3585733"/>
          </a:xfrm>
          <a:prstGeom prst="rect">
            <a:avLst/>
          </a:prstGeom>
        </p:spPr>
      </p:pic>
      <p:sp>
        <p:nvSpPr>
          <p:cNvPr id="11" name="TextBox 10"/>
          <p:cNvSpPr txBox="1"/>
          <p:nvPr/>
        </p:nvSpPr>
        <p:spPr>
          <a:xfrm>
            <a:off x="2502937" y="1649303"/>
            <a:ext cx="14528119" cy="707886"/>
          </a:xfrm>
          <a:prstGeom prst="rect">
            <a:avLst/>
          </a:prstGeom>
          <a:noFill/>
        </p:spPr>
        <p:txBody>
          <a:bodyPr wrap="square" rtlCol="0">
            <a:spAutoFit/>
          </a:bodyPr>
          <a:lstStyle/>
          <a:p>
            <a:pPr marL="571500" indent="-571500">
              <a:buFont typeface="Wingdings" panose="05000000000000000000" pitchFamily="2" charset="2"/>
              <a:buChar char="Ø"/>
            </a:pPr>
            <a:r>
              <a:rPr lang="en-US" sz="4000" b="1" smtClean="0">
                <a:latin typeface="Arial" panose="020B0604020202020204" pitchFamily="34" charset="0"/>
                <a:cs typeface="Arial" panose="020B0604020202020204" pitchFamily="34" charset="0"/>
              </a:rPr>
              <a:t>So sánh nhân vật chú Võ Tòng và bác Hai bắt rắn</a:t>
            </a:r>
            <a:endParaRPr lang="en-US" sz="4000" b="1">
              <a:latin typeface="Arial" panose="020B0604020202020204" pitchFamily="34" charset="0"/>
              <a:cs typeface="Arial" panose="020B0604020202020204" pitchFamily="34" charset="0"/>
            </a:endParaRPr>
          </a:p>
        </p:txBody>
      </p:sp>
      <p:sp>
        <p:nvSpPr>
          <p:cNvPr id="12" name="TextBox 11"/>
          <p:cNvSpPr txBox="1"/>
          <p:nvPr/>
        </p:nvSpPr>
        <p:spPr>
          <a:xfrm>
            <a:off x="2011802" y="2357189"/>
            <a:ext cx="14888560" cy="7478970"/>
          </a:xfrm>
          <a:prstGeom prst="rect">
            <a:avLst/>
          </a:prstGeom>
          <a:noFill/>
        </p:spPr>
        <p:txBody>
          <a:bodyPr wrap="square" rtlCol="0">
            <a:spAutoFit/>
          </a:bodyPr>
          <a:lstStyle/>
          <a:p>
            <a:pPr marL="571500" indent="-571500">
              <a:lnSpc>
                <a:spcPct val="150000"/>
              </a:lnSpc>
              <a:buFont typeface="Wingdings" panose="05000000000000000000" pitchFamily="2" charset="2"/>
              <a:buChar char="v"/>
            </a:pPr>
            <a:r>
              <a:rPr lang="en-US" sz="4000" b="1" smtClean="0">
                <a:latin typeface="Arial" panose="020B0604020202020204" pitchFamily="34" charset="0"/>
                <a:cs typeface="Arial" panose="020B0604020202020204" pitchFamily="34" charset="0"/>
              </a:rPr>
              <a:t>Giống</a:t>
            </a:r>
          </a:p>
          <a:p>
            <a:pPr marL="571500" indent="-571500">
              <a:lnSpc>
                <a:spcPct val="150000"/>
              </a:lnSpc>
              <a:buFont typeface="Wingdings" panose="05000000000000000000" pitchFamily="2" charset="2"/>
              <a:buChar char="Ø"/>
            </a:pPr>
            <a:r>
              <a:rPr lang="en-US" sz="4000" smtClean="0">
                <a:latin typeface="Arial" panose="020B0604020202020204" pitchFamily="34" charset="0"/>
                <a:cs typeface="Arial" panose="020B0604020202020204" pitchFamily="34" charset="0"/>
              </a:rPr>
              <a:t>Hoàn cảnh:</a:t>
            </a:r>
          </a:p>
          <a:p>
            <a:pPr marL="571500" indent="-571500">
              <a:lnSpc>
                <a:spcPct val="150000"/>
              </a:lnSpc>
              <a:buFontTx/>
              <a:buChar char="-"/>
            </a:pPr>
            <a:r>
              <a:rPr lang="en-US" sz="4000" smtClean="0">
                <a:latin typeface="Arial" panose="020B0604020202020204" pitchFamily="34" charset="0"/>
                <a:cs typeface="Arial" panose="020B0604020202020204" pitchFamily="34" charset="0"/>
              </a:rPr>
              <a:t>Không có đất.</a:t>
            </a:r>
          </a:p>
          <a:p>
            <a:pPr marL="571500" indent="-571500">
              <a:lnSpc>
                <a:spcPct val="150000"/>
              </a:lnSpc>
              <a:buFontTx/>
              <a:buChar char="-"/>
            </a:pPr>
            <a:r>
              <a:rPr lang="en-US" sz="4000" smtClean="0">
                <a:latin typeface="Arial" panose="020B0604020202020204" pitchFamily="34" charset="0"/>
                <a:cs typeface="Arial" panose="020B0604020202020204" pitchFamily="34" charset="0"/>
              </a:rPr>
              <a:t>Quanh năm làm thuê cho địa chủ.</a:t>
            </a:r>
          </a:p>
          <a:p>
            <a:pPr marL="571500" indent="-571500">
              <a:lnSpc>
                <a:spcPct val="150000"/>
              </a:lnSpc>
              <a:buFontTx/>
              <a:buChar char="-"/>
            </a:pPr>
            <a:r>
              <a:rPr lang="en-US" sz="4000" smtClean="0">
                <a:latin typeface="Arial" panose="020B0604020202020204" pitchFamily="34" charset="0"/>
                <a:cs typeface="Arial" panose="020B0604020202020204" pitchFamily="34" charset="0"/>
              </a:rPr>
              <a:t>Bị chúng cuớp người yêu và vợ </a:t>
            </a:r>
            <a:r>
              <a:rPr lang="en-US" sz="4000" smtClean="0">
                <a:latin typeface="Arial" panose="020B0604020202020204" pitchFamily="34" charset="0"/>
                <a:cs typeface="Arial" panose="020B0604020202020204" pitchFamily="34" charset="0"/>
                <a:sym typeface="Wingdings" panose="05000000000000000000" pitchFamily="2" charset="2"/>
              </a:rPr>
              <a:t> đánh lại</a:t>
            </a:r>
          </a:p>
          <a:p>
            <a:pPr marL="571500" indent="-571500">
              <a:lnSpc>
                <a:spcPct val="150000"/>
              </a:lnSpc>
              <a:buFont typeface="Wingdings" panose="05000000000000000000" pitchFamily="2" charset="2"/>
              <a:buChar char="è"/>
            </a:pPr>
            <a:r>
              <a:rPr lang="en-US" sz="4000" smtClean="0">
                <a:latin typeface="Arial" panose="020B0604020202020204" pitchFamily="34" charset="0"/>
                <a:cs typeface="Arial" panose="020B0604020202020204" pitchFamily="34" charset="0"/>
                <a:sym typeface="Wingdings" panose="05000000000000000000" pitchFamily="2" charset="2"/>
              </a:rPr>
              <a:t>Đi tù</a:t>
            </a:r>
          </a:p>
          <a:p>
            <a:pPr marL="571500" indent="-571500">
              <a:lnSpc>
                <a:spcPct val="150000"/>
              </a:lnSpc>
              <a:buFont typeface="Wingdings" panose="05000000000000000000" pitchFamily="2" charset="2"/>
              <a:buChar char="Ø"/>
            </a:pPr>
            <a:r>
              <a:rPr lang="en-US" sz="4000" smtClean="0">
                <a:latin typeface="Arial" panose="020B0604020202020204" pitchFamily="34" charset="0"/>
                <a:cs typeface="Arial" panose="020B0604020202020204" pitchFamily="34" charset="0"/>
                <a:sym typeface="Wingdings" panose="05000000000000000000" pitchFamily="2" charset="2"/>
              </a:rPr>
              <a:t>Lí tưởng: vào rừng U minh sống và cùng chung lí tưởng đánh giặc cứu nước.</a:t>
            </a:r>
            <a:endParaRPr lang="en-US" sz="400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87075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 calcmode="lin" valueType="num">
                                      <p:cBhvr additive="base">
                                        <p:cTn id="1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2">
                                            <p:txEl>
                                              <p:pRg st="1" end="1"/>
                                            </p:txEl>
                                          </p:spTgt>
                                        </p:tgtEl>
                                        <p:attrNameLst>
                                          <p:attrName>style.visibility</p:attrName>
                                        </p:attrNameLst>
                                      </p:cBhvr>
                                      <p:to>
                                        <p:strVal val="visible"/>
                                      </p:to>
                                    </p:set>
                                    <p:anim calcmode="lin" valueType="num">
                                      <p:cBhvr additive="base">
                                        <p:cTn id="18"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2">
                                            <p:txEl>
                                              <p:pRg st="2" end="2"/>
                                            </p:txEl>
                                          </p:spTgt>
                                        </p:tgtEl>
                                        <p:attrNameLst>
                                          <p:attrName>style.visibility</p:attrName>
                                        </p:attrNameLst>
                                      </p:cBhvr>
                                      <p:to>
                                        <p:strVal val="visible"/>
                                      </p:to>
                                    </p:set>
                                    <p:anim calcmode="lin" valueType="num">
                                      <p:cBhvr additive="base">
                                        <p:cTn id="24"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2">
                                            <p:txEl>
                                              <p:pRg st="3" end="3"/>
                                            </p:txEl>
                                          </p:spTgt>
                                        </p:tgtEl>
                                        <p:attrNameLst>
                                          <p:attrName>style.visibility</p:attrName>
                                        </p:attrNameLst>
                                      </p:cBhvr>
                                      <p:to>
                                        <p:strVal val="visible"/>
                                      </p:to>
                                    </p:set>
                                    <p:anim calcmode="lin" valueType="num">
                                      <p:cBhvr additive="base">
                                        <p:cTn id="30"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2">
                                            <p:txEl>
                                              <p:pRg st="4" end="4"/>
                                            </p:txEl>
                                          </p:spTgt>
                                        </p:tgtEl>
                                        <p:attrNameLst>
                                          <p:attrName>style.visibility</p:attrName>
                                        </p:attrNameLst>
                                      </p:cBhvr>
                                      <p:to>
                                        <p:strVal val="visible"/>
                                      </p:to>
                                    </p:set>
                                    <p:anim calcmode="lin" valueType="num">
                                      <p:cBhvr additive="base">
                                        <p:cTn id="36"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2">
                                            <p:txEl>
                                              <p:pRg st="5" end="5"/>
                                            </p:txEl>
                                          </p:spTgt>
                                        </p:tgtEl>
                                        <p:attrNameLst>
                                          <p:attrName>style.visibility</p:attrName>
                                        </p:attrNameLst>
                                      </p:cBhvr>
                                      <p:to>
                                        <p:strVal val="visible"/>
                                      </p:to>
                                    </p:set>
                                    <p:anim calcmode="lin" valueType="num">
                                      <p:cBhvr additive="base">
                                        <p:cTn id="42"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12">
                                            <p:txEl>
                                              <p:pRg st="6" end="6"/>
                                            </p:txEl>
                                          </p:spTgt>
                                        </p:tgtEl>
                                        <p:attrNameLst>
                                          <p:attrName>style.visibility</p:attrName>
                                        </p:attrNameLst>
                                      </p:cBhvr>
                                      <p:to>
                                        <p:strVal val="visible"/>
                                      </p:to>
                                    </p:set>
                                    <p:anim calcmode="lin" valueType="num">
                                      <p:cBhvr additive="base">
                                        <p:cTn id="48" dur="500" fill="hold"/>
                                        <p:tgtEl>
                                          <p:spTgt spid="12">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grpSp>
        <p:nvGrpSpPr>
          <p:cNvPr id="2" name="Group 2"/>
          <p:cNvGrpSpPr/>
          <p:nvPr/>
        </p:nvGrpSpPr>
        <p:grpSpPr>
          <a:xfrm rot="171383">
            <a:off x="1128448" y="731595"/>
            <a:ext cx="16029606" cy="9249680"/>
            <a:chOff x="240038" y="157954"/>
            <a:chExt cx="18390291" cy="9978983"/>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23808"/>
            <a:stretch>
              <a:fillRect/>
            </a:stretch>
          </p:blipFill>
          <p:spPr>
            <a:xfrm rot="21481807">
              <a:off x="240038" y="352632"/>
              <a:ext cx="9358417" cy="9784305"/>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23808"/>
            <a:stretch>
              <a:fillRect/>
            </a:stretch>
          </p:blipFill>
          <p:spPr>
            <a:xfrm rot="-118193">
              <a:off x="9271912" y="157954"/>
              <a:ext cx="9358417" cy="9784304"/>
            </a:xfrm>
            <a:prstGeom prst="rect">
              <a:avLst/>
            </a:prstGeom>
          </p:spPr>
        </p:pic>
      </p:gr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428729" y="-384308"/>
            <a:ext cx="2211038" cy="2615206"/>
          </a:xfrm>
          <a:prstGeom prst="rect">
            <a:avLst/>
          </a:prstGeom>
        </p:spPr>
      </p:pic>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58429" y="259128"/>
            <a:ext cx="1296626" cy="1212345"/>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054289">
            <a:off x="16638567" y="8783211"/>
            <a:ext cx="2034702" cy="665902"/>
          </a:xfrm>
          <a:prstGeom prst="rect">
            <a:avLst/>
          </a:prstGeom>
        </p:spPr>
      </p:pic>
      <p:pic>
        <p:nvPicPr>
          <p:cNvPr id="10"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605585">
            <a:off x="16278466" y="3418026"/>
            <a:ext cx="614106" cy="1036466"/>
          </a:xfrm>
          <a:prstGeom prst="rect">
            <a:avLst/>
          </a:prstGeom>
        </p:spPr>
      </p:pic>
      <p:pic>
        <p:nvPicPr>
          <p:cNvPr id="7" name="Picture 7"/>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4912457">
            <a:off x="-1029289" y="7323295"/>
            <a:ext cx="3522982" cy="3585733"/>
          </a:xfrm>
          <a:prstGeom prst="rect">
            <a:avLst/>
          </a:prstGeom>
        </p:spPr>
      </p:pic>
      <p:sp>
        <p:nvSpPr>
          <p:cNvPr id="11" name="TextBox 10"/>
          <p:cNvSpPr txBox="1"/>
          <p:nvPr/>
        </p:nvSpPr>
        <p:spPr>
          <a:xfrm>
            <a:off x="2510026" y="1586158"/>
            <a:ext cx="14528119" cy="707886"/>
          </a:xfrm>
          <a:prstGeom prst="rect">
            <a:avLst/>
          </a:prstGeom>
          <a:noFill/>
        </p:spPr>
        <p:txBody>
          <a:bodyPr wrap="square" rtlCol="0">
            <a:spAutoFit/>
          </a:bodyPr>
          <a:lstStyle/>
          <a:p>
            <a:pPr marL="571500" indent="-571500">
              <a:buFont typeface="Wingdings" panose="05000000000000000000" pitchFamily="2" charset="2"/>
              <a:buChar char="Ø"/>
            </a:pPr>
            <a:r>
              <a:rPr lang="en-US" sz="4000" b="1" smtClean="0">
                <a:latin typeface="Arial" panose="020B0604020202020204" pitchFamily="34" charset="0"/>
                <a:cs typeface="Arial" panose="020B0604020202020204" pitchFamily="34" charset="0"/>
              </a:rPr>
              <a:t>So sánh nhân vật chú Võ Tòng và bác Hai bắt rắn</a:t>
            </a:r>
            <a:endParaRPr lang="en-US" sz="4000" b="1">
              <a:latin typeface="Arial" panose="020B0604020202020204" pitchFamily="34" charset="0"/>
              <a:cs typeface="Arial" panose="020B0604020202020204" pitchFamily="34" charset="0"/>
            </a:endParaRPr>
          </a:p>
        </p:txBody>
      </p:sp>
      <p:sp>
        <p:nvSpPr>
          <p:cNvPr id="12" name="TextBox 11"/>
          <p:cNvSpPr txBox="1"/>
          <p:nvPr/>
        </p:nvSpPr>
        <p:spPr>
          <a:xfrm>
            <a:off x="1696959" y="2315072"/>
            <a:ext cx="14888560" cy="7478970"/>
          </a:xfrm>
          <a:prstGeom prst="rect">
            <a:avLst/>
          </a:prstGeom>
          <a:noFill/>
        </p:spPr>
        <p:txBody>
          <a:bodyPr wrap="square" rtlCol="0">
            <a:spAutoFit/>
          </a:bodyPr>
          <a:lstStyle/>
          <a:p>
            <a:pPr marL="571500" indent="-571500">
              <a:lnSpc>
                <a:spcPct val="150000"/>
              </a:lnSpc>
              <a:buFont typeface="Wingdings" panose="05000000000000000000" pitchFamily="2" charset="2"/>
              <a:buChar char="v"/>
            </a:pPr>
            <a:r>
              <a:rPr lang="en-US" sz="4000" b="1" smtClean="0">
                <a:latin typeface="Arial" panose="020B0604020202020204" pitchFamily="34" charset="0"/>
                <a:cs typeface="Arial" panose="020B0604020202020204" pitchFamily="34" charset="0"/>
              </a:rPr>
              <a:t>Khác </a:t>
            </a:r>
          </a:p>
          <a:p>
            <a:pPr marL="571500" indent="-571500">
              <a:lnSpc>
                <a:spcPct val="150000"/>
              </a:lnSpc>
              <a:buFont typeface="Wingdings" panose="05000000000000000000" pitchFamily="2" charset="2"/>
              <a:buChar char="Ø"/>
            </a:pPr>
            <a:r>
              <a:rPr lang="en-US" sz="4000" smtClean="0">
                <a:latin typeface="Arial" panose="020B0604020202020204" pitchFamily="34" charset="0"/>
                <a:cs typeface="Arial" panose="020B0604020202020204" pitchFamily="34" charset="0"/>
              </a:rPr>
              <a:t>Ngoại hình</a:t>
            </a:r>
          </a:p>
          <a:p>
            <a:pPr marL="571500" indent="-571500">
              <a:lnSpc>
                <a:spcPct val="150000"/>
              </a:lnSpc>
              <a:buFontTx/>
              <a:buChar char="-"/>
            </a:pPr>
            <a:r>
              <a:rPr lang="en-US" sz="4000" smtClean="0">
                <a:latin typeface="Arial" panose="020B0604020202020204" pitchFamily="34" charset="0"/>
                <a:cs typeface="Arial" panose="020B0604020202020204" pitchFamily="34" charset="0"/>
              </a:rPr>
              <a:t>Chú Võ tòng: nét mặt thể hiện sự dữ dằn, mắt sâu hoắm, có vết thẹo, tóc dài như bờm ngựa.</a:t>
            </a:r>
          </a:p>
          <a:p>
            <a:pPr marL="571500" indent="-571500">
              <a:lnSpc>
                <a:spcPct val="150000"/>
              </a:lnSpc>
              <a:buFont typeface="Wingdings" panose="05000000000000000000" pitchFamily="2" charset="2"/>
              <a:buChar char="è"/>
            </a:pPr>
            <a:r>
              <a:rPr lang="vi-VN" sz="4000" smtClean="0">
                <a:cs typeface="Arial" panose="020B0604020202020204" pitchFamily="34" charset="0"/>
              </a:rPr>
              <a:t>Ngoại </a:t>
            </a:r>
            <a:r>
              <a:rPr lang="vi-VN" sz="4000">
                <a:cs typeface="Arial" panose="020B0604020202020204" pitchFamily="34" charset="0"/>
              </a:rPr>
              <a:t>hình có phần dữ dằn, lầm lì</a:t>
            </a:r>
            <a:r>
              <a:rPr lang="vi-VN" sz="4000" smtClean="0">
                <a:cs typeface="Arial" panose="020B0604020202020204" pitchFamily="34" charset="0"/>
              </a:rPr>
              <a:t>….</a:t>
            </a:r>
            <a:endParaRPr lang="en-US" sz="4000" smtClean="0">
              <a:cs typeface="Arial" panose="020B0604020202020204" pitchFamily="34" charset="0"/>
            </a:endParaRPr>
          </a:p>
          <a:p>
            <a:pPr marL="571500" indent="-571500">
              <a:lnSpc>
                <a:spcPct val="150000"/>
              </a:lnSpc>
              <a:buFontTx/>
              <a:buChar char="-"/>
            </a:pPr>
            <a:r>
              <a:rPr lang="en-US" sz="4000" smtClean="0">
                <a:latin typeface="Arial" panose="020B0604020202020204" pitchFamily="34" charset="0"/>
                <a:cs typeface="Arial" panose="020B0604020202020204" pitchFamily="34" charset="0"/>
              </a:rPr>
              <a:t>Bác Hai bắt rắn:</a:t>
            </a:r>
            <a:r>
              <a:rPr lang="en-US" sz="4000">
                <a:latin typeface="Arial" panose="020B0604020202020204" pitchFamily="34" charset="0"/>
                <a:cs typeface="Arial" panose="020B0604020202020204" pitchFamily="34" charset="0"/>
              </a:rPr>
              <a:t> </a:t>
            </a:r>
            <a:r>
              <a:rPr lang="vi-VN" sz="4000">
                <a:cs typeface="Arial" panose="020B0604020202020204" pitchFamily="34" charset="0"/>
              </a:rPr>
              <a:t>Đôi mắt sáng quắc, làn da mặt như người trẻ, chân mày rậm đen, thể hiện sự phóng khoáng tự tin</a:t>
            </a:r>
            <a:r>
              <a:rPr lang="vi-VN" sz="4000" smtClean="0">
                <a:cs typeface="Arial" panose="020B0604020202020204" pitchFamily="34" charset="0"/>
              </a:rPr>
              <a:t>,</a:t>
            </a:r>
            <a:r>
              <a:rPr lang="en-US" sz="4000" smtClean="0">
                <a:cs typeface="Arial" panose="020B0604020202020204" pitchFamily="34" charset="0"/>
              </a:rPr>
              <a:t>…</a:t>
            </a:r>
          </a:p>
          <a:p>
            <a:pPr>
              <a:lnSpc>
                <a:spcPct val="150000"/>
              </a:lnSpc>
            </a:pPr>
            <a:r>
              <a:rPr lang="en-US" sz="4000" smtClean="0">
                <a:latin typeface="Arial" panose="020B0604020202020204" pitchFamily="34" charset="0"/>
                <a:cs typeface="Arial" panose="020B0604020202020204" pitchFamily="34" charset="0"/>
                <a:sym typeface="Wingdings" panose="05000000000000000000" pitchFamily="2" charset="2"/>
              </a:rPr>
              <a:t>Thể hiện sự khoáng đạt, dễ mến.</a:t>
            </a:r>
            <a:endParaRPr lang="en-US" sz="400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52402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 calcmode="lin" valueType="num">
                                      <p:cBhvr additive="base">
                                        <p:cTn id="13"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anim calcmode="lin" valueType="num">
                                      <p:cBhvr additive="base">
                                        <p:cTn id="19"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xEl>
                                              <p:pRg st="3" end="3"/>
                                            </p:txEl>
                                          </p:spTgt>
                                        </p:tgtEl>
                                        <p:attrNameLst>
                                          <p:attrName>style.visibility</p:attrName>
                                        </p:attrNameLst>
                                      </p:cBhvr>
                                      <p:to>
                                        <p:strVal val="visible"/>
                                      </p:to>
                                    </p:set>
                                    <p:anim calcmode="lin" valueType="num">
                                      <p:cBhvr additive="base">
                                        <p:cTn id="25"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
                                            <p:txEl>
                                              <p:pRg st="4" end="4"/>
                                            </p:txEl>
                                          </p:spTgt>
                                        </p:tgtEl>
                                        <p:attrNameLst>
                                          <p:attrName>style.visibility</p:attrName>
                                        </p:attrNameLst>
                                      </p:cBhvr>
                                      <p:to>
                                        <p:strVal val="visible"/>
                                      </p:to>
                                    </p:set>
                                    <p:anim calcmode="lin" valueType="num">
                                      <p:cBhvr additive="base">
                                        <p:cTn id="31"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
                                            <p:txEl>
                                              <p:pRg st="5" end="5"/>
                                            </p:txEl>
                                          </p:spTgt>
                                        </p:tgtEl>
                                        <p:attrNameLst>
                                          <p:attrName>style.visibility</p:attrName>
                                        </p:attrNameLst>
                                      </p:cBhvr>
                                      <p:to>
                                        <p:strVal val="visible"/>
                                      </p:to>
                                    </p:set>
                                    <p:anim calcmode="lin" valueType="num">
                                      <p:cBhvr additive="base">
                                        <p:cTn id="37"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grpSp>
        <p:nvGrpSpPr>
          <p:cNvPr id="2" name="Group 2"/>
          <p:cNvGrpSpPr/>
          <p:nvPr/>
        </p:nvGrpSpPr>
        <p:grpSpPr>
          <a:xfrm rot="171383">
            <a:off x="1128448" y="731595"/>
            <a:ext cx="16029606" cy="9249680"/>
            <a:chOff x="240038" y="157954"/>
            <a:chExt cx="18390291" cy="9978983"/>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23808"/>
            <a:stretch>
              <a:fillRect/>
            </a:stretch>
          </p:blipFill>
          <p:spPr>
            <a:xfrm rot="21481807">
              <a:off x="240038" y="352632"/>
              <a:ext cx="9358417" cy="9784305"/>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23808"/>
            <a:stretch>
              <a:fillRect/>
            </a:stretch>
          </p:blipFill>
          <p:spPr>
            <a:xfrm rot="-118193">
              <a:off x="9271912" y="157954"/>
              <a:ext cx="9358417" cy="9784304"/>
            </a:xfrm>
            <a:prstGeom prst="rect">
              <a:avLst/>
            </a:prstGeom>
          </p:spPr>
        </p:pic>
      </p:gr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428729" y="-384308"/>
            <a:ext cx="2211038" cy="2615206"/>
          </a:xfrm>
          <a:prstGeom prst="rect">
            <a:avLst/>
          </a:prstGeom>
        </p:spPr>
      </p:pic>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58429" y="259128"/>
            <a:ext cx="1296626" cy="1212345"/>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054289">
            <a:off x="16638567" y="8783211"/>
            <a:ext cx="2034702" cy="665902"/>
          </a:xfrm>
          <a:prstGeom prst="rect">
            <a:avLst/>
          </a:prstGeom>
        </p:spPr>
      </p:pic>
      <p:pic>
        <p:nvPicPr>
          <p:cNvPr id="10"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605585">
            <a:off x="16278466" y="3418026"/>
            <a:ext cx="614106" cy="1036466"/>
          </a:xfrm>
          <a:prstGeom prst="rect">
            <a:avLst/>
          </a:prstGeom>
        </p:spPr>
      </p:pic>
      <p:pic>
        <p:nvPicPr>
          <p:cNvPr id="7" name="Picture 7"/>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4912457">
            <a:off x="-1029289" y="7323295"/>
            <a:ext cx="3522982" cy="3585733"/>
          </a:xfrm>
          <a:prstGeom prst="rect">
            <a:avLst/>
          </a:prstGeom>
        </p:spPr>
      </p:pic>
      <p:sp>
        <p:nvSpPr>
          <p:cNvPr id="11" name="TextBox 10"/>
          <p:cNvSpPr txBox="1"/>
          <p:nvPr/>
        </p:nvSpPr>
        <p:spPr>
          <a:xfrm>
            <a:off x="2510026" y="1586158"/>
            <a:ext cx="14528119" cy="707886"/>
          </a:xfrm>
          <a:prstGeom prst="rect">
            <a:avLst/>
          </a:prstGeom>
          <a:noFill/>
        </p:spPr>
        <p:txBody>
          <a:bodyPr wrap="square" rtlCol="0">
            <a:spAutoFit/>
          </a:bodyPr>
          <a:lstStyle/>
          <a:p>
            <a:pPr marL="571500" indent="-571500">
              <a:buFont typeface="Wingdings" panose="05000000000000000000" pitchFamily="2" charset="2"/>
              <a:buChar char="Ø"/>
            </a:pPr>
            <a:r>
              <a:rPr lang="en-US" sz="4000" b="1" smtClean="0">
                <a:latin typeface="Arial" panose="020B0604020202020204" pitchFamily="34" charset="0"/>
                <a:cs typeface="Arial" panose="020B0604020202020204" pitchFamily="34" charset="0"/>
              </a:rPr>
              <a:t>So sánh nhân vật chú Võ Tòng và bác Hai bắt rắn</a:t>
            </a:r>
            <a:endParaRPr lang="en-US" sz="4000" b="1">
              <a:latin typeface="Arial" panose="020B0604020202020204" pitchFamily="34" charset="0"/>
              <a:cs typeface="Arial" panose="020B0604020202020204" pitchFamily="34" charset="0"/>
            </a:endParaRPr>
          </a:p>
        </p:txBody>
      </p:sp>
      <p:sp>
        <p:nvSpPr>
          <p:cNvPr id="12" name="TextBox 11"/>
          <p:cNvSpPr txBox="1"/>
          <p:nvPr/>
        </p:nvSpPr>
        <p:spPr>
          <a:xfrm>
            <a:off x="1289857" y="2442979"/>
            <a:ext cx="15315982" cy="6555641"/>
          </a:xfrm>
          <a:prstGeom prst="rect">
            <a:avLst/>
          </a:prstGeom>
          <a:noFill/>
        </p:spPr>
        <p:txBody>
          <a:bodyPr wrap="square" rtlCol="0">
            <a:spAutoFit/>
          </a:bodyPr>
          <a:lstStyle/>
          <a:p>
            <a:pPr marL="571500" indent="-571500" algn="just">
              <a:lnSpc>
                <a:spcPct val="150000"/>
              </a:lnSpc>
              <a:buFont typeface="Wingdings" panose="05000000000000000000" pitchFamily="2" charset="2"/>
              <a:buChar char="v"/>
            </a:pPr>
            <a:r>
              <a:rPr lang="en-US" sz="4000" b="1" smtClean="0">
                <a:latin typeface="Arial" panose="020B0604020202020204" pitchFamily="34" charset="0"/>
                <a:cs typeface="Arial" panose="020B0604020202020204" pitchFamily="34" charset="0"/>
              </a:rPr>
              <a:t>Khác </a:t>
            </a:r>
          </a:p>
          <a:p>
            <a:pPr marL="571500" indent="-571500" algn="just">
              <a:lnSpc>
                <a:spcPct val="150000"/>
              </a:lnSpc>
              <a:buFont typeface="Wingdings" panose="05000000000000000000" pitchFamily="2" charset="2"/>
              <a:buChar char="Ø"/>
            </a:pPr>
            <a:r>
              <a:rPr lang="en-US" sz="4000" smtClean="0">
                <a:latin typeface="Arial" panose="020B0604020202020204" pitchFamily="34" charset="0"/>
                <a:cs typeface="Arial" panose="020B0604020202020204" pitchFamily="34" charset="0"/>
              </a:rPr>
              <a:t>Nghề nghiệp</a:t>
            </a:r>
          </a:p>
          <a:p>
            <a:pPr marL="571500" indent="-571500" algn="just">
              <a:lnSpc>
                <a:spcPct val="150000"/>
              </a:lnSpc>
              <a:buFontTx/>
              <a:buChar char="-"/>
            </a:pPr>
            <a:r>
              <a:rPr lang="en-US" sz="4000" smtClean="0">
                <a:latin typeface="Arial" panose="020B0604020202020204" pitchFamily="34" charset="0"/>
                <a:cs typeface="Arial" panose="020B0604020202020204" pitchFamily="34" charset="0"/>
              </a:rPr>
              <a:t>Chú </a:t>
            </a:r>
            <a:r>
              <a:rPr lang="en-US" sz="4000">
                <a:latin typeface="Arial" panose="020B0604020202020204" pitchFamily="34" charset="0"/>
                <a:cs typeface="Arial" panose="020B0604020202020204" pitchFamily="34" charset="0"/>
              </a:rPr>
              <a:t>Võ Tòng: Sau khi gây án, chú đến đầu thú đi tù về vợ làm vợ nhỏ địa chủ, con chết chú ko trả thù mà vào rừng làm nghề săn bẫy </a:t>
            </a:r>
            <a:r>
              <a:rPr lang="en-US" sz="4000" smtClean="0">
                <a:latin typeface="Arial" panose="020B0604020202020204" pitchFamily="34" charset="0"/>
                <a:cs typeface="Arial" panose="020B0604020202020204" pitchFamily="34" charset="0"/>
              </a:rPr>
              <a:t>thú.</a:t>
            </a:r>
          </a:p>
          <a:p>
            <a:pPr marL="571500" indent="-571500" algn="just">
              <a:lnSpc>
                <a:spcPct val="150000"/>
              </a:lnSpc>
              <a:buFontTx/>
              <a:buChar char="-"/>
            </a:pPr>
            <a:r>
              <a:rPr lang="vi-VN" sz="4000" smtClean="0">
                <a:cs typeface="Arial" panose="020B0604020202020204" pitchFamily="34" charset="0"/>
              </a:rPr>
              <a:t>Bác </a:t>
            </a:r>
            <a:r>
              <a:rPr lang="vi-VN" sz="4000">
                <a:cs typeface="Arial" panose="020B0604020202020204" pitchFamily="34" charset="0"/>
              </a:rPr>
              <a:t>Hai </a:t>
            </a:r>
            <a:r>
              <a:rPr lang="en-US" sz="4000" smtClean="0">
                <a:latin typeface="Arial" panose="020B0604020202020204" pitchFamily="34" charset="0"/>
                <a:cs typeface="Arial" panose="020B0604020202020204" pitchFamily="34" charset="0"/>
              </a:rPr>
              <a:t>b</a:t>
            </a:r>
            <a:r>
              <a:rPr lang="vi-VN" sz="4000" smtClean="0">
                <a:cs typeface="Arial" panose="020B0604020202020204" pitchFamily="34" charset="0"/>
              </a:rPr>
              <a:t>ắt </a:t>
            </a:r>
            <a:r>
              <a:rPr lang="vi-VN" sz="4000">
                <a:cs typeface="Arial" panose="020B0604020202020204" pitchFamily="34" charset="0"/>
              </a:rPr>
              <a:t>rắn: trốn tù trở về đưa vợ con trốn vào rừng U Minh kiếm sống bằng đủ thứ nghề: bắt rắn, lấy mật, săn cá sấu…</a:t>
            </a:r>
            <a:endParaRPr lang="en-US" sz="4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84802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 calcmode="lin" valueType="num">
                                      <p:cBhvr additive="base">
                                        <p:cTn id="13"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anim calcmode="lin" valueType="num">
                                      <p:cBhvr additive="base">
                                        <p:cTn id="19"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xEl>
                                              <p:pRg st="3" end="3"/>
                                            </p:txEl>
                                          </p:spTgt>
                                        </p:tgtEl>
                                        <p:attrNameLst>
                                          <p:attrName>style.visibility</p:attrName>
                                        </p:attrNameLst>
                                      </p:cBhvr>
                                      <p:to>
                                        <p:strVal val="visible"/>
                                      </p:to>
                                    </p:set>
                                    <p:anim calcmode="lin" valueType="num">
                                      <p:cBhvr additive="base">
                                        <p:cTn id="25"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grpSp>
        <p:nvGrpSpPr>
          <p:cNvPr id="2" name="Group 2"/>
          <p:cNvGrpSpPr/>
          <p:nvPr/>
        </p:nvGrpSpPr>
        <p:grpSpPr>
          <a:xfrm rot="171383">
            <a:off x="1128448" y="731595"/>
            <a:ext cx="16029606" cy="9249680"/>
            <a:chOff x="240038" y="157954"/>
            <a:chExt cx="18390291" cy="9978983"/>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23808"/>
            <a:stretch>
              <a:fillRect/>
            </a:stretch>
          </p:blipFill>
          <p:spPr>
            <a:xfrm rot="21481807">
              <a:off x="240038" y="352632"/>
              <a:ext cx="9358417" cy="9784305"/>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23808"/>
            <a:stretch>
              <a:fillRect/>
            </a:stretch>
          </p:blipFill>
          <p:spPr>
            <a:xfrm rot="-118193">
              <a:off x="9271912" y="157954"/>
              <a:ext cx="9358417" cy="9784304"/>
            </a:xfrm>
            <a:prstGeom prst="rect">
              <a:avLst/>
            </a:prstGeom>
          </p:spPr>
        </p:pic>
      </p:gr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428729" y="-384308"/>
            <a:ext cx="2211038" cy="2615206"/>
          </a:xfrm>
          <a:prstGeom prst="rect">
            <a:avLst/>
          </a:prstGeom>
        </p:spPr>
      </p:pic>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58429" y="259128"/>
            <a:ext cx="1296626" cy="1212345"/>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054289">
            <a:off x="16638567" y="8783211"/>
            <a:ext cx="2034702" cy="665902"/>
          </a:xfrm>
          <a:prstGeom prst="rect">
            <a:avLst/>
          </a:prstGeom>
        </p:spPr>
      </p:pic>
      <p:pic>
        <p:nvPicPr>
          <p:cNvPr id="10"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605585">
            <a:off x="16278466" y="3418026"/>
            <a:ext cx="614106" cy="1036466"/>
          </a:xfrm>
          <a:prstGeom prst="rect">
            <a:avLst/>
          </a:prstGeom>
        </p:spPr>
      </p:pic>
      <p:pic>
        <p:nvPicPr>
          <p:cNvPr id="7" name="Picture 7"/>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4912457">
            <a:off x="-1029289" y="7323295"/>
            <a:ext cx="3522982" cy="3585733"/>
          </a:xfrm>
          <a:prstGeom prst="rect">
            <a:avLst/>
          </a:prstGeom>
        </p:spPr>
      </p:pic>
      <p:sp>
        <p:nvSpPr>
          <p:cNvPr id="12" name="TextBox 11"/>
          <p:cNvSpPr txBox="1"/>
          <p:nvPr/>
        </p:nvSpPr>
        <p:spPr>
          <a:xfrm>
            <a:off x="1305097" y="1557823"/>
            <a:ext cx="15315982" cy="1824923"/>
          </a:xfrm>
          <a:prstGeom prst="rect">
            <a:avLst/>
          </a:prstGeom>
          <a:noFill/>
        </p:spPr>
        <p:txBody>
          <a:bodyPr wrap="square" rtlCol="0">
            <a:spAutoFit/>
          </a:bodyPr>
          <a:lstStyle/>
          <a:p>
            <a:pPr algn="just">
              <a:lnSpc>
                <a:spcPct val="150000"/>
              </a:lnSpc>
            </a:pPr>
            <a:r>
              <a:rPr lang="vi-VN" sz="4000" b="1">
                <a:solidFill>
                  <a:srgbClr val="FF0000"/>
                </a:solidFill>
                <a:cs typeface="Arial" panose="020B0604020202020204" pitchFamily="34" charset="0"/>
              </a:rPr>
              <a:t>3. Dẫn dắt một số lý lẽ và bằng chứng được tác giả nêu lên trong bài viết. </a:t>
            </a:r>
            <a:endParaRPr lang="en-US" sz="4000">
              <a:solidFill>
                <a:srgbClr val="FF0000"/>
              </a:solidFill>
              <a:latin typeface="Arial" panose="020B0604020202020204" pitchFamily="34" charset="0"/>
              <a:cs typeface="Arial" panose="020B0604020202020204" pitchFamily="34" charset="0"/>
            </a:endParaRPr>
          </a:p>
        </p:txBody>
      </p:sp>
      <p:pic>
        <p:nvPicPr>
          <p:cNvPr id="14" name="Picture 9"/>
          <p:cNvPicPr>
            <a:picLocks noChangeAspect="1"/>
          </p:cNvPicPr>
          <p:nvPr/>
        </p:nvPicPr>
        <p:blipFill>
          <a:blip r:embed="rId15"/>
          <a:srcRect/>
          <a:stretch>
            <a:fillRect/>
          </a:stretch>
        </p:blipFill>
        <p:spPr>
          <a:xfrm>
            <a:off x="1499852" y="4445993"/>
            <a:ext cx="8881972" cy="5262568"/>
          </a:xfrm>
          <a:prstGeom prst="rect">
            <a:avLst/>
          </a:prstGeom>
        </p:spPr>
      </p:pic>
      <p:sp>
        <p:nvSpPr>
          <p:cNvPr id="15" name="Oval Callout 14"/>
          <p:cNvSpPr/>
          <p:nvPr/>
        </p:nvSpPr>
        <p:spPr>
          <a:xfrm>
            <a:off x="8492825" y="3093120"/>
            <a:ext cx="7922425" cy="4314549"/>
          </a:xfrm>
          <a:prstGeom prst="wedgeEllipseCallout">
            <a:avLst>
              <a:gd name="adj1" fmla="val -53248"/>
              <a:gd name="adj2" fmla="val 27688"/>
            </a:avLst>
          </a:prstGeom>
          <a:solidFill>
            <a:srgbClr val="FFCC66"/>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a:solidFill>
                  <a:schemeClr val="tx1"/>
                </a:solidFill>
              </a:rPr>
              <a:t>Hãy dẫn ra một số </a:t>
            </a:r>
            <a:r>
              <a:rPr lang="vi-VN" sz="4000" smtClean="0">
                <a:solidFill>
                  <a:schemeClr val="tx1"/>
                </a:solidFill>
              </a:rPr>
              <a:t>l</a:t>
            </a:r>
            <a:r>
              <a:rPr lang="en-US" sz="4000">
                <a:solidFill>
                  <a:schemeClr val="tx1"/>
                </a:solidFill>
                <a:latin typeface="Arial" panose="020B0604020202020204" pitchFamily="34" charset="0"/>
                <a:cs typeface="Arial" panose="020B0604020202020204" pitchFamily="34" charset="0"/>
              </a:rPr>
              <a:t>í</a:t>
            </a:r>
            <a:r>
              <a:rPr lang="vi-VN" sz="4000" smtClean="0">
                <a:solidFill>
                  <a:schemeClr val="tx1"/>
                </a:solidFill>
              </a:rPr>
              <a:t> </a:t>
            </a:r>
            <a:r>
              <a:rPr lang="vi-VN" sz="4000">
                <a:solidFill>
                  <a:schemeClr val="tx1"/>
                </a:solidFill>
              </a:rPr>
              <a:t>lẽ và các bằng chứng được tác giả nêu lên trong bài </a:t>
            </a:r>
            <a:r>
              <a:rPr lang="vi-VN" sz="4000" smtClean="0">
                <a:solidFill>
                  <a:schemeClr val="tx1"/>
                </a:solidFill>
              </a:rPr>
              <a:t>viết</a:t>
            </a:r>
            <a:r>
              <a:rPr lang="en-US" sz="4000" smtClean="0">
                <a:solidFill>
                  <a:schemeClr val="tx1"/>
                </a:solidFill>
              </a:rPr>
              <a:t>.</a:t>
            </a:r>
            <a:endParaRPr lang="en-US" sz="4000">
              <a:solidFill>
                <a:schemeClr val="tx1"/>
              </a:solidFill>
            </a:endParaRPr>
          </a:p>
        </p:txBody>
      </p:sp>
    </p:spTree>
    <p:extLst>
      <p:ext uri="{BB962C8B-B14F-4D97-AF65-F5344CB8AC3E}">
        <p14:creationId xmlns:p14="http://schemas.microsoft.com/office/powerpoint/2010/main" val="3627654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grpSp>
        <p:nvGrpSpPr>
          <p:cNvPr id="2" name="Group 2"/>
          <p:cNvGrpSpPr/>
          <p:nvPr/>
        </p:nvGrpSpPr>
        <p:grpSpPr>
          <a:xfrm rot="171383">
            <a:off x="1128448" y="731595"/>
            <a:ext cx="16029606" cy="9249680"/>
            <a:chOff x="240038" y="157954"/>
            <a:chExt cx="18390291" cy="9978983"/>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23808"/>
            <a:stretch>
              <a:fillRect/>
            </a:stretch>
          </p:blipFill>
          <p:spPr>
            <a:xfrm rot="21481807">
              <a:off x="240038" y="352632"/>
              <a:ext cx="9358417" cy="9784305"/>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23808"/>
            <a:stretch>
              <a:fillRect/>
            </a:stretch>
          </p:blipFill>
          <p:spPr>
            <a:xfrm rot="-118193">
              <a:off x="9271912" y="157954"/>
              <a:ext cx="9358417" cy="9784304"/>
            </a:xfrm>
            <a:prstGeom prst="rect">
              <a:avLst/>
            </a:prstGeom>
          </p:spPr>
        </p:pic>
      </p:gr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428729" y="-384308"/>
            <a:ext cx="2211038" cy="2615206"/>
          </a:xfrm>
          <a:prstGeom prst="rect">
            <a:avLst/>
          </a:prstGeom>
        </p:spPr>
      </p:pic>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58429" y="259128"/>
            <a:ext cx="1296626" cy="1212345"/>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054289">
            <a:off x="16638567" y="8783211"/>
            <a:ext cx="2034702" cy="665902"/>
          </a:xfrm>
          <a:prstGeom prst="rect">
            <a:avLst/>
          </a:prstGeom>
        </p:spPr>
      </p:pic>
      <p:pic>
        <p:nvPicPr>
          <p:cNvPr id="10"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605585">
            <a:off x="16278466" y="3418026"/>
            <a:ext cx="614106" cy="1036466"/>
          </a:xfrm>
          <a:prstGeom prst="rect">
            <a:avLst/>
          </a:prstGeom>
        </p:spPr>
      </p:pic>
      <p:pic>
        <p:nvPicPr>
          <p:cNvPr id="7" name="Picture 7"/>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4912457">
            <a:off x="-1029289" y="7323295"/>
            <a:ext cx="3522982" cy="3585733"/>
          </a:xfrm>
          <a:prstGeom prst="rect">
            <a:avLst/>
          </a:prstGeom>
        </p:spPr>
      </p:pic>
      <p:sp>
        <p:nvSpPr>
          <p:cNvPr id="12" name="TextBox 11"/>
          <p:cNvSpPr txBox="1"/>
          <p:nvPr/>
        </p:nvSpPr>
        <p:spPr>
          <a:xfrm>
            <a:off x="1447800" y="1530517"/>
            <a:ext cx="15315982" cy="1824923"/>
          </a:xfrm>
          <a:prstGeom prst="rect">
            <a:avLst/>
          </a:prstGeom>
          <a:noFill/>
        </p:spPr>
        <p:txBody>
          <a:bodyPr wrap="square" rtlCol="0">
            <a:spAutoFit/>
          </a:bodyPr>
          <a:lstStyle/>
          <a:p>
            <a:pPr algn="just">
              <a:lnSpc>
                <a:spcPct val="150000"/>
              </a:lnSpc>
            </a:pPr>
            <a:r>
              <a:rPr lang="vi-VN" sz="4000" b="1">
                <a:solidFill>
                  <a:srgbClr val="FF0000"/>
                </a:solidFill>
                <a:cs typeface="Arial" panose="020B0604020202020204" pitchFamily="34" charset="0"/>
              </a:rPr>
              <a:t>3. Dẫn dắt một số lý lẽ và bằng chứng được tác giả nêu lên trong bài viết. </a:t>
            </a:r>
            <a:endParaRPr lang="en-US" sz="4000">
              <a:solidFill>
                <a:srgbClr val="FF0000"/>
              </a:solidFill>
              <a:latin typeface="Arial" panose="020B0604020202020204" pitchFamily="34" charset="0"/>
              <a:cs typeface="Arial" panose="020B0604020202020204" pitchFamily="34" charset="0"/>
            </a:endParaRPr>
          </a:p>
        </p:txBody>
      </p:sp>
      <p:sp>
        <p:nvSpPr>
          <p:cNvPr id="16" name="Rounded Rectangle 15"/>
          <p:cNvSpPr/>
          <p:nvPr/>
        </p:nvSpPr>
        <p:spPr>
          <a:xfrm>
            <a:off x="1971348" y="4500283"/>
            <a:ext cx="4505652" cy="2776817"/>
          </a:xfrm>
          <a:prstGeom prst="roundRect">
            <a:avLst/>
          </a:prstGeom>
          <a:solidFill>
            <a:schemeClr val="accent1">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chemeClr val="tx1"/>
                </a:solidFill>
                <a:latin typeface="Arial" panose="020B0604020202020204" pitchFamily="34" charset="0"/>
                <a:cs typeface="Arial" panose="020B0604020202020204" pitchFamily="34" charset="0"/>
              </a:rPr>
              <a:t>Vốn sống</a:t>
            </a:r>
            <a:endParaRPr lang="en-US" sz="4000" b="1">
              <a:solidFill>
                <a:schemeClr val="tx1"/>
              </a:solidFill>
              <a:latin typeface="Arial" panose="020B0604020202020204" pitchFamily="34" charset="0"/>
              <a:cs typeface="Arial" panose="020B0604020202020204" pitchFamily="34" charset="0"/>
            </a:endParaRPr>
          </a:p>
        </p:txBody>
      </p:sp>
      <p:sp>
        <p:nvSpPr>
          <p:cNvPr id="5" name="Rounded Rectangle 4"/>
          <p:cNvSpPr/>
          <p:nvPr/>
        </p:nvSpPr>
        <p:spPr>
          <a:xfrm>
            <a:off x="9370535" y="8117472"/>
            <a:ext cx="6083588" cy="1676400"/>
          </a:xfrm>
          <a:prstGeom prst="roundRect">
            <a:avLst/>
          </a:prstGeom>
          <a:no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smtClean="0">
                <a:solidFill>
                  <a:schemeClr val="tx1"/>
                </a:solidFill>
                <a:latin typeface="Arial" panose="020B0604020202020204" pitchFamily="34" charset="0"/>
                <a:cs typeface="Arial" panose="020B0604020202020204" pitchFamily="34" charset="0"/>
              </a:rPr>
              <a:t>Kì đà lớn hơn chiếc thuyền tam bản</a:t>
            </a:r>
            <a:endParaRPr lang="en-US" sz="4000">
              <a:solidFill>
                <a:schemeClr val="tx1"/>
              </a:solidFill>
              <a:latin typeface="Arial" panose="020B0604020202020204" pitchFamily="34" charset="0"/>
              <a:cs typeface="Arial" panose="020B0604020202020204" pitchFamily="34" charset="0"/>
            </a:endParaRPr>
          </a:p>
        </p:txBody>
      </p:sp>
      <p:sp>
        <p:nvSpPr>
          <p:cNvPr id="17" name="Rounded Rectangle 16"/>
          <p:cNvSpPr/>
          <p:nvPr/>
        </p:nvSpPr>
        <p:spPr>
          <a:xfrm>
            <a:off x="9304266" y="3089662"/>
            <a:ext cx="6083588" cy="1676400"/>
          </a:xfrm>
          <a:prstGeom prst="roundRect">
            <a:avLst/>
          </a:prstGeom>
          <a:no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smtClean="0">
                <a:solidFill>
                  <a:schemeClr val="tx1"/>
                </a:solidFill>
                <a:latin typeface="Arial" panose="020B0604020202020204" pitchFamily="34" charset="0"/>
                <a:cs typeface="Arial" panose="020B0604020202020204" pitchFamily="34" charset="0"/>
              </a:rPr>
              <a:t>Ba ba to bằng cái lia</a:t>
            </a:r>
            <a:endParaRPr lang="en-US" sz="4000">
              <a:solidFill>
                <a:schemeClr val="tx1"/>
              </a:solidFill>
              <a:latin typeface="Arial" panose="020B0604020202020204" pitchFamily="34" charset="0"/>
              <a:cs typeface="Arial" panose="020B0604020202020204" pitchFamily="34" charset="0"/>
            </a:endParaRPr>
          </a:p>
        </p:txBody>
      </p:sp>
      <p:sp>
        <p:nvSpPr>
          <p:cNvPr id="21" name="Rounded Rectangle 20"/>
          <p:cNvSpPr/>
          <p:nvPr/>
        </p:nvSpPr>
        <p:spPr>
          <a:xfrm>
            <a:off x="9350385" y="5558928"/>
            <a:ext cx="6083588" cy="1676400"/>
          </a:xfrm>
          <a:prstGeom prst="roundRect">
            <a:avLst/>
          </a:prstGeom>
          <a:no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smtClean="0">
                <a:solidFill>
                  <a:schemeClr val="tx1"/>
                </a:solidFill>
                <a:latin typeface="Arial" panose="020B0604020202020204" pitchFamily="34" charset="0"/>
                <a:cs typeface="Arial" panose="020B0604020202020204" pitchFamily="34" charset="0"/>
              </a:rPr>
              <a:t>Cá sấu to phải 12 người mới khiêng nổi</a:t>
            </a:r>
            <a:endParaRPr lang="en-US" sz="4000">
              <a:solidFill>
                <a:schemeClr val="tx1"/>
              </a:solidFill>
              <a:latin typeface="Arial" panose="020B0604020202020204" pitchFamily="34" charset="0"/>
              <a:cs typeface="Arial" panose="020B0604020202020204" pitchFamily="34" charset="0"/>
            </a:endParaRPr>
          </a:p>
        </p:txBody>
      </p:sp>
      <p:cxnSp>
        <p:nvCxnSpPr>
          <p:cNvPr id="13" name="Straight Connector 12"/>
          <p:cNvCxnSpPr/>
          <p:nvPr/>
        </p:nvCxnSpPr>
        <p:spPr>
          <a:xfrm flipV="1">
            <a:off x="6491351" y="3936259"/>
            <a:ext cx="2798009" cy="1969241"/>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6" idx="3"/>
          </p:cNvCxnSpPr>
          <p:nvPr/>
        </p:nvCxnSpPr>
        <p:spPr>
          <a:xfrm>
            <a:off x="6477000" y="5888692"/>
            <a:ext cx="2826711" cy="50843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6" idx="3"/>
          </p:cNvCxnSpPr>
          <p:nvPr/>
        </p:nvCxnSpPr>
        <p:spPr>
          <a:xfrm>
            <a:off x="6477000" y="5888692"/>
            <a:ext cx="2826711" cy="3227469"/>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6826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down)">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down)">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5" grpId="0" animBg="1"/>
      <p:bldP spid="17" grpId="0" animBg="1"/>
      <p:bldP spid="2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grpSp>
        <p:nvGrpSpPr>
          <p:cNvPr id="2" name="Group 2"/>
          <p:cNvGrpSpPr/>
          <p:nvPr/>
        </p:nvGrpSpPr>
        <p:grpSpPr>
          <a:xfrm rot="171383">
            <a:off x="1128448" y="731595"/>
            <a:ext cx="16029606" cy="9249680"/>
            <a:chOff x="240038" y="157954"/>
            <a:chExt cx="18390291" cy="9978983"/>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23808"/>
            <a:stretch>
              <a:fillRect/>
            </a:stretch>
          </p:blipFill>
          <p:spPr>
            <a:xfrm rot="21481807">
              <a:off x="240038" y="352632"/>
              <a:ext cx="9358417" cy="9784305"/>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23808"/>
            <a:stretch>
              <a:fillRect/>
            </a:stretch>
          </p:blipFill>
          <p:spPr>
            <a:xfrm rot="-118193">
              <a:off x="9271912" y="157954"/>
              <a:ext cx="9358417" cy="9784304"/>
            </a:xfrm>
            <a:prstGeom prst="rect">
              <a:avLst/>
            </a:prstGeom>
          </p:spPr>
        </p:pic>
      </p:gr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428729" y="-384308"/>
            <a:ext cx="2211038" cy="2615206"/>
          </a:xfrm>
          <a:prstGeom prst="rect">
            <a:avLst/>
          </a:prstGeom>
        </p:spPr>
      </p:pic>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58429" y="259128"/>
            <a:ext cx="1296626" cy="1212345"/>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054289">
            <a:off x="16638567" y="8783211"/>
            <a:ext cx="2034702" cy="665902"/>
          </a:xfrm>
          <a:prstGeom prst="rect">
            <a:avLst/>
          </a:prstGeom>
        </p:spPr>
      </p:pic>
      <p:pic>
        <p:nvPicPr>
          <p:cNvPr id="10"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605585">
            <a:off x="16278466" y="3418026"/>
            <a:ext cx="614106" cy="1036466"/>
          </a:xfrm>
          <a:prstGeom prst="rect">
            <a:avLst/>
          </a:prstGeom>
        </p:spPr>
      </p:pic>
      <p:pic>
        <p:nvPicPr>
          <p:cNvPr id="7" name="Picture 7"/>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4912457">
            <a:off x="-1029289" y="7323295"/>
            <a:ext cx="3522982" cy="3585733"/>
          </a:xfrm>
          <a:prstGeom prst="rect">
            <a:avLst/>
          </a:prstGeom>
        </p:spPr>
      </p:pic>
      <p:sp>
        <p:nvSpPr>
          <p:cNvPr id="12" name="TextBox 11"/>
          <p:cNvSpPr txBox="1"/>
          <p:nvPr/>
        </p:nvSpPr>
        <p:spPr>
          <a:xfrm>
            <a:off x="1447800" y="1530517"/>
            <a:ext cx="15315982" cy="1824923"/>
          </a:xfrm>
          <a:prstGeom prst="rect">
            <a:avLst/>
          </a:prstGeom>
          <a:noFill/>
        </p:spPr>
        <p:txBody>
          <a:bodyPr wrap="square" rtlCol="0">
            <a:spAutoFit/>
          </a:bodyPr>
          <a:lstStyle/>
          <a:p>
            <a:pPr algn="just">
              <a:lnSpc>
                <a:spcPct val="150000"/>
              </a:lnSpc>
            </a:pPr>
            <a:r>
              <a:rPr lang="vi-VN" sz="4000" b="1">
                <a:solidFill>
                  <a:srgbClr val="FF0000"/>
                </a:solidFill>
                <a:cs typeface="Arial" panose="020B0604020202020204" pitchFamily="34" charset="0"/>
              </a:rPr>
              <a:t>3. Dẫn dắt một số lý lẽ và bằng chứng được tác giả nêu lên trong bài viết. </a:t>
            </a:r>
            <a:endParaRPr lang="en-US" sz="4000">
              <a:solidFill>
                <a:srgbClr val="FF0000"/>
              </a:solidFill>
              <a:latin typeface="Arial" panose="020B0604020202020204" pitchFamily="34" charset="0"/>
              <a:cs typeface="Arial" panose="020B0604020202020204" pitchFamily="34" charset="0"/>
            </a:endParaRPr>
          </a:p>
        </p:txBody>
      </p:sp>
      <p:sp>
        <p:nvSpPr>
          <p:cNvPr id="16" name="Rounded Rectangle 15"/>
          <p:cNvSpPr/>
          <p:nvPr/>
        </p:nvSpPr>
        <p:spPr>
          <a:xfrm>
            <a:off x="1971348" y="4500283"/>
            <a:ext cx="4505652" cy="2776817"/>
          </a:xfrm>
          <a:prstGeom prst="round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b="1" smtClean="0">
                <a:solidFill>
                  <a:schemeClr val="tx1"/>
                </a:solidFill>
                <a:latin typeface="Arial" panose="020B0604020202020204" pitchFamily="34" charset="0"/>
                <a:cs typeface="Arial" panose="020B0604020202020204" pitchFamily="34" charset="0"/>
              </a:rPr>
              <a:t>Là một nhà thi sĩ của rừng phương Nam</a:t>
            </a:r>
            <a:endParaRPr lang="en-US" sz="4000" b="1">
              <a:solidFill>
                <a:schemeClr val="tx1"/>
              </a:solidFill>
              <a:latin typeface="Arial" panose="020B0604020202020204" pitchFamily="34" charset="0"/>
              <a:cs typeface="Arial" panose="020B0604020202020204" pitchFamily="34" charset="0"/>
            </a:endParaRPr>
          </a:p>
        </p:txBody>
      </p:sp>
      <p:sp>
        <p:nvSpPr>
          <p:cNvPr id="5" name="Rounded Rectangle 4"/>
          <p:cNvSpPr/>
          <p:nvPr/>
        </p:nvSpPr>
        <p:spPr>
          <a:xfrm>
            <a:off x="9370535" y="8117472"/>
            <a:ext cx="7088664" cy="1676400"/>
          </a:xfrm>
          <a:prstGeom prst="roundRect">
            <a:avLst/>
          </a:prstGeom>
          <a:noFill/>
          <a:ln w="38100">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smtClean="0">
                <a:solidFill>
                  <a:schemeClr val="tx1"/>
                </a:solidFill>
                <a:cs typeface="Arial" panose="020B0604020202020204" pitchFamily="34" charset="0"/>
              </a:rPr>
              <a:t>Cá </a:t>
            </a:r>
            <a:r>
              <a:rPr lang="vi-VN" sz="4000">
                <a:solidFill>
                  <a:schemeClr val="tx1"/>
                </a:solidFill>
                <a:cs typeface="Arial" panose="020B0604020202020204" pitchFamily="34" charset="0"/>
              </a:rPr>
              <a:t>nước bơi hàng đàn đen trũi nhô lên hịp xuống </a:t>
            </a:r>
            <a:endParaRPr lang="en-US" sz="4000">
              <a:solidFill>
                <a:schemeClr val="tx1"/>
              </a:solidFill>
              <a:latin typeface="Arial" panose="020B0604020202020204" pitchFamily="34" charset="0"/>
              <a:cs typeface="Arial" panose="020B0604020202020204" pitchFamily="34" charset="0"/>
            </a:endParaRPr>
          </a:p>
        </p:txBody>
      </p:sp>
      <p:sp>
        <p:nvSpPr>
          <p:cNvPr id="17" name="Rounded Rectangle 16"/>
          <p:cNvSpPr/>
          <p:nvPr/>
        </p:nvSpPr>
        <p:spPr>
          <a:xfrm>
            <a:off x="9304266" y="3089662"/>
            <a:ext cx="7154934" cy="1676400"/>
          </a:xfrm>
          <a:prstGeom prst="roundRect">
            <a:avLst/>
          </a:prstGeom>
          <a:noFill/>
          <a:ln w="38100">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smtClean="0">
                <a:solidFill>
                  <a:schemeClr val="tx1"/>
                </a:solidFill>
                <a:cs typeface="Arial" panose="020B0604020202020204" pitchFamily="34" charset="0"/>
              </a:rPr>
              <a:t>Những </a:t>
            </a:r>
            <a:r>
              <a:rPr lang="vi-VN" sz="4000">
                <a:solidFill>
                  <a:schemeClr val="tx1"/>
                </a:solidFill>
                <a:cs typeface="Arial" panose="020B0604020202020204" pitchFamily="34" charset="0"/>
              </a:rPr>
              <a:t>thân cây tràm vỏ trắng vươn thẳng lên trời </a:t>
            </a:r>
            <a:endParaRPr lang="en-US" sz="4000">
              <a:solidFill>
                <a:schemeClr val="tx1"/>
              </a:solidFill>
              <a:latin typeface="Arial" panose="020B0604020202020204" pitchFamily="34" charset="0"/>
              <a:cs typeface="Arial" panose="020B0604020202020204" pitchFamily="34" charset="0"/>
            </a:endParaRPr>
          </a:p>
        </p:txBody>
      </p:sp>
      <p:sp>
        <p:nvSpPr>
          <p:cNvPr id="21" name="Rounded Rectangle 20"/>
          <p:cNvSpPr/>
          <p:nvPr/>
        </p:nvSpPr>
        <p:spPr>
          <a:xfrm>
            <a:off x="9350384" y="5558928"/>
            <a:ext cx="7108815" cy="1676400"/>
          </a:xfrm>
          <a:prstGeom prst="roundRect">
            <a:avLst/>
          </a:prstGeom>
          <a:noFill/>
          <a:ln w="38100">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a:solidFill>
                  <a:schemeClr val="tx1"/>
                </a:solidFill>
                <a:cs typeface="Arial" panose="020B0604020202020204" pitchFamily="34" charset="0"/>
              </a:rPr>
              <a:t>Dòng Năm Căn nước ầm ầm đổ ra biển </a:t>
            </a:r>
            <a:endParaRPr lang="en-US" sz="4000">
              <a:solidFill>
                <a:schemeClr val="tx1"/>
              </a:solidFill>
              <a:latin typeface="Arial" panose="020B0604020202020204" pitchFamily="34" charset="0"/>
              <a:cs typeface="Arial" panose="020B0604020202020204" pitchFamily="34" charset="0"/>
            </a:endParaRPr>
          </a:p>
        </p:txBody>
      </p:sp>
      <p:cxnSp>
        <p:nvCxnSpPr>
          <p:cNvPr id="13" name="Straight Connector 12"/>
          <p:cNvCxnSpPr/>
          <p:nvPr/>
        </p:nvCxnSpPr>
        <p:spPr>
          <a:xfrm flipV="1">
            <a:off x="6491351" y="3936259"/>
            <a:ext cx="2798009" cy="1969241"/>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6" idx="3"/>
          </p:cNvCxnSpPr>
          <p:nvPr/>
        </p:nvCxnSpPr>
        <p:spPr>
          <a:xfrm>
            <a:off x="6477000" y="5888692"/>
            <a:ext cx="2826711" cy="508436"/>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6" idx="3"/>
          </p:cNvCxnSpPr>
          <p:nvPr/>
        </p:nvCxnSpPr>
        <p:spPr>
          <a:xfrm>
            <a:off x="6477000" y="5888692"/>
            <a:ext cx="2826711" cy="3227469"/>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04896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down)">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down)">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5" grpId="0" animBg="1"/>
      <p:bldP spid="17" grpId="0" animBg="1"/>
      <p:bldP spid="2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grpSp>
        <p:nvGrpSpPr>
          <p:cNvPr id="2" name="Group 2"/>
          <p:cNvGrpSpPr/>
          <p:nvPr/>
        </p:nvGrpSpPr>
        <p:grpSpPr>
          <a:xfrm rot="171383">
            <a:off x="1128448" y="731595"/>
            <a:ext cx="16029606" cy="9249680"/>
            <a:chOff x="240038" y="157954"/>
            <a:chExt cx="18390291" cy="9978983"/>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23808"/>
            <a:stretch>
              <a:fillRect/>
            </a:stretch>
          </p:blipFill>
          <p:spPr>
            <a:xfrm rot="21481807">
              <a:off x="240038" y="352632"/>
              <a:ext cx="9358417" cy="9784305"/>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23808"/>
            <a:stretch>
              <a:fillRect/>
            </a:stretch>
          </p:blipFill>
          <p:spPr>
            <a:xfrm rot="-118193">
              <a:off x="9271912" y="157954"/>
              <a:ext cx="9358417" cy="9784304"/>
            </a:xfrm>
            <a:prstGeom prst="rect">
              <a:avLst/>
            </a:prstGeom>
          </p:spPr>
        </p:pic>
      </p:gr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428729" y="-384308"/>
            <a:ext cx="2211038" cy="2615206"/>
          </a:xfrm>
          <a:prstGeom prst="rect">
            <a:avLst/>
          </a:prstGeom>
        </p:spPr>
      </p:pic>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58429" y="259128"/>
            <a:ext cx="1296626" cy="1212345"/>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054289">
            <a:off x="16638567" y="8783211"/>
            <a:ext cx="2034702" cy="665902"/>
          </a:xfrm>
          <a:prstGeom prst="rect">
            <a:avLst/>
          </a:prstGeom>
        </p:spPr>
      </p:pic>
      <p:pic>
        <p:nvPicPr>
          <p:cNvPr id="10"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605585">
            <a:off x="16278466" y="3418026"/>
            <a:ext cx="614106" cy="1036466"/>
          </a:xfrm>
          <a:prstGeom prst="rect">
            <a:avLst/>
          </a:prstGeom>
        </p:spPr>
      </p:pic>
      <p:pic>
        <p:nvPicPr>
          <p:cNvPr id="7" name="Picture 7"/>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4912457">
            <a:off x="-1029289" y="7323295"/>
            <a:ext cx="3522982" cy="3585733"/>
          </a:xfrm>
          <a:prstGeom prst="rect">
            <a:avLst/>
          </a:prstGeom>
        </p:spPr>
      </p:pic>
      <p:sp>
        <p:nvSpPr>
          <p:cNvPr id="12" name="TextBox 11"/>
          <p:cNvSpPr txBox="1"/>
          <p:nvPr/>
        </p:nvSpPr>
        <p:spPr>
          <a:xfrm>
            <a:off x="1447800" y="1530517"/>
            <a:ext cx="15315982" cy="1824923"/>
          </a:xfrm>
          <a:prstGeom prst="rect">
            <a:avLst/>
          </a:prstGeom>
          <a:noFill/>
        </p:spPr>
        <p:txBody>
          <a:bodyPr wrap="square" rtlCol="0">
            <a:spAutoFit/>
          </a:bodyPr>
          <a:lstStyle/>
          <a:p>
            <a:pPr algn="just">
              <a:lnSpc>
                <a:spcPct val="150000"/>
              </a:lnSpc>
            </a:pPr>
            <a:r>
              <a:rPr lang="vi-VN" sz="4000" b="1">
                <a:solidFill>
                  <a:srgbClr val="FF0000"/>
                </a:solidFill>
                <a:cs typeface="Arial" panose="020B0604020202020204" pitchFamily="34" charset="0"/>
              </a:rPr>
              <a:t>3. Dẫn dắt một số lý lẽ và bằng chứng được tác giả nêu lên trong bài viết. </a:t>
            </a:r>
            <a:endParaRPr lang="en-US" sz="4000">
              <a:solidFill>
                <a:srgbClr val="FF0000"/>
              </a:solidFill>
              <a:latin typeface="Arial" panose="020B0604020202020204" pitchFamily="34" charset="0"/>
              <a:cs typeface="Arial" panose="020B0604020202020204" pitchFamily="34" charset="0"/>
            </a:endParaRPr>
          </a:p>
        </p:txBody>
      </p:sp>
      <p:sp>
        <p:nvSpPr>
          <p:cNvPr id="16" name="Rounded Rectangle 15"/>
          <p:cNvSpPr/>
          <p:nvPr/>
        </p:nvSpPr>
        <p:spPr>
          <a:xfrm>
            <a:off x="1971348" y="4500283"/>
            <a:ext cx="4505652" cy="2776817"/>
          </a:xfrm>
          <a:prstGeom prst="roundRect">
            <a:avLst/>
          </a:prstGeom>
          <a:solidFill>
            <a:schemeClr val="accent2">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b="1" smtClean="0">
                <a:solidFill>
                  <a:schemeClr val="tx1"/>
                </a:solidFill>
                <a:latin typeface="Arial" panose="020B0604020202020204" pitchFamily="34" charset="0"/>
                <a:cs typeface="Arial" panose="020B0604020202020204" pitchFamily="34" charset="0"/>
              </a:rPr>
              <a:t>Con người </a:t>
            </a:r>
            <a:endParaRPr lang="en-US" sz="4000" b="1">
              <a:solidFill>
                <a:schemeClr val="tx1"/>
              </a:solidFill>
              <a:latin typeface="Arial" panose="020B0604020202020204" pitchFamily="34" charset="0"/>
              <a:cs typeface="Arial" panose="020B0604020202020204" pitchFamily="34" charset="0"/>
            </a:endParaRPr>
          </a:p>
        </p:txBody>
      </p:sp>
      <p:sp>
        <p:nvSpPr>
          <p:cNvPr id="5" name="Rounded Rectangle 4"/>
          <p:cNvSpPr/>
          <p:nvPr/>
        </p:nvSpPr>
        <p:spPr>
          <a:xfrm>
            <a:off x="9370535" y="8117472"/>
            <a:ext cx="6358314" cy="1676400"/>
          </a:xfrm>
          <a:prstGeom prst="roundRect">
            <a:avLst/>
          </a:prstGeom>
          <a:noFill/>
          <a:ln w="3810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smtClean="0">
                <a:solidFill>
                  <a:schemeClr val="tx1"/>
                </a:solidFill>
                <a:latin typeface="Arial" panose="020B0604020202020204" pitchFamily="34" charset="0"/>
                <a:cs typeface="Arial" panose="020B0604020202020204" pitchFamily="34" charset="0"/>
              </a:rPr>
              <a:t>Câu đối thoại ngật ngưỡng, hài hước</a:t>
            </a:r>
            <a:endParaRPr lang="en-US" sz="4000">
              <a:solidFill>
                <a:schemeClr val="tx1"/>
              </a:solidFill>
              <a:latin typeface="Arial" panose="020B0604020202020204" pitchFamily="34" charset="0"/>
              <a:cs typeface="Arial" panose="020B0604020202020204" pitchFamily="34" charset="0"/>
            </a:endParaRPr>
          </a:p>
        </p:txBody>
      </p:sp>
      <p:sp>
        <p:nvSpPr>
          <p:cNvPr id="17" name="Rounded Rectangle 16"/>
          <p:cNvSpPr/>
          <p:nvPr/>
        </p:nvSpPr>
        <p:spPr>
          <a:xfrm>
            <a:off x="9304266" y="3089662"/>
            <a:ext cx="6424583" cy="1676400"/>
          </a:xfrm>
          <a:prstGeom prst="roundRect">
            <a:avLst/>
          </a:prstGeom>
          <a:noFill/>
          <a:ln w="3810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smtClean="0">
                <a:solidFill>
                  <a:schemeClr val="tx1"/>
                </a:solidFill>
                <a:latin typeface="Arial" panose="020B0604020202020204" pitchFamily="34" charset="0"/>
                <a:cs typeface="Arial" panose="020B0604020202020204" pitchFamily="34" charset="0"/>
              </a:rPr>
              <a:t>Những lời nói ngọt nhạt</a:t>
            </a:r>
            <a:endParaRPr lang="en-US" sz="4000">
              <a:solidFill>
                <a:schemeClr val="tx1"/>
              </a:solidFill>
              <a:latin typeface="Arial" panose="020B0604020202020204" pitchFamily="34" charset="0"/>
              <a:cs typeface="Arial" panose="020B0604020202020204" pitchFamily="34" charset="0"/>
            </a:endParaRPr>
          </a:p>
        </p:txBody>
      </p:sp>
      <p:sp>
        <p:nvSpPr>
          <p:cNvPr id="21" name="Rounded Rectangle 20"/>
          <p:cNvSpPr/>
          <p:nvPr/>
        </p:nvSpPr>
        <p:spPr>
          <a:xfrm>
            <a:off x="9350384" y="5558928"/>
            <a:ext cx="6378465" cy="1676400"/>
          </a:xfrm>
          <a:prstGeom prst="roundRect">
            <a:avLst/>
          </a:prstGeom>
          <a:noFill/>
          <a:ln w="3810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smtClean="0">
                <a:solidFill>
                  <a:schemeClr val="tx1"/>
                </a:solidFill>
                <a:latin typeface="Arial" panose="020B0604020202020204" pitchFamily="34" charset="0"/>
                <a:cs typeface="Arial" panose="020B0604020202020204" pitchFamily="34" charset="0"/>
              </a:rPr>
              <a:t>Cái áo vắt vai</a:t>
            </a:r>
            <a:endParaRPr lang="en-US" sz="4000">
              <a:solidFill>
                <a:schemeClr val="tx1"/>
              </a:solidFill>
              <a:latin typeface="Arial" panose="020B0604020202020204" pitchFamily="34" charset="0"/>
              <a:cs typeface="Arial" panose="020B0604020202020204" pitchFamily="34" charset="0"/>
            </a:endParaRPr>
          </a:p>
        </p:txBody>
      </p:sp>
      <p:cxnSp>
        <p:nvCxnSpPr>
          <p:cNvPr id="13" name="Straight Connector 12"/>
          <p:cNvCxnSpPr/>
          <p:nvPr/>
        </p:nvCxnSpPr>
        <p:spPr>
          <a:xfrm flipV="1">
            <a:off x="6491351" y="3936259"/>
            <a:ext cx="2798009" cy="1969241"/>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6" idx="3"/>
          </p:cNvCxnSpPr>
          <p:nvPr/>
        </p:nvCxnSpPr>
        <p:spPr>
          <a:xfrm>
            <a:off x="6477000" y="5888692"/>
            <a:ext cx="2826711" cy="50843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6" idx="3"/>
          </p:cNvCxnSpPr>
          <p:nvPr/>
        </p:nvCxnSpPr>
        <p:spPr>
          <a:xfrm>
            <a:off x="6477000" y="5888692"/>
            <a:ext cx="2826711" cy="3227469"/>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49177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down)">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barn(inVertical)">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down)">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barn(inVertical)">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down)">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5" grpId="0" animBg="1"/>
      <p:bldP spid="17" grpId="0" animBg="1"/>
      <p:bldP spid="2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grpSp>
        <p:nvGrpSpPr>
          <p:cNvPr id="2" name="Group 2"/>
          <p:cNvGrpSpPr/>
          <p:nvPr/>
        </p:nvGrpSpPr>
        <p:grpSpPr>
          <a:xfrm rot="171383">
            <a:off x="1128448" y="731595"/>
            <a:ext cx="16029606" cy="9249680"/>
            <a:chOff x="240038" y="157954"/>
            <a:chExt cx="18390291" cy="9978983"/>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23808"/>
            <a:stretch>
              <a:fillRect/>
            </a:stretch>
          </p:blipFill>
          <p:spPr>
            <a:xfrm rot="21481807">
              <a:off x="240038" y="352632"/>
              <a:ext cx="9358417" cy="9784305"/>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23808"/>
            <a:stretch>
              <a:fillRect/>
            </a:stretch>
          </p:blipFill>
          <p:spPr>
            <a:xfrm rot="-118193">
              <a:off x="9271912" y="157954"/>
              <a:ext cx="9358417" cy="9784304"/>
            </a:xfrm>
            <a:prstGeom prst="rect">
              <a:avLst/>
            </a:prstGeom>
          </p:spPr>
        </p:pic>
      </p:gr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428729" y="-384308"/>
            <a:ext cx="2211038" cy="2615206"/>
          </a:xfrm>
          <a:prstGeom prst="rect">
            <a:avLst/>
          </a:prstGeom>
        </p:spPr>
      </p:pic>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58429" y="259128"/>
            <a:ext cx="1296626" cy="1212345"/>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054289">
            <a:off x="16638567" y="8783211"/>
            <a:ext cx="2034702" cy="665902"/>
          </a:xfrm>
          <a:prstGeom prst="rect">
            <a:avLst/>
          </a:prstGeom>
        </p:spPr>
      </p:pic>
      <p:pic>
        <p:nvPicPr>
          <p:cNvPr id="10"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605585">
            <a:off x="16278466" y="3418026"/>
            <a:ext cx="614106" cy="1036466"/>
          </a:xfrm>
          <a:prstGeom prst="rect">
            <a:avLst/>
          </a:prstGeom>
        </p:spPr>
      </p:pic>
      <p:pic>
        <p:nvPicPr>
          <p:cNvPr id="7" name="Picture 7"/>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4912457">
            <a:off x="-1029289" y="7323295"/>
            <a:ext cx="3522982" cy="3585733"/>
          </a:xfrm>
          <a:prstGeom prst="rect">
            <a:avLst/>
          </a:prstGeom>
        </p:spPr>
      </p:pic>
      <p:sp>
        <p:nvSpPr>
          <p:cNvPr id="12" name="TextBox 11"/>
          <p:cNvSpPr txBox="1"/>
          <p:nvPr/>
        </p:nvSpPr>
        <p:spPr>
          <a:xfrm>
            <a:off x="1662658" y="1519351"/>
            <a:ext cx="15315982" cy="1103892"/>
          </a:xfrm>
          <a:prstGeom prst="rect">
            <a:avLst/>
          </a:prstGeom>
          <a:noFill/>
        </p:spPr>
        <p:txBody>
          <a:bodyPr wrap="square" rtlCol="0">
            <a:spAutoFit/>
          </a:bodyPr>
          <a:lstStyle/>
          <a:p>
            <a:pPr algn="just">
              <a:lnSpc>
                <a:spcPct val="150000"/>
              </a:lnSpc>
            </a:pPr>
            <a:r>
              <a:rPr lang="en-US" sz="5000" b="1" smtClean="0">
                <a:latin typeface="Arial" panose="020B0604020202020204" pitchFamily="34" charset="0"/>
                <a:cs typeface="Arial" panose="020B0604020202020204" pitchFamily="34" charset="0"/>
              </a:rPr>
              <a:t>III. TỔNG KẾT</a:t>
            </a:r>
            <a:endParaRPr lang="en-US" sz="5000" b="1">
              <a:latin typeface="Arial" panose="020B0604020202020204" pitchFamily="34" charset="0"/>
              <a:cs typeface="Arial" panose="020B0604020202020204" pitchFamily="34" charset="0"/>
            </a:endParaRPr>
          </a:p>
        </p:txBody>
      </p:sp>
      <p:sp>
        <p:nvSpPr>
          <p:cNvPr id="5" name="TextBox 4"/>
          <p:cNvSpPr txBox="1"/>
          <p:nvPr/>
        </p:nvSpPr>
        <p:spPr>
          <a:xfrm>
            <a:off x="1905000" y="3024366"/>
            <a:ext cx="14431828" cy="5632311"/>
          </a:xfrm>
          <a:prstGeom prst="rect">
            <a:avLst/>
          </a:prstGeom>
          <a:noFill/>
        </p:spPr>
        <p:txBody>
          <a:bodyPr wrap="square" rtlCol="0">
            <a:spAutoFit/>
          </a:bodyPr>
          <a:lstStyle/>
          <a:p>
            <a:pPr marL="571500" indent="-571500" algn="just">
              <a:lnSpc>
                <a:spcPct val="150000"/>
              </a:lnSpc>
              <a:buFont typeface="Wingdings" panose="05000000000000000000" pitchFamily="2" charset="2"/>
              <a:buChar char="Ø"/>
            </a:pPr>
            <a:r>
              <a:rPr lang="en-US" sz="4000" b="1" smtClean="0">
                <a:latin typeface="Arial" panose="020B0604020202020204" pitchFamily="34" charset="0"/>
                <a:cs typeface="Arial" panose="020B0604020202020204" pitchFamily="34" charset="0"/>
              </a:rPr>
              <a:t>Nội dung</a:t>
            </a:r>
          </a:p>
          <a:p>
            <a:pPr algn="just">
              <a:lnSpc>
                <a:spcPct val="150000"/>
              </a:lnSpc>
            </a:pPr>
            <a:r>
              <a:rPr lang="vi-VN" sz="4000" smtClean="0">
                <a:latin typeface="Arial" panose="020B0604020202020204" pitchFamily="34" charset="0"/>
                <a:cs typeface="Arial" panose="020B0604020202020204" pitchFamily="34" charset="0"/>
              </a:rPr>
              <a:t>Thể </a:t>
            </a:r>
            <a:r>
              <a:rPr lang="vi-VN" sz="4000">
                <a:latin typeface="Arial" panose="020B0604020202020204" pitchFamily="34" charset="0"/>
                <a:cs typeface="Arial" panose="020B0604020202020204" pitchFamily="34" charset="0"/>
              </a:rPr>
              <a:t>hiện vẻ đẹp thiên nhiên và vẻ đẹp con người đất rừng phương </a:t>
            </a:r>
            <a:r>
              <a:rPr lang="vi-VN" sz="4000" smtClean="0">
                <a:latin typeface="Arial" panose="020B0604020202020204" pitchFamily="34" charset="0"/>
                <a:cs typeface="Arial" panose="020B0604020202020204" pitchFamily="34" charset="0"/>
              </a:rPr>
              <a:t>Nam</a:t>
            </a:r>
            <a:r>
              <a:rPr lang="en-US" sz="4000" smtClean="0">
                <a:latin typeface="Arial" panose="020B0604020202020204" pitchFamily="34" charset="0"/>
                <a:cs typeface="Arial" panose="020B0604020202020204" pitchFamily="34" charset="0"/>
              </a:rPr>
              <a:t>.</a:t>
            </a:r>
          </a:p>
          <a:p>
            <a:pPr marL="571500" indent="-571500" algn="just">
              <a:lnSpc>
                <a:spcPct val="150000"/>
              </a:lnSpc>
              <a:buFont typeface="Wingdings" panose="05000000000000000000" pitchFamily="2" charset="2"/>
              <a:buChar char="Ø"/>
            </a:pPr>
            <a:r>
              <a:rPr lang="en-US" sz="4000" b="1" smtClean="0">
                <a:latin typeface="Arial" panose="020B0604020202020204" pitchFamily="34" charset="0"/>
                <a:cs typeface="Arial" panose="020B0604020202020204" pitchFamily="34" charset="0"/>
              </a:rPr>
              <a:t>Nghệ thuật</a:t>
            </a:r>
          </a:p>
          <a:p>
            <a:pPr algn="just">
              <a:lnSpc>
                <a:spcPct val="150000"/>
              </a:lnSpc>
            </a:pPr>
            <a:r>
              <a:rPr lang="vi-VN" sz="4000" smtClean="0">
                <a:latin typeface="Arial" panose="020B0604020202020204" pitchFamily="34" charset="0"/>
                <a:cs typeface="Arial" panose="020B0604020202020204" pitchFamily="34" charset="0"/>
              </a:rPr>
              <a:t>Thuyết </a:t>
            </a:r>
            <a:r>
              <a:rPr lang="vi-VN" sz="4000">
                <a:latin typeface="Arial" panose="020B0604020202020204" pitchFamily="34" charset="0"/>
                <a:cs typeface="Arial" panose="020B0604020202020204" pitchFamily="34" charset="0"/>
              </a:rPr>
              <a:t>phục người nghe bằng lí lẽ dẫn chứng, lập luận xác đáng thuyết </a:t>
            </a:r>
            <a:r>
              <a:rPr lang="vi-VN" sz="4000" smtClean="0">
                <a:latin typeface="Arial" panose="020B0604020202020204" pitchFamily="34" charset="0"/>
                <a:cs typeface="Arial" panose="020B0604020202020204" pitchFamily="34" charset="0"/>
              </a:rPr>
              <a:t>phục</a:t>
            </a:r>
            <a:r>
              <a:rPr lang="en-US" sz="4000" smtClean="0">
                <a:latin typeface="Arial" panose="020B0604020202020204" pitchFamily="34" charset="0"/>
                <a:cs typeface="Arial" panose="020B0604020202020204" pitchFamily="34" charset="0"/>
              </a:rPr>
              <a:t>.</a:t>
            </a:r>
            <a:endParaRPr lang="en-US" sz="4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18746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additive="base">
                                        <p:cTn id="3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grpSp>
        <p:nvGrpSpPr>
          <p:cNvPr id="2" name="Group 2"/>
          <p:cNvGrpSpPr/>
          <p:nvPr/>
        </p:nvGrpSpPr>
        <p:grpSpPr>
          <a:xfrm rot="171383">
            <a:off x="1128448" y="731595"/>
            <a:ext cx="16029606" cy="9249680"/>
            <a:chOff x="240038" y="157954"/>
            <a:chExt cx="18390291" cy="9978983"/>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23808"/>
            <a:stretch>
              <a:fillRect/>
            </a:stretch>
          </p:blipFill>
          <p:spPr>
            <a:xfrm rot="21481807">
              <a:off x="240038" y="352632"/>
              <a:ext cx="9358417" cy="9784305"/>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23808"/>
            <a:stretch>
              <a:fillRect/>
            </a:stretch>
          </p:blipFill>
          <p:spPr>
            <a:xfrm rot="-118193">
              <a:off x="9271912" y="157954"/>
              <a:ext cx="9358417" cy="9784304"/>
            </a:xfrm>
            <a:prstGeom prst="rect">
              <a:avLst/>
            </a:prstGeom>
          </p:spPr>
        </p:pic>
      </p:gr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428729" y="-384308"/>
            <a:ext cx="2211038" cy="2615206"/>
          </a:xfrm>
          <a:prstGeom prst="rect">
            <a:avLst/>
          </a:prstGeom>
        </p:spPr>
      </p:pic>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58429" y="259128"/>
            <a:ext cx="1296626" cy="1212345"/>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054289">
            <a:off x="16638567" y="8783211"/>
            <a:ext cx="2034702" cy="665902"/>
          </a:xfrm>
          <a:prstGeom prst="rect">
            <a:avLst/>
          </a:prstGeom>
        </p:spPr>
      </p:pic>
      <p:pic>
        <p:nvPicPr>
          <p:cNvPr id="10"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605585">
            <a:off x="16278466" y="3418026"/>
            <a:ext cx="614106" cy="1036466"/>
          </a:xfrm>
          <a:prstGeom prst="rect">
            <a:avLst/>
          </a:prstGeom>
        </p:spPr>
      </p:pic>
      <p:pic>
        <p:nvPicPr>
          <p:cNvPr id="7" name="Picture 7"/>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4912457">
            <a:off x="-1029289" y="7323295"/>
            <a:ext cx="3522982" cy="3585733"/>
          </a:xfrm>
          <a:prstGeom prst="rect">
            <a:avLst/>
          </a:prstGeom>
        </p:spPr>
      </p:pic>
      <p:sp>
        <p:nvSpPr>
          <p:cNvPr id="5" name="TextBox 4"/>
          <p:cNvSpPr txBox="1"/>
          <p:nvPr/>
        </p:nvSpPr>
        <p:spPr>
          <a:xfrm>
            <a:off x="2210774" y="4275132"/>
            <a:ext cx="10077696" cy="3785652"/>
          </a:xfrm>
          <a:prstGeom prst="rect">
            <a:avLst/>
          </a:prstGeom>
          <a:noFill/>
        </p:spPr>
        <p:txBody>
          <a:bodyPr wrap="square" rtlCol="0">
            <a:spAutoFit/>
          </a:bodyPr>
          <a:lstStyle/>
          <a:p>
            <a:pPr marL="742950" indent="-742950" algn="just">
              <a:lnSpc>
                <a:spcPct val="150000"/>
              </a:lnSpc>
              <a:buFont typeface="+mj-lt"/>
              <a:buAutoNum type="arabicPeriod"/>
            </a:pPr>
            <a:r>
              <a:rPr lang="vi-VN" sz="4000" smtClean="0">
                <a:cs typeface="Arial" panose="020B0604020202020204" pitchFamily="34" charset="0"/>
              </a:rPr>
              <a:t>Em </a:t>
            </a:r>
            <a:r>
              <a:rPr lang="vi-VN" sz="4000">
                <a:cs typeface="Arial" panose="020B0604020202020204" pitchFamily="34" charset="0"/>
              </a:rPr>
              <a:t>hãy cho biết mục đích chính của văn bản trên là </a:t>
            </a:r>
            <a:r>
              <a:rPr lang="vi-VN" sz="4000" smtClean="0">
                <a:cs typeface="Arial" panose="020B0604020202020204" pitchFamily="34" charset="0"/>
              </a:rPr>
              <a:t>gì?</a:t>
            </a:r>
            <a:endParaRPr lang="en-US" sz="4000" smtClean="0">
              <a:cs typeface="Arial" panose="020B0604020202020204" pitchFamily="34" charset="0"/>
            </a:endParaRPr>
          </a:p>
          <a:p>
            <a:pPr marL="742950" indent="-742950" algn="just">
              <a:lnSpc>
                <a:spcPct val="150000"/>
              </a:lnSpc>
              <a:buFont typeface="+mj-lt"/>
              <a:buAutoNum type="arabicPeriod"/>
            </a:pPr>
            <a:r>
              <a:rPr lang="vi-VN" sz="4000" smtClean="0">
                <a:cs typeface="Arial" panose="020B0604020202020204" pitchFamily="34" charset="0"/>
              </a:rPr>
              <a:t>Nội </a:t>
            </a:r>
            <a:r>
              <a:rPr lang="vi-VN" sz="4000">
                <a:cs typeface="Arial" panose="020B0604020202020204" pitchFamily="34" charset="0"/>
              </a:rPr>
              <a:t>dung của văn bản đã làm rõ được mục đích đó chưa?</a:t>
            </a:r>
          </a:p>
        </p:txBody>
      </p:sp>
      <p:sp>
        <p:nvSpPr>
          <p:cNvPr id="11" name="Pentagon 10"/>
          <p:cNvSpPr/>
          <p:nvPr/>
        </p:nvSpPr>
        <p:spPr>
          <a:xfrm>
            <a:off x="1149339" y="1865565"/>
            <a:ext cx="6193690" cy="1295400"/>
          </a:xfrm>
          <a:prstGeom prst="homePlate">
            <a:avLst/>
          </a:prstGeom>
          <a:solidFill>
            <a:srgbClr val="FFCC6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smtClean="0">
                <a:solidFill>
                  <a:schemeClr val="tx1"/>
                </a:solidFill>
                <a:latin typeface="Arial" panose="020B0604020202020204" pitchFamily="34" charset="0"/>
                <a:cs typeface="Arial" panose="020B0604020202020204" pitchFamily="34" charset="0"/>
              </a:rPr>
              <a:t>Trả lời câu hỏi</a:t>
            </a:r>
            <a:endParaRPr lang="en-US" sz="4500">
              <a:solidFill>
                <a:schemeClr val="tx1"/>
              </a:solidFill>
              <a:latin typeface="Arial" panose="020B0604020202020204" pitchFamily="34" charset="0"/>
              <a:cs typeface="Arial" panose="020B0604020202020204" pitchFamily="34" charset="0"/>
            </a:endParaRPr>
          </a:p>
        </p:txBody>
      </p:sp>
      <p:pic>
        <p:nvPicPr>
          <p:cNvPr id="13" name="Picture 4"/>
          <p:cNvPicPr>
            <a:picLocks noChangeAspect="1"/>
          </p:cNvPicPr>
          <p:nvPr/>
        </p:nvPicPr>
        <p:blipFill rotWithShape="1">
          <a:blip r:embed="rId15"/>
          <a:srcRect l="56482"/>
          <a:stretch/>
        </p:blipFill>
        <p:spPr>
          <a:xfrm>
            <a:off x="12313870" y="2230898"/>
            <a:ext cx="4518097" cy="8271102"/>
          </a:xfrm>
          <a:prstGeom prst="rect">
            <a:avLst/>
          </a:prstGeom>
        </p:spPr>
      </p:pic>
    </p:spTree>
    <p:extLst>
      <p:ext uri="{BB962C8B-B14F-4D97-AF65-F5344CB8AC3E}">
        <p14:creationId xmlns:p14="http://schemas.microsoft.com/office/powerpoint/2010/main" val="5120431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grpSp>
        <p:nvGrpSpPr>
          <p:cNvPr id="2" name="Group 2"/>
          <p:cNvGrpSpPr/>
          <p:nvPr/>
        </p:nvGrpSpPr>
        <p:grpSpPr>
          <a:xfrm rot="171383">
            <a:off x="1128448" y="731595"/>
            <a:ext cx="16029606" cy="9249680"/>
            <a:chOff x="240038" y="157954"/>
            <a:chExt cx="18390291" cy="9978983"/>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23808"/>
            <a:stretch>
              <a:fillRect/>
            </a:stretch>
          </p:blipFill>
          <p:spPr>
            <a:xfrm rot="21481807">
              <a:off x="240038" y="352632"/>
              <a:ext cx="9358417" cy="9784305"/>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23808"/>
            <a:stretch>
              <a:fillRect/>
            </a:stretch>
          </p:blipFill>
          <p:spPr>
            <a:xfrm rot="-118193">
              <a:off x="9271912" y="157954"/>
              <a:ext cx="9358417" cy="9784304"/>
            </a:xfrm>
            <a:prstGeom prst="rect">
              <a:avLst/>
            </a:prstGeom>
          </p:spPr>
        </p:pic>
      </p:gr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428729" y="-384308"/>
            <a:ext cx="2211038" cy="2615206"/>
          </a:xfrm>
          <a:prstGeom prst="rect">
            <a:avLst/>
          </a:prstGeom>
        </p:spPr>
      </p:pic>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58429" y="259128"/>
            <a:ext cx="1296626" cy="1212345"/>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054289">
            <a:off x="16638567" y="8783211"/>
            <a:ext cx="2034702" cy="665902"/>
          </a:xfrm>
          <a:prstGeom prst="rect">
            <a:avLst/>
          </a:prstGeom>
        </p:spPr>
      </p:pic>
      <p:pic>
        <p:nvPicPr>
          <p:cNvPr id="10"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605585">
            <a:off x="16278466" y="3418026"/>
            <a:ext cx="614106" cy="1036466"/>
          </a:xfrm>
          <a:prstGeom prst="rect">
            <a:avLst/>
          </a:prstGeom>
        </p:spPr>
      </p:pic>
      <p:pic>
        <p:nvPicPr>
          <p:cNvPr id="7" name="Picture 7"/>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4912457">
            <a:off x="-1029289" y="7323295"/>
            <a:ext cx="3522982" cy="3585733"/>
          </a:xfrm>
          <a:prstGeom prst="rect">
            <a:avLst/>
          </a:prstGeom>
        </p:spPr>
      </p:pic>
      <p:sp>
        <p:nvSpPr>
          <p:cNvPr id="12" name="TextBox 11"/>
          <p:cNvSpPr txBox="1"/>
          <p:nvPr/>
        </p:nvSpPr>
        <p:spPr>
          <a:xfrm>
            <a:off x="1944719" y="2230898"/>
            <a:ext cx="14821820" cy="6247864"/>
          </a:xfrm>
          <a:prstGeom prst="rect">
            <a:avLst/>
          </a:prstGeom>
          <a:noFill/>
        </p:spPr>
        <p:txBody>
          <a:bodyPr wrap="square" rtlCol="0">
            <a:spAutoFit/>
          </a:bodyPr>
          <a:lstStyle/>
          <a:p>
            <a:pPr marL="571500" indent="-571500">
              <a:lnSpc>
                <a:spcPct val="200000"/>
              </a:lnSpc>
              <a:buFont typeface="Wingdings" panose="05000000000000000000" pitchFamily="2" charset="2"/>
              <a:buChar char="v"/>
            </a:pPr>
            <a:r>
              <a:rPr lang="en-US" sz="4000" b="1" smtClean="0">
                <a:latin typeface="Arial" panose="020B0604020202020204" pitchFamily="34" charset="0"/>
                <a:cs typeface="Arial" panose="020B0604020202020204" pitchFamily="34" charset="0"/>
              </a:rPr>
              <a:t>Mục đích</a:t>
            </a:r>
          </a:p>
          <a:p>
            <a:pPr marL="571500" lvl="0" indent="-571500">
              <a:lnSpc>
                <a:spcPct val="200000"/>
              </a:lnSpc>
              <a:buFont typeface="Wingdings" panose="05000000000000000000" pitchFamily="2" charset="2"/>
              <a:buChar char="§"/>
            </a:pPr>
            <a:r>
              <a:rPr lang="en-US" sz="4000" smtClean="0">
                <a:latin typeface="Arial" panose="020B0604020202020204" pitchFamily="34" charset="0"/>
                <a:cs typeface="Arial" panose="020B0604020202020204" pitchFamily="34" charset="0"/>
              </a:rPr>
              <a:t>Là </a:t>
            </a:r>
            <a:r>
              <a:rPr lang="en-US" sz="4000" smtClean="0">
                <a:solidFill>
                  <a:srgbClr val="FF0000"/>
                </a:solidFill>
                <a:latin typeface="Arial" panose="020B0604020202020204" pitchFamily="34" charset="0"/>
                <a:cs typeface="Arial" panose="020B0604020202020204" pitchFamily="34" charset="0"/>
              </a:rPr>
              <a:t>làm </a:t>
            </a:r>
            <a:r>
              <a:rPr lang="en-US" sz="4000">
                <a:solidFill>
                  <a:srgbClr val="FF0000"/>
                </a:solidFill>
                <a:latin typeface="Arial" panose="020B0604020202020204" pitchFamily="34" charset="0"/>
                <a:cs typeface="Arial" panose="020B0604020202020204" pitchFamily="34" charset="0"/>
              </a:rPr>
              <a:t>rõ vẻ đẹp thiên nhiên và con người </a:t>
            </a:r>
            <a:r>
              <a:rPr lang="en-US" sz="4000">
                <a:latin typeface="Arial" panose="020B0604020202020204" pitchFamily="34" charset="0"/>
                <a:cs typeface="Arial" panose="020B0604020202020204" pitchFamily="34" charset="0"/>
              </a:rPr>
              <a:t>trong tác phẩm  </a:t>
            </a:r>
            <a:r>
              <a:rPr lang="en-US" sz="4000" b="1" i="1">
                <a:latin typeface="Arial" panose="020B0604020202020204" pitchFamily="34" charset="0"/>
                <a:cs typeface="Arial" panose="020B0604020202020204" pitchFamily="34" charset="0"/>
              </a:rPr>
              <a:t>Đất rừng phương Nam </a:t>
            </a:r>
            <a:r>
              <a:rPr lang="en-US" sz="4000">
                <a:latin typeface="Arial" panose="020B0604020202020204" pitchFamily="34" charset="0"/>
                <a:cs typeface="Arial" panose="020B0604020202020204" pitchFamily="34" charset="0"/>
              </a:rPr>
              <a:t>của Đoàn Giỏi. </a:t>
            </a:r>
            <a:endParaRPr lang="en-US" sz="4000" smtClean="0">
              <a:latin typeface="Arial" panose="020B0604020202020204" pitchFamily="34" charset="0"/>
              <a:cs typeface="Arial" panose="020B0604020202020204" pitchFamily="34" charset="0"/>
            </a:endParaRPr>
          </a:p>
          <a:p>
            <a:pPr marL="571500" lvl="0" indent="-571500">
              <a:lnSpc>
                <a:spcPct val="200000"/>
              </a:lnSpc>
              <a:buFont typeface="Wingdings" panose="05000000000000000000" pitchFamily="2" charset="2"/>
              <a:buChar char="§"/>
            </a:pPr>
            <a:r>
              <a:rPr lang="en-US" sz="4000" smtClean="0">
                <a:solidFill>
                  <a:srgbClr val="FF0000"/>
                </a:solidFill>
                <a:latin typeface="Arial" panose="020B0604020202020204" pitchFamily="34" charset="0"/>
                <a:cs typeface="Arial" panose="020B0604020202020204" pitchFamily="34" charset="0"/>
              </a:rPr>
              <a:t>Trả lời được câu hỏi </a:t>
            </a:r>
            <a:r>
              <a:rPr lang="en-US" sz="4000" smtClean="0">
                <a:latin typeface="Arial" panose="020B0604020202020204" pitchFamily="34" charset="0"/>
                <a:cs typeface="Arial" panose="020B0604020202020204" pitchFamily="34" charset="0"/>
              </a:rPr>
              <a:t>“</a:t>
            </a:r>
            <a:r>
              <a:rPr lang="en-US" sz="4000">
                <a:latin typeface="Arial" panose="020B0604020202020204" pitchFamily="34" charset="0"/>
                <a:cs typeface="Arial" panose="020B0604020202020204" pitchFamily="34" charset="0"/>
              </a:rPr>
              <a:t>Thiên nhiên và con người hiện lên </a:t>
            </a:r>
            <a:r>
              <a:rPr lang="en-US" sz="4000" smtClean="0">
                <a:latin typeface="Arial" panose="020B0604020202020204" pitchFamily="34" charset="0"/>
                <a:cs typeface="Arial" panose="020B0604020202020204" pitchFamily="34" charset="0"/>
              </a:rPr>
              <a:t>như </a:t>
            </a:r>
            <a:r>
              <a:rPr lang="en-US" sz="4000">
                <a:latin typeface="Arial" panose="020B0604020202020204" pitchFamily="34" charset="0"/>
                <a:cs typeface="Arial" panose="020B0604020202020204" pitchFamily="34" charset="0"/>
              </a:rPr>
              <a:t>thế nào trong tác </a:t>
            </a:r>
            <a:r>
              <a:rPr lang="en-US" sz="4000" smtClean="0">
                <a:latin typeface="Arial" panose="020B0604020202020204" pitchFamily="34" charset="0"/>
                <a:cs typeface="Arial" panose="020B0604020202020204" pitchFamily="34" charset="0"/>
              </a:rPr>
              <a:t>phẩm </a:t>
            </a:r>
            <a:r>
              <a:rPr lang="en-US" sz="4000" b="1" i="1">
                <a:latin typeface="Arial" panose="020B0604020202020204" pitchFamily="34" charset="0"/>
                <a:cs typeface="Arial" panose="020B0604020202020204" pitchFamily="34" charset="0"/>
              </a:rPr>
              <a:t>Đất rừng Phương Nam</a:t>
            </a:r>
            <a:r>
              <a:rPr lang="en-US" sz="4000" smtClean="0">
                <a:latin typeface="Arial" panose="020B0604020202020204" pitchFamily="34" charset="0"/>
                <a:cs typeface="Arial" panose="020B0604020202020204" pitchFamily="34" charset="0"/>
              </a:rPr>
              <a:t>?”.</a:t>
            </a:r>
            <a:endParaRPr lang="en-US" sz="4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73901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 calcmode="lin" valueType="num">
                                      <p:cBhvr additive="base">
                                        <p:cTn id="13"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anim calcmode="lin" valueType="num">
                                      <p:cBhvr additive="base">
                                        <p:cTn id="19"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grpSp>
        <p:nvGrpSpPr>
          <p:cNvPr id="2" name="Group 2"/>
          <p:cNvGrpSpPr/>
          <p:nvPr/>
        </p:nvGrpSpPr>
        <p:grpSpPr>
          <a:xfrm rot="171383">
            <a:off x="1128448" y="731595"/>
            <a:ext cx="16029606" cy="9249680"/>
            <a:chOff x="240038" y="157954"/>
            <a:chExt cx="18390291" cy="9978983"/>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23808"/>
            <a:stretch>
              <a:fillRect/>
            </a:stretch>
          </p:blipFill>
          <p:spPr>
            <a:xfrm rot="21481807">
              <a:off x="240038" y="352632"/>
              <a:ext cx="9358417" cy="9784305"/>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23808"/>
            <a:stretch>
              <a:fillRect/>
            </a:stretch>
          </p:blipFill>
          <p:spPr>
            <a:xfrm rot="-118193">
              <a:off x="9271912" y="157954"/>
              <a:ext cx="9358417" cy="9784304"/>
            </a:xfrm>
            <a:prstGeom prst="rect">
              <a:avLst/>
            </a:prstGeom>
          </p:spPr>
        </p:pic>
      </p:gr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428729" y="-384308"/>
            <a:ext cx="2211038" cy="2615206"/>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4912457">
            <a:off x="-223632" y="6747017"/>
            <a:ext cx="3522982" cy="3585733"/>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58429" y="259128"/>
            <a:ext cx="1296626" cy="1212345"/>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054289">
            <a:off x="16638567" y="8783211"/>
            <a:ext cx="2034702" cy="665902"/>
          </a:xfrm>
          <a:prstGeom prst="rect">
            <a:avLst/>
          </a:prstGeom>
        </p:spPr>
      </p:pic>
      <p:pic>
        <p:nvPicPr>
          <p:cNvPr id="10"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605585">
            <a:off x="16278466" y="3418026"/>
            <a:ext cx="614106" cy="1036466"/>
          </a:xfrm>
          <a:prstGeom prst="rect">
            <a:avLst/>
          </a:prstGeom>
        </p:spPr>
      </p:pic>
      <p:sp>
        <p:nvSpPr>
          <p:cNvPr id="11" name="TextBox 10"/>
          <p:cNvSpPr txBox="1"/>
          <p:nvPr/>
        </p:nvSpPr>
        <p:spPr>
          <a:xfrm>
            <a:off x="1675583" y="1471473"/>
            <a:ext cx="3962400" cy="861774"/>
          </a:xfrm>
          <a:prstGeom prst="rect">
            <a:avLst/>
          </a:prstGeom>
          <a:noFill/>
        </p:spPr>
        <p:txBody>
          <a:bodyPr wrap="square" rtlCol="0">
            <a:spAutoFit/>
          </a:bodyPr>
          <a:lstStyle/>
          <a:p>
            <a:r>
              <a:rPr lang="en-US" sz="5000" b="1" smtClean="0">
                <a:latin typeface="Arial" panose="020B0604020202020204" pitchFamily="34" charset="0"/>
                <a:cs typeface="Arial" panose="020B0604020202020204" pitchFamily="34" charset="0"/>
              </a:rPr>
              <a:t>KHỞI ĐỘNG</a:t>
            </a:r>
            <a:endParaRPr lang="en-US" sz="5000" b="1">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14"/>
          <a:stretch>
            <a:fillRect/>
          </a:stretch>
        </p:blipFill>
        <p:spPr>
          <a:xfrm>
            <a:off x="1675583" y="3539645"/>
            <a:ext cx="6314338" cy="4209559"/>
          </a:xfrm>
          <a:prstGeom prst="rect">
            <a:avLst/>
          </a:prstGeom>
        </p:spPr>
      </p:pic>
      <p:sp>
        <p:nvSpPr>
          <p:cNvPr id="13" name="Rectangle 12"/>
          <p:cNvSpPr/>
          <p:nvPr/>
        </p:nvSpPr>
        <p:spPr>
          <a:xfrm>
            <a:off x="2070275" y="2727339"/>
            <a:ext cx="6836769" cy="4574546"/>
          </a:xfrm>
          <a:prstGeom prst="rect">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384613" y="3813779"/>
            <a:ext cx="8663692" cy="5302383"/>
          </a:xfrm>
          <a:prstGeom prst="rect">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290894" y="8295255"/>
            <a:ext cx="5867400" cy="707886"/>
          </a:xfrm>
          <a:prstGeom prst="rect">
            <a:avLst/>
          </a:prstGeom>
          <a:noFill/>
        </p:spPr>
        <p:txBody>
          <a:bodyPr wrap="square" rtlCol="0">
            <a:spAutoFit/>
          </a:bodyPr>
          <a:lstStyle/>
          <a:p>
            <a:pPr algn="ctr"/>
            <a:r>
              <a:rPr lang="en-US" sz="4000" b="1" smtClean="0">
                <a:solidFill>
                  <a:srgbClr val="002060"/>
                </a:solidFill>
                <a:latin typeface="Arial" panose="020B0604020202020204" pitchFamily="34" charset="0"/>
                <a:cs typeface="Arial" panose="020B0604020202020204" pitchFamily="34" charset="0"/>
              </a:rPr>
              <a:t>Rừng U Minh</a:t>
            </a:r>
            <a:endParaRPr lang="en-US" sz="4000" b="1">
              <a:solidFill>
                <a:srgbClr val="002060"/>
              </a:solidFill>
              <a:latin typeface="Arial" panose="020B0604020202020204" pitchFamily="34" charset="0"/>
              <a:cs typeface="Arial" panose="020B0604020202020204" pitchFamily="34" charset="0"/>
            </a:endParaRPr>
          </a:p>
        </p:txBody>
      </p:sp>
      <p:sp>
        <p:nvSpPr>
          <p:cNvPr id="16" name="TextBox 15"/>
          <p:cNvSpPr txBox="1"/>
          <p:nvPr/>
        </p:nvSpPr>
        <p:spPr>
          <a:xfrm>
            <a:off x="9148198" y="4846450"/>
            <a:ext cx="7386050" cy="3237040"/>
          </a:xfrm>
          <a:prstGeom prst="rect">
            <a:avLst/>
          </a:prstGeom>
          <a:noFill/>
        </p:spPr>
        <p:txBody>
          <a:bodyPr wrap="square" rtlCol="0">
            <a:spAutoFit/>
          </a:bodyPr>
          <a:lstStyle/>
          <a:p>
            <a:pPr algn="just">
              <a:lnSpc>
                <a:spcPct val="150000"/>
              </a:lnSpc>
            </a:pPr>
            <a:r>
              <a:rPr lang="vi-VN" sz="3500" smtClean="0"/>
              <a:t>Là </a:t>
            </a:r>
            <a:r>
              <a:rPr lang="vi-VN" sz="3500"/>
              <a:t>một trong ba vùng lõi của Khu dự trữ sinh quyển Mũi Cà Mau, được UNESCO đưa vào danh sách các khu dự trữ sinh quyển của thế giới.</a:t>
            </a:r>
            <a:endParaRPr lang="en-US" sz="3500"/>
          </a:p>
        </p:txBody>
      </p:sp>
    </p:spTree>
    <p:extLst>
      <p:ext uri="{BB962C8B-B14F-4D97-AF65-F5344CB8AC3E}">
        <p14:creationId xmlns:p14="http://schemas.microsoft.com/office/powerpoint/2010/main" val="6909139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par>
                                <p:cTn id="14" presetID="2" presetClass="entr" presetSubtype="4"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500" fill="hold"/>
                                        <p:tgtEl>
                                          <p:spTgt spid="15"/>
                                        </p:tgtEl>
                                        <p:attrNameLst>
                                          <p:attrName>ppt_x</p:attrName>
                                        </p:attrNameLst>
                                      </p:cBhvr>
                                      <p:tavLst>
                                        <p:tav tm="0">
                                          <p:val>
                                            <p:strVal val="#ppt_x"/>
                                          </p:val>
                                        </p:tav>
                                        <p:tav tm="100000">
                                          <p:val>
                                            <p:strVal val="#ppt_x"/>
                                          </p:val>
                                        </p:tav>
                                      </p:tavLst>
                                    </p:anim>
                                    <p:anim calcmode="lin" valueType="num">
                                      <p:cBhvr additive="base">
                                        <p:cTn id="1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p:bldP spid="1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grpSp>
        <p:nvGrpSpPr>
          <p:cNvPr id="2" name="Group 2"/>
          <p:cNvGrpSpPr/>
          <p:nvPr/>
        </p:nvGrpSpPr>
        <p:grpSpPr>
          <a:xfrm rot="171383">
            <a:off x="1128448" y="731595"/>
            <a:ext cx="16029606" cy="9249680"/>
            <a:chOff x="240038" y="157954"/>
            <a:chExt cx="18390291" cy="9978983"/>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23808"/>
            <a:stretch>
              <a:fillRect/>
            </a:stretch>
          </p:blipFill>
          <p:spPr>
            <a:xfrm rot="21481807">
              <a:off x="240038" y="352632"/>
              <a:ext cx="9358417" cy="9784305"/>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23808"/>
            <a:stretch>
              <a:fillRect/>
            </a:stretch>
          </p:blipFill>
          <p:spPr>
            <a:xfrm rot="-118193">
              <a:off x="9271912" y="157954"/>
              <a:ext cx="9358417" cy="9784304"/>
            </a:xfrm>
            <a:prstGeom prst="rect">
              <a:avLst/>
            </a:prstGeom>
          </p:spPr>
        </p:pic>
      </p:gr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428729" y="-384308"/>
            <a:ext cx="2211038" cy="2615206"/>
          </a:xfrm>
          <a:prstGeom prst="rect">
            <a:avLst/>
          </a:prstGeom>
        </p:spPr>
      </p:pic>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58429" y="259128"/>
            <a:ext cx="1296626" cy="1212345"/>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054289">
            <a:off x="16638567" y="8783211"/>
            <a:ext cx="2034702" cy="665902"/>
          </a:xfrm>
          <a:prstGeom prst="rect">
            <a:avLst/>
          </a:prstGeom>
        </p:spPr>
      </p:pic>
      <p:pic>
        <p:nvPicPr>
          <p:cNvPr id="10"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605585">
            <a:off x="16278466" y="3418026"/>
            <a:ext cx="614106" cy="1036466"/>
          </a:xfrm>
          <a:prstGeom prst="rect">
            <a:avLst/>
          </a:prstGeom>
        </p:spPr>
      </p:pic>
      <p:pic>
        <p:nvPicPr>
          <p:cNvPr id="7" name="Picture 7"/>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4912457">
            <a:off x="-1029289" y="7323295"/>
            <a:ext cx="3522982" cy="3585733"/>
          </a:xfrm>
          <a:prstGeom prst="rect">
            <a:avLst/>
          </a:prstGeom>
        </p:spPr>
      </p:pic>
      <p:pic>
        <p:nvPicPr>
          <p:cNvPr id="11" name="Picture 4"/>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1758497" y="1499413"/>
            <a:ext cx="5289808" cy="10579616"/>
          </a:xfrm>
          <a:prstGeom prst="rect">
            <a:avLst/>
          </a:prstGeom>
        </p:spPr>
      </p:pic>
      <p:sp>
        <p:nvSpPr>
          <p:cNvPr id="5" name="Rounded Rectangle 4"/>
          <p:cNvSpPr/>
          <p:nvPr/>
        </p:nvSpPr>
        <p:spPr>
          <a:xfrm>
            <a:off x="1238197" y="4500283"/>
            <a:ext cx="3187552" cy="1676400"/>
          </a:xfrm>
          <a:prstGeom prst="roundRect">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chemeClr val="tx1"/>
                </a:solidFill>
                <a:latin typeface="Arial" panose="020B0604020202020204" pitchFamily="34" charset="0"/>
                <a:cs typeface="Arial" panose="020B0604020202020204" pitchFamily="34" charset="0"/>
              </a:rPr>
              <a:t>Nội dung</a:t>
            </a:r>
            <a:endParaRPr lang="en-US" sz="4000" b="1">
              <a:solidFill>
                <a:schemeClr val="tx1"/>
              </a:solidFill>
              <a:latin typeface="Arial" panose="020B0604020202020204" pitchFamily="34" charset="0"/>
              <a:cs typeface="Arial" panose="020B0604020202020204" pitchFamily="34" charset="0"/>
            </a:endParaRPr>
          </a:p>
        </p:txBody>
      </p:sp>
      <p:sp>
        <p:nvSpPr>
          <p:cNvPr id="13" name="Rounded Rectangle 12"/>
          <p:cNvSpPr/>
          <p:nvPr/>
        </p:nvSpPr>
        <p:spPr>
          <a:xfrm>
            <a:off x="5747077" y="1898352"/>
            <a:ext cx="6992104" cy="2070694"/>
          </a:xfrm>
          <a:prstGeom prst="roundRect">
            <a:avLst/>
          </a:prstGeom>
          <a:no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ysClr val="windowText" lastClr="000000"/>
                </a:solidFill>
                <a:latin typeface="Arial" panose="020B0604020202020204" pitchFamily="34" charset="0"/>
                <a:cs typeface="Arial" panose="020B0604020202020204" pitchFamily="34" charset="0"/>
              </a:rPr>
              <a:t>Phần 1: Đặt vấn đề</a:t>
            </a:r>
            <a:endParaRPr lang="en-US" sz="4000">
              <a:solidFill>
                <a:sysClr val="windowText" lastClr="000000"/>
              </a:solidFill>
              <a:latin typeface="Arial" panose="020B0604020202020204" pitchFamily="34" charset="0"/>
              <a:cs typeface="Arial" panose="020B0604020202020204" pitchFamily="34" charset="0"/>
            </a:endParaRPr>
          </a:p>
        </p:txBody>
      </p:sp>
      <p:sp>
        <p:nvSpPr>
          <p:cNvPr id="14" name="Rounded Rectangle 13"/>
          <p:cNvSpPr/>
          <p:nvPr/>
        </p:nvSpPr>
        <p:spPr>
          <a:xfrm>
            <a:off x="5759935" y="4828915"/>
            <a:ext cx="6992104" cy="2070694"/>
          </a:xfrm>
          <a:prstGeom prst="roundRect">
            <a:avLst/>
          </a:prstGeom>
          <a:no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ysClr val="windowText" lastClr="000000"/>
                </a:solidFill>
                <a:latin typeface="Arial" panose="020B0604020202020204" pitchFamily="34" charset="0"/>
                <a:cs typeface="Arial" panose="020B0604020202020204" pitchFamily="34" charset="0"/>
              </a:rPr>
              <a:t>Phần 2: Triển khai vấn đề</a:t>
            </a:r>
            <a:endParaRPr lang="en-US" sz="4000">
              <a:solidFill>
                <a:sysClr val="windowText" lastClr="000000"/>
              </a:solidFill>
              <a:latin typeface="Arial" panose="020B0604020202020204" pitchFamily="34" charset="0"/>
              <a:cs typeface="Arial" panose="020B0604020202020204" pitchFamily="34" charset="0"/>
            </a:endParaRPr>
          </a:p>
        </p:txBody>
      </p:sp>
      <p:sp>
        <p:nvSpPr>
          <p:cNvPr id="15" name="Rounded Rectangle 14"/>
          <p:cNvSpPr/>
          <p:nvPr/>
        </p:nvSpPr>
        <p:spPr>
          <a:xfrm>
            <a:off x="5742961" y="7670018"/>
            <a:ext cx="6992104" cy="2070694"/>
          </a:xfrm>
          <a:prstGeom prst="roundRect">
            <a:avLst/>
          </a:prstGeom>
          <a:no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smtClean="0">
                <a:solidFill>
                  <a:sysClr val="windowText" lastClr="000000"/>
                </a:solidFill>
                <a:latin typeface="Arial" panose="020B0604020202020204" pitchFamily="34" charset="0"/>
                <a:cs typeface="Arial" panose="020B0604020202020204" pitchFamily="34" charset="0"/>
              </a:rPr>
              <a:t>Phần 3: Phát triển thêm vấn đề và kết luận</a:t>
            </a:r>
            <a:endParaRPr lang="en-US" sz="4000">
              <a:solidFill>
                <a:sysClr val="windowText" lastClr="000000"/>
              </a:solidFill>
              <a:latin typeface="Arial" panose="020B0604020202020204" pitchFamily="34" charset="0"/>
              <a:cs typeface="Arial" panose="020B0604020202020204" pitchFamily="34" charset="0"/>
            </a:endParaRPr>
          </a:p>
        </p:txBody>
      </p:sp>
      <p:cxnSp>
        <p:nvCxnSpPr>
          <p:cNvPr id="17" name="Straight Connector 16"/>
          <p:cNvCxnSpPr>
            <a:stCxn id="5" idx="3"/>
            <a:endCxn id="13" idx="1"/>
          </p:cNvCxnSpPr>
          <p:nvPr/>
        </p:nvCxnSpPr>
        <p:spPr>
          <a:xfrm flipV="1">
            <a:off x="4425749" y="2933699"/>
            <a:ext cx="1321328" cy="2404784"/>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5" idx="3"/>
            <a:endCxn id="14" idx="1"/>
          </p:cNvCxnSpPr>
          <p:nvPr/>
        </p:nvCxnSpPr>
        <p:spPr>
          <a:xfrm>
            <a:off x="4425749" y="5338483"/>
            <a:ext cx="1334186" cy="525779"/>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438607" y="5338483"/>
            <a:ext cx="1304354" cy="3366882"/>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25886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down)">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barn(inVertical)">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down)">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barn(inVertical)">
                                      <p:cBhvr>
                                        <p:cTn id="39" dur="5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down)">
                                      <p:cBhvr>
                                        <p:cTn id="4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14" grpId="0" animBg="1"/>
      <p:bldP spid="1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grpSp>
        <p:nvGrpSpPr>
          <p:cNvPr id="2" name="Group 2"/>
          <p:cNvGrpSpPr/>
          <p:nvPr/>
        </p:nvGrpSpPr>
        <p:grpSpPr>
          <a:xfrm rot="171383">
            <a:off x="1128448" y="731595"/>
            <a:ext cx="16029606" cy="9249680"/>
            <a:chOff x="240038" y="157954"/>
            <a:chExt cx="18390291" cy="9978983"/>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23808"/>
            <a:stretch>
              <a:fillRect/>
            </a:stretch>
          </p:blipFill>
          <p:spPr>
            <a:xfrm rot="21481807">
              <a:off x="240038" y="352632"/>
              <a:ext cx="9358417" cy="9784305"/>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23808"/>
            <a:stretch>
              <a:fillRect/>
            </a:stretch>
          </p:blipFill>
          <p:spPr>
            <a:xfrm rot="-118193">
              <a:off x="9271912" y="157954"/>
              <a:ext cx="9358417" cy="9784304"/>
            </a:xfrm>
            <a:prstGeom prst="rect">
              <a:avLst/>
            </a:prstGeom>
          </p:spPr>
        </p:pic>
      </p:gr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428729" y="-384308"/>
            <a:ext cx="2211038" cy="2615206"/>
          </a:xfrm>
          <a:prstGeom prst="rect">
            <a:avLst/>
          </a:prstGeom>
        </p:spPr>
      </p:pic>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58429" y="259128"/>
            <a:ext cx="1296626" cy="1212345"/>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054289">
            <a:off x="16638567" y="8783211"/>
            <a:ext cx="2034702" cy="665902"/>
          </a:xfrm>
          <a:prstGeom prst="rect">
            <a:avLst/>
          </a:prstGeom>
        </p:spPr>
      </p:pic>
      <p:pic>
        <p:nvPicPr>
          <p:cNvPr id="10"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605585">
            <a:off x="16278466" y="3418026"/>
            <a:ext cx="614106" cy="1036466"/>
          </a:xfrm>
          <a:prstGeom prst="rect">
            <a:avLst/>
          </a:prstGeom>
        </p:spPr>
      </p:pic>
      <p:pic>
        <p:nvPicPr>
          <p:cNvPr id="7" name="Picture 7"/>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4912457">
            <a:off x="-1029289" y="7323295"/>
            <a:ext cx="3522982" cy="3585733"/>
          </a:xfrm>
          <a:prstGeom prst="rect">
            <a:avLst/>
          </a:prstGeom>
        </p:spPr>
      </p:pic>
      <p:sp>
        <p:nvSpPr>
          <p:cNvPr id="12" name="TextBox 11"/>
          <p:cNvSpPr txBox="1"/>
          <p:nvPr/>
        </p:nvSpPr>
        <p:spPr>
          <a:xfrm>
            <a:off x="5332214" y="1800011"/>
            <a:ext cx="7441800" cy="861774"/>
          </a:xfrm>
          <a:prstGeom prst="rect">
            <a:avLst/>
          </a:prstGeom>
          <a:noFill/>
        </p:spPr>
        <p:txBody>
          <a:bodyPr wrap="square" rtlCol="0">
            <a:spAutoFit/>
          </a:bodyPr>
          <a:lstStyle/>
          <a:p>
            <a:pPr algn="ctr"/>
            <a:r>
              <a:rPr lang="en-US" sz="5000" b="1" smtClean="0">
                <a:latin typeface="Arial" panose="020B0604020202020204" pitchFamily="34" charset="0"/>
                <a:cs typeface="Arial" panose="020B0604020202020204" pitchFamily="34" charset="0"/>
              </a:rPr>
              <a:t>LUYỆN TẬP </a:t>
            </a:r>
            <a:endParaRPr lang="en-US" sz="5000" b="1">
              <a:latin typeface="Arial" panose="020B0604020202020204" pitchFamily="34" charset="0"/>
              <a:cs typeface="Arial" panose="020B0604020202020204" pitchFamily="34" charset="0"/>
            </a:endParaRPr>
          </a:p>
        </p:txBody>
      </p:sp>
      <p:pic>
        <p:nvPicPr>
          <p:cNvPr id="19" name="Picture 6"/>
          <p:cNvPicPr>
            <a:picLocks noChangeAspect="1"/>
          </p:cNvPicPr>
          <p:nvPr/>
        </p:nvPicPr>
        <p:blipFill>
          <a:blip r:embed="rId15"/>
          <a:srcRect/>
          <a:stretch>
            <a:fillRect/>
          </a:stretch>
        </p:blipFill>
        <p:spPr>
          <a:xfrm>
            <a:off x="10473229" y="4605611"/>
            <a:ext cx="6971030" cy="5681389"/>
          </a:xfrm>
          <a:prstGeom prst="rect">
            <a:avLst/>
          </a:prstGeom>
        </p:spPr>
      </p:pic>
      <p:sp>
        <p:nvSpPr>
          <p:cNvPr id="16" name="TextBox 15"/>
          <p:cNvSpPr txBox="1"/>
          <p:nvPr/>
        </p:nvSpPr>
        <p:spPr>
          <a:xfrm>
            <a:off x="2494085" y="4150579"/>
            <a:ext cx="9359752" cy="2862322"/>
          </a:xfrm>
          <a:prstGeom prst="rect">
            <a:avLst/>
          </a:prstGeom>
          <a:noFill/>
        </p:spPr>
        <p:txBody>
          <a:bodyPr wrap="square" rtlCol="0">
            <a:spAutoFit/>
          </a:bodyPr>
          <a:lstStyle/>
          <a:p>
            <a:pPr>
              <a:lnSpc>
                <a:spcPct val="150000"/>
              </a:lnSpc>
            </a:pPr>
            <a:r>
              <a:rPr lang="en-US" sz="4000" smtClean="0">
                <a:latin typeface="Arial" panose="020B0604020202020204" pitchFamily="34" charset="0"/>
                <a:cs typeface="Arial" panose="020B0604020202020204" pitchFamily="34" charset="0"/>
              </a:rPr>
              <a:t>Ôn tập lại nội dung chính của văn bản và hoàn thành các câu hỏi trong phiếu bài tập bài tập được giao.</a:t>
            </a:r>
            <a:endParaRPr lang="en-US" sz="4000">
              <a:latin typeface="Arial" panose="020B0604020202020204" pitchFamily="34" charset="0"/>
              <a:cs typeface="Arial" panose="020B0604020202020204" pitchFamily="34" charset="0"/>
            </a:endParaRPr>
          </a:p>
        </p:txBody>
      </p:sp>
      <p:pic>
        <p:nvPicPr>
          <p:cNvPr id="22" name="Picture 4"/>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926997" y="-9652"/>
            <a:ext cx="2334214" cy="4114800"/>
          </a:xfrm>
          <a:prstGeom prst="rect">
            <a:avLst/>
          </a:prstGeom>
        </p:spPr>
      </p:pic>
    </p:spTree>
    <p:extLst>
      <p:ext uri="{BB962C8B-B14F-4D97-AF65-F5344CB8AC3E}">
        <p14:creationId xmlns:p14="http://schemas.microsoft.com/office/powerpoint/2010/main" val="11435583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500" fill="hold"/>
                                        <p:tgtEl>
                                          <p:spTgt spid="19"/>
                                        </p:tgtEl>
                                        <p:attrNameLst>
                                          <p:attrName>ppt_w</p:attrName>
                                        </p:attrNameLst>
                                      </p:cBhvr>
                                      <p:tavLst>
                                        <p:tav tm="0">
                                          <p:val>
                                            <p:fltVal val="0"/>
                                          </p:val>
                                        </p:tav>
                                        <p:tav tm="100000">
                                          <p:val>
                                            <p:strVal val="#ppt_w"/>
                                          </p:val>
                                        </p:tav>
                                      </p:tavLst>
                                    </p:anim>
                                    <p:anim calcmode="lin" valueType="num">
                                      <p:cBhvr>
                                        <p:cTn id="14" dur="500" fill="hold"/>
                                        <p:tgtEl>
                                          <p:spTgt spid="19"/>
                                        </p:tgtEl>
                                        <p:attrNameLst>
                                          <p:attrName>ppt_h</p:attrName>
                                        </p:attrNameLst>
                                      </p:cBhvr>
                                      <p:tavLst>
                                        <p:tav tm="0">
                                          <p:val>
                                            <p:fltVal val="0"/>
                                          </p:val>
                                        </p:tav>
                                        <p:tav tm="100000">
                                          <p:val>
                                            <p:strVal val="#ppt_h"/>
                                          </p:val>
                                        </p:tav>
                                      </p:tavLst>
                                    </p:anim>
                                    <p:animEffect transition="in" filter="fade">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grpSp>
        <p:nvGrpSpPr>
          <p:cNvPr id="2" name="Group 2"/>
          <p:cNvGrpSpPr/>
          <p:nvPr/>
        </p:nvGrpSpPr>
        <p:grpSpPr>
          <a:xfrm rot="171383">
            <a:off x="1128448" y="731595"/>
            <a:ext cx="16029606" cy="9249680"/>
            <a:chOff x="240038" y="157954"/>
            <a:chExt cx="18390291" cy="9978983"/>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23808"/>
            <a:stretch>
              <a:fillRect/>
            </a:stretch>
          </p:blipFill>
          <p:spPr>
            <a:xfrm rot="21481807">
              <a:off x="240038" y="352632"/>
              <a:ext cx="9358417" cy="9784305"/>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23808"/>
            <a:stretch>
              <a:fillRect/>
            </a:stretch>
          </p:blipFill>
          <p:spPr>
            <a:xfrm rot="-118193">
              <a:off x="9271912" y="157954"/>
              <a:ext cx="9358417" cy="9784304"/>
            </a:xfrm>
            <a:prstGeom prst="rect">
              <a:avLst/>
            </a:prstGeom>
          </p:spPr>
        </p:pic>
      </p:gr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428729" y="-384308"/>
            <a:ext cx="2211038" cy="2615206"/>
          </a:xfrm>
          <a:prstGeom prst="rect">
            <a:avLst/>
          </a:prstGeom>
        </p:spPr>
      </p:pic>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58429" y="259128"/>
            <a:ext cx="1296626" cy="1212345"/>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054289">
            <a:off x="16638567" y="8783211"/>
            <a:ext cx="2034702" cy="665902"/>
          </a:xfrm>
          <a:prstGeom prst="rect">
            <a:avLst/>
          </a:prstGeom>
        </p:spPr>
      </p:pic>
      <p:pic>
        <p:nvPicPr>
          <p:cNvPr id="10"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605585">
            <a:off x="16278466" y="3418026"/>
            <a:ext cx="614106" cy="1036466"/>
          </a:xfrm>
          <a:prstGeom prst="rect">
            <a:avLst/>
          </a:prstGeom>
        </p:spPr>
      </p:pic>
      <p:pic>
        <p:nvPicPr>
          <p:cNvPr id="7" name="Picture 7"/>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4912457">
            <a:off x="-1029289" y="7323295"/>
            <a:ext cx="3522982" cy="3585733"/>
          </a:xfrm>
          <a:prstGeom prst="rect">
            <a:avLst/>
          </a:prstGeom>
        </p:spPr>
      </p:pic>
      <p:sp>
        <p:nvSpPr>
          <p:cNvPr id="12" name="TextBox 11"/>
          <p:cNvSpPr txBox="1"/>
          <p:nvPr/>
        </p:nvSpPr>
        <p:spPr>
          <a:xfrm>
            <a:off x="5332214" y="1800011"/>
            <a:ext cx="7441800" cy="861774"/>
          </a:xfrm>
          <a:prstGeom prst="rect">
            <a:avLst/>
          </a:prstGeom>
          <a:noFill/>
        </p:spPr>
        <p:txBody>
          <a:bodyPr wrap="square" rtlCol="0">
            <a:spAutoFit/>
          </a:bodyPr>
          <a:lstStyle/>
          <a:p>
            <a:pPr algn="ctr"/>
            <a:r>
              <a:rPr lang="en-US" sz="5000" b="1" smtClean="0">
                <a:latin typeface="Arial" panose="020B0604020202020204" pitchFamily="34" charset="0"/>
                <a:cs typeface="Arial" panose="020B0604020202020204" pitchFamily="34" charset="0"/>
              </a:rPr>
              <a:t>VẬN DỤNG</a:t>
            </a:r>
            <a:endParaRPr lang="en-US" sz="5000" b="1">
              <a:latin typeface="Arial" panose="020B0604020202020204" pitchFamily="34" charset="0"/>
              <a:cs typeface="Arial" panose="020B0604020202020204" pitchFamily="34" charset="0"/>
            </a:endParaRPr>
          </a:p>
        </p:txBody>
      </p:sp>
      <p:sp>
        <p:nvSpPr>
          <p:cNvPr id="16" name="TextBox 15"/>
          <p:cNvSpPr txBox="1"/>
          <p:nvPr/>
        </p:nvSpPr>
        <p:spPr>
          <a:xfrm>
            <a:off x="2075564" y="3480507"/>
            <a:ext cx="14091434" cy="3166824"/>
          </a:xfrm>
          <a:prstGeom prst="roundRect">
            <a:avLst/>
          </a:prstGeom>
          <a:solidFill>
            <a:srgbClr val="FFCC66"/>
          </a:solidFill>
        </p:spPr>
        <p:txBody>
          <a:bodyPr wrap="square" rtlCol="0">
            <a:spAutoFit/>
          </a:bodyPr>
          <a:lstStyle/>
          <a:p>
            <a:pPr>
              <a:lnSpc>
                <a:spcPct val="150000"/>
              </a:lnSpc>
            </a:pPr>
            <a:r>
              <a:rPr lang="vi-VN" sz="4000">
                <a:cs typeface="Arial" panose="020B0604020202020204" pitchFamily="34" charset="0"/>
              </a:rPr>
              <a:t>Viết 1 đoạn văn khoảng 6-8 câu nêu những nét đặc sắc nghệ thuật và nội dung của đoạn văn Thiên nhiên và con người trong đất rừng phương </a:t>
            </a:r>
            <a:r>
              <a:rPr lang="vi-VN" sz="4000" smtClean="0">
                <a:cs typeface="Arial" panose="020B0604020202020204" pitchFamily="34" charset="0"/>
              </a:rPr>
              <a:t>Nam.</a:t>
            </a:r>
            <a:endParaRPr lang="en-US" sz="4000">
              <a:latin typeface="Arial" panose="020B0604020202020204" pitchFamily="34" charset="0"/>
              <a:cs typeface="Arial" panose="020B0604020202020204" pitchFamily="34" charset="0"/>
            </a:endParaRPr>
          </a:p>
        </p:txBody>
      </p:sp>
      <p:pic>
        <p:nvPicPr>
          <p:cNvPr id="14" name="Picture 7"/>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4867966" y="7534253"/>
            <a:ext cx="8125814" cy="2315857"/>
          </a:xfrm>
          <a:prstGeom prst="rect">
            <a:avLst/>
          </a:prstGeom>
        </p:spPr>
      </p:pic>
    </p:spTree>
    <p:extLst>
      <p:ext uri="{BB962C8B-B14F-4D97-AF65-F5344CB8AC3E}">
        <p14:creationId xmlns:p14="http://schemas.microsoft.com/office/powerpoint/2010/main" val="22622838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C2A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38146"/>
          <a:stretch>
            <a:fillRect/>
          </a:stretch>
        </p:blipFill>
        <p:spPr>
          <a:xfrm>
            <a:off x="3298120" y="1212837"/>
            <a:ext cx="13187673" cy="8327032"/>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t="32235"/>
          <a:stretch>
            <a:fillRect/>
          </a:stretch>
        </p:blipFill>
        <p:spPr>
          <a:xfrm flipH="1">
            <a:off x="-430568" y="0"/>
            <a:ext cx="3728688" cy="2425674"/>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438925">
            <a:off x="15692190" y="2441245"/>
            <a:ext cx="2283141" cy="747210"/>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638887" y="8280924"/>
            <a:ext cx="759864" cy="710473"/>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322480">
            <a:off x="1876691" y="7291146"/>
            <a:ext cx="2324706" cy="3400501"/>
          </a:xfrm>
          <a:prstGeom prst="rect">
            <a:avLst/>
          </a:prstGeom>
        </p:spPr>
      </p:pic>
      <p:sp>
        <p:nvSpPr>
          <p:cNvPr id="7" name="TextBox 7"/>
          <p:cNvSpPr txBox="1"/>
          <p:nvPr/>
        </p:nvSpPr>
        <p:spPr>
          <a:xfrm>
            <a:off x="4754507" y="2814850"/>
            <a:ext cx="8799236" cy="642484"/>
          </a:xfrm>
          <a:prstGeom prst="rect">
            <a:avLst/>
          </a:prstGeom>
        </p:spPr>
        <p:txBody>
          <a:bodyPr lIns="0" tIns="0" rIns="0" bIns="0" rtlCol="0" anchor="t">
            <a:spAutoFit/>
          </a:bodyPr>
          <a:lstStyle/>
          <a:p>
            <a:pPr algn="ctr">
              <a:lnSpc>
                <a:spcPts val="5040"/>
              </a:lnSpc>
            </a:pPr>
            <a:r>
              <a:rPr lang="en-US" sz="5000" b="1" smtClean="0">
                <a:latin typeface="Arial" panose="020B0604020202020204" pitchFamily="34" charset="0"/>
                <a:cs typeface="Arial" panose="020B0604020202020204" pitchFamily="34" charset="0"/>
              </a:rPr>
              <a:t>HƯỚNG DẪN VỀ NHÀ </a:t>
            </a:r>
            <a:endParaRPr lang="en-US" sz="5000" b="1">
              <a:latin typeface="Arial" panose="020B0604020202020204" pitchFamily="34" charset="0"/>
              <a:cs typeface="Arial" panose="020B0604020202020204" pitchFamily="34" charset="0"/>
            </a:endParaRPr>
          </a:p>
        </p:txBody>
      </p:sp>
      <p:sp>
        <p:nvSpPr>
          <p:cNvPr id="9" name="TextBox 8"/>
          <p:cNvSpPr txBox="1"/>
          <p:nvPr/>
        </p:nvSpPr>
        <p:spPr>
          <a:xfrm>
            <a:off x="4419600" y="4000500"/>
            <a:ext cx="9372600" cy="3785652"/>
          </a:xfrm>
          <a:prstGeom prst="rect">
            <a:avLst/>
          </a:prstGeom>
          <a:noFill/>
        </p:spPr>
        <p:txBody>
          <a:bodyPr wrap="square" rtlCol="0">
            <a:spAutoFit/>
          </a:bodyPr>
          <a:lstStyle/>
          <a:p>
            <a:pPr marL="571500" indent="-571500">
              <a:lnSpc>
                <a:spcPct val="150000"/>
              </a:lnSpc>
              <a:buFont typeface="Wingdings" panose="05000000000000000000" pitchFamily="2" charset="2"/>
              <a:buChar char="Ø"/>
            </a:pPr>
            <a:r>
              <a:rPr lang="vi-VN" sz="4000" smtClean="0"/>
              <a:t>Ôn </a:t>
            </a:r>
            <a:r>
              <a:rPr lang="vi-VN" sz="4000"/>
              <a:t>tập lại bài Thiên nhiên và con người trong </a:t>
            </a:r>
            <a:r>
              <a:rPr lang="vi-VN" sz="4000" b="1" i="1"/>
              <a:t>Đất rừng phương </a:t>
            </a:r>
            <a:r>
              <a:rPr lang="vi-VN" sz="4000" b="1" i="1" smtClean="0"/>
              <a:t>Nam</a:t>
            </a:r>
            <a:r>
              <a:rPr lang="en-US" sz="4000" smtClean="0"/>
              <a:t>.</a:t>
            </a:r>
            <a:endParaRPr lang="vi-VN" sz="4000"/>
          </a:p>
          <a:p>
            <a:pPr marL="571500" indent="-571500">
              <a:lnSpc>
                <a:spcPct val="150000"/>
              </a:lnSpc>
              <a:buFont typeface="Wingdings" panose="05000000000000000000" pitchFamily="2" charset="2"/>
              <a:buChar char="Ø"/>
            </a:pPr>
            <a:r>
              <a:rPr lang="vi-VN" sz="4000" smtClean="0"/>
              <a:t>Soạn </a:t>
            </a:r>
            <a:r>
              <a:rPr lang="vi-VN" sz="4000"/>
              <a:t>bài: Vẻ đẹp của bài thơ </a:t>
            </a:r>
            <a:r>
              <a:rPr lang="vi-VN" sz="4000" b="1" i="1"/>
              <a:t>Tiếng gà trưa.</a:t>
            </a:r>
          </a:p>
        </p:txBody>
      </p:sp>
      <p:pic>
        <p:nvPicPr>
          <p:cNvPr id="10"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9386690">
            <a:off x="13585527" y="7581078"/>
            <a:ext cx="2050866" cy="2641631"/>
          </a:xfrm>
          <a:prstGeom prst="rect">
            <a:avLst/>
          </a:prstGeom>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 calcmode="lin" valueType="num">
                                      <p:cBhvr additive="base">
                                        <p:cTn id="19"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C2A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28510" r="1299" b="23808"/>
          <a:stretch>
            <a:fillRect/>
          </a:stretch>
        </p:blipFill>
        <p:spPr>
          <a:xfrm rot="-5400000">
            <a:off x="9353392" y="2848294"/>
            <a:ext cx="7065048" cy="4683444"/>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23808"/>
          <a:stretch>
            <a:fillRect/>
          </a:stretch>
        </p:blipFill>
        <p:spPr>
          <a:xfrm rot="-5400000">
            <a:off x="3223238" y="1401584"/>
            <a:ext cx="7158080" cy="7483833"/>
          </a:xfrm>
          <a:prstGeom prst="rect">
            <a:avLst/>
          </a:prstGeom>
        </p:spPr>
      </p:pic>
      <p:sp>
        <p:nvSpPr>
          <p:cNvPr id="4" name="TextBox 4"/>
          <p:cNvSpPr txBox="1"/>
          <p:nvPr/>
        </p:nvSpPr>
        <p:spPr>
          <a:xfrm>
            <a:off x="3493472" y="3728077"/>
            <a:ext cx="11333988" cy="2923877"/>
          </a:xfrm>
          <a:prstGeom prst="rect">
            <a:avLst/>
          </a:prstGeom>
        </p:spPr>
        <p:txBody>
          <a:bodyPr wrap="square" lIns="0" tIns="0" rIns="0" bIns="0" rtlCol="0" anchor="t">
            <a:spAutoFit/>
          </a:bodyPr>
          <a:lstStyle/>
          <a:p>
            <a:pPr algn="ctr">
              <a:lnSpc>
                <a:spcPts val="11399"/>
              </a:lnSpc>
              <a:spcBef>
                <a:spcPct val="0"/>
              </a:spcBef>
            </a:pPr>
            <a:r>
              <a:rPr lang="en-US" sz="6500" b="1" smtClean="0">
                <a:latin typeface="Arial" panose="020B0604020202020204" pitchFamily="34" charset="0"/>
                <a:cs typeface="Arial" panose="020B0604020202020204" pitchFamily="34" charset="0"/>
              </a:rPr>
              <a:t>CẢM ƠN CÁC EM ĐÃ CHÚ Ý LẮNG NGHE BÀI GIẢNG!</a:t>
            </a:r>
            <a:endParaRPr lang="en-US" sz="6500" b="1">
              <a:latin typeface="Arial" panose="020B0604020202020204" pitchFamily="34" charset="0"/>
              <a:cs typeface="Arial" panose="020B0604020202020204" pitchFamily="34" charset="0"/>
            </a:endParaRPr>
          </a:p>
        </p:txBody>
      </p:sp>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534412" y="587626"/>
            <a:ext cx="1928280" cy="631074"/>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2400" y="3085534"/>
            <a:ext cx="1028700" cy="961835"/>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828358">
            <a:off x="-555998" y="236812"/>
            <a:ext cx="2222474" cy="1963773"/>
          </a:xfrm>
          <a:prstGeom prst="rect">
            <a:avLst/>
          </a:prstGeom>
        </p:spPr>
      </p:pic>
      <p:pic>
        <p:nvPicPr>
          <p:cNvPr id="8" name="Picture 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605585">
            <a:off x="17365306" y="5828424"/>
            <a:ext cx="756373" cy="1276579"/>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9962778">
            <a:off x="14048608" y="7546531"/>
            <a:ext cx="3613232" cy="3423537"/>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813124">
            <a:off x="11667048" y="9753316"/>
            <a:ext cx="1928280" cy="631074"/>
          </a:xfrm>
          <a:prstGeom prst="rect">
            <a:avLst/>
          </a:prstGeom>
        </p:spPr>
      </p:pic>
      <p:pic>
        <p:nvPicPr>
          <p:cNvPr id="11"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353359" y="6651954"/>
            <a:ext cx="3382343" cy="3451370"/>
          </a:xfrm>
          <a:prstGeom prst="rect">
            <a:avLst/>
          </a:prstGeom>
        </p:spPr>
      </p:pic>
      <p:pic>
        <p:nvPicPr>
          <p:cNvPr id="12" name="Picture 6"/>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12975129" y="239896"/>
            <a:ext cx="3268340" cy="3326555"/>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grpSp>
        <p:nvGrpSpPr>
          <p:cNvPr id="2" name="Group 2"/>
          <p:cNvGrpSpPr/>
          <p:nvPr/>
        </p:nvGrpSpPr>
        <p:grpSpPr>
          <a:xfrm rot="171383">
            <a:off x="1128448" y="731595"/>
            <a:ext cx="16029606" cy="9249680"/>
            <a:chOff x="240038" y="157954"/>
            <a:chExt cx="18390291" cy="9978983"/>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23808"/>
            <a:stretch>
              <a:fillRect/>
            </a:stretch>
          </p:blipFill>
          <p:spPr>
            <a:xfrm rot="21481807">
              <a:off x="240038" y="352632"/>
              <a:ext cx="9358417" cy="9784305"/>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23808"/>
            <a:stretch>
              <a:fillRect/>
            </a:stretch>
          </p:blipFill>
          <p:spPr>
            <a:xfrm rot="-118193">
              <a:off x="9271912" y="157954"/>
              <a:ext cx="9358417" cy="9784304"/>
            </a:xfrm>
            <a:prstGeom prst="rect">
              <a:avLst/>
            </a:prstGeom>
          </p:spPr>
        </p:pic>
      </p:gr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428729" y="-384308"/>
            <a:ext cx="2211038" cy="2615206"/>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4912457">
            <a:off x="-223632" y="6747017"/>
            <a:ext cx="3522982" cy="3585733"/>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58429" y="259128"/>
            <a:ext cx="1296626" cy="1212345"/>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054289">
            <a:off x="16638567" y="8783211"/>
            <a:ext cx="2034702" cy="665902"/>
          </a:xfrm>
          <a:prstGeom prst="rect">
            <a:avLst/>
          </a:prstGeom>
        </p:spPr>
      </p:pic>
      <p:pic>
        <p:nvPicPr>
          <p:cNvPr id="10"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605585">
            <a:off x="16278466" y="3418026"/>
            <a:ext cx="614106" cy="1036466"/>
          </a:xfrm>
          <a:prstGeom prst="rect">
            <a:avLst/>
          </a:prstGeom>
        </p:spPr>
      </p:pic>
      <p:sp>
        <p:nvSpPr>
          <p:cNvPr id="11" name="TextBox 10"/>
          <p:cNvSpPr txBox="1"/>
          <p:nvPr/>
        </p:nvSpPr>
        <p:spPr>
          <a:xfrm>
            <a:off x="1675583" y="1471473"/>
            <a:ext cx="3962400" cy="861774"/>
          </a:xfrm>
          <a:prstGeom prst="rect">
            <a:avLst/>
          </a:prstGeom>
          <a:noFill/>
        </p:spPr>
        <p:txBody>
          <a:bodyPr wrap="square" rtlCol="0">
            <a:spAutoFit/>
          </a:bodyPr>
          <a:lstStyle/>
          <a:p>
            <a:r>
              <a:rPr lang="en-US" sz="5000" b="1" smtClean="0">
                <a:latin typeface="Arial" panose="020B0604020202020204" pitchFamily="34" charset="0"/>
                <a:cs typeface="Arial" panose="020B0604020202020204" pitchFamily="34" charset="0"/>
              </a:rPr>
              <a:t>KHỞI ĐỘNG</a:t>
            </a:r>
            <a:endParaRPr lang="en-US" sz="5000" b="1">
              <a:latin typeface="Arial" panose="020B0604020202020204" pitchFamily="34" charset="0"/>
              <a:cs typeface="Arial" panose="020B0604020202020204" pitchFamily="34" charset="0"/>
            </a:endParaRPr>
          </a:p>
        </p:txBody>
      </p:sp>
      <p:sp>
        <p:nvSpPr>
          <p:cNvPr id="16" name="TextBox 15"/>
          <p:cNvSpPr txBox="1"/>
          <p:nvPr/>
        </p:nvSpPr>
        <p:spPr>
          <a:xfrm>
            <a:off x="1954535" y="2914555"/>
            <a:ext cx="7657747" cy="5632311"/>
          </a:xfrm>
          <a:prstGeom prst="rect">
            <a:avLst/>
          </a:prstGeom>
          <a:noFill/>
        </p:spPr>
        <p:txBody>
          <a:bodyPr wrap="square" rtlCol="0">
            <a:spAutoFit/>
          </a:bodyPr>
          <a:lstStyle/>
          <a:p>
            <a:pPr marL="457200" indent="-457200" algn="just">
              <a:lnSpc>
                <a:spcPct val="150000"/>
              </a:lnSpc>
              <a:buFont typeface="Wingdings" panose="05000000000000000000" pitchFamily="2" charset="2"/>
              <a:buChar char="Ø"/>
            </a:pPr>
            <a:r>
              <a:rPr lang="en-US" sz="4000" smtClean="0">
                <a:latin typeface="Arial" panose="020B0604020202020204" pitchFamily="34" charset="0"/>
                <a:cs typeface="Arial" panose="020B0604020202020204" pitchFamily="34" charset="0"/>
              </a:rPr>
              <a:t>Con người thật thà, chất phác.</a:t>
            </a:r>
          </a:p>
          <a:p>
            <a:pPr marL="457200" indent="-457200" algn="just">
              <a:lnSpc>
                <a:spcPct val="150000"/>
              </a:lnSpc>
              <a:buFont typeface="Wingdings" panose="05000000000000000000" pitchFamily="2" charset="2"/>
              <a:buChar char="Ø"/>
            </a:pPr>
            <a:r>
              <a:rPr lang="en-US" sz="4000" smtClean="0">
                <a:latin typeface="Arial" panose="020B0604020202020204" pitchFamily="34" charset="0"/>
                <a:cs typeface="Arial" panose="020B0604020202020204" pitchFamily="34" charset="0"/>
              </a:rPr>
              <a:t>Sự chân thành, không dối trá, luôn phóng khoáng với mọi người.</a:t>
            </a:r>
          </a:p>
          <a:p>
            <a:pPr marL="457200" indent="-457200" algn="just">
              <a:lnSpc>
                <a:spcPct val="150000"/>
              </a:lnSpc>
              <a:buFont typeface="Wingdings" panose="05000000000000000000" pitchFamily="2" charset="2"/>
              <a:buChar char="Ø"/>
            </a:pPr>
            <a:r>
              <a:rPr lang="en-US" sz="4000" smtClean="0">
                <a:latin typeface="Arial" panose="020B0604020202020204" pitchFamily="34" charset="0"/>
                <a:cs typeface="Arial" panose="020B0604020202020204" pitchFamily="34" charset="0"/>
              </a:rPr>
              <a:t>Luôn mang trong mình tình nồng nàn yêu nước.</a:t>
            </a:r>
            <a:endParaRPr lang="en-US" sz="4000">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14"/>
          <a:srcRect l="19605"/>
          <a:stretch/>
        </p:blipFill>
        <p:spPr>
          <a:xfrm>
            <a:off x="9755546" y="2668796"/>
            <a:ext cx="6709787" cy="6123830"/>
          </a:xfrm>
          <a:prstGeom prst="ellipse">
            <a:avLst/>
          </a:prstGeom>
        </p:spPr>
      </p:pic>
      <p:sp>
        <p:nvSpPr>
          <p:cNvPr id="12" name="TextBox 11"/>
          <p:cNvSpPr txBox="1"/>
          <p:nvPr/>
        </p:nvSpPr>
        <p:spPr>
          <a:xfrm>
            <a:off x="10746498" y="9109770"/>
            <a:ext cx="4800600" cy="630942"/>
          </a:xfrm>
          <a:prstGeom prst="rect">
            <a:avLst/>
          </a:prstGeom>
          <a:noFill/>
        </p:spPr>
        <p:txBody>
          <a:bodyPr wrap="square" rtlCol="0">
            <a:spAutoFit/>
          </a:bodyPr>
          <a:lstStyle/>
          <a:p>
            <a:pPr algn="ctr"/>
            <a:r>
              <a:rPr lang="en-US" sz="3500" b="1" smtClean="0">
                <a:solidFill>
                  <a:srgbClr val="002060"/>
                </a:solidFill>
                <a:latin typeface="Arial" panose="020B0604020202020204" pitchFamily="34" charset="0"/>
                <a:cs typeface="Arial" panose="020B0604020202020204" pitchFamily="34" charset="0"/>
              </a:rPr>
              <a:t>Con người Nam Bộ</a:t>
            </a:r>
            <a:endParaRPr lang="en-US" sz="3500" b="1">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69055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additive="base">
                                        <p:cTn id="10" dur="500" fill="hold"/>
                                        <p:tgtEl>
                                          <p:spTgt spid="12"/>
                                        </p:tgtEl>
                                        <p:attrNameLst>
                                          <p:attrName>ppt_x</p:attrName>
                                        </p:attrNameLst>
                                      </p:cBhvr>
                                      <p:tavLst>
                                        <p:tav tm="0">
                                          <p:val>
                                            <p:strVal val="#ppt_x"/>
                                          </p:val>
                                        </p:tav>
                                        <p:tav tm="100000">
                                          <p:val>
                                            <p:strVal val="#ppt_x"/>
                                          </p:val>
                                        </p:tav>
                                      </p:tavLst>
                                    </p:anim>
                                    <p:anim calcmode="lin" valueType="num">
                                      <p:cBhvr additive="base">
                                        <p:cTn id="1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16">
                                            <p:txEl>
                                              <p:pRg st="0" end="0"/>
                                            </p:txEl>
                                          </p:spTgt>
                                        </p:tgtEl>
                                        <p:attrNameLst>
                                          <p:attrName>style.visibility</p:attrName>
                                        </p:attrNameLst>
                                      </p:cBhvr>
                                      <p:to>
                                        <p:strVal val="visible"/>
                                      </p:to>
                                    </p:set>
                                    <p:anim calcmode="lin" valueType="num">
                                      <p:cBhvr additive="base">
                                        <p:cTn id="16"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6">
                                            <p:txEl>
                                              <p:pRg st="1" end="1"/>
                                            </p:txEl>
                                          </p:spTgt>
                                        </p:tgtEl>
                                        <p:attrNameLst>
                                          <p:attrName>style.visibility</p:attrName>
                                        </p:attrNameLst>
                                      </p:cBhvr>
                                      <p:to>
                                        <p:strVal val="visible"/>
                                      </p:to>
                                    </p:set>
                                    <p:anim calcmode="lin" valueType="num">
                                      <p:cBhvr additive="base">
                                        <p:cTn id="22"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6">
                                            <p:txEl>
                                              <p:pRg st="2" end="2"/>
                                            </p:txEl>
                                          </p:spTgt>
                                        </p:tgtEl>
                                        <p:attrNameLst>
                                          <p:attrName>style.visibility</p:attrName>
                                        </p:attrNameLst>
                                      </p:cBhvr>
                                      <p:to>
                                        <p:strVal val="visible"/>
                                      </p:to>
                                    </p:set>
                                    <p:anim calcmode="lin" valueType="num">
                                      <p:cBhvr additive="base">
                                        <p:cTn id="2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C2A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26406"/>
          <a:stretch>
            <a:fillRect/>
          </a:stretch>
        </p:blipFill>
        <p:spPr>
          <a:xfrm>
            <a:off x="1981200" y="-2863820"/>
            <a:ext cx="14325599" cy="1070932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305099">
            <a:off x="131041" y="7409882"/>
            <a:ext cx="2993283" cy="3089840"/>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357178">
            <a:off x="15149404" y="7254552"/>
            <a:ext cx="2324706" cy="3400501"/>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76173" y="4070068"/>
            <a:ext cx="1204873" cy="1073432"/>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2999684">
            <a:off x="8164843" y="9304457"/>
            <a:ext cx="1958314" cy="640903"/>
          </a:xfrm>
          <a:prstGeom prst="rect">
            <a:avLst/>
          </a:prstGeom>
        </p:spPr>
      </p:pic>
      <p:pic>
        <p:nvPicPr>
          <p:cNvPr id="7" name="Picture 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605585">
            <a:off x="13760899" y="2547243"/>
            <a:ext cx="756373" cy="1276579"/>
          </a:xfrm>
          <a:prstGeom prst="rect">
            <a:avLst/>
          </a:prstGeom>
        </p:spPr>
      </p:pic>
      <p:pic>
        <p:nvPicPr>
          <p:cNvPr id="8" name="Picture 8"/>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6755844" y="1028700"/>
            <a:ext cx="1006913" cy="941464"/>
          </a:xfrm>
          <a:prstGeom prst="rect">
            <a:avLst/>
          </a:prstGeom>
        </p:spPr>
      </p:pic>
      <p:sp>
        <p:nvSpPr>
          <p:cNvPr id="10" name="TextBox 10"/>
          <p:cNvSpPr txBox="1"/>
          <p:nvPr/>
        </p:nvSpPr>
        <p:spPr>
          <a:xfrm>
            <a:off x="2313481" y="4070068"/>
            <a:ext cx="13661035" cy="3462486"/>
          </a:xfrm>
          <a:prstGeom prst="rect">
            <a:avLst/>
          </a:prstGeom>
        </p:spPr>
        <p:txBody>
          <a:bodyPr wrap="square" lIns="0" tIns="0" rIns="0" bIns="0" rtlCol="0" anchor="t">
            <a:spAutoFit/>
          </a:bodyPr>
          <a:lstStyle/>
          <a:p>
            <a:pPr algn="ctr">
              <a:lnSpc>
                <a:spcPct val="150000"/>
              </a:lnSpc>
            </a:pPr>
            <a:r>
              <a:rPr lang="vi-VN" sz="5000" b="1">
                <a:cs typeface="Arial" panose="020B0604020202020204" pitchFamily="34" charset="0"/>
              </a:rPr>
              <a:t>TIẾT….: VĂN BẢN 1. </a:t>
            </a:r>
            <a:endParaRPr lang="en-US" sz="5000" b="1" smtClean="0">
              <a:cs typeface="Arial" panose="020B0604020202020204" pitchFamily="34" charset="0"/>
            </a:endParaRPr>
          </a:p>
          <a:p>
            <a:pPr algn="ctr">
              <a:lnSpc>
                <a:spcPct val="150000"/>
              </a:lnSpc>
            </a:pPr>
            <a:r>
              <a:rPr lang="vi-VN" sz="5000" b="1" smtClean="0">
                <a:cs typeface="Arial" panose="020B0604020202020204" pitchFamily="34" charset="0"/>
              </a:rPr>
              <a:t>THIÊN </a:t>
            </a:r>
            <a:r>
              <a:rPr lang="vi-VN" sz="5000" b="1">
                <a:cs typeface="Arial" panose="020B0604020202020204" pitchFamily="34" charset="0"/>
              </a:rPr>
              <a:t>NHIÊN VÀ CON NGƯỜI </a:t>
            </a:r>
            <a:endParaRPr lang="en-US" sz="5000" b="1" smtClean="0">
              <a:cs typeface="Arial" panose="020B0604020202020204" pitchFamily="34" charset="0"/>
            </a:endParaRPr>
          </a:p>
          <a:p>
            <a:pPr algn="ctr">
              <a:lnSpc>
                <a:spcPct val="150000"/>
              </a:lnSpc>
            </a:pPr>
            <a:r>
              <a:rPr lang="vi-VN" sz="5000" b="1" smtClean="0">
                <a:cs typeface="Arial" panose="020B0604020202020204" pitchFamily="34" charset="0"/>
              </a:rPr>
              <a:t>TRONG </a:t>
            </a:r>
            <a:r>
              <a:rPr lang="vi-VN" sz="5000" b="1">
                <a:cs typeface="Arial" panose="020B0604020202020204" pitchFamily="34" charset="0"/>
              </a:rPr>
              <a:t>TRUYỆN ĐẤT RỪNG PHƯƠNG NAM</a:t>
            </a:r>
            <a:endParaRPr lang="en-US" sz="5000" b="1">
              <a:latin typeface="Arial" panose="020B0604020202020204" pitchFamily="34" charset="0"/>
              <a:cs typeface="Arial" panose="020B0604020202020204" pitchFamily="34" charset="0"/>
            </a:endParaRPr>
          </a:p>
        </p:txBody>
      </p:sp>
      <p:sp>
        <p:nvSpPr>
          <p:cNvPr id="11" name="Flowchart: Terminator 10"/>
          <p:cNvSpPr/>
          <p:nvPr/>
        </p:nvSpPr>
        <p:spPr>
          <a:xfrm>
            <a:off x="5905498" y="2529725"/>
            <a:ext cx="6477000" cy="1128656"/>
          </a:xfrm>
          <a:prstGeom prst="flowChartTerminator">
            <a:avLst/>
          </a:prstGeom>
          <a:solidFill>
            <a:schemeClr val="tx2">
              <a:lumMod val="20000"/>
              <a:lumOff val="80000"/>
            </a:schemeClr>
          </a:solidFill>
          <a:ln>
            <a:solidFill>
              <a:schemeClr val="tx2">
                <a:lumMod val="60000"/>
                <a:lumOff val="4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b="1" smtClean="0">
                <a:solidFill>
                  <a:schemeClr val="tx1"/>
                </a:solidFill>
                <a:latin typeface="Arial" panose="020B0604020202020204" pitchFamily="34" charset="0"/>
                <a:cs typeface="Arial" panose="020B0604020202020204" pitchFamily="34" charset="0"/>
              </a:rPr>
              <a:t>BÀI 4</a:t>
            </a:r>
            <a:endParaRPr lang="en-US" sz="5500" b="1">
              <a:solidFill>
                <a:schemeClr val="tx1"/>
              </a:solidFill>
              <a:latin typeface="Arial" panose="020B0604020202020204" pitchFamily="34" charset="0"/>
              <a:cs typeface="Arial"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14"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29629" r="32067"/>
          <a:stretch>
            <a:fillRect/>
          </a:stretch>
        </p:blipFill>
        <p:spPr>
          <a:xfrm rot="2012895">
            <a:off x="1071616" y="7988461"/>
            <a:ext cx="1976384" cy="2083765"/>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667000" y="471827"/>
            <a:ext cx="13335000" cy="9585833"/>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4153574" y="22860"/>
            <a:ext cx="1689987" cy="1998909"/>
          </a:xfrm>
          <a:prstGeom prst="rect">
            <a:avLst/>
          </a:prstGeom>
        </p:spPr>
      </p:pic>
      <p:sp>
        <p:nvSpPr>
          <p:cNvPr id="9" name="TextBox 9"/>
          <p:cNvSpPr txBox="1"/>
          <p:nvPr/>
        </p:nvSpPr>
        <p:spPr>
          <a:xfrm>
            <a:off x="6163007" y="933700"/>
            <a:ext cx="6342986" cy="973087"/>
          </a:xfrm>
          <a:prstGeom prst="rect">
            <a:avLst/>
          </a:prstGeom>
        </p:spPr>
        <p:txBody>
          <a:bodyPr lIns="0" tIns="0" rIns="0" bIns="0" rtlCol="0" anchor="t">
            <a:spAutoFit/>
          </a:bodyPr>
          <a:lstStyle/>
          <a:p>
            <a:pPr algn="ctr">
              <a:lnSpc>
                <a:spcPts val="8640"/>
              </a:lnSpc>
              <a:spcBef>
                <a:spcPct val="0"/>
              </a:spcBef>
            </a:pPr>
            <a:r>
              <a:rPr lang="en-US" sz="5000" b="1" smtClean="0">
                <a:latin typeface="Arial" panose="020B0604020202020204" pitchFamily="34" charset="0"/>
                <a:cs typeface="Arial" panose="020B0604020202020204" pitchFamily="34" charset="0"/>
              </a:rPr>
              <a:t>NỘI DUNG BÀI HỌC</a:t>
            </a:r>
            <a:endParaRPr lang="en-US" sz="5000" b="1">
              <a:latin typeface="Arial" panose="020B0604020202020204" pitchFamily="34" charset="0"/>
              <a:cs typeface="Arial" panose="020B0604020202020204" pitchFamily="34" charset="0"/>
            </a:endParaRPr>
          </a:p>
        </p:txBody>
      </p:sp>
      <p:pic>
        <p:nvPicPr>
          <p:cNvPr id="12"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9962778">
            <a:off x="-859739" y="-771134"/>
            <a:ext cx="3613232" cy="3423537"/>
          </a:xfrm>
          <a:prstGeom prst="rect">
            <a:avLst/>
          </a:prstGeom>
        </p:spPr>
      </p:pic>
      <p:sp>
        <p:nvSpPr>
          <p:cNvPr id="4" name="TextBox 3"/>
          <p:cNvSpPr txBox="1"/>
          <p:nvPr/>
        </p:nvSpPr>
        <p:spPr>
          <a:xfrm>
            <a:off x="2971800" y="2090267"/>
            <a:ext cx="12725400" cy="7478970"/>
          </a:xfrm>
          <a:prstGeom prst="rect">
            <a:avLst/>
          </a:prstGeom>
          <a:noFill/>
        </p:spPr>
        <p:txBody>
          <a:bodyPr wrap="square" rtlCol="0">
            <a:spAutoFit/>
          </a:bodyPr>
          <a:lstStyle/>
          <a:p>
            <a:pPr>
              <a:lnSpc>
                <a:spcPct val="150000"/>
              </a:lnSpc>
            </a:pPr>
            <a:r>
              <a:rPr lang="en-US" sz="4000" b="1" smtClean="0">
                <a:latin typeface="Arial" panose="020B0604020202020204" pitchFamily="34" charset="0"/>
                <a:cs typeface="Arial" panose="020B0604020202020204" pitchFamily="34" charset="0"/>
              </a:rPr>
              <a:t>I. TÌM HIỂU CHUNG</a:t>
            </a:r>
          </a:p>
          <a:p>
            <a:pPr marL="742950" indent="-742950">
              <a:lnSpc>
                <a:spcPct val="150000"/>
              </a:lnSpc>
              <a:buFont typeface="+mj-lt"/>
              <a:buAutoNum type="arabicPeriod"/>
            </a:pPr>
            <a:r>
              <a:rPr lang="en-US" sz="4000" smtClean="0">
                <a:latin typeface="Arial" panose="020B0604020202020204" pitchFamily="34" charset="0"/>
                <a:cs typeface="Arial" panose="020B0604020202020204" pitchFamily="34" charset="0"/>
              </a:rPr>
              <a:t>Tác giả, tác phẩm</a:t>
            </a:r>
          </a:p>
          <a:p>
            <a:pPr marL="742950" indent="-742950">
              <a:lnSpc>
                <a:spcPct val="150000"/>
              </a:lnSpc>
              <a:buFont typeface="+mj-lt"/>
              <a:buAutoNum type="arabicPeriod"/>
            </a:pPr>
            <a:r>
              <a:rPr lang="en-US" sz="4000" smtClean="0">
                <a:latin typeface="Arial" panose="020B0604020202020204" pitchFamily="34" charset="0"/>
                <a:cs typeface="Arial" panose="020B0604020202020204" pitchFamily="34" charset="0"/>
              </a:rPr>
              <a:t>Tìm hiểu khái quát về tác phẩm</a:t>
            </a:r>
          </a:p>
          <a:p>
            <a:pPr>
              <a:lnSpc>
                <a:spcPct val="150000"/>
              </a:lnSpc>
            </a:pPr>
            <a:r>
              <a:rPr lang="en-US" sz="4000" b="1" smtClean="0">
                <a:latin typeface="Arial" panose="020B0604020202020204" pitchFamily="34" charset="0"/>
                <a:cs typeface="Arial" panose="020B0604020202020204" pitchFamily="34" charset="0"/>
              </a:rPr>
              <a:t>II. TÌM HIỂU CHI TIẾT</a:t>
            </a:r>
          </a:p>
          <a:p>
            <a:pPr marL="742950" lvl="0" indent="-742950">
              <a:lnSpc>
                <a:spcPct val="150000"/>
              </a:lnSpc>
              <a:buFont typeface="+mj-lt"/>
              <a:buAutoNum type="arabicPeriod"/>
            </a:pPr>
            <a:r>
              <a:rPr lang="en-US" sz="4000" smtClean="0">
                <a:latin typeface="Arial" panose="020B0604020202020204" pitchFamily="34" charset="0"/>
                <a:cs typeface="Arial" panose="020B0604020202020204" pitchFamily="34" charset="0"/>
              </a:rPr>
              <a:t>Thiên nhiên phong phú trong đất rừng phương Nam</a:t>
            </a:r>
            <a:endParaRPr lang="en-US" sz="4000">
              <a:latin typeface="Arial" panose="020B0604020202020204" pitchFamily="34" charset="0"/>
              <a:cs typeface="Arial" panose="020B0604020202020204" pitchFamily="34" charset="0"/>
            </a:endParaRPr>
          </a:p>
          <a:p>
            <a:pPr marL="742950" lvl="0" indent="-742950">
              <a:lnSpc>
                <a:spcPct val="150000"/>
              </a:lnSpc>
              <a:buFont typeface="+mj-lt"/>
              <a:buAutoNum type="arabicPeriod"/>
            </a:pPr>
            <a:r>
              <a:rPr lang="en-US" sz="4000" smtClean="0">
                <a:latin typeface="Arial" panose="020B0604020202020204" pitchFamily="34" charset="0"/>
                <a:cs typeface="Arial" panose="020B0604020202020204" pitchFamily="34" charset="0"/>
              </a:rPr>
              <a:t>Các nhân vật được nhắc đến</a:t>
            </a:r>
            <a:endParaRPr lang="en-US" sz="4000">
              <a:latin typeface="Arial" panose="020B0604020202020204" pitchFamily="34" charset="0"/>
              <a:cs typeface="Arial" panose="020B0604020202020204" pitchFamily="34" charset="0"/>
            </a:endParaRPr>
          </a:p>
          <a:p>
            <a:pPr marL="742950" indent="-742950">
              <a:lnSpc>
                <a:spcPct val="150000"/>
              </a:lnSpc>
              <a:buFont typeface="+mj-lt"/>
              <a:buAutoNum type="arabicPeriod"/>
            </a:pPr>
            <a:r>
              <a:rPr lang="en-US" sz="4000" smtClean="0">
                <a:latin typeface="Arial" panose="020B0604020202020204" pitchFamily="34" charset="0"/>
                <a:cs typeface="Arial" panose="020B0604020202020204" pitchFamily="34" charset="0"/>
              </a:rPr>
              <a:t>Một số lí lẽ và dẫn chứng</a:t>
            </a:r>
            <a:endParaRPr lang="en-US" sz="4000">
              <a:latin typeface="Arial" panose="020B0604020202020204" pitchFamily="34" charset="0"/>
              <a:cs typeface="Arial" panose="020B0604020202020204" pitchFamily="34" charset="0"/>
            </a:endParaRPr>
          </a:p>
          <a:p>
            <a:pPr>
              <a:lnSpc>
                <a:spcPct val="150000"/>
              </a:lnSpc>
            </a:pPr>
            <a:r>
              <a:rPr lang="en-US" sz="4000" b="1" smtClean="0">
                <a:latin typeface="Arial" panose="020B0604020202020204" pitchFamily="34" charset="0"/>
                <a:cs typeface="Arial" panose="020B0604020202020204" pitchFamily="34" charset="0"/>
              </a:rPr>
              <a:t>III. TỔNG KẾT</a:t>
            </a:r>
          </a:p>
        </p:txBody>
      </p:sp>
      <p:pic>
        <p:nvPicPr>
          <p:cNvPr id="13" name="Picture 3"/>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7888417">
            <a:off x="13813768" y="8572058"/>
            <a:ext cx="3005466" cy="1005465"/>
          </a:xfrm>
          <a:prstGeom prst="rect">
            <a:avLst/>
          </a:prstGeom>
        </p:spPr>
      </p:pic>
      <p:pic>
        <p:nvPicPr>
          <p:cNvPr id="15" name="Picture 6"/>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4579220" y="3101342"/>
            <a:ext cx="3079240" cy="1077734"/>
          </a:xfrm>
          <a:prstGeom prst="rect">
            <a:avLst/>
          </a:prstGeom>
        </p:spPr>
      </p:pic>
    </p:spTree>
    <p:extLst>
      <p:ext uri="{BB962C8B-B14F-4D97-AF65-F5344CB8AC3E}">
        <p14:creationId xmlns:p14="http://schemas.microsoft.com/office/powerpoint/2010/main" val="369832183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additive="base">
                                        <p:cTn id="3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 calcmode="lin" valueType="num">
                                      <p:cBhvr additive="base">
                                        <p:cTn id="3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anim calcmode="lin" valueType="num">
                                      <p:cBhvr additive="base">
                                        <p:cTn id="4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 calcmode="lin" valueType="num">
                                      <p:cBhvr additive="base">
                                        <p:cTn id="4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
                                            <p:txEl>
                                              <p:pRg st="7" end="7"/>
                                            </p:txEl>
                                          </p:spTgt>
                                        </p:tgtEl>
                                        <p:attrNameLst>
                                          <p:attrName>style.visibility</p:attrName>
                                        </p:attrNameLst>
                                      </p:cBhvr>
                                      <p:to>
                                        <p:strVal val="visible"/>
                                      </p:to>
                                    </p:set>
                                    <p:anim calcmode="lin" valueType="num">
                                      <p:cBhvr additive="base">
                                        <p:cTn id="5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grpSp>
        <p:nvGrpSpPr>
          <p:cNvPr id="2" name="Group 2"/>
          <p:cNvGrpSpPr/>
          <p:nvPr/>
        </p:nvGrpSpPr>
        <p:grpSpPr>
          <a:xfrm rot="171383">
            <a:off x="1128448" y="731595"/>
            <a:ext cx="16029606" cy="9249680"/>
            <a:chOff x="240038" y="157954"/>
            <a:chExt cx="18390291" cy="9978983"/>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23808"/>
            <a:stretch>
              <a:fillRect/>
            </a:stretch>
          </p:blipFill>
          <p:spPr>
            <a:xfrm rot="21481807">
              <a:off x="240038" y="352632"/>
              <a:ext cx="9358417" cy="9784305"/>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23808"/>
            <a:stretch>
              <a:fillRect/>
            </a:stretch>
          </p:blipFill>
          <p:spPr>
            <a:xfrm rot="-118193">
              <a:off x="9271912" y="157954"/>
              <a:ext cx="9358417" cy="9784304"/>
            </a:xfrm>
            <a:prstGeom prst="rect">
              <a:avLst/>
            </a:prstGeom>
          </p:spPr>
        </p:pic>
      </p:gr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428729" y="-384308"/>
            <a:ext cx="2211038" cy="2615206"/>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4912457">
            <a:off x="-223632" y="6747017"/>
            <a:ext cx="3522982" cy="3585733"/>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58429" y="259128"/>
            <a:ext cx="1296626" cy="1212345"/>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054289">
            <a:off x="16638567" y="8783211"/>
            <a:ext cx="2034702" cy="665902"/>
          </a:xfrm>
          <a:prstGeom prst="rect">
            <a:avLst/>
          </a:prstGeom>
        </p:spPr>
      </p:pic>
      <p:pic>
        <p:nvPicPr>
          <p:cNvPr id="10"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605585">
            <a:off x="16278466" y="3418026"/>
            <a:ext cx="614106" cy="1036466"/>
          </a:xfrm>
          <a:prstGeom prst="rect">
            <a:avLst/>
          </a:prstGeom>
        </p:spPr>
      </p:pic>
      <p:sp>
        <p:nvSpPr>
          <p:cNvPr id="11" name="TextBox 10"/>
          <p:cNvSpPr txBox="1"/>
          <p:nvPr/>
        </p:nvSpPr>
        <p:spPr>
          <a:xfrm>
            <a:off x="1675583" y="1531524"/>
            <a:ext cx="5635714" cy="861774"/>
          </a:xfrm>
          <a:prstGeom prst="rect">
            <a:avLst/>
          </a:prstGeom>
          <a:noFill/>
        </p:spPr>
        <p:txBody>
          <a:bodyPr wrap="square" rtlCol="0">
            <a:spAutoFit/>
          </a:bodyPr>
          <a:lstStyle/>
          <a:p>
            <a:r>
              <a:rPr lang="en-US" sz="5000" b="1" smtClean="0">
                <a:latin typeface="Arial" panose="020B0604020202020204" pitchFamily="34" charset="0"/>
                <a:cs typeface="Arial" panose="020B0604020202020204" pitchFamily="34" charset="0"/>
              </a:rPr>
              <a:t>I. Tìm hiểu chung</a:t>
            </a:r>
            <a:endParaRPr lang="en-US" sz="5000" b="1">
              <a:latin typeface="Arial" panose="020B0604020202020204" pitchFamily="34" charset="0"/>
              <a:cs typeface="Arial" panose="020B0604020202020204" pitchFamily="34" charset="0"/>
            </a:endParaRPr>
          </a:p>
        </p:txBody>
      </p:sp>
      <p:sp>
        <p:nvSpPr>
          <p:cNvPr id="16" name="TextBox 15"/>
          <p:cNvSpPr txBox="1"/>
          <p:nvPr/>
        </p:nvSpPr>
        <p:spPr>
          <a:xfrm>
            <a:off x="1607888" y="2476642"/>
            <a:ext cx="7657747" cy="901593"/>
          </a:xfrm>
          <a:prstGeom prst="rect">
            <a:avLst/>
          </a:prstGeom>
          <a:noFill/>
        </p:spPr>
        <p:txBody>
          <a:bodyPr wrap="square" rtlCol="0">
            <a:spAutoFit/>
          </a:bodyPr>
          <a:lstStyle/>
          <a:p>
            <a:pPr algn="just">
              <a:lnSpc>
                <a:spcPct val="150000"/>
              </a:lnSpc>
            </a:pPr>
            <a:r>
              <a:rPr lang="en-US" sz="4000" b="1" smtClean="0">
                <a:solidFill>
                  <a:srgbClr val="FF0000"/>
                </a:solidFill>
                <a:latin typeface="Arial" panose="020B0604020202020204" pitchFamily="34" charset="0"/>
                <a:cs typeface="Arial" panose="020B0604020202020204" pitchFamily="34" charset="0"/>
              </a:rPr>
              <a:t>1. Tác giả, tác phẩm</a:t>
            </a:r>
            <a:endParaRPr lang="en-US" sz="4000" b="1">
              <a:solidFill>
                <a:srgbClr val="FF0000"/>
              </a:solidFill>
              <a:latin typeface="Arial" panose="020B0604020202020204" pitchFamily="34" charset="0"/>
              <a:cs typeface="Arial" panose="020B0604020202020204" pitchFamily="34" charset="0"/>
            </a:endParaRPr>
          </a:p>
        </p:txBody>
      </p:sp>
      <p:sp>
        <p:nvSpPr>
          <p:cNvPr id="12" name="TextBox 11"/>
          <p:cNvSpPr txBox="1"/>
          <p:nvPr/>
        </p:nvSpPr>
        <p:spPr>
          <a:xfrm>
            <a:off x="1702962" y="3599639"/>
            <a:ext cx="3733800" cy="707886"/>
          </a:xfrm>
          <a:prstGeom prst="rect">
            <a:avLst/>
          </a:prstGeom>
          <a:noFill/>
        </p:spPr>
        <p:txBody>
          <a:bodyPr wrap="square" rtlCol="0">
            <a:spAutoFit/>
          </a:bodyPr>
          <a:lstStyle/>
          <a:p>
            <a:r>
              <a:rPr lang="en-US" sz="4000" b="1" smtClean="0">
                <a:latin typeface="Arial" panose="020B0604020202020204" pitchFamily="34" charset="0"/>
                <a:cs typeface="Arial" panose="020B0604020202020204" pitchFamily="34" charset="0"/>
              </a:rPr>
              <a:t>a. Tác giả</a:t>
            </a:r>
            <a:endParaRPr lang="en-US" sz="4000" b="1">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14"/>
          <a:stretch>
            <a:fillRect/>
          </a:stretch>
        </p:blipFill>
        <p:spPr>
          <a:xfrm>
            <a:off x="11887200" y="2476642"/>
            <a:ext cx="4446898" cy="5547505"/>
          </a:xfrm>
          <a:prstGeom prst="rect">
            <a:avLst/>
          </a:prstGeom>
        </p:spPr>
      </p:pic>
      <p:pic>
        <p:nvPicPr>
          <p:cNvPr id="15" name="Picture 8"/>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1658600" y="7216380"/>
            <a:ext cx="1615534" cy="1615534"/>
          </a:xfrm>
          <a:prstGeom prst="rect">
            <a:avLst/>
          </a:prstGeom>
        </p:spPr>
      </p:pic>
      <p:sp>
        <p:nvSpPr>
          <p:cNvPr id="14" name="TextBox 13"/>
          <p:cNvSpPr txBox="1"/>
          <p:nvPr/>
        </p:nvSpPr>
        <p:spPr>
          <a:xfrm>
            <a:off x="1933250" y="4474213"/>
            <a:ext cx="9398978" cy="4131900"/>
          </a:xfrm>
          <a:prstGeom prst="rect">
            <a:avLst/>
          </a:prstGeom>
          <a:noFill/>
        </p:spPr>
        <p:txBody>
          <a:bodyPr wrap="square" rtlCol="0">
            <a:spAutoFit/>
          </a:bodyPr>
          <a:lstStyle/>
          <a:p>
            <a:pPr marL="285750" indent="-285750">
              <a:lnSpc>
                <a:spcPct val="150000"/>
              </a:lnSpc>
              <a:buFontTx/>
              <a:buChar char="-"/>
            </a:pPr>
            <a:r>
              <a:rPr lang="en-US" sz="3500" smtClean="0">
                <a:latin typeface="Arial" panose="020B0604020202020204" pitchFamily="34" charset="0"/>
                <a:cs typeface="Arial" panose="020B0604020202020204" pitchFamily="34" charset="0"/>
              </a:rPr>
              <a:t>Bùi Văn Hồng (1931 – 2012)</a:t>
            </a:r>
          </a:p>
          <a:p>
            <a:pPr marL="285750" indent="-285750">
              <a:lnSpc>
                <a:spcPct val="150000"/>
              </a:lnSpc>
              <a:buFontTx/>
              <a:buChar char="-"/>
            </a:pPr>
            <a:r>
              <a:rPr lang="en-US" sz="3500" smtClean="0">
                <a:latin typeface="Arial" panose="020B0604020202020204" pitchFamily="34" charset="0"/>
                <a:cs typeface="Arial" panose="020B0604020202020204" pitchFamily="34" charset="0"/>
              </a:rPr>
              <a:t>Quê </a:t>
            </a:r>
            <a:r>
              <a:rPr lang="en-US" sz="3500">
                <a:latin typeface="Arial" panose="020B0604020202020204" pitchFamily="34" charset="0"/>
                <a:cs typeface="Arial" panose="020B0604020202020204" pitchFamily="34" charset="0"/>
              </a:rPr>
              <a:t>quán: Phù Việt, Thạch Hà, Hà </a:t>
            </a:r>
            <a:r>
              <a:rPr lang="en-US" sz="3500" smtClean="0">
                <a:latin typeface="Arial" panose="020B0604020202020204" pitchFamily="34" charset="0"/>
                <a:cs typeface="Arial" panose="020B0604020202020204" pitchFamily="34" charset="0"/>
              </a:rPr>
              <a:t>Tĩnh</a:t>
            </a:r>
          </a:p>
          <a:p>
            <a:pPr marL="285750" indent="-285750">
              <a:lnSpc>
                <a:spcPct val="150000"/>
              </a:lnSpc>
              <a:buFontTx/>
              <a:buChar char="-"/>
            </a:pPr>
            <a:r>
              <a:rPr lang="en-US" sz="3500" smtClean="0">
                <a:latin typeface="Arial" panose="020B0604020202020204" pitchFamily="34" charset="0"/>
                <a:cs typeface="Arial" panose="020B0604020202020204" pitchFamily="34" charset="0"/>
              </a:rPr>
              <a:t>Tham gia công tác Đoàn, Đảng từ 08/1945 </a:t>
            </a:r>
          </a:p>
          <a:p>
            <a:pPr marL="285750" indent="-285750">
              <a:lnSpc>
                <a:spcPct val="150000"/>
              </a:lnSpc>
              <a:buFontTx/>
              <a:buChar char="-"/>
            </a:pPr>
            <a:r>
              <a:rPr lang="en-US" sz="3500">
                <a:latin typeface="Arial" panose="020B0604020202020204" pitchFamily="34" charset="0"/>
                <a:cs typeface="Arial" panose="020B0604020202020204" pitchFamily="34" charset="0"/>
              </a:rPr>
              <a:t>Năm 1951 ông </a:t>
            </a:r>
            <a:r>
              <a:rPr lang="en-US" sz="3500" smtClean="0">
                <a:latin typeface="Arial" panose="020B0604020202020204" pitchFamily="34" charset="0"/>
                <a:cs typeface="Arial" panose="020B0604020202020204" pitchFamily="34" charset="0"/>
              </a:rPr>
              <a:t>bắt </a:t>
            </a:r>
            <a:r>
              <a:rPr lang="en-US" sz="3500">
                <a:latin typeface="Arial" panose="020B0604020202020204" pitchFamily="34" charset="0"/>
                <a:cs typeface="Arial" panose="020B0604020202020204" pitchFamily="34" charset="0"/>
              </a:rPr>
              <a:t>đầu viết và in các truyện ký, phê bình </a:t>
            </a:r>
            <a:r>
              <a:rPr lang="en-US" sz="3500" smtClean="0">
                <a:latin typeface="Arial" panose="020B0604020202020204" pitchFamily="34" charset="0"/>
                <a:cs typeface="Arial" panose="020B0604020202020204" pitchFamily="34" charset="0"/>
              </a:rPr>
              <a:t>sách</a:t>
            </a:r>
            <a:endParaRPr lang="en-US" sz="35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75315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par>
                                <p:cTn id="25" presetID="16" presetClass="entr" presetSubtype="21"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par>
                                <p:cTn id="28" presetID="16" presetClass="entr" presetSubtype="21"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par>
                                <p:cTn id="31" presetID="16" presetClass="entr" presetSubtype="21"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inVertical)">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4">
                                            <p:txEl>
                                              <p:pRg st="0" end="0"/>
                                            </p:txEl>
                                          </p:spTgt>
                                        </p:tgtEl>
                                        <p:attrNameLst>
                                          <p:attrName>style.visibility</p:attrName>
                                        </p:attrNameLst>
                                      </p:cBhvr>
                                      <p:to>
                                        <p:strVal val="visible"/>
                                      </p:to>
                                    </p:set>
                                    <p:anim calcmode="lin" valueType="num">
                                      <p:cBhvr additive="base">
                                        <p:cTn id="38"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4">
                                            <p:txEl>
                                              <p:pRg st="1" end="1"/>
                                            </p:txEl>
                                          </p:spTgt>
                                        </p:tgtEl>
                                        <p:attrNameLst>
                                          <p:attrName>style.visibility</p:attrName>
                                        </p:attrNameLst>
                                      </p:cBhvr>
                                      <p:to>
                                        <p:strVal val="visible"/>
                                      </p:to>
                                    </p:set>
                                    <p:anim calcmode="lin" valueType="num">
                                      <p:cBhvr additive="base">
                                        <p:cTn id="44"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4">
                                            <p:txEl>
                                              <p:pRg st="2" end="2"/>
                                            </p:txEl>
                                          </p:spTgt>
                                        </p:tgtEl>
                                        <p:attrNameLst>
                                          <p:attrName>style.visibility</p:attrName>
                                        </p:attrNameLst>
                                      </p:cBhvr>
                                      <p:to>
                                        <p:strVal val="visible"/>
                                      </p:to>
                                    </p:set>
                                    <p:anim calcmode="lin" valueType="num">
                                      <p:cBhvr additive="base">
                                        <p:cTn id="50"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14">
                                            <p:txEl>
                                              <p:pRg st="3" end="3"/>
                                            </p:txEl>
                                          </p:spTgt>
                                        </p:tgtEl>
                                        <p:attrNameLst>
                                          <p:attrName>style.visibility</p:attrName>
                                        </p:attrNameLst>
                                      </p:cBhvr>
                                      <p:to>
                                        <p:strVal val="visible"/>
                                      </p:to>
                                    </p:set>
                                    <p:anim calcmode="lin" valueType="num">
                                      <p:cBhvr additive="base">
                                        <p:cTn id="56"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grpSp>
        <p:nvGrpSpPr>
          <p:cNvPr id="2" name="Group 2"/>
          <p:cNvGrpSpPr/>
          <p:nvPr/>
        </p:nvGrpSpPr>
        <p:grpSpPr>
          <a:xfrm rot="171383">
            <a:off x="1128448" y="731595"/>
            <a:ext cx="16029606" cy="9249680"/>
            <a:chOff x="240038" y="157954"/>
            <a:chExt cx="18390291" cy="9978983"/>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23808"/>
            <a:stretch>
              <a:fillRect/>
            </a:stretch>
          </p:blipFill>
          <p:spPr>
            <a:xfrm rot="21481807">
              <a:off x="240038" y="352632"/>
              <a:ext cx="9358417" cy="9784305"/>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23808"/>
            <a:stretch>
              <a:fillRect/>
            </a:stretch>
          </p:blipFill>
          <p:spPr>
            <a:xfrm rot="-118193">
              <a:off x="9271912" y="157954"/>
              <a:ext cx="9358417" cy="9784304"/>
            </a:xfrm>
            <a:prstGeom prst="rect">
              <a:avLst/>
            </a:prstGeom>
          </p:spPr>
        </p:pic>
      </p:gr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428729" y="-384308"/>
            <a:ext cx="2211038" cy="2615206"/>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4912457">
            <a:off x="-223632" y="6747017"/>
            <a:ext cx="3522982" cy="3585733"/>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58429" y="259128"/>
            <a:ext cx="1296626" cy="1212345"/>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054289">
            <a:off x="16638567" y="8783211"/>
            <a:ext cx="2034702" cy="665902"/>
          </a:xfrm>
          <a:prstGeom prst="rect">
            <a:avLst/>
          </a:prstGeom>
        </p:spPr>
      </p:pic>
      <p:pic>
        <p:nvPicPr>
          <p:cNvPr id="10"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605585">
            <a:off x="16278466" y="3418026"/>
            <a:ext cx="614106" cy="1036466"/>
          </a:xfrm>
          <a:prstGeom prst="rect">
            <a:avLst/>
          </a:prstGeom>
        </p:spPr>
      </p:pic>
      <p:sp>
        <p:nvSpPr>
          <p:cNvPr id="5" name="TextBox 4"/>
          <p:cNvSpPr txBox="1"/>
          <p:nvPr/>
        </p:nvSpPr>
        <p:spPr>
          <a:xfrm>
            <a:off x="2054212" y="1780698"/>
            <a:ext cx="14299519" cy="7363554"/>
          </a:xfrm>
          <a:prstGeom prst="rect">
            <a:avLst/>
          </a:prstGeom>
          <a:noFill/>
        </p:spPr>
        <p:txBody>
          <a:bodyPr wrap="square" rtlCol="0">
            <a:spAutoFit/>
          </a:bodyPr>
          <a:lstStyle/>
          <a:p>
            <a:pPr marL="457200" indent="-457200">
              <a:lnSpc>
                <a:spcPct val="150000"/>
              </a:lnSpc>
              <a:buFont typeface="Wingdings" panose="05000000000000000000" pitchFamily="2" charset="2"/>
              <a:buChar char="Ø"/>
            </a:pPr>
            <a:r>
              <a:rPr lang="en-US" sz="3500" b="1" smtClean="0">
                <a:latin typeface="Arial" panose="020B0604020202020204" pitchFamily="34" charset="0"/>
                <a:cs typeface="Arial" panose="020B0604020202020204" pitchFamily="34" charset="0"/>
              </a:rPr>
              <a:t>Các tác phẩm chính:</a:t>
            </a:r>
          </a:p>
          <a:p>
            <a:pPr marL="457200" indent="-457200">
              <a:lnSpc>
                <a:spcPct val="150000"/>
              </a:lnSpc>
              <a:buFontTx/>
              <a:buChar char="-"/>
            </a:pPr>
            <a:r>
              <a:rPr lang="en-US" sz="3500" smtClean="0">
                <a:latin typeface="Arial" panose="020B0604020202020204" pitchFamily="34" charset="0"/>
                <a:cs typeface="Arial" panose="020B0604020202020204" pitchFamily="34" charset="0"/>
              </a:rPr>
              <a:t>Trên </a:t>
            </a:r>
            <a:r>
              <a:rPr lang="en-US" sz="3500">
                <a:latin typeface="Arial" panose="020B0604020202020204" pitchFamily="34" charset="0"/>
                <a:cs typeface="Arial" panose="020B0604020202020204" pitchFamily="34" charset="0"/>
              </a:rPr>
              <a:t>đất Cẩm Bình (truyện ký, 1968</a:t>
            </a:r>
            <a:r>
              <a:rPr lang="en-US" sz="3500" smtClean="0">
                <a:latin typeface="Arial" panose="020B0604020202020204" pitchFamily="34" charset="0"/>
                <a:cs typeface="Arial" panose="020B0604020202020204" pitchFamily="34" charset="0"/>
              </a:rPr>
              <a:t>)</a:t>
            </a:r>
            <a:r>
              <a:rPr lang="en-US" sz="3500">
                <a:latin typeface="Arial" panose="020B0604020202020204" pitchFamily="34" charset="0"/>
                <a:cs typeface="Arial" panose="020B0604020202020204" pitchFamily="34" charset="0"/>
              </a:rPr>
              <a:t> </a:t>
            </a:r>
            <a:endParaRPr lang="en-US" sz="3500" smtClean="0">
              <a:latin typeface="Arial" panose="020B0604020202020204" pitchFamily="34" charset="0"/>
              <a:cs typeface="Arial" panose="020B0604020202020204" pitchFamily="34" charset="0"/>
            </a:endParaRPr>
          </a:p>
          <a:p>
            <a:pPr marL="457200" indent="-457200">
              <a:lnSpc>
                <a:spcPct val="150000"/>
              </a:lnSpc>
              <a:buFontTx/>
              <a:buChar char="-"/>
            </a:pPr>
            <a:r>
              <a:rPr lang="en-US" sz="3500" smtClean="0">
                <a:latin typeface="Arial" panose="020B0604020202020204" pitchFamily="34" charset="0"/>
                <a:cs typeface="Arial" panose="020B0604020202020204" pitchFamily="34" charset="0"/>
              </a:rPr>
              <a:t>Cá </a:t>
            </a:r>
            <a:r>
              <a:rPr lang="en-US" sz="3500">
                <a:latin typeface="Arial" panose="020B0604020202020204" pitchFamily="34" charset="0"/>
                <a:cs typeface="Arial" panose="020B0604020202020204" pitchFamily="34" charset="0"/>
              </a:rPr>
              <a:t>rô ron không vâng lời mẹ (truyện đồng thoại, </a:t>
            </a:r>
            <a:r>
              <a:rPr lang="en-US" sz="3500" smtClean="0">
                <a:latin typeface="Arial" panose="020B0604020202020204" pitchFamily="34" charset="0"/>
                <a:cs typeface="Arial" panose="020B0604020202020204" pitchFamily="34" charset="0"/>
              </a:rPr>
              <a:t>1969)</a:t>
            </a:r>
          </a:p>
          <a:p>
            <a:pPr marL="457200" indent="-457200">
              <a:lnSpc>
                <a:spcPct val="150000"/>
              </a:lnSpc>
              <a:buFontTx/>
              <a:buChar char="-"/>
            </a:pPr>
            <a:r>
              <a:rPr lang="vi-VN" sz="3500" smtClean="0">
                <a:latin typeface="Arial" panose="020B0604020202020204" pitchFamily="34" charset="0"/>
                <a:cs typeface="Arial" panose="020B0604020202020204" pitchFamily="34" charset="0"/>
              </a:rPr>
              <a:t>Hoa </a:t>
            </a:r>
            <a:r>
              <a:rPr lang="vi-VN" sz="3500">
                <a:latin typeface="Arial" panose="020B0604020202020204" pitchFamily="34" charset="0"/>
                <a:cs typeface="Arial" panose="020B0604020202020204" pitchFamily="34" charset="0"/>
              </a:rPr>
              <a:t>trái đầu mùa (phê bình tiểu luận, </a:t>
            </a:r>
            <a:r>
              <a:rPr lang="vi-VN" sz="3500" smtClean="0">
                <a:latin typeface="Arial" panose="020B0604020202020204" pitchFamily="34" charset="0"/>
                <a:cs typeface="Arial" panose="020B0604020202020204" pitchFamily="34" charset="0"/>
              </a:rPr>
              <a:t>1987)</a:t>
            </a:r>
            <a:endParaRPr lang="en-US" sz="3500">
              <a:latin typeface="Arial" panose="020B0604020202020204" pitchFamily="34" charset="0"/>
              <a:cs typeface="Arial" panose="020B0604020202020204" pitchFamily="34" charset="0"/>
            </a:endParaRPr>
          </a:p>
          <a:p>
            <a:pPr marL="457200" indent="-457200">
              <a:lnSpc>
                <a:spcPct val="150000"/>
              </a:lnSpc>
              <a:buFontTx/>
              <a:buChar char="-"/>
            </a:pPr>
            <a:r>
              <a:rPr lang="vi-VN" sz="3500" smtClean="0">
                <a:latin typeface="Arial" panose="020B0604020202020204" pitchFamily="34" charset="0"/>
                <a:cs typeface="Arial" panose="020B0604020202020204" pitchFamily="34" charset="0"/>
              </a:rPr>
              <a:t>Mười </a:t>
            </a:r>
            <a:r>
              <a:rPr lang="vi-VN" sz="3500">
                <a:latin typeface="Arial" panose="020B0604020202020204" pitchFamily="34" charset="0"/>
                <a:cs typeface="Arial" panose="020B0604020202020204" pitchFamily="34" charset="0"/>
              </a:rPr>
              <a:t>năm ghi nhận (phê bình tiểu </a:t>
            </a:r>
            <a:r>
              <a:rPr lang="vi-VN" sz="3500" smtClean="0">
                <a:latin typeface="Arial" panose="020B0604020202020204" pitchFamily="34" charset="0"/>
                <a:cs typeface="Arial" panose="020B0604020202020204" pitchFamily="34" charset="0"/>
              </a:rPr>
              <a:t>luận,1997)</a:t>
            </a:r>
            <a:endParaRPr lang="en-US" sz="3500">
              <a:latin typeface="Arial" panose="020B0604020202020204" pitchFamily="34" charset="0"/>
              <a:cs typeface="Arial" panose="020B0604020202020204" pitchFamily="34" charset="0"/>
            </a:endParaRPr>
          </a:p>
          <a:p>
            <a:pPr marL="457200" indent="-457200">
              <a:lnSpc>
                <a:spcPct val="150000"/>
              </a:lnSpc>
              <a:buFontTx/>
              <a:buChar char="-"/>
            </a:pPr>
            <a:r>
              <a:rPr lang="vi-VN" sz="3500" smtClean="0">
                <a:latin typeface="Arial" panose="020B0604020202020204" pitchFamily="34" charset="0"/>
                <a:cs typeface="Arial" panose="020B0604020202020204" pitchFamily="34" charset="0"/>
              </a:rPr>
              <a:t>Cô </a:t>
            </a:r>
            <a:r>
              <a:rPr lang="vi-VN" sz="3500">
                <a:latin typeface="Arial" panose="020B0604020202020204" pitchFamily="34" charset="0"/>
                <a:cs typeface="Arial" panose="020B0604020202020204" pitchFamily="34" charset="0"/>
              </a:rPr>
              <a:t>gái bướng bỉnh (truyện ký, 2001</a:t>
            </a:r>
            <a:r>
              <a:rPr lang="vi-VN" sz="3500" smtClean="0">
                <a:latin typeface="Arial" panose="020B0604020202020204" pitchFamily="34" charset="0"/>
                <a:cs typeface="Arial" panose="020B0604020202020204" pitchFamily="34" charset="0"/>
              </a:rPr>
              <a:t>)</a:t>
            </a:r>
            <a:endParaRPr lang="en-US" sz="3500" smtClean="0">
              <a:latin typeface="Arial" panose="020B0604020202020204" pitchFamily="34" charset="0"/>
              <a:cs typeface="Arial" panose="020B0604020202020204" pitchFamily="34" charset="0"/>
            </a:endParaRPr>
          </a:p>
          <a:p>
            <a:pPr marL="457200" indent="-457200">
              <a:lnSpc>
                <a:spcPct val="150000"/>
              </a:lnSpc>
              <a:buFont typeface="Wingdings" panose="05000000000000000000" pitchFamily="2" charset="2"/>
              <a:buChar char="Ø"/>
            </a:pPr>
            <a:r>
              <a:rPr lang="en-US" sz="3500" b="1" smtClean="0">
                <a:latin typeface="Arial" panose="020B0604020202020204" pitchFamily="34" charset="0"/>
                <a:cs typeface="Arial" panose="020B0604020202020204" pitchFamily="34" charset="0"/>
              </a:rPr>
              <a:t>Giải thưởng văn học:</a:t>
            </a:r>
          </a:p>
          <a:p>
            <a:pPr>
              <a:lnSpc>
                <a:spcPct val="150000"/>
              </a:lnSpc>
            </a:pPr>
            <a:r>
              <a:rPr lang="vi-VN" sz="3500">
                <a:cs typeface="Arial" panose="020B0604020202020204" pitchFamily="34" charset="0"/>
              </a:rPr>
              <a:t>Tặng thưởng của Ủy ban Thiếu niên nhi đồng và Hội Nhà văn Việt Nam cho tập Trên đất Cẩm Bình (truyện ký, 1968</a:t>
            </a:r>
            <a:r>
              <a:rPr lang="vi-VN" sz="3500" smtClean="0">
                <a:cs typeface="Arial" panose="020B0604020202020204" pitchFamily="34" charset="0"/>
              </a:rPr>
              <a:t>)</a:t>
            </a:r>
            <a:endParaRPr lang="vi-VN" sz="3500">
              <a:cs typeface="Arial" panose="020B0604020202020204" pitchFamily="34" charset="0"/>
            </a:endParaRPr>
          </a:p>
        </p:txBody>
      </p:sp>
    </p:spTree>
    <p:extLst>
      <p:ext uri="{BB962C8B-B14F-4D97-AF65-F5344CB8AC3E}">
        <p14:creationId xmlns:p14="http://schemas.microsoft.com/office/powerpoint/2010/main" val="20091724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grpSp>
        <p:nvGrpSpPr>
          <p:cNvPr id="2" name="Group 2"/>
          <p:cNvGrpSpPr/>
          <p:nvPr/>
        </p:nvGrpSpPr>
        <p:grpSpPr>
          <a:xfrm rot="171383">
            <a:off x="1128448" y="731595"/>
            <a:ext cx="16029606" cy="9249680"/>
            <a:chOff x="240038" y="157954"/>
            <a:chExt cx="18390291" cy="9978983"/>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23808"/>
            <a:stretch>
              <a:fillRect/>
            </a:stretch>
          </p:blipFill>
          <p:spPr>
            <a:xfrm rot="21481807">
              <a:off x="240038" y="352632"/>
              <a:ext cx="9358417" cy="9784305"/>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23808"/>
            <a:stretch>
              <a:fillRect/>
            </a:stretch>
          </p:blipFill>
          <p:spPr>
            <a:xfrm rot="-118193">
              <a:off x="9271912" y="157954"/>
              <a:ext cx="9358417" cy="9784304"/>
            </a:xfrm>
            <a:prstGeom prst="rect">
              <a:avLst/>
            </a:prstGeom>
          </p:spPr>
        </p:pic>
      </p:gr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428729" y="-384308"/>
            <a:ext cx="2211038" cy="2615206"/>
          </a:xfrm>
          <a:prstGeom prst="rect">
            <a:avLst/>
          </a:prstGeom>
        </p:spPr>
      </p:pic>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58429" y="259128"/>
            <a:ext cx="1296626" cy="1212345"/>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054289">
            <a:off x="16638567" y="8783211"/>
            <a:ext cx="2034702" cy="665902"/>
          </a:xfrm>
          <a:prstGeom prst="rect">
            <a:avLst/>
          </a:prstGeom>
        </p:spPr>
      </p:pic>
      <p:pic>
        <p:nvPicPr>
          <p:cNvPr id="10"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605585">
            <a:off x="16278466" y="3418026"/>
            <a:ext cx="614106" cy="1036466"/>
          </a:xfrm>
          <a:prstGeom prst="rect">
            <a:avLst/>
          </a:prstGeom>
        </p:spPr>
      </p:pic>
      <p:sp>
        <p:nvSpPr>
          <p:cNvPr id="12" name="TextBox 11"/>
          <p:cNvSpPr txBox="1"/>
          <p:nvPr/>
        </p:nvSpPr>
        <p:spPr>
          <a:xfrm>
            <a:off x="1933250" y="1607928"/>
            <a:ext cx="3733800" cy="707886"/>
          </a:xfrm>
          <a:prstGeom prst="rect">
            <a:avLst/>
          </a:prstGeom>
          <a:noFill/>
        </p:spPr>
        <p:txBody>
          <a:bodyPr wrap="square" rtlCol="0">
            <a:spAutoFit/>
          </a:bodyPr>
          <a:lstStyle/>
          <a:p>
            <a:r>
              <a:rPr lang="en-US" sz="4000" b="1" smtClean="0">
                <a:latin typeface="Arial" panose="020B0604020202020204" pitchFamily="34" charset="0"/>
                <a:cs typeface="Arial" panose="020B0604020202020204" pitchFamily="34" charset="0"/>
              </a:rPr>
              <a:t>b. Tác phẩm</a:t>
            </a:r>
            <a:endParaRPr lang="en-US" sz="4000" b="1">
              <a:latin typeface="Arial" panose="020B0604020202020204" pitchFamily="34" charset="0"/>
              <a:cs typeface="Arial" panose="020B0604020202020204" pitchFamily="34" charset="0"/>
            </a:endParaRPr>
          </a:p>
        </p:txBody>
      </p:sp>
      <p:sp>
        <p:nvSpPr>
          <p:cNvPr id="14" name="TextBox 13"/>
          <p:cNvSpPr txBox="1"/>
          <p:nvPr/>
        </p:nvSpPr>
        <p:spPr>
          <a:xfrm>
            <a:off x="2129490" y="2458665"/>
            <a:ext cx="13839617" cy="3323987"/>
          </a:xfrm>
          <a:prstGeom prst="rect">
            <a:avLst/>
          </a:prstGeom>
          <a:noFill/>
        </p:spPr>
        <p:txBody>
          <a:bodyPr wrap="square" rtlCol="0">
            <a:spAutoFit/>
          </a:bodyPr>
          <a:lstStyle/>
          <a:p>
            <a:pPr marL="285750" indent="-285750">
              <a:lnSpc>
                <a:spcPct val="150000"/>
              </a:lnSpc>
              <a:buFontTx/>
              <a:buChar char="-"/>
            </a:pPr>
            <a:r>
              <a:rPr lang="vi-VN" sz="3500" smtClean="0">
                <a:cs typeface="Arial" panose="020B0604020202020204" pitchFamily="34" charset="0"/>
              </a:rPr>
              <a:t>Là </a:t>
            </a:r>
            <a:r>
              <a:rPr lang="vi-VN" sz="3500">
                <a:cs typeface="Arial" panose="020B0604020202020204" pitchFamily="34" charset="0"/>
              </a:rPr>
              <a:t>một tác phẩm nghị luận văn </a:t>
            </a:r>
            <a:r>
              <a:rPr lang="vi-VN" sz="3500" smtClean="0">
                <a:cs typeface="Arial" panose="020B0604020202020204" pitchFamily="34" charset="0"/>
              </a:rPr>
              <a:t>học</a:t>
            </a:r>
            <a:r>
              <a:rPr lang="en-US" sz="3500" smtClean="0">
                <a:cs typeface="Arial" panose="020B0604020202020204" pitchFamily="34" charset="0"/>
              </a:rPr>
              <a:t>.</a:t>
            </a:r>
            <a:endParaRPr lang="en-US" sz="3500" smtClean="0">
              <a:cs typeface="Arial" panose="020B0604020202020204" pitchFamily="34" charset="0"/>
            </a:endParaRPr>
          </a:p>
          <a:p>
            <a:pPr marL="285750" indent="-285750">
              <a:lnSpc>
                <a:spcPct val="150000"/>
              </a:lnSpc>
              <a:buFontTx/>
              <a:buChar char="-"/>
            </a:pPr>
            <a:r>
              <a:rPr lang="vi-VN" sz="3500" smtClean="0">
                <a:cs typeface="Arial" panose="020B0604020202020204" pitchFamily="34" charset="0"/>
              </a:rPr>
              <a:t>Phân </a:t>
            </a:r>
            <a:r>
              <a:rPr lang="vi-VN" sz="3500">
                <a:cs typeface="Arial" panose="020B0604020202020204" pitchFamily="34" charset="0"/>
              </a:rPr>
              <a:t>tích về cái tài của nhà văn Đoàn Giỏi trong việc miêu ta thiên nhiên cũng như cuộc sống của con người miền sông nước Nam Bộ mà đại diện là những nhân vật như chú Võ Tòng, bác Hai. </a:t>
            </a:r>
            <a:endParaRPr lang="en-US" sz="3500">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14"/>
          <a:stretch>
            <a:fillRect/>
          </a:stretch>
        </p:blipFill>
        <p:spPr>
          <a:xfrm>
            <a:off x="1947318" y="5714072"/>
            <a:ext cx="7011289" cy="3943191"/>
          </a:xfrm>
          <a:prstGeom prst="rect">
            <a:avLst/>
          </a:prstGeom>
        </p:spPr>
      </p:pic>
      <p:pic>
        <p:nvPicPr>
          <p:cNvPr id="7" name="Picture 7"/>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4912457">
            <a:off x="-223632" y="6747017"/>
            <a:ext cx="3522982" cy="3585733"/>
          </a:xfrm>
          <a:prstGeom prst="rect">
            <a:avLst/>
          </a:prstGeom>
        </p:spPr>
      </p:pic>
      <p:pic>
        <p:nvPicPr>
          <p:cNvPr id="1026" name="Picture 2" descr="Một số tính cách có thể bạn chưa biết về người dân vùng Tây Nam Bộ - VanHoa"/>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174400" y="5994733"/>
            <a:ext cx="5592348" cy="3718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63830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Effect transition="in" filter="barn(inVertical)">
                                      <p:cBhvr>
                                        <p:cTn id="13" dur="500"/>
                                        <p:tgtEl>
                                          <p:spTgt spid="1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4">
                                            <p:txEl>
                                              <p:pRg st="1" end="1"/>
                                            </p:txEl>
                                          </p:spTgt>
                                        </p:tgtEl>
                                        <p:attrNameLst>
                                          <p:attrName>style.visibility</p:attrName>
                                        </p:attrNameLst>
                                      </p:cBhvr>
                                      <p:to>
                                        <p:strVal val="visible"/>
                                      </p:to>
                                    </p:set>
                                    <p:animEffect transition="in" filter="barn(inVertical)">
                                      <p:cBhvr>
                                        <p:cTn id="18" dur="500"/>
                                        <p:tgtEl>
                                          <p:spTgt spid="14">
                                            <p:txEl>
                                              <p:pRg st="1" end="1"/>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par>
                                <p:cTn id="22" presetID="22" presetClass="entr" presetSubtype="4"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cTn>
                              </p:par>
                              <p:par>
                                <p:cTn id="25" presetID="22" presetClass="entr" presetSubtype="4" fill="hold" nodeType="with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wipe(down)">
                                      <p:cBhvr>
                                        <p:cTn id="2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299</TotalTime>
  <Words>1685</Words>
  <Application>Microsoft Office PowerPoint</Application>
  <PresentationFormat>Custom</PresentationFormat>
  <Paragraphs>172</Paragraphs>
  <Slides>34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Calibri</vt:lpstr>
      <vt:lpstr>Arial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Pink and Orange Illustrative Creative Design Presentation</dc:title>
  <cp:lastModifiedBy>Admin</cp:lastModifiedBy>
  <cp:revision>35</cp:revision>
  <dcterms:created xsi:type="dcterms:W3CDTF">2006-08-16T00:00:00Z</dcterms:created>
  <dcterms:modified xsi:type="dcterms:W3CDTF">2022-09-12T04:00:04Z</dcterms:modified>
  <dc:identifier>DAFLbzRRlmg</dc:identifier>
</cp:coreProperties>
</file>