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0" r:id="rId2"/>
    <p:sldId id="259" r:id="rId3"/>
    <p:sldId id="256" r:id="rId4"/>
    <p:sldId id="260" r:id="rId5"/>
    <p:sldId id="264" r:id="rId6"/>
    <p:sldId id="291" r:id="rId7"/>
    <p:sldId id="257" r:id="rId8"/>
    <p:sldId id="317" r:id="rId9"/>
    <p:sldId id="294" r:id="rId10"/>
    <p:sldId id="296" r:id="rId11"/>
    <p:sldId id="300" r:id="rId12"/>
    <p:sldId id="287" r:id="rId13"/>
    <p:sldId id="301" r:id="rId14"/>
    <p:sldId id="318" r:id="rId15"/>
    <p:sldId id="311" r:id="rId16"/>
    <p:sldId id="293" r:id="rId17"/>
    <p:sldId id="295" r:id="rId18"/>
    <p:sldId id="305" r:id="rId19"/>
    <p:sldId id="308" r:id="rId20"/>
    <p:sldId id="309" r:id="rId21"/>
    <p:sldId id="313" r:id="rId22"/>
    <p:sldId id="262" r:id="rId23"/>
    <p:sldId id="314" r:id="rId24"/>
    <p:sldId id="316" r:id="rId25"/>
    <p:sldId id="261" r:id="rId26"/>
    <p:sldId id="266" r:id="rId27"/>
    <p:sldId id="268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8768"/>
    <a:srgbClr val="C0D6E1"/>
    <a:srgbClr val="789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22" autoAdjust="0"/>
  </p:normalViewPr>
  <p:slideViewPr>
    <p:cSldViewPr>
      <p:cViewPr varScale="1">
        <p:scale>
          <a:sx n="45" d="100"/>
          <a:sy n="45" d="100"/>
        </p:scale>
        <p:origin x="2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51" Type="http://schemas.openxmlformats.org/officeDocument/2006/relationships/image" Target="NULL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59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8" Type="http://schemas.openxmlformats.org/officeDocument/2006/relationships/image" Target="../media/image34.png"/><Relationship Id="rId57" Type="http://schemas.openxmlformats.org/officeDocument/2006/relationships/image" Target="NULL"/><Relationship Id="rId49" Type="http://schemas.openxmlformats.org/officeDocument/2006/relationships/image" Target="NULL"/><Relationship Id="rId52" Type="http://schemas.openxmlformats.org/officeDocument/2006/relationships/image" Target="../media/image33.png"/><Relationship Id="rId6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svg"/><Relationship Id="rId7" Type="http://schemas.openxmlformats.org/officeDocument/2006/relationships/image" Target="../media/image3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36.png"/><Relationship Id="rId41" Type="http://schemas.openxmlformats.org/officeDocument/2006/relationships/image" Target="../media/image13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3" Type="http://schemas.openxmlformats.org/officeDocument/2006/relationships/image" Target="../media/image53.svg"/><Relationship Id="rId12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9.svg"/><Relationship Id="rId14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3" Type="http://schemas.openxmlformats.org/officeDocument/2006/relationships/image" Target="../media/image53.svg"/><Relationship Id="rId12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9.svg"/><Relationship Id="rId1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59.svg"/><Relationship Id="rId1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55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.svg"/><Relationship Id="rId56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3" Type="http://schemas.openxmlformats.org/officeDocument/2006/relationships/image" Target="NULL"/><Relationship Id="rId4" Type="http://schemas.openxmlformats.org/officeDocument/2006/relationships/image" Target="../media/image45.png"/><Relationship Id="rId27" Type="http://schemas.openxmlformats.org/officeDocument/2006/relationships/image" Target="../media/image260.sv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.png"/><Relationship Id="rId25" Type="http://schemas.openxmlformats.org/officeDocument/2006/relationships/image" Target="NUL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19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.png"/><Relationship Id="rId25" Type="http://schemas.openxmlformats.org/officeDocument/2006/relationships/image" Target="NUL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19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NULL"/><Relationship Id="rId3" Type="http://schemas.openxmlformats.org/officeDocument/2006/relationships/image" Target="../media/image12.svg"/><Relationship Id="rId21" Type="http://schemas.openxmlformats.org/officeDocument/2006/relationships/image" Target="../media/image14.svg"/><Relationship Id="rId12" Type="http://schemas.openxmlformats.org/officeDocument/2006/relationships/image" Target="../media/image7.png"/><Relationship Id="rId7" Type="http://schemas.openxmlformats.org/officeDocument/2006/relationships/image" Target="../media/image142.svg"/><Relationship Id="rId2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svg"/><Relationship Id="rId19" Type="http://schemas.openxmlformats.org/officeDocument/2006/relationships/image" Target="../media/image9.png"/><Relationship Id="rId22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.png"/><Relationship Id="rId25" Type="http://schemas.openxmlformats.org/officeDocument/2006/relationships/image" Target="NULL"/><Relationship Id="rId2" Type="http://schemas.openxmlformats.org/officeDocument/2006/relationships/image" Target="../media/image47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154.svg"/><Relationship Id="rId23" Type="http://schemas.openxmlformats.org/officeDocument/2006/relationships/image" Target="../media/image640.svg"/><Relationship Id="rId19" Type="http://schemas.openxmlformats.org/officeDocument/2006/relationships/image" Target="NULL"/><Relationship Id="rId27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svg"/><Relationship Id="rId7" Type="http://schemas.openxmlformats.org/officeDocument/2006/relationships/image" Target="../media/image3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4" Type="http://schemas.openxmlformats.org/officeDocument/2006/relationships/image" Target="../media/image52.png"/><Relationship Id="rId7" Type="http://schemas.openxmlformats.org/officeDocument/2006/relationships/image" Target="../media/image8.svg"/><Relationship Id="rId3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7" Type="http://schemas.openxmlformats.org/officeDocument/2006/relationships/image" Target="../media/image8.svg"/><Relationship Id="rId17" Type="http://schemas.openxmlformats.org/officeDocument/2006/relationships/image" Target="../media/image58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31" Type="http://schemas.openxmlformats.org/officeDocument/2006/relationships/image" Target="../media/image54.png"/><Relationship Id="rId9" Type="http://schemas.openxmlformats.org/officeDocument/2006/relationships/image" Target="../media/image53.png"/><Relationship Id="rId30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6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6.sv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144.svg"/></Relationships>
</file>

<file path=ppt/slides/_rels/slide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0.png"/><Relationship Id="rId3" Type="http://schemas.openxmlformats.org/officeDocument/2006/relationships/image" Target="../media/image2.svg"/><Relationship Id="rId17" Type="http://schemas.openxmlformats.org/officeDocument/2006/relationships/image" Target="NULL"/><Relationship Id="rId2" Type="http://schemas.openxmlformats.org/officeDocument/2006/relationships/image" Target="../media/image1.png"/><Relationship Id="rId54" Type="http://schemas.openxmlformats.org/officeDocument/2006/relationships/image" Target="../media/image581.svg"/><Relationship Id="rId1" Type="http://schemas.openxmlformats.org/officeDocument/2006/relationships/slideLayout" Target="../slideLayouts/slideLayout7.xml"/><Relationship Id="rId19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0.sv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7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sv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22.sv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svg"/><Relationship Id="rId7" Type="http://schemas.openxmlformats.org/officeDocument/2006/relationships/image" Target="../media/image3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4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4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41.svg"/><Relationship Id="rId15" Type="http://schemas.openxmlformats.org/officeDocument/2006/relationships/image" Target="NULL"/><Relationship Id="rId4" Type="http://schemas.openxmlformats.org/officeDocument/2006/relationships/image" Target="../media/image24.png"/><Relationship Id="rId9" Type="http://schemas.openxmlformats.org/officeDocument/2006/relationships/image" Target="../media/image100.svg"/></Relationships>
</file>

<file path=ppt/slides/_rels/slide9.xml.rels><?xml version="1.0" encoding="UTF-8" standalone="yes"?>
<Relationships xmlns="http://schemas.openxmlformats.org/package/2006/relationships"><Relationship Id="rId51" Type="http://schemas.openxmlformats.org/officeDocument/2006/relationships/image" Target="NULL"/><Relationship Id="rId3" Type="http://schemas.openxmlformats.org/officeDocument/2006/relationships/image" Target="../media/image2.svg"/><Relationship Id="rId50" Type="http://schemas.openxmlformats.org/officeDocument/2006/relationships/image" Target="../media/image32.png"/><Relationship Id="rId38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37" Type="http://schemas.openxmlformats.org/officeDocument/2006/relationships/image" Target="NULL"/><Relationship Id="rId49" Type="http://schemas.openxmlformats.org/officeDocument/2006/relationships/image" Target="NULL"/><Relationship Id="rId57" Type="http://schemas.openxmlformats.org/officeDocument/2006/relationships/image" Target="NULL"/><Relationship Id="rId52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38701" y="872635"/>
            <a:ext cx="17010598" cy="93440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98456">
            <a:off x="15101514" y="6979603"/>
            <a:ext cx="2742668" cy="28090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1012" y="3826537"/>
            <a:ext cx="860500" cy="120771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286000" y="3826537"/>
            <a:ext cx="13792200" cy="2633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7200" b="1" dirty="0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7200" b="1" dirty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 CÁC EM ĐẾN VỚI BÀI HỌC </a:t>
            </a:r>
            <a:r>
              <a:rPr lang="en-US" sz="7200" b="1" dirty="0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NGỮ VĂN!</a:t>
            </a:r>
            <a:endParaRPr lang="en-US" sz="7200" b="1" dirty="0">
              <a:solidFill>
                <a:srgbClr val="3948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79600" y="5298326"/>
            <a:ext cx="860500" cy="120772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32A41A0-6EFC-4558-8219-F5E6C7AE84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28600" y="6471497"/>
            <a:ext cx="3431913" cy="374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9127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>
            <a:off x="146396" y="-140378"/>
            <a:ext cx="1170709" cy="2476500"/>
          </a:xfrm>
          <a:prstGeom prst="rect">
            <a:avLst/>
          </a:prstGeom>
        </p:spPr>
      </p:pic>
      <p:pic>
        <p:nvPicPr>
          <p:cNvPr id="17" name="Picture 29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>
            <a:fillRect/>
          </a:stretch>
        </p:blipFill>
        <p:spPr>
          <a:xfrm rot="5400000">
            <a:off x="16818763" y="477348"/>
            <a:ext cx="1116586" cy="1595122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B65CB94D-08BE-4AFD-9C01-3D7E6486427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852">
            <a:off x="5929323" y="931654"/>
            <a:ext cx="6078592" cy="2518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7F639E-C286-4E63-89C3-625D954EB9C7}"/>
              </a:ext>
            </a:extLst>
          </p:cNvPr>
          <p:cNvSpPr txBox="1"/>
          <p:nvPr/>
        </p:nvSpPr>
        <p:spPr>
          <a:xfrm>
            <a:off x="6855864" y="1556614"/>
            <a:ext cx="4225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endParaRPr lang="vi-VN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891CC888-6619-4DD5-A680-A8C51DDF76E8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2507" y="4955318"/>
            <a:ext cx="7101588" cy="388318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DF371E-01BE-420B-A6D8-7055DF1A273C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 flipH="1">
            <a:off x="4663301" y="3449584"/>
            <a:ext cx="4282300" cy="1505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352665" y="5740437"/>
            <a:ext cx="6379095" cy="2312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Phần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nl-NL" sz="3700" dirty="0">
                <a:latin typeface="Arial" panose="020B0604020202020204" pitchFamily="34" charset="0"/>
                <a:cs typeface="Arial" panose="020B0604020202020204" pitchFamily="34" charset="0"/>
              </a:rPr>
              <a:t>): Cuộc nói chuyện của trung sĩ và viên đại tá.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8">
            <a:extLst>
              <a:ext uri="{FF2B5EF4-FFF2-40B4-BE49-F238E27FC236}">
                <a16:creationId xmlns:a16="http://schemas.microsoft.com/office/drawing/2014/main" id="{891CC888-6619-4DD5-A680-A8C51DDF76E8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01200" y="4955318"/>
            <a:ext cx="7101588" cy="388318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9DF371E-01BE-420B-A6D8-7055DF1A273C}"/>
              </a:ext>
            </a:extLst>
          </p:cNvPr>
          <p:cNvCxnSpPr>
            <a:cxnSpLocks/>
            <a:stCxn id="10" idx="2"/>
            <a:endCxn id="27" idx="0"/>
          </p:cNvCxnSpPr>
          <p:nvPr/>
        </p:nvCxnSpPr>
        <p:spPr>
          <a:xfrm>
            <a:off x="8945601" y="3449584"/>
            <a:ext cx="4206393" cy="1505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0159958" y="6109624"/>
            <a:ext cx="5984072" cy="1572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Phần</a:t>
            </a:r>
            <a:r>
              <a:rPr lang="en-US" sz="3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nl-NL" sz="3700" dirty="0">
                <a:latin typeface="Arial" panose="020B0604020202020204" pitchFamily="34" charset="0"/>
                <a:cs typeface="Arial" panose="020B0604020202020204" pitchFamily="34" charset="0"/>
              </a:rPr>
              <a:t>) :  Chất làm gỉ là có </a:t>
            </a:r>
            <a:r>
              <a:rPr lang="nl-NL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thật.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5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rcRect/>
          <a:stretch>
            <a:fillRect/>
          </a:stretch>
        </p:blipFill>
        <p:spPr>
          <a:xfrm flipH="1">
            <a:off x="15885744" y="7448955"/>
            <a:ext cx="2158478" cy="248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42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57935" y="1502463"/>
            <a:ext cx="11834140" cy="79140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57935" y="4701624"/>
            <a:ext cx="1183414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8000" b="1" dirty="0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ĐỌC HIỂU VĂN BẢN</a:t>
            </a:r>
            <a:endParaRPr lang="en-US" sz="8000" b="1" dirty="0">
              <a:solidFill>
                <a:srgbClr val="3948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7346" y="7273086"/>
            <a:ext cx="3916618" cy="21434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74081">
            <a:off x="14013168" y="6302688"/>
            <a:ext cx="3369446" cy="5513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916300" y="266948"/>
            <a:ext cx="2925579" cy="28511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79009">
            <a:off x="15027595" y="6432062"/>
            <a:ext cx="2045989" cy="20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10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597" y="508407"/>
            <a:ext cx="17304228" cy="94622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68060">
            <a:off x="418606" y="588184"/>
            <a:ext cx="1000993" cy="19592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631756"/>
            <a:ext cx="18288000" cy="13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7594">
            <a:off x="145904" y="7503154"/>
            <a:ext cx="1969919" cy="237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7011" y="2247900"/>
            <a:ext cx="894541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0170" algn="l"/>
                <a:tab pos="180340" algn="l"/>
              </a:tabLst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 rot="786973">
            <a:off x="14375139" y="662413"/>
            <a:ext cx="3177961" cy="2145124"/>
          </a:xfrm>
          <a:prstGeom prst="rect">
            <a:avLst/>
          </a:prstGeom>
        </p:spPr>
      </p:pic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D602A31B-3A0D-4451-866D-4415309AE298}"/>
              </a:ext>
            </a:extLst>
          </p:cNvPr>
          <p:cNvSpPr/>
          <p:nvPr/>
        </p:nvSpPr>
        <p:spPr>
          <a:xfrm>
            <a:off x="2387011" y="3400023"/>
            <a:ext cx="13749399" cy="1438677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D602A31B-3A0D-4451-866D-4415309AE298}"/>
              </a:ext>
            </a:extLst>
          </p:cNvPr>
          <p:cNvSpPr/>
          <p:nvPr/>
        </p:nvSpPr>
        <p:spPr>
          <a:xfrm>
            <a:off x="2387011" y="5143500"/>
            <a:ext cx="13749398" cy="1928377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Em hiểu “chất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làm gỉ”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là gì? Ý tưởng làm hoen gỉ các vật làm bằng kim loại của viên trung sĩ dựa trên cơ sở nào?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D602A31B-3A0D-4451-866D-4415309AE298}"/>
              </a:ext>
            </a:extLst>
          </p:cNvPr>
          <p:cNvSpPr/>
          <p:nvPr/>
        </p:nvSpPr>
        <p:spPr>
          <a:xfrm>
            <a:off x="2387012" y="7376677"/>
            <a:ext cx="13749398" cy="1718115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Viên trung sĩ muốn gì và đại tá có tin vào ý tưởng của viên trung sĩ không?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409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14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597" y="508407"/>
            <a:ext cx="17304228" cy="946224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179428" y="7233322"/>
            <a:ext cx="2369395" cy="3053678"/>
            <a:chOff x="16179428" y="7233322"/>
            <a:chExt cx="2369395" cy="305367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179428" y="7233322"/>
              <a:ext cx="1130528" cy="263470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16568299" y="8235610"/>
              <a:ext cx="1980524" cy="205139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7594">
            <a:off x="145904" y="7503154"/>
            <a:ext cx="1969919" cy="237600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68060">
            <a:off x="418606" y="588184"/>
            <a:ext cx="1000993" cy="19592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17885" y="2341058"/>
            <a:ext cx="14660702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de-DE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cuộc nói chuyện: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 </a:t>
            </a:r>
            <a:r>
              <a:rPr lang="de-DE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muốn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chuyển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khác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có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là sang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đại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phục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vụ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một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đoàn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nào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thật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cỗ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Ư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ớc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631756"/>
            <a:ext cx="18288000" cy="107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5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07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597" y="508407"/>
            <a:ext cx="17304228" cy="946224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179428" y="7233322"/>
            <a:ext cx="2369395" cy="3053678"/>
            <a:chOff x="16179428" y="7233322"/>
            <a:chExt cx="2369395" cy="305367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179428" y="7233322"/>
              <a:ext cx="1130528" cy="263470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16568299" y="8235610"/>
              <a:ext cx="1980524" cy="205139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7594">
            <a:off x="145904" y="7503154"/>
            <a:ext cx="1969919" cy="237600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68060">
            <a:off x="418606" y="588184"/>
            <a:ext cx="1000993" cy="19592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13649" y="2561871"/>
            <a:ext cx="1466070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hế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gỉ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minh: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Ý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tưởng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dùng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chất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gỉ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hiệu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hóa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tất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cả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vũ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loại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ý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nghĩa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xóa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vũ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chấm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dứt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chiến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631756"/>
            <a:ext cx="18288000" cy="107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5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59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597" y="508407"/>
            <a:ext cx="17304228" cy="94622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68060">
            <a:off x="418606" y="588184"/>
            <a:ext cx="1000993" cy="195923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179428" y="7233322"/>
            <a:ext cx="2369395" cy="3053678"/>
            <a:chOff x="16179428" y="7233322"/>
            <a:chExt cx="2369395" cy="305367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179428" y="7233322"/>
              <a:ext cx="1130528" cy="263470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16568299" y="8235610"/>
              <a:ext cx="1980524" cy="205139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7594">
            <a:off x="145904" y="7503154"/>
            <a:ext cx="1969919" cy="23760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5884913" y="2136855"/>
            <a:ext cx="10529877" cy="6205344"/>
          </a:xfrm>
          <a:prstGeom prst="cloudCallout">
            <a:avLst>
              <a:gd name="adj1" fmla="val -53667"/>
              <a:gd name="adj2" fmla="val 54470"/>
            </a:avLst>
          </a:prstGeom>
          <a:solidFill>
            <a:srgbClr val="7892BD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Phản ứng của đại tá trước kế hoạch của trung sĩ là gì? Tại sao ông ta có phản ứng như vậy?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Kết 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thúc cuộc trò chuyện, viên trung sĩ đã quyết định ra sao?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232384" y="4873146"/>
            <a:ext cx="3681874" cy="47203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631756"/>
            <a:ext cx="18288000" cy="107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5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61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9357"/>
          <a:stretch>
            <a:fillRect/>
          </a:stretch>
        </p:blipFill>
        <p:spPr>
          <a:xfrm flipH="1">
            <a:off x="990599" y="2476500"/>
            <a:ext cx="13411201" cy="7340600"/>
          </a:xfrm>
          <a:prstGeom prst="rect">
            <a:avLst/>
          </a:prstGeom>
        </p:spPr>
      </p:pic>
      <p:pic>
        <p:nvPicPr>
          <p:cNvPr id="22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5"/>
              </a:ext>
            </a:extLst>
          </a:blip>
          <a:srcRect/>
          <a:stretch>
            <a:fillRect/>
          </a:stretch>
        </p:blipFill>
        <p:spPr>
          <a:xfrm rot="599617">
            <a:off x="-837399" y="-17678"/>
            <a:ext cx="2049891" cy="19448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631756"/>
            <a:ext cx="18288000" cy="107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3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5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3416300"/>
            <a:ext cx="11582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Mét-thiu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Þ"/>
              <a:tabLst>
                <a:tab pos="90170" algn="l"/>
                <a:tab pos="180340" algn="l"/>
              </a:tabLst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Ô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gỉ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khỏe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rời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9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173200" y="3664072"/>
            <a:ext cx="3657600" cy="660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27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228600" y="1943100"/>
            <a:ext cx="8991600" cy="82296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9220200" y="1943100"/>
            <a:ext cx="8991600" cy="822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8869"/>
            <a:ext cx="8153400" cy="681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700" dirty="0">
                <a:latin typeface="Arial" panose="020B0604020202020204" pitchFamily="34" charset="0"/>
                <a:cs typeface="Arial" panose="020B0604020202020204" pitchFamily="34" charset="0"/>
              </a:rPr>
              <a:t>Tóm tắt diễn </a:t>
            </a:r>
            <a:r>
              <a:rPr lang="nl-NL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nl-NL" sz="3700" dirty="0">
                <a:latin typeface="Arial" panose="020B0604020202020204" pitchFamily="34" charset="0"/>
                <a:cs typeface="Arial" panose="020B0604020202020204" pitchFamily="34" charset="0"/>
              </a:rPr>
              <a:t>hành động của viên đại tá</a:t>
            </a:r>
            <a:r>
              <a:rPr lang="nl-NL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nl-NL" sz="3700" dirty="0">
                <a:latin typeface="Arial" panose="020B0604020202020204" pitchFamily="34" charset="0"/>
                <a:cs typeface="Arial" panose="020B0604020202020204" pitchFamily="34" charset="0"/>
              </a:rPr>
              <a:t>Em có nhận xét gì về nhân vật này?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nl-NL" sz="3700" dirty="0">
                <a:latin typeface="Arial" panose="020B0604020202020204" pitchFamily="34" charset="0"/>
                <a:cs typeface="Arial" panose="020B0604020202020204" pitchFamily="34" charset="0"/>
              </a:rPr>
              <a:t>những đoạn văn thể hiện sự hình dung, tưởng tượng rất sinh động, phong phú về tác động của chất làm gì được tác giả thể hiện rõ ở những đoạn văn nào?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01200" y="2438869"/>
            <a:ext cx="8077200" cy="436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rcRect/>
          <a:stretch>
            <a:fillRect/>
          </a:stretch>
        </p:blipFill>
        <p:spPr>
          <a:xfrm>
            <a:off x="16154400" y="266700"/>
            <a:ext cx="1905000" cy="1871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419100"/>
            <a:ext cx="1828800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5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flipH="1">
            <a:off x="11963400" y="6591300"/>
            <a:ext cx="4013902" cy="33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16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752661"/>
            <a:ext cx="182880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0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6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6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gỉ</a:t>
            </a:r>
            <a:r>
              <a:rPr lang="en-US" sz="6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6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thật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714591">
            <a:off x="16230600" y="373479"/>
            <a:ext cx="1670436" cy="1920041"/>
          </a:xfrm>
          <a:prstGeom prst="rect">
            <a:avLst/>
          </a:prstGeom>
        </p:spPr>
      </p:pic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D602A31B-3A0D-4451-866D-4415309AE298}"/>
              </a:ext>
            </a:extLst>
          </p:cNvPr>
          <p:cNvSpPr/>
          <p:nvPr/>
        </p:nvSpPr>
        <p:spPr>
          <a:xfrm>
            <a:off x="685800" y="2887572"/>
            <a:ext cx="7620000" cy="2971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F8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Rectangle: Rounded Corners 14">
            <a:extLst>
              <a:ext uri="{FF2B5EF4-FFF2-40B4-BE49-F238E27FC236}">
                <a16:creationId xmlns:a16="http://schemas.microsoft.com/office/drawing/2014/main" id="{D602A31B-3A0D-4451-866D-4415309AE298}"/>
              </a:ext>
            </a:extLst>
          </p:cNvPr>
          <p:cNvSpPr/>
          <p:nvPr/>
        </p:nvSpPr>
        <p:spPr>
          <a:xfrm>
            <a:off x="2819400" y="6971772"/>
            <a:ext cx="13978531" cy="21274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F8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giết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Bent Arrow 20"/>
          <p:cNvSpPr/>
          <p:nvPr/>
        </p:nvSpPr>
        <p:spPr>
          <a:xfrm rot="10800000" flipH="1">
            <a:off x="1178659" y="7346076"/>
            <a:ext cx="1210246" cy="1378824"/>
          </a:xfrm>
          <a:prstGeom prst="bentArrow">
            <a:avLst>
              <a:gd name="adj1" fmla="val 22679"/>
              <a:gd name="adj2" fmla="val 25000"/>
              <a:gd name="adj3" fmla="val 25000"/>
              <a:gd name="adj4" fmla="val 20244"/>
            </a:avLst>
          </a:prstGeom>
          <a:solidFill>
            <a:srgbClr val="0F8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177717">
            <a:off x="-1394598" y="277652"/>
            <a:ext cx="3094085" cy="1490786"/>
          </a:xfrm>
          <a:prstGeom prst="rect">
            <a:avLst/>
          </a:prstGeom>
        </p:spPr>
      </p:pic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D602A31B-3A0D-4451-866D-4415309AE298}"/>
              </a:ext>
            </a:extLst>
          </p:cNvPr>
          <p:cNvSpPr/>
          <p:nvPr/>
        </p:nvSpPr>
        <p:spPr>
          <a:xfrm>
            <a:off x="9448800" y="2887572"/>
            <a:ext cx="8153400" cy="2971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F8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gỉ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4" name="Straight Arrow Connector 3"/>
          <p:cNvCxnSpPr>
            <a:stCxn id="19" idx="3"/>
            <a:endCxn id="9" idx="1"/>
          </p:cNvCxnSpPr>
          <p:nvPr/>
        </p:nvCxnSpPr>
        <p:spPr>
          <a:xfrm>
            <a:off x="8305800" y="4373472"/>
            <a:ext cx="1143000" cy="0"/>
          </a:xfrm>
          <a:prstGeom prst="straightConnector1">
            <a:avLst/>
          </a:prstGeom>
          <a:ln w="38100">
            <a:solidFill>
              <a:srgbClr val="0F8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182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0" grpId="0" animBg="1"/>
      <p:bldP spid="21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752661"/>
            <a:ext cx="182880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gỉ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714591">
            <a:off x="16230600" y="373479"/>
            <a:ext cx="1670436" cy="1920041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177717">
            <a:off x="-1394598" y="277652"/>
            <a:ext cx="3094085" cy="1490786"/>
          </a:xfrm>
          <a:prstGeom prst="rect">
            <a:avLst/>
          </a:prstGeom>
        </p:spPr>
      </p:pic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D602A31B-3A0D-4451-866D-4415309AE298}"/>
              </a:ext>
            </a:extLst>
          </p:cNvPr>
          <p:cNvSpPr/>
          <p:nvPr/>
        </p:nvSpPr>
        <p:spPr>
          <a:xfrm>
            <a:off x="685800" y="2887572"/>
            <a:ext cx="7620000" cy="2971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F8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4">
            <a:extLst>
              <a:ext uri="{FF2B5EF4-FFF2-40B4-BE49-F238E27FC236}">
                <a16:creationId xmlns:a16="http://schemas.microsoft.com/office/drawing/2014/main" id="{D602A31B-3A0D-4451-866D-4415309AE298}"/>
              </a:ext>
            </a:extLst>
          </p:cNvPr>
          <p:cNvSpPr/>
          <p:nvPr/>
        </p:nvSpPr>
        <p:spPr>
          <a:xfrm>
            <a:off x="2819400" y="6667500"/>
            <a:ext cx="13978531" cy="274372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F8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Bent Arrow 11"/>
          <p:cNvSpPr/>
          <p:nvPr/>
        </p:nvSpPr>
        <p:spPr>
          <a:xfrm rot="10800000" flipH="1">
            <a:off x="1178659" y="7346076"/>
            <a:ext cx="1210246" cy="1378824"/>
          </a:xfrm>
          <a:prstGeom prst="bentArrow">
            <a:avLst>
              <a:gd name="adj1" fmla="val 22679"/>
              <a:gd name="adj2" fmla="val 25000"/>
              <a:gd name="adj3" fmla="val 25000"/>
              <a:gd name="adj4" fmla="val 20244"/>
            </a:avLst>
          </a:prstGeom>
          <a:solidFill>
            <a:srgbClr val="0F8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: Rounded Corners 14">
            <a:extLst>
              <a:ext uri="{FF2B5EF4-FFF2-40B4-BE49-F238E27FC236}">
                <a16:creationId xmlns:a16="http://schemas.microsoft.com/office/drawing/2014/main" id="{D602A31B-3A0D-4451-866D-4415309AE298}"/>
              </a:ext>
            </a:extLst>
          </p:cNvPr>
          <p:cNvSpPr/>
          <p:nvPr/>
        </p:nvSpPr>
        <p:spPr>
          <a:xfrm>
            <a:off x="9448800" y="2887572"/>
            <a:ext cx="8153400" cy="2971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F8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gỉ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0" idx="3"/>
            <a:endCxn id="13" idx="1"/>
          </p:cNvCxnSpPr>
          <p:nvPr/>
        </p:nvCxnSpPr>
        <p:spPr>
          <a:xfrm>
            <a:off x="8305800" y="4373472"/>
            <a:ext cx="1143000" cy="0"/>
          </a:xfrm>
          <a:prstGeom prst="straightConnector1">
            <a:avLst/>
          </a:prstGeom>
          <a:ln w="38100">
            <a:solidFill>
              <a:srgbClr val="0F8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233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B2B9520A-A595-43AB-8EFA-9022A4016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0600" y="342900"/>
            <a:ext cx="1905000" cy="1880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0816" y="651833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31993" y="2188631"/>
            <a:ext cx="11822906" cy="7415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591292" y="5932584"/>
            <a:ext cx="5105400" cy="41864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1226541">
            <a:off x="13236102" y="6903637"/>
            <a:ext cx="3422000" cy="3225635"/>
            <a:chOff x="14727628" y="5163312"/>
            <a:chExt cx="4315372" cy="3967823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727628" y="6533816"/>
              <a:ext cx="2717864" cy="253008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6329615" y="5163312"/>
              <a:ext cx="2713385" cy="330168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849600" y="7798858"/>
              <a:ext cx="2220462" cy="1332277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3509858" y="3009900"/>
            <a:ext cx="11267176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Theo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714591">
            <a:off x="16230600" y="373479"/>
            <a:ext cx="1670436" cy="1920041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177717">
            <a:off x="-1394598" y="277652"/>
            <a:ext cx="3094085" cy="14907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2088380" y="774784"/>
            <a:ext cx="14659963" cy="9191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31961" y="3108438"/>
            <a:ext cx="10972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hẩu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súng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lục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loại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đại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tá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cất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kéo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biến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thành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vụn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sắt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gỉ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ại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thô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001058" y="3375107"/>
            <a:ext cx="2936124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6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57935" y="1502463"/>
            <a:ext cx="11834140" cy="79140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57935" y="4701624"/>
            <a:ext cx="11834140" cy="1272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8000" b="1" dirty="0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  <a:endParaRPr lang="en-US" sz="8000" b="1" dirty="0">
              <a:solidFill>
                <a:srgbClr val="3948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7346" y="7273086"/>
            <a:ext cx="3916618" cy="21434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74081">
            <a:off x="14013168" y="6302688"/>
            <a:ext cx="3369446" cy="5513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916300" y="266948"/>
            <a:ext cx="2925579" cy="28511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79009">
            <a:off x="15027595" y="6432062"/>
            <a:ext cx="2045989" cy="20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3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0600" y="337820"/>
            <a:ext cx="8001000" cy="2084372"/>
            <a:chOff x="0" y="0"/>
            <a:chExt cx="7775248" cy="1966357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7779461" cy="1966357"/>
            </a:xfrm>
            <a:custGeom>
              <a:avLst/>
              <a:gdLst/>
              <a:ahLst/>
              <a:cxnLst/>
              <a:rect l="l" t="t" r="r" b="b"/>
              <a:pathLst>
                <a:path w="7779461" h="1966357">
                  <a:moveTo>
                    <a:pt x="278431" y="16918"/>
                  </a:moveTo>
                  <a:cubicBezTo>
                    <a:pt x="278431" y="16918"/>
                    <a:pt x="604014" y="12258"/>
                    <a:pt x="1008604" y="12454"/>
                  </a:cubicBezTo>
                  <a:cubicBezTo>
                    <a:pt x="6157101" y="12671"/>
                    <a:pt x="7505393" y="0"/>
                    <a:pt x="7505393" y="0"/>
                  </a:cubicBezTo>
                  <a:cubicBezTo>
                    <a:pt x="7572856" y="0"/>
                    <a:pt x="7648794" y="0"/>
                    <a:pt x="7727566" y="85073"/>
                  </a:cubicBezTo>
                  <a:cubicBezTo>
                    <a:pt x="7770545" y="131488"/>
                    <a:pt x="7771613" y="240224"/>
                    <a:pt x="7772018" y="320281"/>
                  </a:cubicBezTo>
                  <a:cubicBezTo>
                    <a:pt x="7772018" y="320281"/>
                    <a:pt x="7770313" y="1004471"/>
                    <a:pt x="7770313" y="1203772"/>
                  </a:cubicBezTo>
                  <a:cubicBezTo>
                    <a:pt x="7770313" y="1417931"/>
                    <a:pt x="7779462" y="1717110"/>
                    <a:pt x="7779462" y="1717110"/>
                  </a:cubicBezTo>
                  <a:cubicBezTo>
                    <a:pt x="7779462" y="1845779"/>
                    <a:pt x="7775292" y="1966357"/>
                    <a:pt x="7522454" y="1958222"/>
                  </a:cubicBezTo>
                  <a:cubicBezTo>
                    <a:pt x="7522454" y="1958222"/>
                    <a:pt x="7145982" y="1937924"/>
                    <a:pt x="6341484" y="1945522"/>
                  </a:cubicBezTo>
                  <a:cubicBezTo>
                    <a:pt x="1994491" y="1953657"/>
                    <a:pt x="304023" y="1966357"/>
                    <a:pt x="304023" y="1966357"/>
                  </a:cubicBezTo>
                  <a:cubicBezTo>
                    <a:pt x="132548" y="1966357"/>
                    <a:pt x="4213" y="1865287"/>
                    <a:pt x="8532" y="1662740"/>
                  </a:cubicBezTo>
                  <a:cubicBezTo>
                    <a:pt x="8532" y="1662740"/>
                    <a:pt x="9630" y="1164199"/>
                    <a:pt x="4815" y="94484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CE4DE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6929658" y="868923"/>
            <a:ext cx="50292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500" b="1" dirty="0" err="1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6500" b="1" dirty="0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1DDB6BA0-0653-4B89-AA20-C965C6423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3114" y="702614"/>
            <a:ext cx="949686" cy="13328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8226" y="2837914"/>
            <a:ext cx="1510917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Truyện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gỉ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đồng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thời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thê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hiện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ước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chất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thê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xóa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loại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vũ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chết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chóc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hướng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đến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mục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đích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vì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hòa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bình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thê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giới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609600" y="3632271"/>
            <a:ext cx="1295400" cy="2012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88226" y="6795112"/>
            <a:ext cx="1510917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đớn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609600" y="7096770"/>
            <a:ext cx="1295400" cy="2012272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 rot="1077532">
            <a:off x="15523622" y="454632"/>
            <a:ext cx="3197834" cy="185074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0600" y="337820"/>
            <a:ext cx="8001000" cy="2084372"/>
            <a:chOff x="0" y="0"/>
            <a:chExt cx="7775248" cy="1966357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7779461" cy="1966357"/>
            </a:xfrm>
            <a:custGeom>
              <a:avLst/>
              <a:gdLst/>
              <a:ahLst/>
              <a:cxnLst/>
              <a:rect l="l" t="t" r="r" b="b"/>
              <a:pathLst>
                <a:path w="7779461" h="1966357">
                  <a:moveTo>
                    <a:pt x="278431" y="16918"/>
                  </a:moveTo>
                  <a:cubicBezTo>
                    <a:pt x="278431" y="16918"/>
                    <a:pt x="604014" y="12258"/>
                    <a:pt x="1008604" y="12454"/>
                  </a:cubicBezTo>
                  <a:cubicBezTo>
                    <a:pt x="6157101" y="12671"/>
                    <a:pt x="7505393" y="0"/>
                    <a:pt x="7505393" y="0"/>
                  </a:cubicBezTo>
                  <a:cubicBezTo>
                    <a:pt x="7572856" y="0"/>
                    <a:pt x="7648794" y="0"/>
                    <a:pt x="7727566" y="85073"/>
                  </a:cubicBezTo>
                  <a:cubicBezTo>
                    <a:pt x="7770545" y="131488"/>
                    <a:pt x="7771613" y="240224"/>
                    <a:pt x="7772018" y="320281"/>
                  </a:cubicBezTo>
                  <a:cubicBezTo>
                    <a:pt x="7772018" y="320281"/>
                    <a:pt x="7770313" y="1004471"/>
                    <a:pt x="7770313" y="1203772"/>
                  </a:cubicBezTo>
                  <a:cubicBezTo>
                    <a:pt x="7770313" y="1417931"/>
                    <a:pt x="7779462" y="1717110"/>
                    <a:pt x="7779462" y="1717110"/>
                  </a:cubicBezTo>
                  <a:cubicBezTo>
                    <a:pt x="7779462" y="1845779"/>
                    <a:pt x="7775292" y="1966357"/>
                    <a:pt x="7522454" y="1958222"/>
                  </a:cubicBezTo>
                  <a:cubicBezTo>
                    <a:pt x="7522454" y="1958222"/>
                    <a:pt x="7145982" y="1937924"/>
                    <a:pt x="6341484" y="1945522"/>
                  </a:cubicBezTo>
                  <a:cubicBezTo>
                    <a:pt x="1994491" y="1953657"/>
                    <a:pt x="304023" y="1966357"/>
                    <a:pt x="304023" y="1966357"/>
                  </a:cubicBezTo>
                  <a:cubicBezTo>
                    <a:pt x="132548" y="1966357"/>
                    <a:pt x="4213" y="1865287"/>
                    <a:pt x="8532" y="1662740"/>
                  </a:cubicBezTo>
                  <a:cubicBezTo>
                    <a:pt x="8532" y="1662740"/>
                    <a:pt x="9630" y="1164199"/>
                    <a:pt x="4815" y="94484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CE4DE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6777258" y="868923"/>
            <a:ext cx="50292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500" b="1" dirty="0" err="1" smtClean="0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6500" b="1" dirty="0" smtClean="0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6500" b="1" dirty="0">
              <a:solidFill>
                <a:srgbClr val="663E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1DDB6BA0-0653-4B89-AA20-C965C6423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7400" y="702614"/>
            <a:ext cx="949686" cy="1332892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77532">
            <a:off x="15523622" y="454632"/>
            <a:ext cx="3197834" cy="1850747"/>
          </a:xfrm>
          <a:prstGeom prst="rect">
            <a:avLst/>
          </a:prstGeom>
        </p:spPr>
      </p:pic>
      <p:pic>
        <p:nvPicPr>
          <p:cNvPr id="13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5400000">
            <a:off x="6042168" y="-317074"/>
            <a:ext cx="6918242" cy="130589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7588" y="4887282"/>
            <a:ext cx="98474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Lối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chuyện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hấp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cuốn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Yếu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viễn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tưởng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vị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hiện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̣ 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hiểu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tác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95400" y="2965351"/>
            <a:ext cx="2987301" cy="670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2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82430">
            <a:off x="16523313" y="7287472"/>
            <a:ext cx="1198621" cy="279339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28601" y="952500"/>
            <a:ext cx="2667000" cy="8003166"/>
            <a:chOff x="0" y="0"/>
            <a:chExt cx="2026314" cy="3833907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2030526" cy="3833907"/>
            </a:xfrm>
            <a:custGeom>
              <a:avLst/>
              <a:gdLst/>
              <a:ahLst/>
              <a:cxnLst/>
              <a:rect l="l" t="t" r="r" b="b"/>
              <a:pathLst>
                <a:path w="2030526" h="3833907">
                  <a:moveTo>
                    <a:pt x="278431" y="16918"/>
                  </a:moveTo>
                  <a:cubicBezTo>
                    <a:pt x="278431" y="16918"/>
                    <a:pt x="604014" y="12258"/>
                    <a:pt x="906248" y="12454"/>
                  </a:cubicBezTo>
                  <a:cubicBezTo>
                    <a:pt x="1135303" y="12671"/>
                    <a:pt x="1756458" y="0"/>
                    <a:pt x="1756458" y="0"/>
                  </a:cubicBezTo>
                  <a:cubicBezTo>
                    <a:pt x="1823922" y="0"/>
                    <a:pt x="1899859" y="0"/>
                    <a:pt x="1978632" y="85073"/>
                  </a:cubicBezTo>
                  <a:cubicBezTo>
                    <a:pt x="2021610" y="131488"/>
                    <a:pt x="2022678" y="240224"/>
                    <a:pt x="2023083" y="320281"/>
                  </a:cubicBezTo>
                  <a:cubicBezTo>
                    <a:pt x="2023083" y="320281"/>
                    <a:pt x="2021379" y="2549646"/>
                    <a:pt x="2021379" y="3071322"/>
                  </a:cubicBezTo>
                  <a:cubicBezTo>
                    <a:pt x="2021379" y="3285481"/>
                    <a:pt x="2030527" y="3584660"/>
                    <a:pt x="2030527" y="3584660"/>
                  </a:cubicBezTo>
                  <a:cubicBezTo>
                    <a:pt x="2030527" y="3713329"/>
                    <a:pt x="2026357" y="3833907"/>
                    <a:pt x="1773519" y="3825772"/>
                  </a:cubicBezTo>
                  <a:cubicBezTo>
                    <a:pt x="1773519" y="3825772"/>
                    <a:pt x="1397047" y="3805474"/>
                    <a:pt x="1143507" y="3813072"/>
                  </a:cubicBezTo>
                  <a:cubicBezTo>
                    <a:pt x="950110" y="3821207"/>
                    <a:pt x="304023" y="3833907"/>
                    <a:pt x="304023" y="3833907"/>
                  </a:cubicBezTo>
                  <a:cubicBezTo>
                    <a:pt x="132548" y="3833907"/>
                    <a:pt x="4213" y="3732837"/>
                    <a:pt x="8532" y="3530290"/>
                  </a:cubicBezTo>
                  <a:cubicBezTo>
                    <a:pt x="8532" y="3530290"/>
                    <a:pt x="9630" y="3031749"/>
                    <a:pt x="4815" y="120796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D88561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2664" y="7386927"/>
            <a:ext cx="2871163" cy="2594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631756"/>
            <a:ext cx="18288000" cy="13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124128" y="2209754"/>
            <a:ext cx="12036353" cy="6745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85575" y="4020070"/>
            <a:ext cx="99134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Tóm tắt lại nội dung truyện. Ý tưởng làm hoen gỉ các vật làm bằng kim loại của viên trung sĩ dựa trên cơ sở nào?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959" y="6406428"/>
            <a:ext cx="5856746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26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631756"/>
            <a:ext cx="1828800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1796755"/>
            <a:ext cx="15240000" cy="7363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500" i="1" dirty="0">
                <a:latin typeface="Arial" panose="020B0604020202020204" pitchFamily="34" charset="0"/>
                <a:cs typeface="Arial" panose="020B0604020202020204" pitchFamily="34" charset="0"/>
              </a:rPr>
              <a:t>Truyện thể hiện mơ ước gì của người viết? Điều đó còn có ý nghĩa với xã hội hiện nay không? </a:t>
            </a:r>
            <a:r>
              <a:rPr lang="nl-NL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nl-NL" sz="3500" i="1" dirty="0">
                <a:latin typeface="Arial" panose="020B0604020202020204" pitchFamily="34" charset="0"/>
                <a:cs typeface="Arial" panose="020B0604020202020204" pitchFamily="34" charset="0"/>
              </a:rPr>
              <a:t>viết đoạn văn ngắn (5-7 câu) nêu ý kiến của mình về vấn đề này.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ý: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Ước muốn của tác giả: Xóa bỏ vũ khí, chấm dứt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chiến tranh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, mong muốn một cuộc sống hòa bình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Xã hội hiện nay: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nước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phát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triển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chạy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vũ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phát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loại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vũ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cùng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tiến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bùng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phát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chiến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lại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càng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901992">
            <a:off x="16011353" y="57012"/>
            <a:ext cx="1740359" cy="198177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4"/>
              </a:ext>
            </a:extLst>
          </a:blip>
          <a:srcRect/>
          <a:stretch>
            <a:fillRect/>
          </a:stretch>
        </p:blipFill>
        <p:spPr>
          <a:xfrm rot="11362319">
            <a:off x="884502" y="226693"/>
            <a:ext cx="1682170" cy="16424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167" end="2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charRg st="167" end="2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467503" y="2356661"/>
            <a:ext cx="8322392" cy="2286000"/>
            <a:chOff x="0" y="0"/>
            <a:chExt cx="10021299" cy="106832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0021299" cy="1068323"/>
              <a:chOff x="0" y="0"/>
              <a:chExt cx="8110415" cy="8646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10416" cy="864613"/>
              </a:xfrm>
              <a:custGeom>
                <a:avLst/>
                <a:gdLst/>
                <a:ahLst/>
                <a:cxnLst/>
                <a:rect l="l" t="t" r="r" b="b"/>
                <a:pathLst>
                  <a:path w="8110416" h="864613">
                    <a:moveTo>
                      <a:pt x="7985955" y="864613"/>
                    </a:moveTo>
                    <a:lnTo>
                      <a:pt x="124460" y="864613"/>
                    </a:lnTo>
                    <a:cubicBezTo>
                      <a:pt x="55880" y="864613"/>
                      <a:pt x="0" y="808733"/>
                      <a:pt x="0" y="7401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985955" y="0"/>
                    </a:lnTo>
                    <a:cubicBezTo>
                      <a:pt x="8054535" y="0"/>
                      <a:pt x="8110416" y="55880"/>
                      <a:pt x="8110416" y="124460"/>
                    </a:cubicBezTo>
                    <a:lnTo>
                      <a:pt x="8110416" y="740153"/>
                    </a:lnTo>
                    <a:cubicBezTo>
                      <a:pt x="8110416" y="808733"/>
                      <a:pt x="8054535" y="864613"/>
                      <a:pt x="7985955" y="864613"/>
                    </a:cubicBezTo>
                    <a:close/>
                  </a:path>
                </a:pathLst>
              </a:custGeom>
              <a:solidFill>
                <a:srgbClr val="C0D6E1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290667" y="360588"/>
              <a:ext cx="9439966" cy="3020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467503" y="6210300"/>
            <a:ext cx="8448896" cy="2286000"/>
            <a:chOff x="0" y="0"/>
            <a:chExt cx="8110415" cy="86461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10416" cy="864613"/>
            </a:xfrm>
            <a:custGeom>
              <a:avLst/>
              <a:gdLst/>
              <a:ahLst/>
              <a:cxnLst/>
              <a:rect l="l" t="t" r="r" b="b"/>
              <a:pathLst>
                <a:path w="8110416" h="864613">
                  <a:moveTo>
                    <a:pt x="7985955" y="864613"/>
                  </a:moveTo>
                  <a:lnTo>
                    <a:pt x="124460" y="864613"/>
                  </a:lnTo>
                  <a:cubicBezTo>
                    <a:pt x="55880" y="864613"/>
                    <a:pt x="0" y="808733"/>
                    <a:pt x="0" y="7401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985955" y="0"/>
                  </a:lnTo>
                  <a:cubicBezTo>
                    <a:pt x="8054535" y="0"/>
                    <a:pt x="8110416" y="55880"/>
                    <a:pt x="8110416" y="124460"/>
                  </a:cubicBezTo>
                  <a:lnTo>
                    <a:pt x="8110416" y="740153"/>
                  </a:lnTo>
                  <a:cubicBezTo>
                    <a:pt x="8110416" y="808733"/>
                    <a:pt x="8054535" y="864613"/>
                    <a:pt x="7985955" y="864613"/>
                  </a:cubicBezTo>
                  <a:close/>
                </a:path>
              </a:pathLst>
            </a:custGeom>
            <a:solidFill>
              <a:srgbClr val="C0D6E1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4D6913C-5EEB-408D-9E5A-B3E52C1B8473}"/>
              </a:ext>
            </a:extLst>
          </p:cNvPr>
          <p:cNvSpPr txBox="1"/>
          <p:nvPr/>
        </p:nvSpPr>
        <p:spPr>
          <a:xfrm>
            <a:off x="676273" y="3999178"/>
            <a:ext cx="6715127" cy="29731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vi-VN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69E289-5208-44D7-AA38-BB5329892CEC}"/>
              </a:ext>
            </a:extLst>
          </p:cNvPr>
          <p:cNvSpPr txBox="1"/>
          <p:nvPr/>
        </p:nvSpPr>
        <p:spPr>
          <a:xfrm>
            <a:off x="8771018" y="6983968"/>
            <a:ext cx="7841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vi-VN" sz="4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A169A8F-94D2-438B-8D1F-DCA5EE32B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02266" y="1349701"/>
            <a:ext cx="724428" cy="1417919"/>
          </a:xfrm>
          <a:prstGeom prst="rect">
            <a:avLst/>
          </a:prstGeom>
        </p:spPr>
      </p:pic>
      <p:pic>
        <p:nvPicPr>
          <p:cNvPr id="39" name="Picture 11">
            <a:extLst>
              <a:ext uri="{FF2B5EF4-FFF2-40B4-BE49-F238E27FC236}">
                <a16:creationId xmlns:a16="http://schemas.microsoft.com/office/drawing/2014/main" id="{EEFD84BB-2AD3-4917-BDFB-7D6CB2C47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31795" y="5196717"/>
            <a:ext cx="724428" cy="141791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62136" y="0"/>
            <a:ext cx="4343400" cy="31055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38701" y="872635"/>
            <a:ext cx="17010598" cy="934400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333500" y="3689809"/>
            <a:ext cx="15620999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98456">
            <a:off x="15101514" y="6979603"/>
            <a:ext cx="2742668" cy="28090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8701" y="7222160"/>
            <a:ext cx="2809064" cy="26711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33500" y="3689809"/>
            <a:ext cx="860500" cy="12077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020800" y="5516381"/>
            <a:ext cx="860500" cy="12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017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24619" y="1437611"/>
            <a:ext cx="13156070" cy="79140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1193" y="7662937"/>
            <a:ext cx="3067216" cy="2091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00067" y="2416469"/>
            <a:ext cx="2694184" cy="29400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7740" y="7385791"/>
            <a:ext cx="2714677" cy="26455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90044" y="496743"/>
            <a:ext cx="2225221" cy="21969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584114" y="3390900"/>
            <a:ext cx="11237079" cy="4601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TIẾT…: </a:t>
            </a:r>
            <a:r>
              <a:rPr lang="en-US" sz="8000" b="1" dirty="0" smtClean="0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2. CHẤT LÀM GỈ</a:t>
            </a:r>
          </a:p>
          <a:p>
            <a:pPr algn="r">
              <a:lnSpc>
                <a:spcPct val="130000"/>
              </a:lnSpc>
            </a:pPr>
            <a:r>
              <a:rPr lang="en-US" sz="7000" b="1" dirty="0" smtClean="0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7000" b="1" dirty="0" err="1" smtClean="0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Rây</a:t>
            </a:r>
            <a:r>
              <a:rPr lang="en-US" sz="7000" b="1" dirty="0" smtClean="0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 smtClean="0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Brét</a:t>
            </a:r>
            <a:r>
              <a:rPr lang="en-US" sz="7000" b="1" dirty="0" err="1" smtClean="0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-bơ-ry</a:t>
            </a:r>
            <a:r>
              <a:rPr lang="en-US" sz="7000" b="1" dirty="0" smtClean="0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7000" b="1" dirty="0">
              <a:solidFill>
                <a:srgbClr val="663E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1524000" y="562242"/>
            <a:ext cx="15477764" cy="93440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6103" y="6948730"/>
            <a:ext cx="2486174" cy="26095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097570">
            <a:off x="15049881" y="6144491"/>
            <a:ext cx="2717508" cy="26829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5768">
            <a:off x="882324" y="734055"/>
            <a:ext cx="1313732" cy="2656444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B233633F-F4D1-40A5-9828-BF6E8BA6BF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03635" y="3083560"/>
            <a:ext cx="4132484" cy="411480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486021D2-F1DF-4D68-91A3-8BCB7DDD3D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77756" y="3083560"/>
            <a:ext cx="4132484" cy="411480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F99A4220-491E-498B-B211-98230DA238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40384" y="3082850"/>
            <a:ext cx="4132484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9DFD2C-E9A3-410A-BD4B-74D5F8018AC2}"/>
              </a:ext>
            </a:extLst>
          </p:cNvPr>
          <p:cNvSpPr txBox="1"/>
          <p:nvPr/>
        </p:nvSpPr>
        <p:spPr>
          <a:xfrm>
            <a:off x="2514600" y="4387376"/>
            <a:ext cx="3801993" cy="1837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CHUNG</a:t>
            </a:r>
            <a:endParaRPr lang="vi-VN" sz="4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83593-F4DB-4769-846A-B1576BC3225E}"/>
              </a:ext>
            </a:extLst>
          </p:cNvPr>
          <p:cNvSpPr txBox="1"/>
          <p:nvPr/>
        </p:nvSpPr>
        <p:spPr>
          <a:xfrm>
            <a:off x="7196318" y="4387377"/>
            <a:ext cx="3850945" cy="1837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HIỂU VĂN BẢN</a:t>
            </a:r>
            <a:endParaRPr lang="vi-VN" sz="4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6A4A62-BB4C-4063-AD06-7EAC9C975692}"/>
              </a:ext>
            </a:extLst>
          </p:cNvPr>
          <p:cNvSpPr txBox="1"/>
          <p:nvPr/>
        </p:nvSpPr>
        <p:spPr>
          <a:xfrm>
            <a:off x="11740384" y="4716592"/>
            <a:ext cx="4078013" cy="916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4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  <a:endParaRPr lang="vi-VN" sz="4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8" y="1145542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57935" y="1502463"/>
            <a:ext cx="11834140" cy="79140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61362" y="4701624"/>
            <a:ext cx="10627286" cy="1272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8000" b="1" dirty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TÌM HIỂU CHUNG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7346" y="7273086"/>
            <a:ext cx="3916618" cy="21434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74081">
            <a:off x="14013168" y="6302688"/>
            <a:ext cx="3369446" cy="5513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916300" y="266948"/>
            <a:ext cx="2925579" cy="28511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79009">
            <a:off x="15027595" y="6432062"/>
            <a:ext cx="2045989" cy="20955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>
            <a:off x="407564" y="420412"/>
            <a:ext cx="1166072" cy="167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508407"/>
            <a:ext cx="18288000" cy="13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880356" y="1175540"/>
            <a:ext cx="1888449" cy="1666556"/>
          </a:xfrm>
          <a:prstGeom prst="rect">
            <a:avLst/>
          </a:prstGeom>
        </p:spPr>
      </p:pic>
      <p:pic>
        <p:nvPicPr>
          <p:cNvPr id="3" name="Picture 2" descr="Chất làm gỉ - Rây Brét-bơ-ry | Tác giả - Tác phẩm văn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1700"/>
            <a:ext cx="5486400" cy="6733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91400" y="3000453"/>
            <a:ext cx="9144000" cy="44781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Rây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Brét-Bơ-ry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(1920 – 2012).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viễn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050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>
            <a:off x="407564" y="420412"/>
            <a:ext cx="1166072" cy="167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508407"/>
            <a:ext cx="18288000" cy="13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F1E1184-78AC-4140-BD79-CC2E3617A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382051" y="7446640"/>
            <a:ext cx="2496679" cy="2724551"/>
          </a:xfrm>
          <a:prstGeom prst="rect">
            <a:avLst/>
          </a:prstGeom>
        </p:spPr>
      </p:pic>
      <p:sp>
        <p:nvSpPr>
          <p:cNvPr id="9" name="Speech Bubble: Oval 11">
            <a:extLst>
              <a:ext uri="{FF2B5EF4-FFF2-40B4-BE49-F238E27FC236}">
                <a16:creationId xmlns:a16="http://schemas.microsoft.com/office/drawing/2014/main" id="{6C0D4BF1-AE83-4DCB-A5E3-AC095D870634}"/>
              </a:ext>
            </a:extLst>
          </p:cNvPr>
          <p:cNvSpPr/>
          <p:nvPr/>
        </p:nvSpPr>
        <p:spPr>
          <a:xfrm>
            <a:off x="6553200" y="2550210"/>
            <a:ext cx="9525000" cy="5565090"/>
          </a:xfrm>
          <a:prstGeom prst="wedgeEllipseCallout">
            <a:avLst>
              <a:gd name="adj1" fmla="val -62203"/>
              <a:gd name="adj2" fmla="val -176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Trích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Truyện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viễn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tưởng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chọn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lọc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Thái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Hà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dịch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52601" y="3619500"/>
            <a:ext cx="4197826" cy="59968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>
            <a:off x="407564" y="420412"/>
            <a:ext cx="1166072" cy="167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508407"/>
            <a:ext cx="18288000" cy="13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6730" y="2563364"/>
            <a:ext cx="1001047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Ai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gỉ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877800" y="1895007"/>
            <a:ext cx="2362200" cy="725815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F1E1184-78AC-4140-BD79-CC2E3617A1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382051" y="7446640"/>
            <a:ext cx="2496679" cy="2724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404" y="1821924"/>
            <a:ext cx="1185295" cy="14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0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95319" y="1128510"/>
            <a:ext cx="13487400" cy="84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9720" algn="l"/>
              </a:tabLst>
            </a:pPr>
            <a:r>
              <a:rPr lang="en-US" sz="37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7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7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37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7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r>
              <a:rPr lang="en-US" sz="3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7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ngắn</a:t>
            </a:r>
            <a:r>
              <a:rPr lang="en-US" sz="3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5319" y="2457167"/>
            <a:ext cx="13187681" cy="436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dung: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Truyện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dứt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gỉ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điên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rồ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điên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1631708" y="988212"/>
            <a:ext cx="1302820" cy="1689980"/>
          </a:xfrm>
          <a:prstGeom prst="rect">
            <a:avLst/>
          </a:prstGeom>
        </p:spPr>
      </p:pic>
      <p:pic>
        <p:nvPicPr>
          <p:cNvPr id="15" name="Picture 25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rcRect/>
          <a:stretch>
            <a:fillRect/>
          </a:stretch>
        </p:blipFill>
        <p:spPr>
          <a:xfrm flipH="1">
            <a:off x="16093962" y="7487044"/>
            <a:ext cx="2158478" cy="2483605"/>
          </a:xfrm>
          <a:prstGeom prst="rect">
            <a:avLst/>
          </a:prstGeom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>
            <a:off x="146396" y="-140378"/>
            <a:ext cx="1170709" cy="2476500"/>
          </a:xfrm>
          <a:prstGeom prst="rect">
            <a:avLst/>
          </a:prstGeom>
        </p:spPr>
      </p:pic>
      <p:pic>
        <p:nvPicPr>
          <p:cNvPr id="17" name="Picture 29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>
            <a:fillRect/>
          </a:stretch>
        </p:blipFill>
        <p:spPr>
          <a:xfrm rot="5400000">
            <a:off x="16818763" y="477348"/>
            <a:ext cx="1116586" cy="1595122"/>
          </a:xfrm>
          <a:prstGeom prst="rect">
            <a:avLst/>
          </a:prstGeom>
        </p:spPr>
      </p:pic>
      <p:pic>
        <p:nvPicPr>
          <p:cNvPr id="10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1631708" y="3793543"/>
            <a:ext cx="1302820" cy="1689980"/>
          </a:xfrm>
          <a:prstGeom prst="rect">
            <a:avLst/>
          </a:prstGeom>
        </p:spPr>
      </p:pic>
      <p:pic>
        <p:nvPicPr>
          <p:cNvPr id="12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1631708" y="6979664"/>
            <a:ext cx="1302820" cy="16899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95319" y="6924407"/>
            <a:ext cx="13187681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quân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3055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</TotalTime>
  <Words>1272</Words>
  <Application>Microsoft Office PowerPoint</Application>
  <PresentationFormat>Custom</PresentationFormat>
  <Paragraphs>81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Symbol</vt:lpstr>
      <vt:lpstr>Arial</vt:lpstr>
      <vt:lpstr>Wingdings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7+8 Chiến thắng MTao MXây</dc:title>
  <dc:creator>Admin</dc:creator>
  <cp:lastModifiedBy>Ngô Văn Minh</cp:lastModifiedBy>
  <cp:revision>59</cp:revision>
  <dcterms:created xsi:type="dcterms:W3CDTF">2006-08-16T00:00:00Z</dcterms:created>
  <dcterms:modified xsi:type="dcterms:W3CDTF">2022-08-29T09:17:42Z</dcterms:modified>
  <dc:identifier>DAEm_-UeMcw</dc:identifier>
</cp:coreProperties>
</file>