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335" r:id="rId2"/>
    <p:sldId id="334" r:id="rId3"/>
    <p:sldId id="419" r:id="rId4"/>
    <p:sldId id="468" r:id="rId5"/>
    <p:sldId id="418" r:id="rId6"/>
    <p:sldId id="420" r:id="rId7"/>
    <p:sldId id="394" r:id="rId8"/>
    <p:sldId id="423" r:id="rId9"/>
    <p:sldId id="414" r:id="rId10"/>
    <p:sldId id="415" r:id="rId11"/>
    <p:sldId id="416" r:id="rId12"/>
    <p:sldId id="401" r:id="rId13"/>
    <p:sldId id="402" r:id="rId14"/>
    <p:sldId id="403" r:id="rId15"/>
    <p:sldId id="405" r:id="rId16"/>
    <p:sldId id="409" r:id="rId17"/>
    <p:sldId id="408" r:id="rId18"/>
    <p:sldId id="469" r:id="rId19"/>
    <p:sldId id="471" r:id="rId20"/>
    <p:sldId id="473" r:id="rId21"/>
    <p:sldId id="470"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yPC" initials="M" lastIdx="1" clrIdx="0">
    <p:extLst>
      <p:ext uri="{19B8F6BF-5375-455C-9EA6-DF929625EA0E}">
        <p15:presenceInfo xmlns:p15="http://schemas.microsoft.com/office/powerpoint/2012/main" userId="MyP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00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98" autoAdjust="0"/>
    <p:restoredTop sz="98566" autoAdjust="0"/>
  </p:normalViewPr>
  <p:slideViewPr>
    <p:cSldViewPr snapToGrid="0">
      <p:cViewPr varScale="1">
        <p:scale>
          <a:sx n="73" d="100"/>
          <a:sy n="73" d="100"/>
        </p:scale>
        <p:origin x="43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14-Jan-25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547B41-D574-4D99-8733-CDF2B4333776}" type="datetimeFigureOut">
              <a:rPr lang="en-US" smtClean="0"/>
              <a:pPr/>
              <a:t>14-Jan-25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86703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47B41-D574-4D99-8733-CDF2B4333776}" type="datetimeFigureOut">
              <a:rPr lang="en-US" smtClean="0"/>
              <a:pPr/>
              <a:t>14-Jan-25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15488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47B41-D574-4D99-8733-CDF2B4333776}" type="datetimeFigureOut">
              <a:rPr lang="en-US" smtClean="0"/>
              <a:pPr/>
              <a:t>14-Jan-25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pPr/>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286818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47B41-D574-4D99-8733-CDF2B4333776}" type="datetimeFigureOut">
              <a:rPr lang="en-US" smtClean="0"/>
              <a:pPr/>
              <a:t>14-Jan-25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473225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47B41-D574-4D99-8733-CDF2B4333776}" type="datetimeFigureOut">
              <a:rPr lang="en-US" smtClean="0"/>
              <a:pPr/>
              <a:t>14-Jan-25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pPr/>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04844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47B41-D574-4D99-8733-CDF2B4333776}" type="datetimeFigureOut">
              <a:rPr lang="en-US" smtClean="0"/>
              <a:pPr/>
              <a:t>14-Jan-25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14087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547B41-D574-4D99-8733-CDF2B4333776}" type="datetimeFigureOut">
              <a:rPr lang="en-US" smtClean="0"/>
              <a:pPr/>
              <a:t>14-Jan-25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1847884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547B41-D574-4D99-8733-CDF2B4333776}" type="datetimeFigureOut">
              <a:rPr lang="en-US" smtClean="0"/>
              <a:pPr/>
              <a:t>14-Jan-25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107540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547B41-D574-4D99-8733-CDF2B4333776}" type="datetimeFigureOut">
              <a:rPr lang="en-US" smtClean="0"/>
              <a:pPr/>
              <a:t>14-Jan-25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53614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47B41-D574-4D99-8733-CDF2B4333776}" type="datetimeFigureOut">
              <a:rPr lang="en-US" smtClean="0"/>
              <a:pPr/>
              <a:t>14-Jan-25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686202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547B41-D574-4D99-8733-CDF2B4333776}" type="datetimeFigureOut">
              <a:rPr lang="en-US" smtClean="0"/>
              <a:pPr/>
              <a:t>14-Jan-25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13609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547B41-D574-4D99-8733-CDF2B4333776}" type="datetimeFigureOut">
              <a:rPr lang="en-US" smtClean="0"/>
              <a:pPr/>
              <a:t>14-Jan-25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176552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547B41-D574-4D99-8733-CDF2B4333776}" type="datetimeFigureOut">
              <a:rPr lang="en-US" smtClean="0"/>
              <a:pPr/>
              <a:t>14-Jan-25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553943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47B41-D574-4D99-8733-CDF2B4333776}" type="datetimeFigureOut">
              <a:rPr lang="en-US" smtClean="0"/>
              <a:pPr/>
              <a:t>14-Jan-25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33028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47B41-D574-4D99-8733-CDF2B4333776}" type="datetimeFigureOut">
              <a:rPr lang="en-US" smtClean="0"/>
              <a:pPr/>
              <a:t>14-Jan-25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742040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47B41-D574-4D99-8733-CDF2B4333776}" type="datetimeFigureOut">
              <a:rPr lang="en-US" smtClean="0"/>
              <a:pPr/>
              <a:t>14-Jan-25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561096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547B41-D574-4D99-8733-CDF2B4333776}" type="datetimeFigureOut">
              <a:rPr lang="en-US" smtClean="0"/>
              <a:pPr/>
              <a:t>14-Jan-25</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42474450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7" Type="http://schemas.openxmlformats.org/officeDocument/2006/relationships/image" Target="../media/image14.sv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773641"/>
            <a:ext cx="12192000" cy="923330"/>
          </a:xfrm>
          <a:prstGeom prst="rect">
            <a:avLst/>
          </a:prstGeom>
          <a:noFill/>
        </p:spPr>
        <p:txBody>
          <a:bodyPr wrap="square" rtlCol="0">
            <a:spAutoFit/>
          </a:bodyPr>
          <a:lstStyle/>
          <a:p>
            <a:pPr algn="ctr"/>
            <a:r>
              <a:rPr lang="en-US" sz="5400" b="1" dirty="0" smtClean="0">
                <a:solidFill>
                  <a:srgbClr val="0000FF"/>
                </a:solidFill>
                <a:latin typeface="Times New Roman" pitchFamily="18" charset="0"/>
                <a:cs typeface="Times New Roman" pitchFamily="18" charset="0"/>
              </a:rPr>
              <a:t>CHỦ ĐỀ 5: ÂM THANH</a:t>
            </a:r>
            <a:endParaRPr lang="en-US" sz="3200" b="1" dirty="0">
              <a:solidFill>
                <a:srgbClr val="0000FF"/>
              </a:solidFill>
              <a:latin typeface="Times New Roman" pitchFamily="18" charset="0"/>
              <a:cs typeface="Times New Roman" pitchFamily="18" charset="0"/>
            </a:endParaRPr>
          </a:p>
        </p:txBody>
      </p:sp>
      <p:sp>
        <p:nvSpPr>
          <p:cNvPr id="5" name="TextBox 4"/>
          <p:cNvSpPr txBox="1"/>
          <p:nvPr/>
        </p:nvSpPr>
        <p:spPr>
          <a:xfrm>
            <a:off x="0" y="2753327"/>
            <a:ext cx="12192000" cy="830997"/>
          </a:xfrm>
          <a:prstGeom prst="rect">
            <a:avLst/>
          </a:prstGeom>
          <a:noFill/>
        </p:spPr>
        <p:txBody>
          <a:bodyPr wrap="square" rtlCol="0">
            <a:spAutoFit/>
          </a:bodyPr>
          <a:lstStyle/>
          <a:p>
            <a:pPr algn="ctr"/>
            <a:r>
              <a:rPr lang="en-US" sz="4500" b="1" dirty="0" err="1" smtClean="0">
                <a:solidFill>
                  <a:srgbClr val="0000FF"/>
                </a:solidFill>
                <a:latin typeface="Times New Roman" pitchFamily="18" charset="0"/>
                <a:cs typeface="Times New Roman" pitchFamily="18" charset="0"/>
              </a:rPr>
              <a:t>BÀI</a:t>
            </a:r>
            <a:r>
              <a:rPr lang="en-US" sz="4500" b="1" dirty="0" smtClean="0">
                <a:solidFill>
                  <a:srgbClr val="0000FF"/>
                </a:solidFill>
                <a:latin typeface="Times New Roman" pitchFamily="18" charset="0"/>
                <a:cs typeface="Times New Roman" pitchFamily="18" charset="0"/>
              </a:rPr>
              <a:t> 11: </a:t>
            </a:r>
            <a:r>
              <a:rPr lang="en-US" sz="4500" b="1" dirty="0" err="1" smtClean="0">
                <a:solidFill>
                  <a:srgbClr val="0000FF"/>
                </a:solidFill>
                <a:latin typeface="Times New Roman" pitchFamily="18" charset="0"/>
                <a:cs typeface="Times New Roman" pitchFamily="18" charset="0"/>
              </a:rPr>
              <a:t>PHẢN</a:t>
            </a:r>
            <a:r>
              <a:rPr lang="en-US" sz="4500" b="1" dirty="0" smtClean="0">
                <a:solidFill>
                  <a:srgbClr val="0000FF"/>
                </a:solidFill>
                <a:latin typeface="Times New Roman" pitchFamily="18" charset="0"/>
                <a:cs typeface="Times New Roman" pitchFamily="18" charset="0"/>
              </a:rPr>
              <a:t> </a:t>
            </a:r>
            <a:r>
              <a:rPr lang="en-US" sz="4500" b="1" dirty="0" err="1" smtClean="0">
                <a:solidFill>
                  <a:srgbClr val="0000FF"/>
                </a:solidFill>
                <a:latin typeface="Times New Roman" pitchFamily="18" charset="0"/>
                <a:cs typeface="Times New Roman" pitchFamily="18" charset="0"/>
              </a:rPr>
              <a:t>XẠ</a:t>
            </a:r>
            <a:r>
              <a:rPr lang="en-US" sz="4500" b="1" dirty="0" smtClean="0">
                <a:solidFill>
                  <a:srgbClr val="0000FF"/>
                </a:solidFill>
                <a:latin typeface="Times New Roman" pitchFamily="18" charset="0"/>
                <a:cs typeface="Times New Roman" pitchFamily="18" charset="0"/>
              </a:rPr>
              <a:t> ÂM</a:t>
            </a:r>
            <a:r>
              <a:rPr lang="en-US" sz="4800" b="1" dirty="0" smtClean="0">
                <a:solidFill>
                  <a:srgbClr val="0000FF"/>
                </a:solidFill>
                <a:latin typeface="Times New Roman" pitchFamily="18" charset="0"/>
                <a:cs typeface="Times New Roman" pitchFamily="18" charset="0"/>
              </a:rPr>
              <a:t>.</a:t>
            </a:r>
            <a:endParaRPr lang="en-US" sz="4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5"/>
                                        </p:tgtEl>
                                        <p:attrNameLst>
                                          <p:attrName>ppt_y</p:attrName>
                                        </p:attrNameLst>
                                      </p:cBhvr>
                                      <p:tavLst>
                                        <p:tav tm="0">
                                          <p:val>
                                            <p:strVal val="#ppt_y"/>
                                          </p:val>
                                        </p:tav>
                                        <p:tav tm="100000">
                                          <p:val>
                                            <p:strVal val="#ppt_y"/>
                                          </p:val>
                                        </p:tav>
                                      </p:tavLst>
                                    </p:anim>
                                    <p:anim calcmode="lin" valueType="num">
                                      <p:cBhvr>
                                        <p:cTn id="1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17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512457" y="6247696"/>
            <a:ext cx="6096000" cy="523220"/>
          </a:xfrm>
          <a:prstGeom prst="rect">
            <a:avLst/>
          </a:prstGeom>
        </p:spPr>
        <p:txBody>
          <a:bodyPr wrap="square">
            <a:spAutoFit/>
          </a:bodyPr>
          <a:lstStyle/>
          <a:p>
            <a:r>
              <a:rPr lang="vi-VN" sz="2800" dirty="0" smtClean="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Tiếng vang ở hang </a:t>
            </a:r>
            <a:r>
              <a:rPr lang="vi-VN" sz="2800" dirty="0" smtClean="0">
                <a:solidFill>
                  <a:srgbClr val="FF00FF"/>
                </a:solidFill>
                <a:latin typeface="Times New Roman" pitchFamily="18" charset="0"/>
                <a:cs typeface="Times New Roman" pitchFamily="18" charset="0"/>
              </a:rPr>
              <a:t>đá</a:t>
            </a:r>
            <a:endParaRPr lang="vi-VN" sz="2800" dirty="0">
              <a:solidFill>
                <a:srgbClr val="FF00FF"/>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88274" y="648074"/>
            <a:ext cx="12192000" cy="6366680"/>
          </a:xfrm>
          <a:ln>
            <a:noFill/>
          </a:ln>
        </p:spPr>
        <p:txBody>
          <a:bodyPr>
            <a:normAutofit/>
          </a:bodyPr>
          <a:lstStyle/>
          <a:p>
            <a:pPr marL="514350" indent="-514350" algn="l"/>
            <a:r>
              <a:rPr lang="en-US" sz="2800" b="1" dirty="0" smtClean="0">
                <a:solidFill>
                  <a:srgbClr val="0000FF"/>
                </a:solidFill>
                <a:latin typeface="Calibri" panose="020F0502020204030204" pitchFamily="34" charset="0"/>
                <a:ea typeface="Calibri" panose="020F0502020204030204" pitchFamily="34" charset="0"/>
                <a:cs typeface="Calibri" panose="020F0502020204030204" pitchFamily="34" charset="0"/>
              </a:rPr>
              <a:t>II. </a:t>
            </a:r>
            <a:r>
              <a:rPr lang="en-US" sz="2800" b="1"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VẬT</a:t>
            </a:r>
            <a:r>
              <a:rPr lang="en-US" sz="2800" b="1"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PHẢN</a:t>
            </a:r>
            <a:r>
              <a:rPr lang="en-US" sz="2800" b="1"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XẠ</a:t>
            </a:r>
            <a:r>
              <a:rPr lang="en-US" sz="2800" b="1"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ÂM</a:t>
            </a:r>
            <a:endParaRPr lang="en-US" sz="2800" b="1" dirty="0" smtClean="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Calibri" panose="020F0502020204030204" pitchFamily="34" charset="0"/>
                <a:ea typeface="Calibri" panose="020F0502020204030204" pitchFamily="34" charset="0"/>
                <a:cs typeface="Calibri" panose="020F0502020204030204" pitchFamily="34" charset="0"/>
              </a:rPr>
              <a:t>BÀI</a:t>
            </a:r>
            <a:r>
              <a:rPr lang="en-US" sz="2800" b="1" dirty="0" smtClean="0">
                <a:solidFill>
                  <a:srgbClr val="FF00FF"/>
                </a:solidFill>
                <a:latin typeface="Calibri" panose="020F0502020204030204" pitchFamily="34" charset="0"/>
                <a:ea typeface="Calibri" panose="020F0502020204030204" pitchFamily="34" charset="0"/>
                <a:cs typeface="Calibri" panose="020F0502020204030204" pitchFamily="34" charset="0"/>
              </a:rPr>
              <a:t> 11: </a:t>
            </a:r>
            <a:r>
              <a:rPr lang="en-US" sz="2800" b="1" dirty="0" err="1" smtClean="0">
                <a:solidFill>
                  <a:srgbClr val="FF00FF"/>
                </a:solidFill>
                <a:latin typeface="Calibri" panose="020F0502020204030204" pitchFamily="34" charset="0"/>
                <a:ea typeface="Calibri" panose="020F0502020204030204" pitchFamily="34" charset="0"/>
                <a:cs typeface="Calibri" panose="020F0502020204030204" pitchFamily="34" charset="0"/>
              </a:rPr>
              <a:t>PHẢN</a:t>
            </a:r>
            <a:r>
              <a:rPr lang="en-US" sz="2800" b="1" dirty="0" smtClean="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FF00FF"/>
                </a:solidFill>
                <a:latin typeface="Calibri" panose="020F0502020204030204" pitchFamily="34" charset="0"/>
                <a:ea typeface="Calibri" panose="020F0502020204030204" pitchFamily="34" charset="0"/>
                <a:cs typeface="Calibri" panose="020F0502020204030204" pitchFamily="34" charset="0"/>
              </a:rPr>
              <a:t>XẠ</a:t>
            </a:r>
            <a:r>
              <a:rPr lang="en-US" sz="2800" b="1" dirty="0" smtClean="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FF00FF"/>
                </a:solidFill>
                <a:latin typeface="Calibri" panose="020F0502020204030204" pitchFamily="34" charset="0"/>
                <a:ea typeface="Calibri" panose="020F0502020204030204" pitchFamily="34" charset="0"/>
                <a:cs typeface="Calibri" panose="020F0502020204030204" pitchFamily="34" charset="0"/>
              </a:rPr>
              <a:t>ÂM</a:t>
            </a:r>
            <a:r>
              <a:rPr lang="en-US" sz="2800" b="1" dirty="0" smtClean="0">
                <a:solidFill>
                  <a:srgbClr val="FF00FF"/>
                </a:solidFill>
                <a:latin typeface="Calibri" panose="020F0502020204030204" pitchFamily="34" charset="0"/>
                <a:ea typeface="Calibri" panose="020F0502020204030204" pitchFamily="34" charset="0"/>
                <a:cs typeface="Calibri" panose="020F0502020204030204" pitchFamily="34" charset="0"/>
              </a:rPr>
              <a:t>.</a:t>
            </a:r>
            <a:endParaRPr lang="en-US" sz="2800" b="1" dirty="0">
              <a:solidFill>
                <a:srgbClr val="FF00FF"/>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2"/>
          <p:cNvPicPr>
            <a:picLocks noChangeAspect="1" noChangeArrowheads="1"/>
          </p:cNvPicPr>
          <p:nvPr/>
        </p:nvPicPr>
        <p:blipFill>
          <a:blip r:embed="rId2"/>
          <a:srcRect/>
          <a:stretch>
            <a:fillRect/>
          </a:stretch>
        </p:blipFill>
        <p:spPr bwMode="auto">
          <a:xfrm>
            <a:off x="5290457" y="648074"/>
            <a:ext cx="6727372" cy="6047398"/>
          </a:xfrm>
          <a:prstGeom prst="rect">
            <a:avLst/>
          </a:prstGeom>
          <a:noFill/>
          <a:ln w="9525">
            <a:noFill/>
            <a:miter lim="800000"/>
            <a:headEnd/>
            <a:tailEnd/>
          </a:ln>
          <a:effectLst/>
        </p:spPr>
      </p:pic>
      <p:sp>
        <p:nvSpPr>
          <p:cNvPr id="5" name="TextBox 4"/>
          <p:cNvSpPr txBox="1"/>
          <p:nvPr/>
        </p:nvSpPr>
        <p:spPr>
          <a:xfrm>
            <a:off x="888274" y="1449978"/>
            <a:ext cx="3918857" cy="954107"/>
          </a:xfrm>
          <a:prstGeom prst="rect">
            <a:avLst/>
          </a:prstGeom>
          <a:solidFill>
            <a:schemeClr val="bg2"/>
          </a:solidFill>
        </p:spPr>
        <p:txBody>
          <a:bodyPr wrap="square" rtlCol="0">
            <a:spAutoFit/>
          </a:bodyPr>
          <a:lstStyle/>
          <a:p>
            <a:r>
              <a:rPr lang="en-US" sz="2800" dirty="0" err="1" smtClean="0">
                <a:latin typeface="Calibri" panose="020F0502020204030204" pitchFamily="34" charset="0"/>
                <a:ea typeface="Calibri" panose="020F0502020204030204" pitchFamily="34" charset="0"/>
                <a:cs typeface="Calibri" panose="020F0502020204030204" pitchFamily="34" charset="0"/>
              </a:rPr>
              <a:t>Thí</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nghiệm</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tìm</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hiểu</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sự</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phản</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xạ</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âm</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của</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các</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vật</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par>
                                <p:cTn id="12" presetID="17" presetClass="entr" presetSubtype="1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461853" y="328877"/>
            <a:ext cx="6278581" cy="5808833"/>
          </a:xfrm>
          <a:prstGeom prst="rect">
            <a:avLst/>
          </a:prstGeom>
          <a:noFill/>
          <a:ln w="9525">
            <a:noFill/>
            <a:miter lim="800000"/>
            <a:headEnd/>
            <a:tailEnd/>
          </a:ln>
          <a:effectLst/>
        </p:spPr>
      </p:pic>
      <p:sp>
        <p:nvSpPr>
          <p:cNvPr id="5" name="Rectangle 4"/>
          <p:cNvSpPr/>
          <p:nvPr/>
        </p:nvSpPr>
        <p:spPr>
          <a:xfrm>
            <a:off x="7098510" y="1599533"/>
            <a:ext cx="4840941" cy="1815882"/>
          </a:xfrm>
          <a:prstGeom prst="rect">
            <a:avLst/>
          </a:prstGeom>
          <a:solidFill>
            <a:schemeClr val="bg2"/>
          </a:solidFill>
        </p:spPr>
        <p:txBody>
          <a:bodyPr wrap="square">
            <a:spAutoFit/>
          </a:bodyPr>
          <a:lstStyle/>
          <a:p>
            <a:r>
              <a:rPr lang="en-US" dirty="0" smtClean="0">
                <a:latin typeface="Calibri" panose="020F0502020204030204" pitchFamily="34" charset="0"/>
                <a:ea typeface="Calibri" panose="020F0502020204030204" pitchFamily="34" charset="0"/>
                <a:cs typeface="Calibri" panose="020F0502020204030204" pitchFamily="34" charset="0"/>
              </a:rPr>
              <a:t>	</a:t>
            </a:r>
            <a:r>
              <a:rPr lang="en-US" sz="2800" b="1" dirty="0" smtClean="0">
                <a:latin typeface="Calibri" panose="020F0502020204030204" pitchFamily="34" charset="0"/>
                <a:ea typeface="Calibri" panose="020F0502020204030204" pitchFamily="34" charset="0"/>
                <a:cs typeface="Calibri" panose="020F0502020204030204" pitchFamily="34" charset="0"/>
              </a:rPr>
              <a:t>K</a:t>
            </a:r>
            <a:r>
              <a:rPr lang="vi-VN" sz="2800" b="1" dirty="0" smtClean="0">
                <a:latin typeface="Calibri" panose="020F0502020204030204" pitchFamily="34" charset="0"/>
                <a:ea typeface="Calibri" panose="020F0502020204030204" pitchFamily="34" charset="0"/>
                <a:cs typeface="Calibri" panose="020F0502020204030204" pitchFamily="34" charset="0"/>
              </a:rPr>
              <a:t>ết quả</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thí</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nghiệm</a:t>
            </a:r>
            <a:r>
              <a:rPr lang="vi-VN" sz="2800" b="1" dirty="0" smtClean="0">
                <a:latin typeface="Calibri" panose="020F0502020204030204" pitchFamily="34" charset="0"/>
                <a:ea typeface="Calibri" panose="020F0502020204030204" pitchFamily="34" charset="0"/>
                <a:cs typeface="Calibri" panose="020F0502020204030204" pitchFamily="34" charset="0"/>
              </a:rPr>
              <a:t>:</a:t>
            </a:r>
          </a:p>
          <a:p>
            <a:r>
              <a:rPr lang="vi-VN" sz="2800" dirty="0" smtClean="0">
                <a:latin typeface="Calibri" panose="020F0502020204030204" pitchFamily="34" charset="0"/>
                <a:ea typeface="Calibri" panose="020F0502020204030204" pitchFamily="34" charset="0"/>
                <a:cs typeface="Calibri" panose="020F0502020204030204" pitchFamily="34" charset="0"/>
              </a:rPr>
              <a:t>+ Tấm gỗ phẳng phản xạ âm tốt.</a:t>
            </a:r>
          </a:p>
          <a:p>
            <a:pPr algn="just"/>
            <a:r>
              <a:rPr lang="vi-VN" sz="2800" dirty="0" smtClean="0">
                <a:latin typeface="Calibri" panose="020F0502020204030204" pitchFamily="34" charset="0"/>
                <a:ea typeface="Calibri" panose="020F0502020204030204" pitchFamily="34" charset="0"/>
                <a:cs typeface="Calibri" panose="020F0502020204030204" pitchFamily="34" charset="0"/>
              </a:rPr>
              <a:t>+ Tấm xốp phẳng, tấm gỗ gồ ghề phản xạ âm kém.</a:t>
            </a:r>
            <a:endParaRPr lang="vi-VN" sz="2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27463" y="713389"/>
            <a:ext cx="12192000" cy="6366680"/>
          </a:xfrm>
          <a:ln>
            <a:noFill/>
          </a:ln>
        </p:spPr>
        <p:txBody>
          <a:bodyPr>
            <a:normAutofit/>
          </a:bodyPr>
          <a:lstStyle/>
          <a:p>
            <a:pPr marL="514350" indent="-514350" algn="l"/>
            <a:r>
              <a:rPr lang="en-US" sz="2800" b="1" dirty="0" smtClean="0">
                <a:solidFill>
                  <a:srgbClr val="0000FF"/>
                </a:solidFill>
                <a:latin typeface="Calibri" panose="020F0502020204030204" pitchFamily="34" charset="0"/>
                <a:ea typeface="Calibri" panose="020F0502020204030204" pitchFamily="34" charset="0"/>
                <a:cs typeface="Calibri" panose="020F0502020204030204" pitchFamily="34" charset="0"/>
              </a:rPr>
              <a:t>II. </a:t>
            </a:r>
            <a:r>
              <a:rPr lang="en-US" sz="2800" b="1"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VẬT</a:t>
            </a:r>
            <a:r>
              <a:rPr lang="en-US" sz="2800" b="1"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PHẢN</a:t>
            </a:r>
            <a:r>
              <a:rPr lang="en-US" sz="2800" b="1"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XẠ</a:t>
            </a:r>
            <a:r>
              <a:rPr lang="en-US" sz="2800" b="1"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ÂM</a:t>
            </a:r>
            <a:endParaRPr lang="en-US" sz="2800" b="1" dirty="0" smtClean="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Calibri" panose="020F0502020204030204" pitchFamily="34" charset="0"/>
                <a:ea typeface="Calibri" panose="020F0502020204030204" pitchFamily="34" charset="0"/>
                <a:cs typeface="Calibri" panose="020F0502020204030204" pitchFamily="34" charset="0"/>
              </a:rPr>
              <a:t>BÀI</a:t>
            </a:r>
            <a:r>
              <a:rPr lang="en-US" sz="2800" b="1" dirty="0" smtClean="0">
                <a:solidFill>
                  <a:srgbClr val="FF00FF"/>
                </a:solidFill>
                <a:latin typeface="Calibri" panose="020F0502020204030204" pitchFamily="34" charset="0"/>
                <a:ea typeface="Calibri" panose="020F0502020204030204" pitchFamily="34" charset="0"/>
                <a:cs typeface="Calibri" panose="020F0502020204030204" pitchFamily="34" charset="0"/>
              </a:rPr>
              <a:t> 11: </a:t>
            </a:r>
            <a:r>
              <a:rPr lang="en-US" sz="2800" b="1" dirty="0" err="1" smtClean="0">
                <a:solidFill>
                  <a:srgbClr val="FF00FF"/>
                </a:solidFill>
                <a:latin typeface="Calibri" panose="020F0502020204030204" pitchFamily="34" charset="0"/>
                <a:ea typeface="Calibri" panose="020F0502020204030204" pitchFamily="34" charset="0"/>
                <a:cs typeface="Calibri" panose="020F0502020204030204" pitchFamily="34" charset="0"/>
              </a:rPr>
              <a:t>PHẢN</a:t>
            </a:r>
            <a:r>
              <a:rPr lang="en-US" sz="2800" b="1" dirty="0" smtClean="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FF00FF"/>
                </a:solidFill>
                <a:latin typeface="Calibri" panose="020F0502020204030204" pitchFamily="34" charset="0"/>
                <a:ea typeface="Calibri" panose="020F0502020204030204" pitchFamily="34" charset="0"/>
                <a:cs typeface="Calibri" panose="020F0502020204030204" pitchFamily="34" charset="0"/>
              </a:rPr>
              <a:t>XẠ</a:t>
            </a:r>
            <a:r>
              <a:rPr lang="en-US" sz="2800" b="1" dirty="0" smtClean="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FF00FF"/>
                </a:solidFill>
                <a:latin typeface="Calibri" panose="020F0502020204030204" pitchFamily="34" charset="0"/>
                <a:ea typeface="Calibri" panose="020F0502020204030204" pitchFamily="34" charset="0"/>
                <a:cs typeface="Calibri" panose="020F0502020204030204" pitchFamily="34" charset="0"/>
              </a:rPr>
              <a:t>ÂM</a:t>
            </a:r>
            <a:r>
              <a:rPr lang="en-US" sz="2800" b="1" dirty="0" smtClean="0">
                <a:solidFill>
                  <a:srgbClr val="FF00FF"/>
                </a:solidFill>
                <a:latin typeface="Calibri" panose="020F0502020204030204" pitchFamily="34" charset="0"/>
                <a:ea typeface="Calibri" panose="020F0502020204030204" pitchFamily="34" charset="0"/>
                <a:cs typeface="Calibri" panose="020F0502020204030204" pitchFamily="34" charset="0"/>
              </a:rPr>
              <a:t>.</a:t>
            </a:r>
            <a:endParaRPr lang="en-US" sz="2800" b="1" dirty="0">
              <a:solidFill>
                <a:srgbClr val="FF00FF"/>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p:cNvSpPr txBox="1"/>
          <p:nvPr/>
        </p:nvSpPr>
        <p:spPr>
          <a:xfrm>
            <a:off x="927463" y="1386290"/>
            <a:ext cx="12192000" cy="523220"/>
          </a:xfrm>
          <a:prstGeom prst="rect">
            <a:avLst/>
          </a:prstGeom>
          <a:noFill/>
        </p:spPr>
        <p:txBody>
          <a:bodyPr wrap="square">
            <a:spAutoFit/>
          </a:bodyPr>
          <a:lstStyle/>
          <a:p>
            <a:pPr algn="just">
              <a:defRPr/>
            </a:pP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Vật</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cứng</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phẳng</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nhẵn</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phản</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xạ</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âm</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tốt</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a:t>
            </a:r>
            <a:endParaRPr lang="en-US" sz="2800" dirty="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p:cNvSpPr txBox="1"/>
          <p:nvPr/>
        </p:nvSpPr>
        <p:spPr>
          <a:xfrm>
            <a:off x="927463" y="2099679"/>
            <a:ext cx="12192000" cy="523220"/>
          </a:xfrm>
          <a:prstGeom prst="rect">
            <a:avLst/>
          </a:prstGeom>
          <a:noFill/>
        </p:spPr>
        <p:txBody>
          <a:bodyPr wrap="square">
            <a:spAutoFit/>
          </a:bodyPr>
          <a:lstStyle/>
          <a:p>
            <a:pPr algn="just">
              <a:defRPr/>
            </a:pP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Vật</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mềm</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xốp</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gồ</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ghề</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phản</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xạ</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âm</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kém</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a:t>
            </a:r>
            <a:endParaRPr lang="en-US" sz="2800" dirty="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pic>
        <p:nvPicPr>
          <p:cNvPr id="8194" name="Picture 2" descr="Lý thuyết KHTN 7 Cánh diều Bài 11: Phản xạ â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 y="2943697"/>
            <a:ext cx="5355772" cy="298684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Lý thuyết KHTN 7 Cánh diều Bài 11: Phản xạ â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3235" y="2943696"/>
            <a:ext cx="5535136" cy="31174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8576" y="4725979"/>
            <a:ext cx="5138057" cy="1384995"/>
          </a:xfrm>
          <a:prstGeom prst="rect">
            <a:avLst/>
          </a:prstGeom>
          <a:solidFill>
            <a:schemeClr val="bg2"/>
          </a:solidFill>
        </p:spPr>
        <p:txBody>
          <a:bodyPr wrap="square">
            <a:spAutoFit/>
          </a:bodyPr>
          <a:lstStyle/>
          <a:p>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Vật</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phản</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xạ</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âm</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tốt</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cửa</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kính</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phẳng</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tường</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gạch</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phẳng</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gạch</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lát</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nền</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nhà</a:t>
            </a:r>
            <a:r>
              <a:rPr lang="en-US" sz="2800" b="1" dirty="0" smtClean="0">
                <a:latin typeface="Calibri" panose="020F0502020204030204" pitchFamily="34" charset="0"/>
                <a:ea typeface="Calibri" panose="020F0502020204030204" pitchFamily="34" charset="0"/>
                <a:cs typeface="Calibri" panose="020F0502020204030204" pitchFamily="34" charset="0"/>
              </a:rPr>
              <a:t>. </a:t>
            </a:r>
            <a:endParaRPr lang="vi-VN" sz="2800" b="1" dirty="0">
              <a:latin typeface="Calibri" panose="020F0502020204030204" pitchFamily="34" charset="0"/>
              <a:ea typeface="Calibri" panose="020F0502020204030204" pitchFamily="34" charset="0"/>
              <a:cs typeface="Calibri" panose="020F0502020204030204" pitchFamily="34" charset="0"/>
            </a:endParaRPr>
          </a:p>
        </p:txBody>
      </p:sp>
      <p:sp>
        <p:nvSpPr>
          <p:cNvPr id="5" name="Rectangle 4"/>
          <p:cNvSpPr/>
          <p:nvPr/>
        </p:nvSpPr>
        <p:spPr>
          <a:xfrm>
            <a:off x="6333564" y="4725979"/>
            <a:ext cx="5138057" cy="954107"/>
          </a:xfrm>
          <a:prstGeom prst="rect">
            <a:avLst/>
          </a:prstGeom>
          <a:solidFill>
            <a:schemeClr val="bg2"/>
          </a:solidFill>
        </p:spPr>
        <p:txBody>
          <a:bodyPr wrap="square">
            <a:spAutoFit/>
          </a:bodyPr>
          <a:lstStyle/>
          <a:p>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Vật</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phản</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xạ</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âm</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kém</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chăn</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bông</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đệm</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mút</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rèm</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treo</a:t>
            </a:r>
            <a:r>
              <a:rPr lang="en-US" sz="2800" b="1" dirty="0" smtClean="0">
                <a:latin typeface="Calibri" panose="020F0502020204030204" pitchFamily="34" charset="0"/>
                <a:ea typeface="Calibri" panose="020F0502020204030204" pitchFamily="34" charset="0"/>
                <a:cs typeface="Calibri" panose="020F0502020204030204" pitchFamily="34" charset="0"/>
              </a:rPr>
              <a:t> </a:t>
            </a:r>
            <a:r>
              <a:rPr lang="en-US" sz="2800" b="1" dirty="0" err="1" smtClean="0">
                <a:latin typeface="Calibri" panose="020F0502020204030204" pitchFamily="34" charset="0"/>
                <a:ea typeface="Calibri" panose="020F0502020204030204" pitchFamily="34" charset="0"/>
                <a:cs typeface="Calibri" panose="020F0502020204030204" pitchFamily="34" charset="0"/>
              </a:rPr>
              <a:t>tường</a:t>
            </a:r>
            <a:r>
              <a:rPr lang="en-US" sz="2800" b="1" dirty="0" smtClean="0">
                <a:latin typeface="Calibri" panose="020F0502020204030204" pitchFamily="34" charset="0"/>
                <a:ea typeface="Calibri" panose="020F0502020204030204" pitchFamily="34" charset="0"/>
                <a:cs typeface="Calibri" panose="020F0502020204030204" pitchFamily="34" charset="0"/>
              </a:rPr>
              <a:t> </a:t>
            </a:r>
            <a:endParaRPr lang="vi-VN" sz="2800" b="1" dirty="0">
              <a:latin typeface="Calibri" panose="020F0502020204030204" pitchFamily="34" charset="0"/>
              <a:ea typeface="Calibri" panose="020F0502020204030204" pitchFamily="34" charset="0"/>
              <a:cs typeface="Calibri" panose="020F0502020204030204" pitchFamily="34" charset="0"/>
            </a:endParaRPr>
          </a:p>
        </p:txBody>
      </p:sp>
      <p:sp>
        <p:nvSpPr>
          <p:cNvPr id="6" name="AutoShape 12"/>
          <p:cNvSpPr>
            <a:spLocks noChangeArrowheads="1"/>
          </p:cNvSpPr>
          <p:nvPr/>
        </p:nvSpPr>
        <p:spPr bwMode="auto">
          <a:xfrm>
            <a:off x="2053300" y="156755"/>
            <a:ext cx="8560528" cy="3853543"/>
          </a:xfrm>
          <a:prstGeom prst="cloudCallout">
            <a:avLst>
              <a:gd name="adj1" fmla="val -65309"/>
              <a:gd name="adj2" fmla="val 31252"/>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vi-VN" altLang="en-US" sz="2800" b="1" dirty="0">
                <a:solidFill>
                  <a:srgbClr val="FF3300"/>
                </a:solidFill>
                <a:latin typeface="Calibri" panose="020F0502020204030204" pitchFamily="34" charset="0"/>
                <a:ea typeface="Calibri" panose="020F0502020204030204" pitchFamily="34" charset="0"/>
                <a:cs typeface="Calibri" panose="020F0502020204030204" pitchFamily="34" charset="0"/>
              </a:rPr>
              <a:t>Có các vật sau: chăn bông, đệm mút, cửa kính phẳng, rèm treo tường, tường gạch phẳng, gạch lát nền nhà. Hãy xếp từng vật đó vào một trong hai nhóm phản xạ âm tốt và phản xạ âm kém.</a:t>
            </a:r>
            <a:endParaRPr lang="en-US" altLang="en-US" sz="2800" b="1" dirty="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Calibri" panose="020F0502020204030204" pitchFamily="34" charset="0"/>
                <a:ea typeface="Calibri" panose="020F0502020204030204" pitchFamily="34" charset="0"/>
                <a:cs typeface="Calibri" panose="020F0502020204030204" pitchFamily="34" charset="0"/>
              </a:rPr>
              <a:t>BÀI</a:t>
            </a:r>
            <a:r>
              <a:rPr lang="en-US" sz="2800" b="1" dirty="0" smtClean="0">
                <a:solidFill>
                  <a:srgbClr val="FF00FF"/>
                </a:solidFill>
                <a:latin typeface="Calibri" panose="020F0502020204030204" pitchFamily="34" charset="0"/>
                <a:ea typeface="Calibri" panose="020F0502020204030204" pitchFamily="34" charset="0"/>
                <a:cs typeface="Calibri" panose="020F0502020204030204" pitchFamily="34" charset="0"/>
              </a:rPr>
              <a:t> 11: </a:t>
            </a:r>
            <a:r>
              <a:rPr lang="en-US" sz="2800" b="1" dirty="0" err="1" smtClean="0">
                <a:solidFill>
                  <a:srgbClr val="FF00FF"/>
                </a:solidFill>
                <a:latin typeface="Calibri" panose="020F0502020204030204" pitchFamily="34" charset="0"/>
                <a:ea typeface="Calibri" panose="020F0502020204030204" pitchFamily="34" charset="0"/>
                <a:cs typeface="Calibri" panose="020F0502020204030204" pitchFamily="34" charset="0"/>
              </a:rPr>
              <a:t>PHẢN</a:t>
            </a:r>
            <a:r>
              <a:rPr lang="en-US" sz="2800" b="1" dirty="0" smtClean="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FF00FF"/>
                </a:solidFill>
                <a:latin typeface="Calibri" panose="020F0502020204030204" pitchFamily="34" charset="0"/>
                <a:ea typeface="Calibri" panose="020F0502020204030204" pitchFamily="34" charset="0"/>
                <a:cs typeface="Calibri" panose="020F0502020204030204" pitchFamily="34" charset="0"/>
              </a:rPr>
              <a:t>XẠ</a:t>
            </a:r>
            <a:r>
              <a:rPr lang="en-US" sz="2800" b="1" dirty="0" smtClean="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FF00FF"/>
                </a:solidFill>
                <a:latin typeface="Calibri" panose="020F0502020204030204" pitchFamily="34" charset="0"/>
                <a:ea typeface="Calibri" panose="020F0502020204030204" pitchFamily="34" charset="0"/>
                <a:cs typeface="Calibri" panose="020F0502020204030204" pitchFamily="34" charset="0"/>
              </a:rPr>
              <a:t>ÂM</a:t>
            </a:r>
            <a:r>
              <a:rPr lang="en-US" sz="2800" b="1" dirty="0" smtClean="0">
                <a:solidFill>
                  <a:srgbClr val="FF00FF"/>
                </a:solidFill>
                <a:latin typeface="Calibri" panose="020F0502020204030204" pitchFamily="34" charset="0"/>
                <a:ea typeface="Calibri" panose="020F0502020204030204" pitchFamily="34" charset="0"/>
                <a:cs typeface="Calibri" panose="020F0502020204030204" pitchFamily="34" charset="0"/>
              </a:rPr>
              <a:t>.</a:t>
            </a:r>
            <a:endParaRPr lang="en-US" sz="2800" b="1" dirty="0">
              <a:solidFill>
                <a:srgbClr val="FF00FF"/>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p:cNvSpPr txBox="1"/>
          <p:nvPr/>
        </p:nvSpPr>
        <p:spPr>
          <a:xfrm>
            <a:off x="888274" y="640399"/>
            <a:ext cx="12192000" cy="523220"/>
          </a:xfrm>
          <a:prstGeom prst="rect">
            <a:avLst/>
          </a:prstGeom>
          <a:noFill/>
        </p:spPr>
        <p:txBody>
          <a:bodyPr wrap="square">
            <a:spAutoFit/>
          </a:bodyPr>
          <a:lstStyle/>
          <a:p>
            <a:pPr algn="just">
              <a:defRPr/>
            </a:pPr>
            <a:r>
              <a:rPr lang="en-US" sz="2800" b="1" dirty="0" smtClean="0">
                <a:solidFill>
                  <a:srgbClr val="0000FF"/>
                </a:solidFill>
                <a:latin typeface="Calibri" panose="020F0502020204030204" pitchFamily="34" charset="0"/>
                <a:ea typeface="Calibri" panose="020F0502020204030204" pitchFamily="34" charset="0"/>
                <a:cs typeface="Calibri" panose="020F0502020204030204" pitchFamily="34" charset="0"/>
              </a:rPr>
              <a:t>III. </a:t>
            </a:r>
            <a:r>
              <a:rPr lang="en-US" sz="2800" b="1"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TÁC</a:t>
            </a:r>
            <a:r>
              <a:rPr lang="en-US" sz="2800" b="1"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HẠI</a:t>
            </a:r>
            <a:r>
              <a:rPr lang="en-US" sz="2800" b="1"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CỦA</a:t>
            </a:r>
            <a:r>
              <a:rPr lang="en-US" sz="2800" b="1"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TIẾNG</a:t>
            </a:r>
            <a:r>
              <a:rPr lang="en-US" sz="2800" b="1"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ỒN</a:t>
            </a:r>
            <a:endParaRPr lang="en-US" sz="2800" b="1" dirty="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Rectangle 10"/>
          <p:cNvSpPr/>
          <p:nvPr/>
        </p:nvSpPr>
        <p:spPr>
          <a:xfrm>
            <a:off x="769257" y="1235989"/>
            <a:ext cx="7499532" cy="523220"/>
          </a:xfrm>
          <a:prstGeom prst="rect">
            <a:avLst/>
          </a:prstGeom>
          <a:solidFill>
            <a:schemeClr val="bg2"/>
          </a:solidFill>
        </p:spPr>
        <p:txBody>
          <a:bodyPr wrap="square">
            <a:spAutoFit/>
          </a:bodyPr>
          <a:lstStyle/>
          <a:p>
            <a:pPr algn="just"/>
            <a:r>
              <a:rPr lang="en-US" sz="2800" dirty="0" err="1" smtClean="0">
                <a:latin typeface="Calibri" panose="020F0502020204030204" pitchFamily="34" charset="0"/>
                <a:ea typeface="Calibri" panose="020F0502020204030204" pitchFamily="34" charset="0"/>
                <a:cs typeface="Calibri" panose="020F0502020204030204" pitchFamily="34" charset="0"/>
              </a:rPr>
              <a:t>Âm</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thanh</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có</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tác</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động</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tốt</a:t>
            </a:r>
            <a:r>
              <a:rPr lang="en-US" sz="2800" dirty="0" smtClean="0">
                <a:latin typeface="Calibri" panose="020F0502020204030204" pitchFamily="34" charset="0"/>
                <a:ea typeface="Calibri" panose="020F0502020204030204" pitchFamily="34" charset="0"/>
                <a:cs typeface="Calibri" panose="020F0502020204030204" pitchFamily="34" charset="0"/>
              </a:rPr>
              <a:t> hay </a:t>
            </a:r>
            <a:r>
              <a:rPr lang="en-US" sz="2800" dirty="0" err="1" smtClean="0">
                <a:latin typeface="Calibri" panose="020F0502020204030204" pitchFamily="34" charset="0"/>
                <a:ea typeface="Calibri" panose="020F0502020204030204" pitchFamily="34" charset="0"/>
                <a:cs typeface="Calibri" panose="020F0502020204030204" pitchFamily="34" charset="0"/>
              </a:rPr>
              <a:t>xấu</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đến</a:t>
            </a:r>
            <a:r>
              <a:rPr lang="en-US" sz="2800" dirty="0" smtClean="0">
                <a:latin typeface="Calibri" panose="020F0502020204030204" pitchFamily="34" charset="0"/>
                <a:ea typeface="Calibri" panose="020F0502020204030204" pitchFamily="34" charset="0"/>
                <a:cs typeface="Calibri" panose="020F0502020204030204" pitchFamily="34" charset="0"/>
              </a:rPr>
              <a:t> con </a:t>
            </a:r>
            <a:r>
              <a:rPr lang="en-US" sz="2800" dirty="0" err="1" smtClean="0">
                <a:latin typeface="Calibri" panose="020F0502020204030204" pitchFamily="34" charset="0"/>
                <a:ea typeface="Calibri" panose="020F0502020204030204" pitchFamily="34" charset="0"/>
                <a:cs typeface="Calibri" panose="020F0502020204030204" pitchFamily="34" charset="0"/>
              </a:rPr>
              <a:t>người</a:t>
            </a:r>
            <a:r>
              <a:rPr lang="en-US" sz="2800" dirty="0" smtClean="0">
                <a:latin typeface="Calibri" panose="020F0502020204030204" pitchFamily="34" charset="0"/>
                <a:ea typeface="Calibri" panose="020F0502020204030204" pitchFamily="34" charset="0"/>
                <a:cs typeface="Calibri" panose="020F0502020204030204" pitchFamily="34" charset="0"/>
              </a:rPr>
              <a:t>?</a:t>
            </a:r>
            <a:endParaRPr lang="vi-VN" sz="2800" dirty="0">
              <a:latin typeface="Calibri" panose="020F0502020204030204" pitchFamily="34" charset="0"/>
              <a:ea typeface="Calibri" panose="020F0502020204030204" pitchFamily="34" charset="0"/>
              <a:cs typeface="Calibri" panose="020F0502020204030204" pitchFamily="34" charset="0"/>
            </a:endParaRPr>
          </a:p>
        </p:txBody>
      </p:sp>
      <p:sp>
        <p:nvSpPr>
          <p:cNvPr id="12" name="Rectangle 11"/>
          <p:cNvSpPr/>
          <p:nvPr/>
        </p:nvSpPr>
        <p:spPr>
          <a:xfrm>
            <a:off x="296091" y="2054893"/>
            <a:ext cx="11599818" cy="954107"/>
          </a:xfrm>
          <a:prstGeom prst="rect">
            <a:avLst/>
          </a:prstGeom>
          <a:solidFill>
            <a:schemeClr val="bg2"/>
          </a:solidFill>
        </p:spPr>
        <p:txBody>
          <a:bodyPr wrap="square">
            <a:spAutoFit/>
          </a:bodyPr>
          <a:lstStyle/>
          <a:p>
            <a:pPr algn="just"/>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Tác</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động</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tốt</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âm</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thanh</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mang</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lại</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sự</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thoải</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mái</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vui</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vẻ</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hào</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hứng</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cho</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người</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nghe</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Ví</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dụ</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nghe</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một</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bản</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nhạc</a:t>
            </a:r>
            <a:r>
              <a:rPr lang="en-US" sz="2800" dirty="0" smtClean="0">
                <a:latin typeface="Calibri" panose="020F0502020204030204" pitchFamily="34" charset="0"/>
                <a:ea typeface="Calibri" panose="020F0502020204030204" pitchFamily="34" charset="0"/>
                <a:cs typeface="Calibri" panose="020F0502020204030204" pitchFamily="34" charset="0"/>
              </a:rPr>
              <a:t> hay, </a:t>
            </a:r>
            <a:r>
              <a:rPr lang="en-US" sz="2800" dirty="0" err="1" smtClean="0">
                <a:latin typeface="Calibri" panose="020F0502020204030204" pitchFamily="34" charset="0"/>
                <a:ea typeface="Calibri" panose="020F0502020204030204" pitchFamily="34" charset="0"/>
                <a:cs typeface="Calibri" panose="020F0502020204030204" pitchFamily="34" charset="0"/>
              </a:rPr>
              <a:t>những</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câu</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chuyện</a:t>
            </a:r>
            <a:r>
              <a:rPr lang="en-US" sz="2800" dirty="0" smtClean="0">
                <a:latin typeface="Calibri" panose="020F0502020204030204" pitchFamily="34" charset="0"/>
                <a:ea typeface="Calibri" panose="020F0502020204030204" pitchFamily="34" charset="0"/>
                <a:cs typeface="Calibri" panose="020F0502020204030204" pitchFamily="34" charset="0"/>
              </a:rPr>
              <a:t> ý </a:t>
            </a:r>
            <a:r>
              <a:rPr lang="en-US" sz="2800" dirty="0" err="1" smtClean="0">
                <a:latin typeface="Calibri" panose="020F0502020204030204" pitchFamily="34" charset="0"/>
                <a:ea typeface="Calibri" panose="020F0502020204030204" pitchFamily="34" charset="0"/>
                <a:cs typeface="Calibri" panose="020F0502020204030204" pitchFamily="34" charset="0"/>
              </a:rPr>
              <a:t>nghĩa</a:t>
            </a:r>
            <a:r>
              <a:rPr lang="en-US" sz="2800" dirty="0" smtClean="0">
                <a:latin typeface="Calibri" panose="020F0502020204030204" pitchFamily="34" charset="0"/>
                <a:ea typeface="Calibri" panose="020F0502020204030204" pitchFamily="34" charset="0"/>
                <a:cs typeface="Calibri" panose="020F0502020204030204" pitchFamily="34" charset="0"/>
              </a:rPr>
              <a:t>…</a:t>
            </a:r>
            <a:endParaRPr lang="vi-VN" sz="2800" dirty="0">
              <a:latin typeface="Calibri" panose="020F0502020204030204" pitchFamily="34" charset="0"/>
              <a:ea typeface="Calibri" panose="020F0502020204030204" pitchFamily="34" charset="0"/>
              <a:cs typeface="Calibri" panose="020F0502020204030204" pitchFamily="34" charset="0"/>
            </a:endParaRPr>
          </a:p>
        </p:txBody>
      </p:sp>
      <p:sp>
        <p:nvSpPr>
          <p:cNvPr id="13" name="Rectangle 12"/>
          <p:cNvSpPr/>
          <p:nvPr/>
        </p:nvSpPr>
        <p:spPr>
          <a:xfrm>
            <a:off x="296091" y="3207776"/>
            <a:ext cx="11599818" cy="1384995"/>
          </a:xfrm>
          <a:prstGeom prst="rect">
            <a:avLst/>
          </a:prstGeom>
          <a:solidFill>
            <a:schemeClr val="bg2"/>
          </a:solidFill>
        </p:spPr>
        <p:txBody>
          <a:bodyPr wrap="square">
            <a:spAutoFit/>
          </a:bodyPr>
          <a:lstStyle/>
          <a:p>
            <a:pPr algn="just"/>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Tác</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động</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xấu</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âm</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thanh</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gây</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ra</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sự</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khó</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chịu</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hoặc</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ảnh</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hưởng</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xấu</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đến</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sức</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khỏe</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người</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nghe</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Ví</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dụ</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tiếng</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ồn</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quá</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lớn</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của</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các</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loại</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xe</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cộ</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tiếng</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hát</a:t>
            </a:r>
            <a:r>
              <a:rPr lang="en-US" sz="2800" dirty="0" smtClean="0">
                <a:latin typeface="Calibri" panose="020F0502020204030204" pitchFamily="34" charset="0"/>
                <a:ea typeface="Calibri" panose="020F0502020204030204" pitchFamily="34" charset="0"/>
                <a:cs typeface="Calibri" panose="020F0502020204030204" pitchFamily="34" charset="0"/>
              </a:rPr>
              <a:t> karaoke </a:t>
            </a:r>
            <a:r>
              <a:rPr lang="en-US" sz="2800" dirty="0" err="1" smtClean="0">
                <a:latin typeface="Calibri" panose="020F0502020204030204" pitchFamily="34" charset="0"/>
                <a:ea typeface="Calibri" panose="020F0502020204030204" pitchFamily="34" charset="0"/>
                <a:cs typeface="Calibri" panose="020F0502020204030204" pitchFamily="34" charset="0"/>
              </a:rPr>
              <a:t>loa</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kéo</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quá</a:t>
            </a:r>
            <a:r>
              <a:rPr lang="en-US" sz="2800" dirty="0" smtClean="0">
                <a:latin typeface="Calibri" panose="020F0502020204030204" pitchFamily="34" charset="0"/>
                <a:ea typeface="Calibri" panose="020F0502020204030204" pitchFamily="34" charset="0"/>
                <a:cs typeface="Calibri" panose="020F0502020204030204" pitchFamily="34" charset="0"/>
              </a:rPr>
              <a:t> to </a:t>
            </a:r>
            <a:r>
              <a:rPr lang="en-US" sz="2800" dirty="0" err="1" smtClean="0">
                <a:latin typeface="Calibri" panose="020F0502020204030204" pitchFamily="34" charset="0"/>
                <a:ea typeface="Calibri" panose="020F0502020204030204" pitchFamily="34" charset="0"/>
                <a:cs typeface="Calibri" panose="020F0502020204030204" pitchFamily="34" charset="0"/>
              </a:rPr>
              <a:t>và</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kéo</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dài</a:t>
            </a:r>
            <a:r>
              <a:rPr lang="en-US" sz="2800" dirty="0" smtClean="0">
                <a:latin typeface="Calibri" panose="020F0502020204030204" pitchFamily="34" charset="0"/>
                <a:ea typeface="Calibri" panose="020F0502020204030204" pitchFamily="34" charset="0"/>
                <a:cs typeface="Calibri" panose="020F0502020204030204" pitchFamily="34" charset="0"/>
              </a:rPr>
              <a:t>…</a:t>
            </a:r>
            <a:endParaRPr lang="vi-VN" sz="2800" dirty="0">
              <a:latin typeface="Calibri" panose="020F0502020204030204" pitchFamily="34" charset="0"/>
              <a:ea typeface="Calibri" panose="020F0502020204030204" pitchFamily="34" charset="0"/>
              <a:cs typeface="Calibri" panose="020F0502020204030204" pitchFamily="34" charset="0"/>
            </a:endParaRPr>
          </a:p>
        </p:txBody>
      </p:sp>
      <p:sp>
        <p:nvSpPr>
          <p:cNvPr id="14" name="Rectangle 13"/>
          <p:cNvSpPr/>
          <p:nvPr/>
        </p:nvSpPr>
        <p:spPr>
          <a:xfrm>
            <a:off x="2794000" y="4989198"/>
            <a:ext cx="5762171" cy="523220"/>
          </a:xfrm>
          <a:prstGeom prst="rect">
            <a:avLst/>
          </a:prstGeom>
          <a:solidFill>
            <a:schemeClr val="bg2"/>
          </a:solidFill>
        </p:spPr>
        <p:txBody>
          <a:bodyPr wrap="square">
            <a:spAutoFit/>
          </a:bodyPr>
          <a:lstStyle/>
          <a:p>
            <a:pPr algn="just"/>
            <a:r>
              <a:rPr lang="en-US" sz="2800" b="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Thế</a:t>
            </a:r>
            <a:r>
              <a:rPr lang="en-US" sz="2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nào</a:t>
            </a:r>
            <a:r>
              <a:rPr lang="en-US" sz="2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là</a:t>
            </a:r>
            <a:r>
              <a:rPr lang="en-US" sz="2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tiếng</a:t>
            </a:r>
            <a:r>
              <a:rPr lang="en-US" sz="2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ồn</a:t>
            </a:r>
            <a:r>
              <a:rPr lang="en-US" sz="2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gây</a:t>
            </a:r>
            <a:r>
              <a:rPr lang="en-US" sz="2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ô </a:t>
            </a:r>
            <a:r>
              <a:rPr lang="en-US" sz="2800" b="1"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nhiễm</a:t>
            </a:r>
            <a:r>
              <a:rPr lang="en-US" sz="28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vi-VN"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49" presetClass="entr" presetSubtype="0" decel="10000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fltVal val="0"/>
                                          </p:val>
                                        </p:tav>
                                        <p:tav tm="100000">
                                          <p:val>
                                            <p:strVal val="#ppt_h"/>
                                          </p:val>
                                        </p:tav>
                                      </p:tavLst>
                                    </p:anim>
                                    <p:anim calcmode="lin" valueType="num">
                                      <p:cBhvr>
                                        <p:cTn id="11" dur="500" fill="hold"/>
                                        <p:tgtEl>
                                          <p:spTgt spid="11"/>
                                        </p:tgtEl>
                                        <p:attrNameLst>
                                          <p:attrName>style.rotation</p:attrName>
                                        </p:attrNameLst>
                                      </p:cBhvr>
                                      <p:tavLst>
                                        <p:tav tm="0">
                                          <p:val>
                                            <p:fltVal val="360"/>
                                          </p:val>
                                        </p:tav>
                                        <p:tav tm="100000">
                                          <p:val>
                                            <p:fltVal val="0"/>
                                          </p:val>
                                        </p:tav>
                                      </p:tavLst>
                                    </p:anim>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 calcmode="lin" valueType="num">
                                      <p:cBhvr>
                                        <p:cTn id="19" dur="500" fill="hold"/>
                                        <p:tgtEl>
                                          <p:spTgt spid="12"/>
                                        </p:tgtEl>
                                        <p:attrNameLst>
                                          <p:attrName>style.rotation</p:attrName>
                                        </p:attrNameLst>
                                      </p:cBhvr>
                                      <p:tavLst>
                                        <p:tav tm="0">
                                          <p:val>
                                            <p:fltVal val="360"/>
                                          </p:val>
                                        </p:tav>
                                        <p:tav tm="100000">
                                          <p:val>
                                            <p:fltVal val="0"/>
                                          </p:val>
                                        </p:tav>
                                      </p:tavLst>
                                    </p:anim>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 calcmode="lin" valueType="num">
                                      <p:cBhvr>
                                        <p:cTn id="27" dur="500" fill="hold"/>
                                        <p:tgtEl>
                                          <p:spTgt spid="13"/>
                                        </p:tgtEl>
                                        <p:attrNameLst>
                                          <p:attrName>style.rotation</p:attrName>
                                        </p:attrNameLst>
                                      </p:cBhvr>
                                      <p:tavLst>
                                        <p:tav tm="0">
                                          <p:val>
                                            <p:fltVal val="360"/>
                                          </p:val>
                                        </p:tav>
                                        <p:tav tm="100000">
                                          <p:val>
                                            <p:fltVal val="0"/>
                                          </p:val>
                                        </p:tav>
                                      </p:tavLst>
                                    </p:anim>
                                    <p:animEffect transition="in" filter="fade">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 calcmode="lin" valueType="num">
                                      <p:cBhvr>
                                        <p:cTn id="35" dur="500" fill="hold"/>
                                        <p:tgtEl>
                                          <p:spTgt spid="14"/>
                                        </p:tgtEl>
                                        <p:attrNameLst>
                                          <p:attrName>style.rotation</p:attrName>
                                        </p:attrNameLst>
                                      </p:cBhvr>
                                      <p:tavLst>
                                        <p:tav tm="0">
                                          <p:val>
                                            <p:fltVal val="360"/>
                                          </p:val>
                                        </p:tav>
                                        <p:tav tm="100000">
                                          <p:val>
                                            <p:fltVal val="0"/>
                                          </p:val>
                                        </p:tav>
                                      </p:tavLst>
                                    </p:anim>
                                    <p:animEffect transition="in" filter="fade">
                                      <p:cBhvr>
                                        <p:cTn id="3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Calibri" panose="020F0502020204030204" pitchFamily="34" charset="0"/>
                <a:ea typeface="Calibri" panose="020F0502020204030204" pitchFamily="34" charset="0"/>
                <a:cs typeface="Calibri" panose="020F0502020204030204" pitchFamily="34" charset="0"/>
              </a:rPr>
              <a:t>BÀI</a:t>
            </a:r>
            <a:r>
              <a:rPr lang="en-US" sz="2800" b="1" dirty="0" smtClean="0">
                <a:solidFill>
                  <a:srgbClr val="FF00FF"/>
                </a:solidFill>
                <a:latin typeface="Calibri" panose="020F0502020204030204" pitchFamily="34" charset="0"/>
                <a:ea typeface="Calibri" panose="020F0502020204030204" pitchFamily="34" charset="0"/>
                <a:cs typeface="Calibri" panose="020F0502020204030204" pitchFamily="34" charset="0"/>
              </a:rPr>
              <a:t> 11: </a:t>
            </a:r>
            <a:r>
              <a:rPr lang="en-US" sz="2800" b="1" dirty="0" err="1" smtClean="0">
                <a:solidFill>
                  <a:srgbClr val="FF00FF"/>
                </a:solidFill>
                <a:latin typeface="Calibri" panose="020F0502020204030204" pitchFamily="34" charset="0"/>
                <a:ea typeface="Calibri" panose="020F0502020204030204" pitchFamily="34" charset="0"/>
                <a:cs typeface="Calibri" panose="020F0502020204030204" pitchFamily="34" charset="0"/>
              </a:rPr>
              <a:t>PHẢN</a:t>
            </a:r>
            <a:r>
              <a:rPr lang="en-US" sz="2800" b="1" dirty="0" smtClean="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FF00FF"/>
                </a:solidFill>
                <a:latin typeface="Calibri" panose="020F0502020204030204" pitchFamily="34" charset="0"/>
                <a:ea typeface="Calibri" panose="020F0502020204030204" pitchFamily="34" charset="0"/>
                <a:cs typeface="Calibri" panose="020F0502020204030204" pitchFamily="34" charset="0"/>
              </a:rPr>
              <a:t>XẠ</a:t>
            </a:r>
            <a:r>
              <a:rPr lang="en-US" sz="2800" b="1" dirty="0" smtClean="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FF00FF"/>
                </a:solidFill>
                <a:latin typeface="Calibri" panose="020F0502020204030204" pitchFamily="34" charset="0"/>
                <a:ea typeface="Calibri" panose="020F0502020204030204" pitchFamily="34" charset="0"/>
                <a:cs typeface="Calibri" panose="020F0502020204030204" pitchFamily="34" charset="0"/>
              </a:rPr>
              <a:t>ÂM</a:t>
            </a:r>
            <a:r>
              <a:rPr lang="en-US" sz="2800" b="1" dirty="0" smtClean="0">
                <a:solidFill>
                  <a:srgbClr val="FF00FF"/>
                </a:solidFill>
                <a:latin typeface="Calibri" panose="020F0502020204030204" pitchFamily="34" charset="0"/>
                <a:ea typeface="Calibri" panose="020F0502020204030204" pitchFamily="34" charset="0"/>
                <a:cs typeface="Calibri" panose="020F0502020204030204" pitchFamily="34" charset="0"/>
              </a:rPr>
              <a:t>.</a:t>
            </a:r>
            <a:endParaRPr lang="en-US" sz="2800" b="1" dirty="0">
              <a:solidFill>
                <a:srgbClr val="FF00FF"/>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p:cNvSpPr txBox="1"/>
          <p:nvPr/>
        </p:nvSpPr>
        <p:spPr>
          <a:xfrm>
            <a:off x="1136468" y="714033"/>
            <a:ext cx="12192000" cy="523220"/>
          </a:xfrm>
          <a:prstGeom prst="rect">
            <a:avLst/>
          </a:prstGeom>
          <a:noFill/>
        </p:spPr>
        <p:txBody>
          <a:bodyPr wrap="square">
            <a:spAutoFit/>
          </a:bodyPr>
          <a:lstStyle/>
          <a:p>
            <a:pPr algn="just">
              <a:defRPr/>
            </a:pPr>
            <a:r>
              <a:rPr lang="en-US" sz="2800" b="1" dirty="0" smtClean="0">
                <a:solidFill>
                  <a:srgbClr val="0000FF"/>
                </a:solidFill>
                <a:latin typeface="Calibri" panose="020F0502020204030204" pitchFamily="34" charset="0"/>
                <a:ea typeface="Calibri" panose="020F0502020204030204" pitchFamily="34" charset="0"/>
                <a:cs typeface="Calibri" panose="020F0502020204030204" pitchFamily="34" charset="0"/>
              </a:rPr>
              <a:t>III. </a:t>
            </a:r>
            <a:r>
              <a:rPr lang="en-US" sz="2800" b="1"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TÁC</a:t>
            </a:r>
            <a:r>
              <a:rPr lang="en-US" sz="2800" b="1"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HẠI</a:t>
            </a:r>
            <a:r>
              <a:rPr lang="en-US" sz="2800" b="1"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CỦA</a:t>
            </a:r>
            <a:r>
              <a:rPr lang="en-US" sz="2800" b="1"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TIẾNG</a:t>
            </a:r>
            <a:r>
              <a:rPr lang="en-US" sz="2800" b="1"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ỒN</a:t>
            </a:r>
            <a:endParaRPr lang="en-US" sz="2800" b="1" dirty="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p:cNvSpPr txBox="1"/>
          <p:nvPr/>
        </p:nvSpPr>
        <p:spPr>
          <a:xfrm>
            <a:off x="602997" y="1640589"/>
            <a:ext cx="9690533" cy="954107"/>
          </a:xfrm>
          <a:prstGeom prst="rect">
            <a:avLst/>
          </a:prstGeom>
          <a:solidFill>
            <a:schemeClr val="bg2"/>
          </a:solidFill>
        </p:spPr>
        <p:txBody>
          <a:bodyPr wrap="square">
            <a:spAutoFit/>
          </a:bodyPr>
          <a:lstStyle/>
          <a:p>
            <a:pPr algn="just">
              <a:defRPr/>
            </a:pP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Tiếng</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ồn</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gây</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ô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nhiễm</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là</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tiếng</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ồn</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lớn</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và</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kéo</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dài</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làm</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ảnh</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hưởng</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xấu</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đến</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sức</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khỏe</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và</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hoạt</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động</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bình</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thường</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của</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con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người</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a:t>
            </a:r>
            <a:endParaRPr lang="en-US" sz="2800" dirty="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p:cNvSpPr txBox="1"/>
          <p:nvPr/>
        </p:nvSpPr>
        <p:spPr>
          <a:xfrm>
            <a:off x="561703" y="2940190"/>
            <a:ext cx="9731828" cy="1384995"/>
          </a:xfrm>
          <a:prstGeom prst="rect">
            <a:avLst/>
          </a:prstGeom>
          <a:solidFill>
            <a:schemeClr val="bg2"/>
          </a:solidFill>
        </p:spPr>
        <p:txBody>
          <a:bodyPr wrap="square">
            <a:spAutoFit/>
          </a:bodyPr>
          <a:lstStyle/>
          <a:p>
            <a:pPr algn="just">
              <a:defRPr/>
            </a:pP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Để</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chống</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ô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nhiễm</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tiếng</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ồn</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cần</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làm</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giảm</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độ</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to do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tiếng</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ồn</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phát</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ra</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ngăn</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chặn</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đường</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truyền</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âm</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làm</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cho</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âm</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truyền</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theo</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hướng</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khác</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a:t>
            </a:r>
            <a:endParaRPr lang="en-US" sz="2800" dirty="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sp>
        <p:nvSpPr>
          <p:cNvPr id="2" name="Subtitle 1"/>
          <p:cNvSpPr>
            <a:spLocks noGrp="1"/>
          </p:cNvSpPr>
          <p:nvPr>
            <p:ph type="subTitle" idx="1"/>
          </p:nvPr>
        </p:nvSpPr>
        <p:spPr/>
        <p:txBody>
          <a:bodyPr>
            <a:normAutofit/>
          </a:bodyPr>
          <a:lstStyle/>
          <a:p>
            <a:endParaRPr lang="en-US" sz="280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9558" y="216265"/>
            <a:ext cx="11612881" cy="523220"/>
          </a:xfrm>
          <a:prstGeom prst="rect">
            <a:avLst/>
          </a:prstGeom>
          <a:solidFill>
            <a:schemeClr val="bg2"/>
          </a:solidFill>
        </p:spPr>
        <p:txBody>
          <a:bodyPr wrap="square">
            <a:spAutoFit/>
          </a:bodyPr>
          <a:lstStyle/>
          <a:p>
            <a:pPr algn="ctr"/>
            <a:r>
              <a:rPr lang="en-US" sz="2800" b="1" dirty="0" err="1" smtClean="0">
                <a:solidFill>
                  <a:srgbClr val="FF0000"/>
                </a:solidFill>
                <a:latin typeface="Times New Roman" pitchFamily="18" charset="0"/>
                <a:cs typeface="Times New Roman" pitchFamily="18" charset="0"/>
              </a:rPr>
              <a:t>Để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chống</a:t>
            </a:r>
            <a:r>
              <a:rPr lang="en-US" sz="2800" b="1" dirty="0" smtClean="0">
                <a:solidFill>
                  <a:srgbClr val="FF0000"/>
                </a:solidFill>
                <a:latin typeface="Times New Roman" pitchFamily="18" charset="0"/>
                <a:cs typeface="Times New Roman" pitchFamily="18" charset="0"/>
              </a:rPr>
              <a:t> ô </a:t>
            </a:r>
            <a:r>
              <a:rPr lang="en-US" sz="2800" b="1" dirty="0" err="1" smtClean="0">
                <a:solidFill>
                  <a:srgbClr val="FF0000"/>
                </a:solidFill>
                <a:latin typeface="Times New Roman" pitchFamily="18" charset="0"/>
                <a:cs typeface="Times New Roman" pitchFamily="18" charset="0"/>
              </a:rPr>
              <a:t>nhiễm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tiếng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ồn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chúng</a:t>
            </a:r>
            <a:r>
              <a:rPr lang="en-US" sz="2800" b="1" dirty="0" smtClean="0">
                <a:solidFill>
                  <a:srgbClr val="FF0000"/>
                </a:solidFill>
                <a:latin typeface="Times New Roman" pitchFamily="18" charset="0"/>
                <a:cs typeface="Times New Roman" pitchFamily="18" charset="0"/>
              </a:rPr>
              <a:t> ta </a:t>
            </a:r>
            <a:r>
              <a:rPr lang="en-US" sz="2800" b="1" dirty="0" err="1" smtClean="0">
                <a:solidFill>
                  <a:srgbClr val="FF0000"/>
                </a:solidFill>
                <a:latin typeface="Times New Roman" pitchFamily="18" charset="0"/>
                <a:cs typeface="Times New Roman" pitchFamily="18" charset="0"/>
              </a:rPr>
              <a:t>cần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thực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hiện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những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biện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pháp</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nào</a:t>
            </a:r>
            <a:r>
              <a:rPr lang="en-US" sz="2800" b="1" dirty="0" smtClean="0">
                <a:solidFill>
                  <a:srgbClr val="FF0000"/>
                </a:solidFill>
                <a:latin typeface="Times New Roman" pitchFamily="18" charset="0"/>
                <a:cs typeface="Times New Roman" pitchFamily="18" charset="0"/>
              </a:rPr>
              <a:t>?</a:t>
            </a:r>
            <a:endParaRPr lang="vi-VN" sz="2800" b="1" dirty="0">
              <a:solidFill>
                <a:srgbClr val="FF0000"/>
              </a:solidFill>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1537062" y="1259705"/>
            <a:ext cx="8569234" cy="456633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8"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slide(fromLeft)">
                                      <p:cBhvr>
                                        <p:cTn id="15"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4" name="TextBox 3"/>
          <p:cNvSpPr txBox="1"/>
          <p:nvPr/>
        </p:nvSpPr>
        <p:spPr>
          <a:xfrm>
            <a:off x="4975668" y="210235"/>
            <a:ext cx="2349137" cy="646331"/>
          </a:xfrm>
          <a:prstGeom prst="rect">
            <a:avLst/>
          </a:prstGeom>
          <a:solidFill>
            <a:schemeClr val="bg2"/>
          </a:solidFill>
        </p:spPr>
        <p:txBody>
          <a:bodyPr wrap="square" rtlCol="0">
            <a:spAutoFit/>
          </a:bodyPr>
          <a:lstStyle/>
          <a:p>
            <a:r>
              <a:rPr lang="en-US" sz="36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LUYỆN TẬP</a:t>
            </a:r>
            <a:endPar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5" name="Rectangle 3"/>
          <p:cNvSpPr>
            <a:spLocks noChangeArrowheads="1"/>
          </p:cNvSpPr>
          <p:nvPr/>
        </p:nvSpPr>
        <p:spPr bwMode="auto">
          <a:xfrm>
            <a:off x="1571898" y="1379041"/>
            <a:ext cx="9766662" cy="2209800"/>
          </a:xfrm>
          <a:prstGeom prst="rect">
            <a:avLst/>
          </a:prstGeom>
          <a:solidFill>
            <a:schemeClr val="bg2"/>
          </a:solidFill>
          <a:ln>
            <a:noFill/>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dirty="0">
                <a:latin typeface="Calibri" panose="020F0502020204030204" pitchFamily="34" charset="0"/>
                <a:ea typeface="Calibri" panose="020F0502020204030204" pitchFamily="34" charset="0"/>
                <a:cs typeface="Calibri" panose="020F0502020204030204" pitchFamily="34" charset="0"/>
              </a:rPr>
              <a:t>?</a:t>
            </a:r>
            <a:r>
              <a:rPr lang="en-US" altLang="en-US" sz="2800" dirty="0" smtClean="0">
                <a:latin typeface="Calibri" panose="020F0502020204030204" pitchFamily="34" charset="0"/>
                <a:ea typeface="Calibri" panose="020F0502020204030204" pitchFamily="34" charset="0"/>
                <a:cs typeface="Calibri" panose="020F0502020204030204" pitchFamily="34" charset="0"/>
              </a:rPr>
              <a:t>/</a:t>
            </a:r>
            <a:r>
              <a:rPr lang="en-US" altLang="en-US" sz="2800" dirty="0" err="1" smtClean="0">
                <a:latin typeface="Calibri" panose="020F0502020204030204" pitchFamily="34" charset="0"/>
                <a:ea typeface="Calibri" panose="020F0502020204030204" pitchFamily="34" charset="0"/>
                <a:cs typeface="Calibri" panose="020F0502020204030204" pitchFamily="34" charset="0"/>
              </a:rPr>
              <a:t>Trong</a:t>
            </a:r>
            <a:r>
              <a:rPr lang="en-US" altLang="en-US" sz="2800" dirty="0" smtClean="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nhiều</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phòng</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hòa</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nhạc</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phòng</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chiếu</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bóng</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phòng</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ghi</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âm</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người</a:t>
            </a:r>
            <a:r>
              <a:rPr lang="en-US" altLang="en-US" sz="2800" dirty="0">
                <a:latin typeface="Calibri" panose="020F0502020204030204" pitchFamily="34" charset="0"/>
                <a:ea typeface="Calibri" panose="020F0502020204030204" pitchFamily="34" charset="0"/>
                <a:cs typeface="Calibri" panose="020F0502020204030204" pitchFamily="34" charset="0"/>
              </a:rPr>
              <a:t> ta </a:t>
            </a:r>
            <a:r>
              <a:rPr lang="en-US" altLang="en-US" sz="2800" dirty="0" err="1">
                <a:latin typeface="Calibri" panose="020F0502020204030204" pitchFamily="34" charset="0"/>
                <a:ea typeface="Calibri" panose="020F0502020204030204" pitchFamily="34" charset="0"/>
                <a:cs typeface="Calibri" panose="020F0502020204030204" pitchFamily="34" charset="0"/>
              </a:rPr>
              <a:t>thường</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làm</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i="1" dirty="0" err="1">
                <a:latin typeface="Calibri" panose="020F0502020204030204" pitchFamily="34" charset="0"/>
                <a:ea typeface="Calibri" panose="020F0502020204030204" pitchFamily="34" charset="0"/>
                <a:cs typeface="Calibri" panose="020F0502020204030204" pitchFamily="34" charset="0"/>
              </a:rPr>
              <a:t>tường</a:t>
            </a:r>
            <a:r>
              <a:rPr lang="en-US" altLang="en-US" sz="2800" i="1" dirty="0">
                <a:latin typeface="Calibri" panose="020F0502020204030204" pitchFamily="34" charset="0"/>
                <a:ea typeface="Calibri" panose="020F0502020204030204" pitchFamily="34" charset="0"/>
                <a:cs typeface="Calibri" panose="020F0502020204030204" pitchFamily="34" charset="0"/>
              </a:rPr>
              <a:t> </a:t>
            </a:r>
            <a:r>
              <a:rPr lang="en-US" altLang="en-US" sz="2800" i="1" dirty="0" err="1">
                <a:latin typeface="Calibri" panose="020F0502020204030204" pitchFamily="34" charset="0"/>
                <a:ea typeface="Calibri" panose="020F0502020204030204" pitchFamily="34" charset="0"/>
                <a:cs typeface="Calibri" panose="020F0502020204030204" pitchFamily="34" charset="0"/>
              </a:rPr>
              <a:t>sần</a:t>
            </a:r>
            <a:r>
              <a:rPr lang="en-US" altLang="en-US" sz="2800" i="1" dirty="0">
                <a:latin typeface="Calibri" panose="020F0502020204030204" pitchFamily="34" charset="0"/>
                <a:ea typeface="Calibri" panose="020F0502020204030204" pitchFamily="34" charset="0"/>
                <a:cs typeface="Calibri" panose="020F0502020204030204" pitchFamily="34" charset="0"/>
              </a:rPr>
              <a:t> </a:t>
            </a:r>
            <a:r>
              <a:rPr lang="en-US" altLang="en-US" sz="2800" i="1" dirty="0" err="1">
                <a:latin typeface="Calibri" panose="020F0502020204030204" pitchFamily="34" charset="0"/>
                <a:ea typeface="Calibri" panose="020F0502020204030204" pitchFamily="34" charset="0"/>
                <a:cs typeface="Calibri" panose="020F0502020204030204" pitchFamily="34" charset="0"/>
              </a:rPr>
              <a:t>sùi</a:t>
            </a:r>
            <a:r>
              <a:rPr lang="en-US" altLang="en-US" sz="2800" i="1" dirty="0">
                <a:latin typeface="Calibri" panose="020F0502020204030204" pitchFamily="34" charset="0"/>
                <a:ea typeface="Calibri" panose="020F0502020204030204" pitchFamily="34" charset="0"/>
                <a:cs typeface="Calibri" panose="020F0502020204030204" pitchFamily="34" charset="0"/>
              </a:rPr>
              <a:t> </a:t>
            </a:r>
            <a:r>
              <a:rPr lang="en-US" altLang="en-US" sz="2800" i="1" dirty="0" err="1">
                <a:latin typeface="Calibri" panose="020F0502020204030204" pitchFamily="34" charset="0"/>
                <a:ea typeface="Calibri" panose="020F0502020204030204" pitchFamily="34" charset="0"/>
                <a:cs typeface="Calibri" panose="020F0502020204030204" pitchFamily="34" charset="0"/>
              </a:rPr>
              <a:t>và</a:t>
            </a:r>
            <a:r>
              <a:rPr lang="en-US" altLang="en-US" sz="2800" i="1" dirty="0">
                <a:latin typeface="Calibri" panose="020F0502020204030204" pitchFamily="34" charset="0"/>
                <a:ea typeface="Calibri" panose="020F0502020204030204" pitchFamily="34" charset="0"/>
                <a:cs typeface="Calibri" panose="020F0502020204030204" pitchFamily="34" charset="0"/>
              </a:rPr>
              <a:t> </a:t>
            </a:r>
            <a:r>
              <a:rPr lang="en-US" altLang="en-US" sz="2800" i="1" dirty="0" err="1">
                <a:latin typeface="Calibri" panose="020F0502020204030204" pitchFamily="34" charset="0"/>
                <a:ea typeface="Calibri" panose="020F0502020204030204" pitchFamily="34" charset="0"/>
                <a:cs typeface="Calibri" panose="020F0502020204030204" pitchFamily="34" charset="0"/>
              </a:rPr>
              <a:t>treo</a:t>
            </a:r>
            <a:r>
              <a:rPr lang="en-US" altLang="en-US" sz="2800" i="1" dirty="0">
                <a:latin typeface="Calibri" panose="020F0502020204030204" pitchFamily="34" charset="0"/>
                <a:ea typeface="Calibri" panose="020F0502020204030204" pitchFamily="34" charset="0"/>
                <a:cs typeface="Calibri" panose="020F0502020204030204" pitchFamily="34" charset="0"/>
              </a:rPr>
              <a:t> </a:t>
            </a:r>
            <a:r>
              <a:rPr lang="en-US" altLang="en-US" sz="2800" i="1" dirty="0" err="1">
                <a:latin typeface="Calibri" panose="020F0502020204030204" pitchFamily="34" charset="0"/>
                <a:ea typeface="Calibri" panose="020F0502020204030204" pitchFamily="34" charset="0"/>
                <a:cs typeface="Calibri" panose="020F0502020204030204" pitchFamily="34" charset="0"/>
              </a:rPr>
              <a:t>rèm</a:t>
            </a:r>
            <a:r>
              <a:rPr lang="en-US" altLang="en-US" sz="2800" i="1" dirty="0">
                <a:latin typeface="Calibri" panose="020F0502020204030204" pitchFamily="34" charset="0"/>
                <a:ea typeface="Calibri" panose="020F0502020204030204" pitchFamily="34" charset="0"/>
                <a:cs typeface="Calibri" panose="020F0502020204030204" pitchFamily="34" charset="0"/>
              </a:rPr>
              <a:t> </a:t>
            </a:r>
            <a:r>
              <a:rPr lang="en-US" altLang="en-US" sz="2800" i="1" dirty="0" err="1">
                <a:latin typeface="Calibri" panose="020F0502020204030204" pitchFamily="34" charset="0"/>
                <a:ea typeface="Calibri" panose="020F0502020204030204" pitchFamily="34" charset="0"/>
                <a:cs typeface="Calibri" panose="020F0502020204030204" pitchFamily="34" charset="0"/>
              </a:rPr>
              <a:t>nhung</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đề</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làm</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giảm</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tiếng</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vang</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Hãy</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giải</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thích</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tại</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sao</a:t>
            </a:r>
            <a:r>
              <a:rPr lang="en-US" altLang="en-US" sz="2800" dirty="0">
                <a:latin typeface="Calibri" panose="020F0502020204030204" pitchFamily="34" charset="0"/>
                <a:ea typeface="Calibri" panose="020F0502020204030204" pitchFamily="34" charset="0"/>
                <a:cs typeface="Calibri" panose="020F0502020204030204" pitchFamily="34" charset="0"/>
              </a:rPr>
              <a:t>?</a:t>
            </a:r>
          </a:p>
        </p:txBody>
      </p:sp>
      <p:sp>
        <p:nvSpPr>
          <p:cNvPr id="6" name="Rectangle 7"/>
          <p:cNvSpPr>
            <a:spLocks noChangeArrowheads="1"/>
          </p:cNvSpPr>
          <p:nvPr/>
        </p:nvSpPr>
        <p:spPr bwMode="auto">
          <a:xfrm>
            <a:off x="1571898" y="3741241"/>
            <a:ext cx="9766662" cy="1752600"/>
          </a:xfrm>
          <a:prstGeom prst="rect">
            <a:avLst/>
          </a:prstGeom>
          <a:solidFill>
            <a:schemeClr val="bg2"/>
          </a:solidFill>
          <a:ln>
            <a:noFill/>
          </a:ln>
          <a:effectLst/>
          <a:extLst/>
        </p:spPr>
        <p:txBody>
          <a:bodyPr anchor="ctr"/>
          <a:lstStyle/>
          <a:p>
            <a:pPr algn="just">
              <a:defRPr/>
            </a:pPr>
            <a:r>
              <a:rPr lang="en-US" altLang="en-US" sz="2800" b="1">
                <a:effectLst>
                  <a:outerShdw blurRad="38100" dist="38100" dir="2700000" algn="tl">
                    <a:srgbClr val="C0C0C0"/>
                  </a:outerShdw>
                </a:effectLst>
                <a:latin typeface="Calibri" panose="020F0502020204030204" pitchFamily="34" charset="0"/>
                <a:ea typeface="Calibri" panose="020F0502020204030204" pitchFamily="34" charset="0"/>
                <a:cs typeface="Calibri" panose="020F0502020204030204" pitchFamily="34" charset="0"/>
              </a:rPr>
              <a:t>	</a:t>
            </a:r>
            <a:r>
              <a:rPr lang="en-US" altLang="en-US" sz="2800">
                <a:latin typeface="Calibri" panose="020F0502020204030204" pitchFamily="34" charset="0"/>
                <a:ea typeface="Calibri" panose="020F0502020204030204" pitchFamily="34" charset="0"/>
                <a:cs typeface="Calibri" panose="020F0502020204030204" pitchFamily="34" charset="0"/>
              </a:rPr>
              <a:t>Làm tường sần sùi, treo rèm nhung để hấp thụ âm tốt hơn, nên giảm tiếng vang. Âm ghe được rõ hơn.</a:t>
            </a:r>
          </a:p>
        </p:txBody>
      </p:sp>
      <p:sp>
        <p:nvSpPr>
          <p:cNvPr id="7" name="AutoShape 8"/>
          <p:cNvSpPr>
            <a:spLocks noChangeArrowheads="1"/>
          </p:cNvSpPr>
          <p:nvPr/>
        </p:nvSpPr>
        <p:spPr bwMode="auto">
          <a:xfrm>
            <a:off x="1495698" y="3741241"/>
            <a:ext cx="589368" cy="609600"/>
          </a:xfrm>
          <a:prstGeom prst="curvedRightArrow">
            <a:avLst>
              <a:gd name="adj1" fmla="val 22857"/>
              <a:gd name="adj2" fmla="val 45714"/>
              <a:gd name="adj3" fmla="val 33333"/>
            </a:avLst>
          </a:prstGeom>
          <a:solidFill>
            <a:schemeClr val="bg2"/>
          </a:solidFill>
          <a:ln w="9525">
            <a:solidFill>
              <a:schemeClr val="tx1"/>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8884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mph" presetSubtype="0" repeatCount="indefinite" fill="hold" grpId="1" nodeType="clickEffect">
                                  <p:stCondLst>
                                    <p:cond delay="0"/>
                                  </p:stCondLst>
                                  <p:childTnLst>
                                    <p:animClr clrSpc="hsl" dir="cw">
                                      <p:cBhvr override="childStyle">
                                        <p:cTn id="28" dur="500" fill="hold"/>
                                        <p:tgtEl>
                                          <p:spTgt spid="7"/>
                                        </p:tgtEl>
                                        <p:attrNameLst>
                                          <p:attrName>style.color</p:attrName>
                                        </p:attrNameLst>
                                      </p:cBhvr>
                                      <p:by>
                                        <p:hsl h="10842353" s="0" l="0"/>
                                      </p:by>
                                    </p:animClr>
                                    <p:animClr clrSpc="hsl" dir="cw">
                                      <p:cBhvr>
                                        <p:cTn id="29" dur="500" fill="hold"/>
                                        <p:tgtEl>
                                          <p:spTgt spid="7"/>
                                        </p:tgtEl>
                                        <p:attrNameLst>
                                          <p:attrName>fillcolor</p:attrName>
                                        </p:attrNameLst>
                                      </p:cBhvr>
                                      <p:by>
                                        <p:hsl h="10842353" s="0" l="0"/>
                                      </p:by>
                                    </p:animClr>
                                    <p:animClr clrSpc="hsl" dir="cw">
                                      <p:cBhvr>
                                        <p:cTn id="30" dur="500" fill="hold"/>
                                        <p:tgtEl>
                                          <p:spTgt spid="7"/>
                                        </p:tgtEl>
                                        <p:attrNameLst>
                                          <p:attrName>stroke.color</p:attrName>
                                        </p:attrNameLst>
                                      </p:cBhvr>
                                      <p:by>
                                        <p:hsl h="10842353" s="0" l="0"/>
                                      </p:by>
                                    </p:animClr>
                                    <p:set>
                                      <p:cBhvr>
                                        <p:cTn id="31" dur="500" fill="hold"/>
                                        <p:tgtEl>
                                          <p:spTgt spid="7"/>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ChangeArrowheads="1"/>
          </p:cNvSpPr>
          <p:nvPr/>
        </p:nvSpPr>
        <p:spPr bwMode="auto">
          <a:xfrm>
            <a:off x="1232263" y="1580607"/>
            <a:ext cx="10249988" cy="1227908"/>
          </a:xfrm>
          <a:prstGeom prst="rect">
            <a:avLst/>
          </a:prstGeom>
          <a:solidFill>
            <a:schemeClr val="bg2"/>
          </a:solidFill>
          <a:ln>
            <a:noFill/>
          </a:ln>
          <a:effec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dirty="0" smtClean="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Khi</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muốn</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nghe</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rõ</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hơn</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người</a:t>
            </a:r>
            <a:r>
              <a:rPr lang="en-US" altLang="en-US" sz="2800" dirty="0">
                <a:latin typeface="Calibri" panose="020F0502020204030204" pitchFamily="34" charset="0"/>
                <a:ea typeface="Calibri" panose="020F0502020204030204" pitchFamily="34" charset="0"/>
                <a:cs typeface="Calibri" panose="020F0502020204030204" pitchFamily="34" charset="0"/>
              </a:rPr>
              <a:t> ta </a:t>
            </a:r>
            <a:r>
              <a:rPr lang="en-US" altLang="en-US" sz="2800" dirty="0" err="1">
                <a:latin typeface="Calibri" panose="020F0502020204030204" pitchFamily="34" charset="0"/>
                <a:ea typeface="Calibri" panose="020F0502020204030204" pitchFamily="34" charset="0"/>
                <a:cs typeface="Calibri" panose="020F0502020204030204" pitchFamily="34" charset="0"/>
              </a:rPr>
              <a:t>thường</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đặt</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bàn</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tay</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khum</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lại</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sát</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vào</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vành</a:t>
            </a:r>
            <a:r>
              <a:rPr lang="en-US" altLang="en-US" sz="2800" dirty="0">
                <a:latin typeface="Calibri" panose="020F0502020204030204" pitchFamily="34" charset="0"/>
                <a:ea typeface="Calibri" panose="020F0502020204030204" pitchFamily="34" charset="0"/>
                <a:cs typeface="Calibri" panose="020F0502020204030204" pitchFamily="34" charset="0"/>
              </a:rPr>
              <a:t> tai, </a:t>
            </a:r>
            <a:r>
              <a:rPr lang="en-US" altLang="en-US" sz="2800" dirty="0" err="1">
                <a:latin typeface="Calibri" panose="020F0502020204030204" pitchFamily="34" charset="0"/>
                <a:ea typeface="Calibri" panose="020F0502020204030204" pitchFamily="34" charset="0"/>
                <a:cs typeface="Calibri" panose="020F0502020204030204" pitchFamily="34" charset="0"/>
              </a:rPr>
              <a:t>đồng</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thời</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hướng</a:t>
            </a:r>
            <a:r>
              <a:rPr lang="en-US" altLang="en-US" sz="2800" dirty="0">
                <a:latin typeface="Calibri" panose="020F0502020204030204" pitchFamily="34" charset="0"/>
                <a:ea typeface="Calibri" panose="020F0502020204030204" pitchFamily="34" charset="0"/>
                <a:cs typeface="Calibri" panose="020F0502020204030204" pitchFamily="34" charset="0"/>
              </a:rPr>
              <a:t> tai </a:t>
            </a:r>
            <a:r>
              <a:rPr lang="en-US" altLang="en-US" sz="2800" dirty="0" err="1">
                <a:latin typeface="Calibri" panose="020F0502020204030204" pitchFamily="34" charset="0"/>
                <a:ea typeface="Calibri" panose="020F0502020204030204" pitchFamily="34" charset="0"/>
                <a:cs typeface="Calibri" panose="020F0502020204030204" pitchFamily="34" charset="0"/>
              </a:rPr>
              <a:t>về</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phía</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nguồn</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âm.Hãy</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giải</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thích</a:t>
            </a:r>
            <a:r>
              <a:rPr lang="en-US" altLang="en-US" sz="2800" dirty="0">
                <a:latin typeface="Calibri" panose="020F0502020204030204" pitchFamily="34" charset="0"/>
                <a:ea typeface="Calibri" panose="020F0502020204030204" pitchFamily="34" charset="0"/>
                <a:cs typeface="Calibri" panose="020F0502020204030204" pitchFamily="34" charset="0"/>
              </a:rPr>
              <a:t>?</a:t>
            </a:r>
          </a:p>
        </p:txBody>
      </p:sp>
      <p:sp>
        <p:nvSpPr>
          <p:cNvPr id="18439" name="Rectangle 7"/>
          <p:cNvSpPr>
            <a:spLocks noChangeArrowheads="1"/>
          </p:cNvSpPr>
          <p:nvPr/>
        </p:nvSpPr>
        <p:spPr bwMode="auto">
          <a:xfrm>
            <a:off x="1232263" y="3713238"/>
            <a:ext cx="10249988" cy="636693"/>
          </a:xfrm>
          <a:prstGeom prst="rect">
            <a:avLst/>
          </a:prstGeom>
          <a:solidFill>
            <a:schemeClr val="bg2"/>
          </a:solidFill>
          <a:ln>
            <a:noFill/>
          </a:ln>
          <a:effectLst/>
          <a:extLst/>
        </p:spPr>
        <p:txBody>
          <a:bodyPr anchor="ctr"/>
          <a:lstStyle/>
          <a:p>
            <a:pPr algn="just">
              <a:defRPr/>
            </a:pPr>
            <a:r>
              <a:rPr lang="en-US" altLang="en-US" sz="2800" b="1" dirty="0">
                <a:effectLst>
                  <a:outerShdw blurRad="38100" dist="38100" dir="2700000" algn="tl">
                    <a:srgbClr val="C0C0C0"/>
                  </a:outerShdw>
                </a:effectLst>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Vì</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để</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hướng</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âm</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phản</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xạ</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từ</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tay</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đến</a:t>
            </a:r>
            <a:r>
              <a:rPr lang="en-US" altLang="en-US" sz="2800" dirty="0">
                <a:latin typeface="Calibri" panose="020F0502020204030204" pitchFamily="34" charset="0"/>
                <a:ea typeface="Calibri" panose="020F0502020204030204" pitchFamily="34" charset="0"/>
                <a:cs typeface="Calibri" panose="020F0502020204030204" pitchFamily="34" charset="0"/>
              </a:rPr>
              <a:t> tai ta </a:t>
            </a:r>
            <a:r>
              <a:rPr lang="en-US" altLang="en-US" sz="2800" dirty="0" err="1">
                <a:latin typeface="Calibri" panose="020F0502020204030204" pitchFamily="34" charset="0"/>
                <a:ea typeface="Calibri" panose="020F0502020204030204" pitchFamily="34" charset="0"/>
                <a:cs typeface="Calibri" panose="020F0502020204030204" pitchFamily="34" charset="0"/>
              </a:rPr>
              <a:t>giúp</a:t>
            </a:r>
            <a:r>
              <a:rPr lang="en-US" altLang="en-US" sz="2800" dirty="0">
                <a:latin typeface="Calibri" panose="020F0502020204030204" pitchFamily="34" charset="0"/>
                <a:ea typeface="Calibri" panose="020F0502020204030204" pitchFamily="34" charset="0"/>
                <a:cs typeface="Calibri" panose="020F0502020204030204" pitchFamily="34" charset="0"/>
              </a:rPr>
              <a:t> ta </a:t>
            </a:r>
            <a:r>
              <a:rPr lang="en-US" altLang="en-US" sz="2800" dirty="0" err="1">
                <a:latin typeface="Calibri" panose="020F0502020204030204" pitchFamily="34" charset="0"/>
                <a:ea typeface="Calibri" panose="020F0502020204030204" pitchFamily="34" charset="0"/>
                <a:cs typeface="Calibri" panose="020F0502020204030204" pitchFamily="34" charset="0"/>
              </a:rPr>
              <a:t>nghe</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được</a:t>
            </a:r>
            <a:r>
              <a:rPr lang="en-US" altLang="en-US" sz="2800" dirty="0">
                <a:latin typeface="Calibri" panose="020F0502020204030204" pitchFamily="34" charset="0"/>
                <a:ea typeface="Calibri" panose="020F0502020204030204" pitchFamily="34" charset="0"/>
                <a:cs typeface="Calibri" panose="020F0502020204030204" pitchFamily="34" charset="0"/>
              </a:rPr>
              <a:t> </a:t>
            </a:r>
            <a:r>
              <a:rPr lang="en-US" altLang="en-US" sz="2800" dirty="0" err="1">
                <a:latin typeface="Calibri" panose="020F0502020204030204" pitchFamily="34" charset="0"/>
                <a:ea typeface="Calibri" panose="020F0502020204030204" pitchFamily="34" charset="0"/>
                <a:cs typeface="Calibri" panose="020F0502020204030204" pitchFamily="34" charset="0"/>
              </a:rPr>
              <a:t>âm</a:t>
            </a:r>
            <a:r>
              <a:rPr lang="en-US" altLang="en-US" sz="2800" dirty="0">
                <a:latin typeface="Calibri" panose="020F0502020204030204" pitchFamily="34" charset="0"/>
                <a:ea typeface="Calibri" panose="020F0502020204030204" pitchFamily="34" charset="0"/>
                <a:cs typeface="Calibri" panose="020F0502020204030204" pitchFamily="34" charset="0"/>
              </a:rPr>
              <a:t> to </a:t>
            </a:r>
            <a:r>
              <a:rPr lang="en-US" altLang="en-US" sz="2800" dirty="0" err="1">
                <a:latin typeface="Calibri" panose="020F0502020204030204" pitchFamily="34" charset="0"/>
                <a:ea typeface="Calibri" panose="020F0502020204030204" pitchFamily="34" charset="0"/>
                <a:cs typeface="Calibri" panose="020F0502020204030204" pitchFamily="34" charset="0"/>
              </a:rPr>
              <a:t>hơn</a:t>
            </a:r>
            <a:r>
              <a:rPr lang="en-US" altLang="en-US" sz="2800" dirty="0">
                <a:latin typeface="Calibri" panose="020F0502020204030204" pitchFamily="34" charset="0"/>
                <a:ea typeface="Calibri" panose="020F0502020204030204" pitchFamily="34" charset="0"/>
                <a:cs typeface="Calibri" panose="020F0502020204030204" pitchFamily="34" charset="0"/>
              </a:rPr>
              <a:t>.</a:t>
            </a:r>
          </a:p>
        </p:txBody>
      </p:sp>
      <p:sp>
        <p:nvSpPr>
          <p:cNvPr id="18440" name="AutoShape 8"/>
          <p:cNvSpPr>
            <a:spLocks noChangeArrowheads="1"/>
          </p:cNvSpPr>
          <p:nvPr/>
        </p:nvSpPr>
        <p:spPr bwMode="auto">
          <a:xfrm>
            <a:off x="1003663" y="3531325"/>
            <a:ext cx="706896" cy="363825"/>
          </a:xfrm>
          <a:prstGeom prst="curvedRightArrow">
            <a:avLst>
              <a:gd name="adj1" fmla="val 20000"/>
              <a:gd name="adj2" fmla="val 40000"/>
              <a:gd name="adj3" fmla="val 33333"/>
            </a:avLst>
          </a:prstGeom>
          <a:solidFill>
            <a:schemeClr val="bg2"/>
          </a:solidFill>
          <a:ln w="9525">
            <a:solidFill>
              <a:schemeClr val="tx1"/>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a:latin typeface="Calibri" panose="020F0502020204030204" pitchFamily="34" charset="0"/>
              <a:ea typeface="Calibri" panose="020F0502020204030204" pitchFamily="34" charset="0"/>
              <a:cs typeface="Calibri" panose="020F0502020204030204" pitchFamily="34" charset="0"/>
            </a:endParaRPr>
          </a:p>
        </p:txBody>
      </p:sp>
      <p:sp>
        <p:nvSpPr>
          <p:cNvPr id="10" name="TextBox 9"/>
          <p:cNvSpPr txBox="1"/>
          <p:nvPr/>
        </p:nvSpPr>
        <p:spPr>
          <a:xfrm>
            <a:off x="4975668" y="210235"/>
            <a:ext cx="2349137" cy="646331"/>
          </a:xfrm>
          <a:prstGeom prst="rect">
            <a:avLst/>
          </a:prstGeom>
          <a:solidFill>
            <a:schemeClr val="bg2"/>
          </a:solidFill>
        </p:spPr>
        <p:txBody>
          <a:bodyPr wrap="square" rtlCol="0">
            <a:spAutoFit/>
          </a:bodyPr>
          <a:lstStyle/>
          <a:p>
            <a:r>
              <a:rPr lang="en-US" sz="36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LUYỆN TẬP</a:t>
            </a:r>
            <a:endPar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38379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435"/>
                                        </p:tgtEl>
                                        <p:attrNameLst>
                                          <p:attrName>style.visibility</p:attrName>
                                        </p:attrNameLst>
                                      </p:cBhvr>
                                      <p:to>
                                        <p:strVal val="visible"/>
                                      </p:to>
                                    </p:set>
                                    <p:animEffect transition="in" filter="fade">
                                      <p:cBhvr>
                                        <p:cTn id="7" dur="1000"/>
                                        <p:tgtEl>
                                          <p:spTgt spid="18435"/>
                                        </p:tgtEl>
                                      </p:cBhvr>
                                    </p:animEffect>
                                    <p:anim calcmode="lin" valueType="num">
                                      <p:cBhvr>
                                        <p:cTn id="8" dur="1000" fill="hold"/>
                                        <p:tgtEl>
                                          <p:spTgt spid="18435"/>
                                        </p:tgtEl>
                                        <p:attrNameLst>
                                          <p:attrName>ppt_x</p:attrName>
                                        </p:attrNameLst>
                                      </p:cBhvr>
                                      <p:tavLst>
                                        <p:tav tm="0">
                                          <p:val>
                                            <p:strVal val="#ppt_x"/>
                                          </p:val>
                                        </p:tav>
                                        <p:tav tm="100000">
                                          <p:val>
                                            <p:strVal val="#ppt_x"/>
                                          </p:val>
                                        </p:tav>
                                      </p:tavLst>
                                    </p:anim>
                                    <p:anim calcmode="lin" valueType="num">
                                      <p:cBhvr>
                                        <p:cTn id="9" dur="1000" fill="hold"/>
                                        <p:tgtEl>
                                          <p:spTgt spid="1843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3" presetClass="entr" presetSubtype="16" fill="hold" grpId="0" nodeType="afterEffect">
                                  <p:stCondLst>
                                    <p:cond delay="0"/>
                                  </p:stCondLst>
                                  <p:childTnLst>
                                    <p:set>
                                      <p:cBhvr>
                                        <p:cTn id="12" dur="1" fill="hold">
                                          <p:stCondLst>
                                            <p:cond delay="0"/>
                                          </p:stCondLst>
                                        </p:cTn>
                                        <p:tgtEl>
                                          <p:spTgt spid="18440"/>
                                        </p:tgtEl>
                                        <p:attrNameLst>
                                          <p:attrName>style.visibility</p:attrName>
                                        </p:attrNameLst>
                                      </p:cBhvr>
                                      <p:to>
                                        <p:strVal val="visible"/>
                                      </p:to>
                                    </p:set>
                                    <p:anim calcmode="lin" valueType="num">
                                      <p:cBhvr>
                                        <p:cTn id="13" dur="500" fill="hold"/>
                                        <p:tgtEl>
                                          <p:spTgt spid="18440"/>
                                        </p:tgtEl>
                                        <p:attrNameLst>
                                          <p:attrName>ppt_w</p:attrName>
                                        </p:attrNameLst>
                                      </p:cBhvr>
                                      <p:tavLst>
                                        <p:tav tm="0">
                                          <p:val>
                                            <p:fltVal val="0"/>
                                          </p:val>
                                        </p:tav>
                                        <p:tav tm="100000">
                                          <p:val>
                                            <p:strVal val="#ppt_w"/>
                                          </p:val>
                                        </p:tav>
                                      </p:tavLst>
                                    </p:anim>
                                    <p:anim calcmode="lin" valueType="num">
                                      <p:cBhvr>
                                        <p:cTn id="14" dur="500" fill="hold"/>
                                        <p:tgtEl>
                                          <p:spTgt spid="18440"/>
                                        </p:tgtEl>
                                        <p:attrNameLst>
                                          <p:attrName>ppt_h</p:attrName>
                                        </p:attrNameLst>
                                      </p:cBhvr>
                                      <p:tavLst>
                                        <p:tav tm="0">
                                          <p:val>
                                            <p:fltVal val="0"/>
                                          </p:val>
                                        </p:tav>
                                        <p:tav tm="100000">
                                          <p:val>
                                            <p:strVal val="#ppt_h"/>
                                          </p:val>
                                        </p:tav>
                                      </p:tavLst>
                                    </p:anim>
                                  </p:childTnLst>
                                </p:cTn>
                              </p:par>
                            </p:childTnLst>
                          </p:cTn>
                        </p:par>
                        <p:par>
                          <p:cTn id="15" fill="hold" nodeType="afterGroup">
                            <p:stCondLst>
                              <p:cond delay="1500"/>
                            </p:stCondLst>
                            <p:childTnLst>
                              <p:par>
                                <p:cTn id="16" presetID="23" presetClass="emph" presetSubtype="0" repeatCount="indefinite" fill="hold" grpId="1" nodeType="afterEffect">
                                  <p:stCondLst>
                                    <p:cond delay="0"/>
                                  </p:stCondLst>
                                  <p:childTnLst>
                                    <p:animClr clrSpc="hsl" dir="cw">
                                      <p:cBhvr override="childStyle">
                                        <p:cTn id="17" dur="500" fill="hold"/>
                                        <p:tgtEl>
                                          <p:spTgt spid="18440"/>
                                        </p:tgtEl>
                                        <p:attrNameLst>
                                          <p:attrName>style.color</p:attrName>
                                        </p:attrNameLst>
                                      </p:cBhvr>
                                      <p:by>
                                        <p:hsl h="10842353" s="0" l="0"/>
                                      </p:by>
                                    </p:animClr>
                                    <p:animClr clrSpc="hsl" dir="cw">
                                      <p:cBhvr>
                                        <p:cTn id="18" dur="500" fill="hold"/>
                                        <p:tgtEl>
                                          <p:spTgt spid="18440"/>
                                        </p:tgtEl>
                                        <p:attrNameLst>
                                          <p:attrName>fillcolor</p:attrName>
                                        </p:attrNameLst>
                                      </p:cBhvr>
                                      <p:by>
                                        <p:hsl h="10842353" s="0" l="0"/>
                                      </p:by>
                                    </p:animClr>
                                    <p:animClr clrSpc="hsl" dir="cw">
                                      <p:cBhvr>
                                        <p:cTn id="19" dur="500" fill="hold"/>
                                        <p:tgtEl>
                                          <p:spTgt spid="18440"/>
                                        </p:tgtEl>
                                        <p:attrNameLst>
                                          <p:attrName>stroke.color</p:attrName>
                                        </p:attrNameLst>
                                      </p:cBhvr>
                                      <p:by>
                                        <p:hsl h="10842353" s="0" l="0"/>
                                      </p:by>
                                    </p:animClr>
                                    <p:set>
                                      <p:cBhvr>
                                        <p:cTn id="20" dur="500" fill="hold"/>
                                        <p:tgtEl>
                                          <p:spTgt spid="18440"/>
                                        </p:tgtEl>
                                        <p:attrNameLst>
                                          <p:attrName>fill.type</p:attrName>
                                        </p:attrNameLst>
                                      </p:cBhvr>
                                      <p:to>
                                        <p:strVal val="solid"/>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8439"/>
                                        </p:tgtEl>
                                        <p:attrNameLst>
                                          <p:attrName>style.visibility</p:attrName>
                                        </p:attrNameLst>
                                      </p:cBhvr>
                                      <p:to>
                                        <p:strVal val="visible"/>
                                      </p:to>
                                    </p:set>
                                    <p:animEffect transition="in" filter="fade">
                                      <p:cBhvr>
                                        <p:cTn id="25" dur="1000"/>
                                        <p:tgtEl>
                                          <p:spTgt spid="18439"/>
                                        </p:tgtEl>
                                      </p:cBhvr>
                                    </p:animEffect>
                                    <p:anim calcmode="lin" valueType="num">
                                      <p:cBhvr>
                                        <p:cTn id="26" dur="1000" fill="hold"/>
                                        <p:tgtEl>
                                          <p:spTgt spid="18439"/>
                                        </p:tgtEl>
                                        <p:attrNameLst>
                                          <p:attrName>ppt_x</p:attrName>
                                        </p:attrNameLst>
                                      </p:cBhvr>
                                      <p:tavLst>
                                        <p:tav tm="0">
                                          <p:val>
                                            <p:strVal val="#ppt_x"/>
                                          </p:val>
                                        </p:tav>
                                        <p:tav tm="100000">
                                          <p:val>
                                            <p:strVal val="#ppt_x"/>
                                          </p:val>
                                        </p:tav>
                                      </p:tavLst>
                                    </p:anim>
                                    <p:anim calcmode="lin" valueType="num">
                                      <p:cBhvr>
                                        <p:cTn id="27" dur="1000" fill="hold"/>
                                        <p:tgtEl>
                                          <p:spTgt spid="18439"/>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p:bldP spid="18439" grpId="0" animBg="1"/>
      <p:bldP spid="18440" grpId="0" animBg="1"/>
      <p:bldP spid="18440" grpId="1" animBg="1"/>
      <p:bldP spid="10" grpId="0" animBg="1"/>
      <p:bldP spid="10"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12"/>
          <p:cNvSpPr>
            <a:spLocks noChangeArrowheads="1"/>
          </p:cNvSpPr>
          <p:nvPr/>
        </p:nvSpPr>
        <p:spPr bwMode="auto">
          <a:xfrm>
            <a:off x="2582089" y="143692"/>
            <a:ext cx="7789818" cy="3853543"/>
          </a:xfrm>
          <a:prstGeom prst="cloudCallout">
            <a:avLst>
              <a:gd name="adj1" fmla="val -65309"/>
              <a:gd name="adj2" fmla="val 31252"/>
            </a:avLst>
          </a:prstGeom>
          <a:solidFill>
            <a:srgbClr val="CC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vi-VN" altLang="en-US" sz="2400" b="1" dirty="0">
                <a:solidFill>
                  <a:srgbClr val="FF3300"/>
                </a:solidFill>
                <a:latin typeface="Calibri" panose="020F0502020204030204" pitchFamily="34" charset="0"/>
                <a:ea typeface="Calibri" panose="020F0502020204030204" pitchFamily="34" charset="0"/>
                <a:cs typeface="Calibri" panose="020F0502020204030204" pitchFamily="34" charset="0"/>
              </a:rPr>
              <a:t>Ở bên trong các rạp chiếu phim, nhà hát, … người ta thường thiết kế tường không bằng phẳng và sử dụng các lớp rèm bằng vải. Em có biết vì sao lại như vậy không?</a:t>
            </a:r>
            <a:endParaRPr lang="en-US" altLang="en-US" sz="2400" b="1" dirty="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p:cNvSpPr/>
          <p:nvPr/>
        </p:nvSpPr>
        <p:spPr>
          <a:xfrm>
            <a:off x="836023" y="4189886"/>
            <a:ext cx="10998926" cy="2308324"/>
          </a:xfrm>
          <a:prstGeom prst="rect">
            <a:avLst/>
          </a:prstGeom>
          <a:solidFill>
            <a:schemeClr val="bg2"/>
          </a:solidFill>
        </p:spPr>
        <p:txBody>
          <a:bodyPr wrap="square">
            <a:spAutoFit/>
          </a:bodyPr>
          <a:lstStyle/>
          <a:p>
            <a:pPr algn="just"/>
            <a:r>
              <a:rPr lang="vi-VN" sz="2400" dirty="0">
                <a:solidFill>
                  <a:srgbClr val="000000"/>
                </a:solidFill>
                <a:latin typeface="Calibri" panose="020F0502020204030204" pitchFamily="34" charset="0"/>
                <a:ea typeface="Calibri" panose="020F0502020204030204" pitchFamily="34" charset="0"/>
                <a:cs typeface="Calibri" panose="020F0502020204030204" pitchFamily="34" charset="0"/>
              </a:rPr>
              <a:t>Ở trong các rạp chiếu phim, nhà hát, …. người ta thường thiết kế tường không bằng phẳng và sử dụng các lớp rèm bằng vải vì:</a:t>
            </a:r>
          </a:p>
          <a:p>
            <a:pPr algn="just"/>
            <a:r>
              <a:rPr lang="vi-VN" sz="2400" dirty="0">
                <a:solidFill>
                  <a:srgbClr val="000000"/>
                </a:solidFill>
                <a:latin typeface="Calibri" panose="020F0502020204030204" pitchFamily="34" charset="0"/>
                <a:ea typeface="Calibri" panose="020F0502020204030204" pitchFamily="34" charset="0"/>
                <a:cs typeface="Calibri" panose="020F0502020204030204" pitchFamily="34" charset="0"/>
              </a:rPr>
              <a:t>+ Những vật có bề mặt gồ ghề, mềm, xốp như nhung, xốp, vải,… là những vật hấp thụ âm tốt (phản xạ âm kém).</a:t>
            </a:r>
          </a:p>
          <a:p>
            <a:pPr algn="just"/>
            <a:r>
              <a:rPr lang="vi-VN" sz="2400" dirty="0">
                <a:solidFill>
                  <a:srgbClr val="000000"/>
                </a:solidFill>
                <a:latin typeface="Calibri" panose="020F0502020204030204" pitchFamily="34" charset="0"/>
                <a:ea typeface="Calibri" panose="020F0502020204030204" pitchFamily="34" charset="0"/>
                <a:cs typeface="Calibri" panose="020F0502020204030204" pitchFamily="34" charset="0"/>
              </a:rPr>
              <a:t>+ Hạn chế được âm phản xạ - tiếng vang sẽ giúp âm thanh tới người nghe được tốt hơn.</a:t>
            </a:r>
            <a:endParaRPr lang="vi-VN" sz="24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975668" y="210235"/>
            <a:ext cx="2349137" cy="646331"/>
          </a:xfrm>
          <a:prstGeom prst="rect">
            <a:avLst/>
          </a:prstGeom>
          <a:solidFill>
            <a:schemeClr val="bg2"/>
          </a:solidFill>
        </p:spPr>
        <p:txBody>
          <a:bodyPr wrap="square" rtlCol="0">
            <a:spAutoFit/>
          </a:bodyPr>
          <a:lstStyle/>
          <a:p>
            <a:r>
              <a:rPr lang="en-US" sz="36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LUYỆN TẬP</a:t>
            </a:r>
            <a:endParaRPr lang="en-US" sz="36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 Box 2"/>
          <p:cNvSpPr txBox="1">
            <a:spLocks noChangeArrowheads="1"/>
          </p:cNvSpPr>
          <p:nvPr/>
        </p:nvSpPr>
        <p:spPr bwMode="auto">
          <a:xfrm>
            <a:off x="796834" y="1288233"/>
            <a:ext cx="10162903" cy="954107"/>
          </a:xfrm>
          <a:prstGeom prst="rect">
            <a:avLst/>
          </a:prstGeom>
          <a:solidFill>
            <a:schemeClr val="bg2"/>
          </a:solidFill>
          <a:ln>
            <a:noFill/>
          </a:ln>
          <a:effectLst/>
          <a:extLst/>
        </p:spPr>
        <p:txBody>
          <a:bodyPr wrap="square">
            <a:spAutoFit/>
          </a:bodyPr>
          <a:lstStyle>
            <a:lvl1pPr marL="514350" indent="-514350">
              <a:defRPr sz="2400">
                <a:solidFill>
                  <a:schemeClr val="tx1"/>
                </a:solidFill>
                <a:latin typeface="Times New Roman" panose="02020603050405020304" pitchFamily="18" charset="0"/>
              </a:defRPr>
            </a:lvl1pPr>
            <a:lvl2pPr marL="1714500">
              <a:defRPr sz="2400">
                <a:solidFill>
                  <a:schemeClr val="tx1"/>
                </a:solidFill>
                <a:latin typeface="Times New Roman" panose="02020603050405020304" pitchFamily="18" charset="0"/>
              </a:defRPr>
            </a:lvl2pPr>
            <a:lvl3pPr marL="1828800">
              <a:defRPr sz="2400">
                <a:solidFill>
                  <a:schemeClr val="tx1"/>
                </a:solidFill>
                <a:latin typeface="Times New Roman" panose="02020603050405020304" pitchFamily="18" charset="0"/>
              </a:defRPr>
            </a:lvl3pPr>
            <a:lvl4pPr marL="1943100">
              <a:defRPr sz="2400">
                <a:solidFill>
                  <a:schemeClr val="tx1"/>
                </a:solidFill>
                <a:latin typeface="Times New Roman" panose="02020603050405020304" pitchFamily="18" charset="0"/>
              </a:defRPr>
            </a:lvl4pPr>
            <a:lvl5pPr marL="2057400">
              <a:defRPr sz="2400">
                <a:solidFill>
                  <a:schemeClr val="tx1"/>
                </a:solidFill>
                <a:latin typeface="Times New Roman" panose="02020603050405020304" pitchFamily="18" charset="0"/>
              </a:defRPr>
            </a:lvl5pPr>
            <a:lvl6pPr marL="2514600" eaLnBrk="0" fontAlgn="base" hangingPunct="0">
              <a:spcBef>
                <a:spcPct val="0"/>
              </a:spcBef>
              <a:spcAft>
                <a:spcPct val="0"/>
              </a:spcAft>
              <a:defRPr sz="2400">
                <a:solidFill>
                  <a:schemeClr val="tx1"/>
                </a:solidFill>
                <a:latin typeface="Times New Roman" panose="02020603050405020304" pitchFamily="18" charset="0"/>
              </a:defRPr>
            </a:lvl6pPr>
            <a:lvl7pPr marL="2971800" eaLnBrk="0" fontAlgn="base" hangingPunct="0">
              <a:spcBef>
                <a:spcPct val="0"/>
              </a:spcBef>
              <a:spcAft>
                <a:spcPct val="0"/>
              </a:spcAft>
              <a:defRPr sz="2400">
                <a:solidFill>
                  <a:schemeClr val="tx1"/>
                </a:solidFill>
                <a:latin typeface="Times New Roman" panose="02020603050405020304" pitchFamily="18" charset="0"/>
              </a:defRPr>
            </a:lvl7pPr>
            <a:lvl8pPr marL="3429000" eaLnBrk="0" fontAlgn="base" hangingPunct="0">
              <a:spcBef>
                <a:spcPct val="0"/>
              </a:spcBef>
              <a:spcAft>
                <a:spcPct val="0"/>
              </a:spcAft>
              <a:defRPr sz="2400">
                <a:solidFill>
                  <a:schemeClr val="tx1"/>
                </a:solidFill>
                <a:latin typeface="Times New Roman" panose="02020603050405020304" pitchFamily="18" charset="0"/>
              </a:defRPr>
            </a:lvl8pPr>
            <a:lvl9pPr marL="3886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dirty="0">
                <a:latin typeface="Calibri" panose="020F0502020204030204" pitchFamily="34" charset="0"/>
                <a:ea typeface="Calibri" panose="020F0502020204030204" pitchFamily="34" charset="0"/>
                <a:cs typeface="Calibri" panose="020F0502020204030204" pitchFamily="34" charset="0"/>
              </a:rPr>
              <a:t>?</a:t>
            </a:r>
            <a:r>
              <a:rPr lang="vi-VN" sz="2800" dirty="0" smtClean="0">
                <a:latin typeface="Calibri" panose="020F0502020204030204" pitchFamily="34" charset="0"/>
                <a:ea typeface="Calibri" panose="020F0502020204030204" pitchFamily="34" charset="0"/>
                <a:cs typeface="Calibri" panose="020F0502020204030204" pitchFamily="34" charset="0"/>
              </a:rPr>
              <a:t> </a:t>
            </a:r>
            <a:r>
              <a:rPr lang="vi-VN" sz="2800" dirty="0">
                <a:latin typeface="Calibri" panose="020F0502020204030204" pitchFamily="34" charset="0"/>
                <a:ea typeface="Calibri" panose="020F0502020204030204" pitchFamily="34" charset="0"/>
                <a:cs typeface="Calibri" panose="020F0502020204030204" pitchFamily="34" charset="0"/>
              </a:rPr>
              <a:t>Trong cơn giông khi có tia chớp thường kèm theo tiếng sấm, gọi là sấm rền. Tại sao lại có tiếng sấm </a:t>
            </a:r>
            <a:r>
              <a:rPr lang="vi-VN" sz="2800" dirty="0" smtClean="0">
                <a:latin typeface="Calibri" panose="020F0502020204030204" pitchFamily="34" charset="0"/>
                <a:ea typeface="Calibri" panose="020F0502020204030204" pitchFamily="34" charset="0"/>
                <a:cs typeface="Calibri" panose="020F0502020204030204" pitchFamily="34" charset="0"/>
              </a:rPr>
              <a:t>rền ?</a:t>
            </a:r>
            <a:endParaRPr lang="en-US" altLang="vi-VN" sz="28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7" name="Text Box 6"/>
          <p:cNvSpPr txBox="1">
            <a:spLocks noChangeArrowheads="1"/>
          </p:cNvSpPr>
          <p:nvPr/>
        </p:nvSpPr>
        <p:spPr bwMode="auto">
          <a:xfrm>
            <a:off x="796834" y="2897779"/>
            <a:ext cx="10162903" cy="1384995"/>
          </a:xfrm>
          <a:prstGeom prst="rect">
            <a:avLst/>
          </a:prstGeom>
          <a:solidFill>
            <a:schemeClr val="bg2"/>
          </a:solidFill>
          <a:ln>
            <a:noFill/>
          </a:ln>
          <a:effectLst/>
          <a:extLst/>
        </p:spPr>
        <p:txBody>
          <a:bodyPr wrap="square">
            <a:spAutoFit/>
          </a:bodyPr>
          <a:lstStyle>
            <a:lvl1pPr>
              <a:defRPr sz="2400">
                <a:solidFill>
                  <a:schemeClr val="tx1"/>
                </a:solidFill>
                <a:latin typeface="Times New Roman" panose="02020603050405020304" pitchFamily="18" charset="0"/>
              </a:defRPr>
            </a:lvl1pPr>
            <a:lvl2pPr marL="1714500">
              <a:defRPr sz="2400">
                <a:solidFill>
                  <a:schemeClr val="tx1"/>
                </a:solidFill>
                <a:latin typeface="Times New Roman" panose="02020603050405020304" pitchFamily="18" charset="0"/>
              </a:defRPr>
            </a:lvl2pPr>
            <a:lvl3pPr marL="1828800">
              <a:defRPr sz="2400">
                <a:solidFill>
                  <a:schemeClr val="tx1"/>
                </a:solidFill>
                <a:latin typeface="Times New Roman" panose="02020603050405020304" pitchFamily="18" charset="0"/>
              </a:defRPr>
            </a:lvl3pPr>
            <a:lvl4pPr marL="1943100">
              <a:defRPr sz="2400">
                <a:solidFill>
                  <a:schemeClr val="tx1"/>
                </a:solidFill>
                <a:latin typeface="Times New Roman" panose="02020603050405020304" pitchFamily="18" charset="0"/>
              </a:defRPr>
            </a:lvl4pPr>
            <a:lvl5pPr marL="2057400">
              <a:defRPr sz="2400">
                <a:solidFill>
                  <a:schemeClr val="tx1"/>
                </a:solidFill>
                <a:latin typeface="Times New Roman" panose="02020603050405020304" pitchFamily="18" charset="0"/>
              </a:defRPr>
            </a:lvl5pPr>
            <a:lvl6pPr marL="2514600" eaLnBrk="0" fontAlgn="base" hangingPunct="0">
              <a:spcBef>
                <a:spcPct val="0"/>
              </a:spcBef>
              <a:spcAft>
                <a:spcPct val="0"/>
              </a:spcAft>
              <a:defRPr sz="2400">
                <a:solidFill>
                  <a:schemeClr val="tx1"/>
                </a:solidFill>
                <a:latin typeface="Times New Roman" panose="02020603050405020304" pitchFamily="18" charset="0"/>
              </a:defRPr>
            </a:lvl6pPr>
            <a:lvl7pPr marL="2971800" eaLnBrk="0" fontAlgn="base" hangingPunct="0">
              <a:spcBef>
                <a:spcPct val="0"/>
              </a:spcBef>
              <a:spcAft>
                <a:spcPct val="0"/>
              </a:spcAft>
              <a:defRPr sz="2400">
                <a:solidFill>
                  <a:schemeClr val="tx1"/>
                </a:solidFill>
                <a:latin typeface="Times New Roman" panose="02020603050405020304" pitchFamily="18" charset="0"/>
              </a:defRPr>
            </a:lvl7pPr>
            <a:lvl8pPr marL="3429000" eaLnBrk="0" fontAlgn="base" hangingPunct="0">
              <a:spcBef>
                <a:spcPct val="0"/>
              </a:spcBef>
              <a:spcAft>
                <a:spcPct val="0"/>
              </a:spcAft>
              <a:defRPr sz="2400">
                <a:solidFill>
                  <a:schemeClr val="tx1"/>
                </a:solidFill>
                <a:latin typeface="Times New Roman" panose="02020603050405020304" pitchFamily="18" charset="0"/>
              </a:defRPr>
            </a:lvl8pPr>
            <a:lvl9pPr marL="38862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2800" dirty="0">
                <a:latin typeface="Calibri" panose="020F0502020204030204" pitchFamily="34" charset="0"/>
                <a:ea typeface="Calibri" panose="020F0502020204030204" pitchFamily="34" charset="0"/>
                <a:cs typeface="Calibri" panose="020F0502020204030204" pitchFamily="34" charset="0"/>
              </a:rPr>
              <a:t>Tiếng sấm đầu tiên đi kèm với chớp, các tiếng kèm theo sau chỉ là sự phản xạ âm của tiếng sấm đầu tiên, chính vì vậy mà ta nghe thành 1 tràng sấm dài gọi là sấm </a:t>
            </a:r>
            <a:r>
              <a:rPr lang="en-US" sz="2800" dirty="0" err="1">
                <a:latin typeface="Calibri" panose="020F0502020204030204" pitchFamily="34" charset="0"/>
                <a:ea typeface="Calibri" panose="020F0502020204030204" pitchFamily="34" charset="0"/>
                <a:cs typeface="Calibri" panose="020F0502020204030204" pitchFamily="34" charset="0"/>
              </a:rPr>
              <a:t>rền</a:t>
            </a:r>
            <a:r>
              <a:rPr lang="en-US" sz="2800" dirty="0" smtClean="0">
                <a:latin typeface="Calibri" panose="020F0502020204030204" pitchFamily="34" charset="0"/>
                <a:ea typeface="Calibri" panose="020F0502020204030204" pitchFamily="34" charset="0"/>
                <a:cs typeface="Calibri" panose="020F0502020204030204" pitchFamily="34" charset="0"/>
              </a:rPr>
              <a:t>.</a:t>
            </a:r>
            <a:endParaRPr lang="en-US" altLang="vi-VN" sz="2800" dirty="0">
              <a:effectLst>
                <a:outerShdw blurRad="38100" dist="38100" dir="2700000" algn="tl">
                  <a:srgbClr val="000000"/>
                </a:outerShdw>
              </a:effectLst>
              <a:latin typeface="Calibri" panose="020F0502020204030204" pitchFamily="34" charset="0"/>
              <a:ea typeface="Calibri" panose="020F0502020204030204" pitchFamily="34" charset="0"/>
              <a:cs typeface="Calibri" panose="020F0502020204030204" pitchFamily="34" charset="0"/>
            </a:endParaRPr>
          </a:p>
        </p:txBody>
      </p:sp>
      <p:sp>
        <p:nvSpPr>
          <p:cNvPr id="8" name="AutoShape 8"/>
          <p:cNvSpPr>
            <a:spLocks noChangeArrowheads="1"/>
          </p:cNvSpPr>
          <p:nvPr/>
        </p:nvSpPr>
        <p:spPr bwMode="auto">
          <a:xfrm>
            <a:off x="338883" y="2715866"/>
            <a:ext cx="706896" cy="363825"/>
          </a:xfrm>
          <a:prstGeom prst="curvedRightArrow">
            <a:avLst>
              <a:gd name="adj1" fmla="val 20000"/>
              <a:gd name="adj2" fmla="val 40000"/>
              <a:gd name="adj3" fmla="val 33333"/>
            </a:avLst>
          </a:prstGeom>
          <a:solidFill>
            <a:schemeClr val="bg2"/>
          </a:solidFill>
          <a:ln w="9525">
            <a:solidFill>
              <a:schemeClr val="tx1"/>
            </a:solidFill>
            <a:miter lim="800000"/>
            <a:headEnd/>
            <a:tailEnd/>
          </a:ln>
          <a:effec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800" b="1">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4558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0"/>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 calcmode="lin" valueType="num">
                                      <p:cBhvr additive="base">
                                        <p:cTn id="16"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6">
                                            <p:txEl>
                                              <p:pRg st="0" end="0"/>
                                            </p:txEl>
                                          </p:spTgt>
                                        </p:tgtEl>
                                        <p:attrNameLst>
                                          <p:attrName>ppt_y</p:attrName>
                                        </p:attrNameLst>
                                      </p:cBhvr>
                                      <p:tavLst>
                                        <p:tav tm="0">
                                          <p:val>
                                            <p:strVal val="1+#ppt_h/2"/>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1+#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ID="23" presetClass="entr" presetSubtype="1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childTnLst>
                                </p:cTn>
                              </p:par>
                            </p:childTnLst>
                          </p:cTn>
                        </p:par>
                        <p:par>
                          <p:cTn id="33" fill="hold">
                            <p:stCondLst>
                              <p:cond delay="1000"/>
                            </p:stCondLst>
                            <p:childTnLst>
                              <p:par>
                                <p:cTn id="34" presetID="23" presetClass="emph" presetSubtype="0" repeatCount="indefinite" fill="hold" grpId="1" nodeType="afterEffect">
                                  <p:stCondLst>
                                    <p:cond delay="0"/>
                                  </p:stCondLst>
                                  <p:childTnLst>
                                    <p:animClr clrSpc="hsl" dir="cw">
                                      <p:cBhvr override="childStyle">
                                        <p:cTn id="35" dur="500" fill="hold"/>
                                        <p:tgtEl>
                                          <p:spTgt spid="8"/>
                                        </p:tgtEl>
                                        <p:attrNameLst>
                                          <p:attrName>style.color</p:attrName>
                                        </p:attrNameLst>
                                      </p:cBhvr>
                                      <p:by>
                                        <p:hsl h="10842353" s="0" l="0"/>
                                      </p:by>
                                    </p:animClr>
                                    <p:animClr clrSpc="hsl" dir="cw">
                                      <p:cBhvr>
                                        <p:cTn id="36" dur="500" fill="hold"/>
                                        <p:tgtEl>
                                          <p:spTgt spid="8"/>
                                        </p:tgtEl>
                                        <p:attrNameLst>
                                          <p:attrName>fillcolor</p:attrName>
                                        </p:attrNameLst>
                                      </p:cBhvr>
                                      <p:by>
                                        <p:hsl h="10842353" s="0" l="0"/>
                                      </p:by>
                                    </p:animClr>
                                    <p:animClr clrSpc="hsl" dir="cw">
                                      <p:cBhvr>
                                        <p:cTn id="37" dur="500" fill="hold"/>
                                        <p:tgtEl>
                                          <p:spTgt spid="8"/>
                                        </p:tgtEl>
                                        <p:attrNameLst>
                                          <p:attrName>stroke.color</p:attrName>
                                        </p:attrNameLst>
                                      </p:cBhvr>
                                      <p:by>
                                        <p:hsl h="10842353" s="0" l="0"/>
                                      </p:by>
                                    </p:animClr>
                                    <p:set>
                                      <p:cBhvr>
                                        <p:cTn id="38" dur="500" fill="hold"/>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7" grpId="0" animBg="1"/>
      <p:bldP spid="8" grpId="0" animBg="1"/>
      <p:bldP spid="8"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52686" y="263627"/>
            <a:ext cx="7939314" cy="954107"/>
          </a:xfrm>
          <a:prstGeom prst="rect">
            <a:avLst/>
          </a:prstGeom>
          <a:solidFill>
            <a:schemeClr val="bg2"/>
          </a:solidFill>
        </p:spPr>
        <p:txBody>
          <a:bodyPr wrap="square">
            <a:spAutoFit/>
          </a:bodyPr>
          <a:lstStyle/>
          <a:p>
            <a:pPr algn="just"/>
            <a:r>
              <a:rPr lang="vi-VN" sz="2800" dirty="0" smtClean="0">
                <a:latin typeface="Calibri" panose="020F0502020204030204" pitchFamily="34" charset="0"/>
                <a:ea typeface="Calibri" panose="020F0502020204030204" pitchFamily="34" charset="0"/>
                <a:cs typeface="Calibri" panose="020F0502020204030204" pitchFamily="34" charset="0"/>
              </a:rPr>
              <a:t>+ Đặt thêm nhiều chậu cây xanh – tác dụng phân tán âm theo các hướng khác nhau.</a:t>
            </a:r>
          </a:p>
        </p:txBody>
      </p:sp>
      <p:sp>
        <p:nvSpPr>
          <p:cNvPr id="6" name="Rectangle 5"/>
          <p:cNvSpPr/>
          <p:nvPr/>
        </p:nvSpPr>
        <p:spPr>
          <a:xfrm>
            <a:off x="4252686" y="1234900"/>
            <a:ext cx="7939314" cy="954107"/>
          </a:xfrm>
          <a:prstGeom prst="rect">
            <a:avLst/>
          </a:prstGeom>
          <a:solidFill>
            <a:schemeClr val="bg2"/>
          </a:solidFill>
        </p:spPr>
        <p:txBody>
          <a:bodyPr wrap="square">
            <a:spAutoFit/>
          </a:bodyPr>
          <a:lstStyle/>
          <a:p>
            <a:pPr algn="just"/>
            <a:r>
              <a:rPr lang="vi-VN" sz="2800" dirty="0" smtClean="0">
                <a:latin typeface="Calibri" panose="020F0502020204030204" pitchFamily="34" charset="0"/>
                <a:ea typeface="Calibri" panose="020F0502020204030204" pitchFamily="34" charset="0"/>
                <a:cs typeface="Calibri" panose="020F0502020204030204" pitchFamily="34" charset="0"/>
              </a:rPr>
              <a:t>+ Treo thêm một số rèm vải, nhung ở những vị trí có thể trang trí.</a:t>
            </a:r>
          </a:p>
        </p:txBody>
      </p:sp>
      <p:sp>
        <p:nvSpPr>
          <p:cNvPr id="7" name="Rectangle 6"/>
          <p:cNvSpPr/>
          <p:nvPr/>
        </p:nvSpPr>
        <p:spPr>
          <a:xfrm>
            <a:off x="4252686" y="2206174"/>
            <a:ext cx="7939314" cy="523220"/>
          </a:xfrm>
          <a:prstGeom prst="rect">
            <a:avLst/>
          </a:prstGeom>
          <a:solidFill>
            <a:schemeClr val="bg2"/>
          </a:solidFill>
        </p:spPr>
        <p:txBody>
          <a:bodyPr wrap="square">
            <a:spAutoFit/>
          </a:bodyPr>
          <a:lstStyle/>
          <a:p>
            <a:pPr algn="just"/>
            <a:r>
              <a:rPr lang="vi-VN" sz="2800" dirty="0" smtClean="0">
                <a:latin typeface="Calibri" panose="020F0502020204030204" pitchFamily="34" charset="0"/>
                <a:ea typeface="Calibri" panose="020F0502020204030204" pitchFamily="34" charset="0"/>
                <a:cs typeface="Calibri" panose="020F0502020204030204" pitchFamily="34" charset="0"/>
              </a:rPr>
              <a:t>+ Gắn một số biển báo đi nhẹ, nói khẽ.</a:t>
            </a:r>
          </a:p>
        </p:txBody>
      </p:sp>
      <p:sp>
        <p:nvSpPr>
          <p:cNvPr id="8" name="Rectangle 7"/>
          <p:cNvSpPr/>
          <p:nvPr/>
        </p:nvSpPr>
        <p:spPr>
          <a:xfrm>
            <a:off x="4252686" y="2707189"/>
            <a:ext cx="7939314" cy="1815882"/>
          </a:xfrm>
          <a:prstGeom prst="rect">
            <a:avLst/>
          </a:prstGeom>
          <a:solidFill>
            <a:schemeClr val="bg2"/>
          </a:solidFill>
        </p:spPr>
        <p:txBody>
          <a:bodyPr wrap="square">
            <a:spAutoFit/>
          </a:bodyPr>
          <a:lstStyle/>
          <a:p>
            <a:pPr algn="just"/>
            <a:r>
              <a:rPr lang="vi-VN" sz="2800" dirty="0" smtClean="0">
                <a:latin typeface="Calibri" panose="020F0502020204030204" pitchFamily="34" charset="0"/>
                <a:ea typeface="Calibri" panose="020F0502020204030204" pitchFamily="34" charset="0"/>
                <a:cs typeface="Calibri" panose="020F0502020204030204" pitchFamily="34" charset="0"/>
              </a:rPr>
              <a:t>+ Thiết kế sửa chữa một số vị trí bằng những bức tường nhám, gồ ghề như tường trong rạp chiếu phim để tạo sự phá cách nhưng không làm mất đi tính thẩm mĩ và kết cấu tòa nhà.</a:t>
            </a:r>
          </a:p>
        </p:txBody>
      </p:sp>
      <p:sp>
        <p:nvSpPr>
          <p:cNvPr id="9" name="Rectangle 8"/>
          <p:cNvSpPr/>
          <p:nvPr/>
        </p:nvSpPr>
        <p:spPr>
          <a:xfrm>
            <a:off x="4252686" y="4492441"/>
            <a:ext cx="7939314" cy="954107"/>
          </a:xfrm>
          <a:prstGeom prst="rect">
            <a:avLst/>
          </a:prstGeom>
          <a:solidFill>
            <a:schemeClr val="bg2"/>
          </a:solidFill>
        </p:spPr>
        <p:txBody>
          <a:bodyPr wrap="square">
            <a:spAutoFit/>
          </a:bodyPr>
          <a:lstStyle/>
          <a:p>
            <a:pPr algn="just"/>
            <a:r>
              <a:rPr lang="vi-VN" sz="2800" dirty="0" smtClean="0">
                <a:latin typeface="Calibri" panose="020F0502020204030204" pitchFamily="34" charset="0"/>
                <a:ea typeface="Calibri" panose="020F0502020204030204" pitchFamily="34" charset="0"/>
                <a:cs typeface="Calibri" panose="020F0502020204030204" pitchFamily="34" charset="0"/>
              </a:rPr>
              <a:t>+ Làm trần nhà, tường nhà dày (có các lớp xốp xen giữa).</a:t>
            </a:r>
          </a:p>
        </p:txBody>
      </p:sp>
      <p:sp>
        <p:nvSpPr>
          <p:cNvPr id="10" name="Rectangle 9"/>
          <p:cNvSpPr/>
          <p:nvPr/>
        </p:nvSpPr>
        <p:spPr>
          <a:xfrm>
            <a:off x="4252686" y="5341259"/>
            <a:ext cx="7939314" cy="954107"/>
          </a:xfrm>
          <a:prstGeom prst="rect">
            <a:avLst/>
          </a:prstGeom>
          <a:solidFill>
            <a:schemeClr val="bg2"/>
          </a:solidFill>
        </p:spPr>
        <p:txBody>
          <a:bodyPr wrap="square">
            <a:spAutoFit/>
          </a:bodyPr>
          <a:lstStyle/>
          <a:p>
            <a:pPr algn="just"/>
            <a:r>
              <a:rPr lang="vi-VN" sz="2800" dirty="0" smtClean="0">
                <a:latin typeface="Calibri" panose="020F0502020204030204" pitchFamily="34" charset="0"/>
                <a:ea typeface="Calibri" panose="020F0502020204030204" pitchFamily="34" charset="0"/>
                <a:cs typeface="Calibri" panose="020F0502020204030204" pitchFamily="34" charset="0"/>
              </a:rPr>
              <a:t>+ Sử dụng dây cao su quanh rìa các cánh cửa các căn hộ.</a:t>
            </a:r>
          </a:p>
        </p:txBody>
      </p:sp>
      <p:sp>
        <p:nvSpPr>
          <p:cNvPr id="11" name="Rectangle 10"/>
          <p:cNvSpPr/>
          <p:nvPr/>
        </p:nvSpPr>
        <p:spPr>
          <a:xfrm>
            <a:off x="4252686" y="6247696"/>
            <a:ext cx="7939314" cy="523220"/>
          </a:xfrm>
          <a:prstGeom prst="rect">
            <a:avLst/>
          </a:prstGeom>
          <a:solidFill>
            <a:schemeClr val="bg2"/>
          </a:solidFill>
        </p:spPr>
        <p:txBody>
          <a:bodyPr wrap="square">
            <a:spAutoFit/>
          </a:bodyPr>
          <a:lstStyle/>
          <a:p>
            <a:pPr algn="just"/>
            <a:r>
              <a:rPr lang="vi-VN" sz="2800" dirty="0" smtClean="0">
                <a:latin typeface="Calibri" panose="020F0502020204030204" pitchFamily="34" charset="0"/>
                <a:ea typeface="Calibri" panose="020F0502020204030204" pitchFamily="34" charset="0"/>
                <a:cs typeface="Calibri" panose="020F0502020204030204" pitchFamily="34" charset="0"/>
              </a:rPr>
              <a:t>+ Sử dụng tấm kính cách âm để làm cửa kính.</a:t>
            </a:r>
            <a:endParaRPr lang="vi-VN" sz="2800" dirty="0">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p:cNvSpPr/>
          <p:nvPr/>
        </p:nvSpPr>
        <p:spPr>
          <a:xfrm>
            <a:off x="246744" y="123835"/>
            <a:ext cx="3881119" cy="6555641"/>
          </a:xfrm>
          <a:prstGeom prst="rect">
            <a:avLst/>
          </a:prstGeom>
          <a:solidFill>
            <a:schemeClr val="bg2"/>
          </a:solidFill>
        </p:spPr>
        <p:txBody>
          <a:bodyPr wrap="square">
            <a:spAutoFit/>
          </a:bodyPr>
          <a:lstStyle/>
          <a:p>
            <a:r>
              <a:rPr lang="vi-VN" sz="2800" dirty="0">
                <a:solidFill>
                  <a:srgbClr val="000000"/>
                </a:solidFill>
                <a:latin typeface="Calibri" panose="020F0502020204030204" pitchFamily="34" charset="0"/>
                <a:ea typeface="Calibri" panose="020F0502020204030204" pitchFamily="34" charset="0"/>
                <a:cs typeface="Calibri" panose="020F0502020204030204" pitchFamily="34" charset="0"/>
              </a:rPr>
              <a:t>Sự phản xạ âm có thể gây ảnh hưởng cho người nghe, như khi đang ở trong nhà hát. Vì vậy trong một số trường hợp cần phải giảm âm phản xạ. Em hãy gợi ý việc bố trí thêm một số đồ vật để giảm ảnh hưởng của âm phản xạ cho những người sống trong các căn hộ có thiết kế các tấm kính kích thước lớn (ví dụ tại các căn hộ ở các khu chung cư cao tầng).</a:t>
            </a:r>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5" name="TextBox 4"/>
          <p:cNvSpPr txBox="1"/>
          <p:nvPr/>
        </p:nvSpPr>
        <p:spPr>
          <a:xfrm>
            <a:off x="1256211" y="1329010"/>
            <a:ext cx="1862183" cy="2800767"/>
          </a:xfrm>
          <a:prstGeom prst="rect">
            <a:avLst/>
          </a:prstGeom>
          <a:solidFill>
            <a:schemeClr val="bg2"/>
          </a:solidFill>
        </p:spPr>
        <p:txBody>
          <a:bodyPr wrap="square" rtlCol="0">
            <a:spAutoFit/>
          </a:bodyPr>
          <a:lstStyle/>
          <a:p>
            <a:r>
              <a:rPr lang="en-US" sz="44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CÂU HỎI VẬN DỤNG</a:t>
            </a:r>
            <a:endParaRPr lang="en-US" sz="4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pic>
        <p:nvPicPr>
          <p:cNvPr id="13" name="Graphic 9" descr="Illustration of a purple book character ">
            <a:extLst>
              <a:ext uri="{FF2B5EF4-FFF2-40B4-BE49-F238E27FC236}">
                <a16:creationId xmlns="" xmlns:a16="http://schemas.microsoft.com/office/drawing/2014/main" id="{8A4FC9B1-AAE5-49E7-9209-B1CD7DC8CD92}"/>
              </a:ext>
            </a:extLst>
          </p:cNvPr>
          <p:cNvPicPr>
            <a:picLocks noChangeAspect="1"/>
          </p:cNvPicPr>
          <p:nvPr/>
        </p:nvPicPr>
        <p:blipFill>
          <a:blip r:embed="rId2">
            <a:extLst>
              <a:ext uri="{96DAC541-7B7A-43D3-8B79-37D633B846F1}">
                <asvg:svgBlip xmlns="" xmlns:asvg="http://schemas.microsoft.com/office/drawing/2016/SVG/main" r:embed="rId7"/>
              </a:ext>
            </a:extLst>
          </a:blip>
          <a:stretch>
            <a:fillRect/>
          </a:stretch>
        </p:blipFill>
        <p:spPr>
          <a:xfrm flipH="1">
            <a:off x="32708" y="4311096"/>
            <a:ext cx="2042058" cy="2368380"/>
          </a:xfrm>
          <a:prstGeom prst="rect">
            <a:avLst/>
          </a:prstGeom>
        </p:spPr>
      </p:pic>
    </p:spTree>
    <p:extLst>
      <p:ext uri="{BB962C8B-B14F-4D97-AF65-F5344CB8AC3E}">
        <p14:creationId xmlns:p14="http://schemas.microsoft.com/office/powerpoint/2010/main" val="2594801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13"/>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fltVal val="0"/>
                                          </p:val>
                                        </p:tav>
                                        <p:tav tm="100000">
                                          <p:val>
                                            <p:strVal val="#ppt_h"/>
                                          </p:val>
                                        </p:tav>
                                      </p:tavLst>
                                    </p:anim>
                                    <p:anim calcmode="lin" valueType="num">
                                      <p:cBhvr>
                                        <p:cTn id="35" dur="500" fill="hold"/>
                                        <p:tgtEl>
                                          <p:spTgt spid="4"/>
                                        </p:tgtEl>
                                        <p:attrNameLst>
                                          <p:attrName>style.rotation</p:attrName>
                                        </p:attrNameLst>
                                      </p:cBhvr>
                                      <p:tavLst>
                                        <p:tav tm="0">
                                          <p:val>
                                            <p:fltVal val="360"/>
                                          </p:val>
                                        </p:tav>
                                        <p:tav tm="100000">
                                          <p:val>
                                            <p:fltVal val="0"/>
                                          </p:val>
                                        </p:tav>
                                      </p:tavLst>
                                    </p:anim>
                                    <p:animEffect transition="in" filter="fade">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 calcmode="lin" valueType="num">
                                      <p:cBhvr>
                                        <p:cTn id="43" dur="500" fill="hold"/>
                                        <p:tgtEl>
                                          <p:spTgt spid="6"/>
                                        </p:tgtEl>
                                        <p:attrNameLst>
                                          <p:attrName>style.rotation</p:attrName>
                                        </p:attrNameLst>
                                      </p:cBhvr>
                                      <p:tavLst>
                                        <p:tav tm="0">
                                          <p:val>
                                            <p:fltVal val="360"/>
                                          </p:val>
                                        </p:tav>
                                        <p:tav tm="100000">
                                          <p:val>
                                            <p:fltVal val="0"/>
                                          </p:val>
                                        </p:tav>
                                      </p:tavLst>
                                    </p:anim>
                                    <p:animEffect transition="in" filter="fad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49" presetClass="entr" presetSubtype="0" decel="100000" fill="hold" grpId="0" nodeType="click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500" fill="hold"/>
                                        <p:tgtEl>
                                          <p:spTgt spid="7"/>
                                        </p:tgtEl>
                                        <p:attrNameLst>
                                          <p:attrName>ppt_w</p:attrName>
                                        </p:attrNameLst>
                                      </p:cBhvr>
                                      <p:tavLst>
                                        <p:tav tm="0">
                                          <p:val>
                                            <p:fltVal val="0"/>
                                          </p:val>
                                        </p:tav>
                                        <p:tav tm="100000">
                                          <p:val>
                                            <p:strVal val="#ppt_w"/>
                                          </p:val>
                                        </p:tav>
                                      </p:tavLst>
                                    </p:anim>
                                    <p:anim calcmode="lin" valueType="num">
                                      <p:cBhvr>
                                        <p:cTn id="50" dur="500" fill="hold"/>
                                        <p:tgtEl>
                                          <p:spTgt spid="7"/>
                                        </p:tgtEl>
                                        <p:attrNameLst>
                                          <p:attrName>ppt_h</p:attrName>
                                        </p:attrNameLst>
                                      </p:cBhvr>
                                      <p:tavLst>
                                        <p:tav tm="0">
                                          <p:val>
                                            <p:fltVal val="0"/>
                                          </p:val>
                                        </p:tav>
                                        <p:tav tm="100000">
                                          <p:val>
                                            <p:strVal val="#ppt_h"/>
                                          </p:val>
                                        </p:tav>
                                      </p:tavLst>
                                    </p:anim>
                                    <p:anim calcmode="lin" valueType="num">
                                      <p:cBhvr>
                                        <p:cTn id="51" dur="500" fill="hold"/>
                                        <p:tgtEl>
                                          <p:spTgt spid="7"/>
                                        </p:tgtEl>
                                        <p:attrNameLst>
                                          <p:attrName>style.rotation</p:attrName>
                                        </p:attrNameLst>
                                      </p:cBhvr>
                                      <p:tavLst>
                                        <p:tav tm="0">
                                          <p:val>
                                            <p:fltVal val="360"/>
                                          </p:val>
                                        </p:tav>
                                        <p:tav tm="100000">
                                          <p:val>
                                            <p:fltVal val="0"/>
                                          </p:val>
                                        </p:tav>
                                      </p:tavLst>
                                    </p:anim>
                                    <p:animEffect transition="in" filter="fade">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49" presetClass="entr" presetSubtype="0" decel="10000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p:cTn id="57" dur="500" fill="hold"/>
                                        <p:tgtEl>
                                          <p:spTgt spid="8"/>
                                        </p:tgtEl>
                                        <p:attrNameLst>
                                          <p:attrName>ppt_w</p:attrName>
                                        </p:attrNameLst>
                                      </p:cBhvr>
                                      <p:tavLst>
                                        <p:tav tm="0">
                                          <p:val>
                                            <p:fltVal val="0"/>
                                          </p:val>
                                        </p:tav>
                                        <p:tav tm="100000">
                                          <p:val>
                                            <p:strVal val="#ppt_w"/>
                                          </p:val>
                                        </p:tav>
                                      </p:tavLst>
                                    </p:anim>
                                    <p:anim calcmode="lin" valueType="num">
                                      <p:cBhvr>
                                        <p:cTn id="58" dur="500" fill="hold"/>
                                        <p:tgtEl>
                                          <p:spTgt spid="8"/>
                                        </p:tgtEl>
                                        <p:attrNameLst>
                                          <p:attrName>ppt_h</p:attrName>
                                        </p:attrNameLst>
                                      </p:cBhvr>
                                      <p:tavLst>
                                        <p:tav tm="0">
                                          <p:val>
                                            <p:fltVal val="0"/>
                                          </p:val>
                                        </p:tav>
                                        <p:tav tm="100000">
                                          <p:val>
                                            <p:strVal val="#ppt_h"/>
                                          </p:val>
                                        </p:tav>
                                      </p:tavLst>
                                    </p:anim>
                                    <p:anim calcmode="lin" valueType="num">
                                      <p:cBhvr>
                                        <p:cTn id="59" dur="500" fill="hold"/>
                                        <p:tgtEl>
                                          <p:spTgt spid="8"/>
                                        </p:tgtEl>
                                        <p:attrNameLst>
                                          <p:attrName>style.rotation</p:attrName>
                                        </p:attrNameLst>
                                      </p:cBhvr>
                                      <p:tavLst>
                                        <p:tav tm="0">
                                          <p:val>
                                            <p:fltVal val="360"/>
                                          </p:val>
                                        </p:tav>
                                        <p:tav tm="100000">
                                          <p:val>
                                            <p:fltVal val="0"/>
                                          </p:val>
                                        </p:tav>
                                      </p:tavLst>
                                    </p:anim>
                                    <p:animEffect transition="in" filter="fade">
                                      <p:cBhvr>
                                        <p:cTn id="60" dur="500"/>
                                        <p:tgtEl>
                                          <p:spTgt spid="8"/>
                                        </p:tgtEl>
                                      </p:cBhvr>
                                    </p:animEffect>
                                  </p:childTnLst>
                                </p:cTn>
                              </p:par>
                            </p:childTnLst>
                          </p:cTn>
                        </p:par>
                      </p:childTnLst>
                    </p:cTn>
                  </p:par>
                  <p:par>
                    <p:cTn id="61" fill="hold">
                      <p:stCondLst>
                        <p:cond delay="indefinite"/>
                      </p:stCondLst>
                      <p:childTnLst>
                        <p:par>
                          <p:cTn id="62" fill="hold">
                            <p:stCondLst>
                              <p:cond delay="0"/>
                            </p:stCondLst>
                            <p:childTnLst>
                              <p:par>
                                <p:cTn id="63" presetID="49" presetClass="entr" presetSubtype="0" decel="100000" fill="hold" grpId="0" nodeType="click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p:cTn id="65" dur="500" fill="hold"/>
                                        <p:tgtEl>
                                          <p:spTgt spid="9"/>
                                        </p:tgtEl>
                                        <p:attrNameLst>
                                          <p:attrName>ppt_w</p:attrName>
                                        </p:attrNameLst>
                                      </p:cBhvr>
                                      <p:tavLst>
                                        <p:tav tm="0">
                                          <p:val>
                                            <p:fltVal val="0"/>
                                          </p:val>
                                        </p:tav>
                                        <p:tav tm="100000">
                                          <p:val>
                                            <p:strVal val="#ppt_w"/>
                                          </p:val>
                                        </p:tav>
                                      </p:tavLst>
                                    </p:anim>
                                    <p:anim calcmode="lin" valueType="num">
                                      <p:cBhvr>
                                        <p:cTn id="66" dur="500" fill="hold"/>
                                        <p:tgtEl>
                                          <p:spTgt spid="9"/>
                                        </p:tgtEl>
                                        <p:attrNameLst>
                                          <p:attrName>ppt_h</p:attrName>
                                        </p:attrNameLst>
                                      </p:cBhvr>
                                      <p:tavLst>
                                        <p:tav tm="0">
                                          <p:val>
                                            <p:fltVal val="0"/>
                                          </p:val>
                                        </p:tav>
                                        <p:tav tm="100000">
                                          <p:val>
                                            <p:strVal val="#ppt_h"/>
                                          </p:val>
                                        </p:tav>
                                      </p:tavLst>
                                    </p:anim>
                                    <p:anim calcmode="lin" valueType="num">
                                      <p:cBhvr>
                                        <p:cTn id="67" dur="500" fill="hold"/>
                                        <p:tgtEl>
                                          <p:spTgt spid="9"/>
                                        </p:tgtEl>
                                        <p:attrNameLst>
                                          <p:attrName>style.rotation</p:attrName>
                                        </p:attrNameLst>
                                      </p:cBhvr>
                                      <p:tavLst>
                                        <p:tav tm="0">
                                          <p:val>
                                            <p:fltVal val="360"/>
                                          </p:val>
                                        </p:tav>
                                        <p:tav tm="100000">
                                          <p:val>
                                            <p:fltVal val="0"/>
                                          </p:val>
                                        </p:tav>
                                      </p:tavLst>
                                    </p:anim>
                                    <p:animEffect transition="in" filter="fade">
                                      <p:cBhvr>
                                        <p:cTn id="68" dur="500"/>
                                        <p:tgtEl>
                                          <p:spTgt spid="9"/>
                                        </p:tgtEl>
                                      </p:cBhvr>
                                    </p:animEffect>
                                  </p:childTnLst>
                                </p:cTn>
                              </p:par>
                            </p:childTnLst>
                          </p:cTn>
                        </p:par>
                      </p:childTnLst>
                    </p:cTn>
                  </p:par>
                  <p:par>
                    <p:cTn id="69" fill="hold">
                      <p:stCondLst>
                        <p:cond delay="indefinite"/>
                      </p:stCondLst>
                      <p:childTnLst>
                        <p:par>
                          <p:cTn id="70" fill="hold">
                            <p:stCondLst>
                              <p:cond delay="0"/>
                            </p:stCondLst>
                            <p:childTnLst>
                              <p:par>
                                <p:cTn id="71" presetID="49" presetClass="entr" presetSubtype="0" decel="100000"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p:cTn id="73" dur="500" fill="hold"/>
                                        <p:tgtEl>
                                          <p:spTgt spid="10"/>
                                        </p:tgtEl>
                                        <p:attrNameLst>
                                          <p:attrName>ppt_w</p:attrName>
                                        </p:attrNameLst>
                                      </p:cBhvr>
                                      <p:tavLst>
                                        <p:tav tm="0">
                                          <p:val>
                                            <p:fltVal val="0"/>
                                          </p:val>
                                        </p:tav>
                                        <p:tav tm="100000">
                                          <p:val>
                                            <p:strVal val="#ppt_w"/>
                                          </p:val>
                                        </p:tav>
                                      </p:tavLst>
                                    </p:anim>
                                    <p:anim calcmode="lin" valueType="num">
                                      <p:cBhvr>
                                        <p:cTn id="74" dur="500" fill="hold"/>
                                        <p:tgtEl>
                                          <p:spTgt spid="10"/>
                                        </p:tgtEl>
                                        <p:attrNameLst>
                                          <p:attrName>ppt_h</p:attrName>
                                        </p:attrNameLst>
                                      </p:cBhvr>
                                      <p:tavLst>
                                        <p:tav tm="0">
                                          <p:val>
                                            <p:fltVal val="0"/>
                                          </p:val>
                                        </p:tav>
                                        <p:tav tm="100000">
                                          <p:val>
                                            <p:strVal val="#ppt_h"/>
                                          </p:val>
                                        </p:tav>
                                      </p:tavLst>
                                    </p:anim>
                                    <p:anim calcmode="lin" valueType="num">
                                      <p:cBhvr>
                                        <p:cTn id="75" dur="500" fill="hold"/>
                                        <p:tgtEl>
                                          <p:spTgt spid="10"/>
                                        </p:tgtEl>
                                        <p:attrNameLst>
                                          <p:attrName>style.rotation</p:attrName>
                                        </p:attrNameLst>
                                      </p:cBhvr>
                                      <p:tavLst>
                                        <p:tav tm="0">
                                          <p:val>
                                            <p:fltVal val="360"/>
                                          </p:val>
                                        </p:tav>
                                        <p:tav tm="100000">
                                          <p:val>
                                            <p:fltVal val="0"/>
                                          </p:val>
                                        </p:tav>
                                      </p:tavLst>
                                    </p:anim>
                                    <p:animEffect transition="in" filter="fade">
                                      <p:cBhvr>
                                        <p:cTn id="76" dur="500"/>
                                        <p:tgtEl>
                                          <p:spTgt spid="10"/>
                                        </p:tgtEl>
                                      </p:cBhvr>
                                    </p:animEffect>
                                  </p:childTnLst>
                                </p:cTn>
                              </p:par>
                            </p:childTnLst>
                          </p:cTn>
                        </p:par>
                      </p:childTnLst>
                    </p:cTn>
                  </p:par>
                  <p:par>
                    <p:cTn id="77" fill="hold">
                      <p:stCondLst>
                        <p:cond delay="indefinite"/>
                      </p:stCondLst>
                      <p:childTnLst>
                        <p:par>
                          <p:cTn id="78" fill="hold">
                            <p:stCondLst>
                              <p:cond delay="0"/>
                            </p:stCondLst>
                            <p:childTnLst>
                              <p:par>
                                <p:cTn id="79" presetID="49" presetClass="entr" presetSubtype="0" decel="100000" fill="hold" grpId="0" nodeType="click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 calcmode="lin" valueType="num">
                                      <p:cBhvr>
                                        <p:cTn id="83" dur="500" fill="hold"/>
                                        <p:tgtEl>
                                          <p:spTgt spid="11"/>
                                        </p:tgtEl>
                                        <p:attrNameLst>
                                          <p:attrName>style.rotation</p:attrName>
                                        </p:attrNameLst>
                                      </p:cBhvr>
                                      <p:tavLst>
                                        <p:tav tm="0">
                                          <p:val>
                                            <p:fltVal val="360"/>
                                          </p:val>
                                        </p:tav>
                                        <p:tav tm="100000">
                                          <p:val>
                                            <p:fltVal val="0"/>
                                          </p:val>
                                        </p:tav>
                                      </p:tavLst>
                                    </p:anim>
                                    <p:animEffect transition="in" filter="fade">
                                      <p:cBhvr>
                                        <p:cTn id="8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0" grpId="0" animBg="1"/>
      <p:bldP spid="11" grpId="0" animBg="1"/>
      <p:bldP spid="2" grpId="0" animBg="1"/>
      <p:bldP spid="2" grpId="1" animBg="1"/>
      <p:bldP spid="5" grpId="0" animBg="1"/>
      <p:bldP spid="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18457" y="491320"/>
            <a:ext cx="12192000" cy="6366680"/>
          </a:xfrm>
          <a:ln>
            <a:noFill/>
          </a:ln>
        </p:spPr>
        <p:txBody>
          <a:bodyPr>
            <a:normAutofit/>
          </a:bodyPr>
          <a:lstStyle/>
          <a:p>
            <a:pPr algn="l"/>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ÂM</a:t>
            </a:r>
            <a:endParaRPr lang="en-US" sz="2800" b="1" dirty="0" smtClean="0">
              <a:solidFill>
                <a:srgbClr val="0000FF"/>
              </a:solidFill>
              <a:latin typeface="Times New Roman" pitchFamily="18" charset="0"/>
              <a:cs typeface="Times New Roman" pitchFamily="18" charset="0"/>
            </a:endParaRPr>
          </a:p>
          <a:p>
            <a:pPr marL="514350" indent="-514350" algn="l"/>
            <a:endParaRPr lang="en-US" sz="2800" dirty="0" smtClean="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11: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ÂM</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2432955" y="1621245"/>
            <a:ext cx="7609842" cy="4348481"/>
          </a:xfrm>
          <a:prstGeom prst="rect">
            <a:avLst/>
          </a:prstGeom>
          <a:noFill/>
          <a:ln w="9525">
            <a:noFill/>
            <a:miter lim="800000"/>
            <a:headEnd/>
            <a:tailEnd/>
          </a:ln>
          <a:effectLst/>
        </p:spPr>
      </p:pic>
    </p:spTree>
    <p:extLst>
      <p:ext uri="{BB962C8B-B14F-4D97-AF65-F5344CB8AC3E}">
        <p14:creationId xmlns:p14="http://schemas.microsoft.com/office/powerpoint/2010/main" val="320972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4"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heel(4)">
                                      <p:cBhvr>
                                        <p:cTn id="16" dur="2000"/>
                                        <p:tgtEl>
                                          <p:spTgt spid="2050"/>
                                        </p:tgtEl>
                                      </p:cBhvr>
                                    </p:animEffect>
                                  </p:childTnLst>
                                </p:cTn>
                              </p:par>
                              <p:par>
                                <p:cTn id="17" presetID="53" presetClass="exit" presetSubtype="0" fill="hold" nodeType="withEffect">
                                  <p:stCondLst>
                                    <p:cond delay="0"/>
                                  </p:stCondLst>
                                  <p:childTnLst>
                                    <p:anim calcmode="lin" valueType="num">
                                      <p:cBhvr>
                                        <p:cTn id="18" dur="500"/>
                                        <p:tgtEl>
                                          <p:spTgt spid="2050"/>
                                        </p:tgtEl>
                                        <p:attrNameLst>
                                          <p:attrName>ppt_w</p:attrName>
                                        </p:attrNameLst>
                                      </p:cBhvr>
                                      <p:tavLst>
                                        <p:tav tm="0">
                                          <p:val>
                                            <p:strVal val="ppt_w"/>
                                          </p:val>
                                        </p:tav>
                                        <p:tav tm="100000">
                                          <p:val>
                                            <p:fltVal val="0"/>
                                          </p:val>
                                        </p:tav>
                                      </p:tavLst>
                                    </p:anim>
                                    <p:anim calcmode="lin" valueType="num">
                                      <p:cBhvr>
                                        <p:cTn id="19" dur="500"/>
                                        <p:tgtEl>
                                          <p:spTgt spid="2050"/>
                                        </p:tgtEl>
                                        <p:attrNameLst>
                                          <p:attrName>ppt_h</p:attrName>
                                        </p:attrNameLst>
                                      </p:cBhvr>
                                      <p:tavLst>
                                        <p:tav tm="0">
                                          <p:val>
                                            <p:strVal val="ppt_h"/>
                                          </p:val>
                                        </p:tav>
                                        <p:tav tm="100000">
                                          <p:val>
                                            <p:fltVal val="0"/>
                                          </p:val>
                                        </p:tav>
                                      </p:tavLst>
                                    </p:anim>
                                    <p:animEffect transition="out" filter="fade">
                                      <p:cBhvr>
                                        <p:cTn id="20" dur="500"/>
                                        <p:tgtEl>
                                          <p:spTgt spid="2050"/>
                                        </p:tgtEl>
                                      </p:cBhvr>
                                    </p:animEffect>
                                    <p:set>
                                      <p:cBhvr>
                                        <p:cTn id="21"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idx="4294967295"/>
          </p:nvPr>
        </p:nvSpPr>
        <p:spPr>
          <a:xfrm>
            <a:off x="3886200" y="1774826"/>
            <a:ext cx="4419600" cy="568325"/>
          </a:xfrm>
        </p:spPr>
        <p:txBody>
          <a:bodyPr/>
          <a:lstStyle/>
          <a:p>
            <a:pPr eaLnBrk="1" hangingPunct="1"/>
            <a:r>
              <a:rPr lang="en-US" altLang="en-US" sz="2800">
                <a:solidFill>
                  <a:schemeClr val="accent2"/>
                </a:solidFill>
              </a:rPr>
              <a:t>Âm thanh được</a:t>
            </a:r>
            <a:r>
              <a:rPr lang="en-US" altLang="en-US" sz="2800" i="1">
                <a:solidFill>
                  <a:schemeClr val="accent2"/>
                </a:solidFill>
              </a:rPr>
              <a:t> truyền đi</a:t>
            </a:r>
          </a:p>
        </p:txBody>
      </p:sp>
      <p:grpSp>
        <p:nvGrpSpPr>
          <p:cNvPr id="8195" name="Group 3"/>
          <p:cNvGrpSpPr>
            <a:grpSpLocks/>
          </p:cNvGrpSpPr>
          <p:nvPr/>
        </p:nvGrpSpPr>
        <p:grpSpPr bwMode="auto">
          <a:xfrm>
            <a:off x="2133600" y="2209800"/>
            <a:ext cx="838200" cy="914400"/>
            <a:chOff x="288" y="1344"/>
            <a:chExt cx="624" cy="576"/>
          </a:xfrm>
        </p:grpSpPr>
        <p:sp>
          <p:nvSpPr>
            <p:cNvPr id="5143" name="Line 4"/>
            <p:cNvSpPr>
              <a:spLocks noChangeShapeType="1"/>
            </p:cNvSpPr>
            <p:nvPr/>
          </p:nvSpPr>
          <p:spPr bwMode="auto">
            <a:xfrm flipV="1">
              <a:off x="720" y="1344"/>
              <a:ext cx="192"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4" name="Rectangle 5"/>
            <p:cNvSpPr>
              <a:spLocks noChangeArrowheads="1"/>
            </p:cNvSpPr>
            <p:nvPr/>
          </p:nvSpPr>
          <p:spPr bwMode="auto">
            <a:xfrm>
              <a:off x="288" y="1536"/>
              <a:ext cx="432" cy="192"/>
            </a:xfrm>
            <a:prstGeom prst="rect">
              <a:avLst/>
            </a:prstGeom>
            <a:solidFill>
              <a:schemeClr val="accent1"/>
            </a:solidFill>
            <a:ln w="381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5145" name="Line 6"/>
            <p:cNvSpPr>
              <a:spLocks noChangeShapeType="1"/>
            </p:cNvSpPr>
            <p:nvPr/>
          </p:nvSpPr>
          <p:spPr bwMode="auto">
            <a:xfrm>
              <a:off x="720" y="1728"/>
              <a:ext cx="192" cy="192"/>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46" name="Line 7"/>
            <p:cNvSpPr>
              <a:spLocks noChangeShapeType="1"/>
            </p:cNvSpPr>
            <p:nvPr/>
          </p:nvSpPr>
          <p:spPr bwMode="auto">
            <a:xfrm>
              <a:off x="912" y="1344"/>
              <a:ext cx="0" cy="576"/>
            </a:xfrm>
            <a:prstGeom prst="line">
              <a:avLst/>
            </a:prstGeom>
            <a:noFill/>
            <a:ln w="381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200" name="Arc 8"/>
          <p:cNvSpPr>
            <a:spLocks/>
          </p:cNvSpPr>
          <p:nvPr/>
        </p:nvSpPr>
        <p:spPr bwMode="auto">
          <a:xfrm rot="9163401" flipH="1">
            <a:off x="3352801" y="2209800"/>
            <a:ext cx="715963" cy="954088"/>
          </a:xfrm>
          <a:custGeom>
            <a:avLst/>
            <a:gdLst>
              <a:gd name="T0" fmla="*/ 2147483647 w 21600"/>
              <a:gd name="T1" fmla="*/ 0 h 29026"/>
              <a:gd name="T2" fmla="*/ 2147483647 w 21600"/>
              <a:gd name="T3" fmla="*/ 2147483647 h 29026"/>
              <a:gd name="T4" fmla="*/ 0 w 21600"/>
              <a:gd name="T5" fmla="*/ 2147483647 h 29026"/>
              <a:gd name="T6" fmla="*/ 0 60000 65536"/>
              <a:gd name="T7" fmla="*/ 0 60000 65536"/>
              <a:gd name="T8" fmla="*/ 0 60000 65536"/>
            </a:gdLst>
            <a:ahLst/>
            <a:cxnLst>
              <a:cxn ang="T6">
                <a:pos x="T0" y="T1"/>
              </a:cxn>
              <a:cxn ang="T7">
                <a:pos x="T2" y="T3"/>
              </a:cxn>
              <a:cxn ang="T8">
                <a:pos x="T4" y="T5"/>
              </a:cxn>
            </a:cxnLst>
            <a:rect l="0" t="0" r="r" b="b"/>
            <a:pathLst>
              <a:path w="21600" h="29026" fill="none" extrusionOk="0">
                <a:moveTo>
                  <a:pt x="5959" y="0"/>
                </a:moveTo>
                <a:cubicBezTo>
                  <a:pt x="15219" y="2658"/>
                  <a:pt x="21600" y="11128"/>
                  <a:pt x="21600" y="20762"/>
                </a:cubicBezTo>
                <a:cubicBezTo>
                  <a:pt x="21600" y="23597"/>
                  <a:pt x="21041" y="26406"/>
                  <a:pt x="19956" y="29026"/>
                </a:cubicBezTo>
              </a:path>
              <a:path w="21600" h="29026" stroke="0" extrusionOk="0">
                <a:moveTo>
                  <a:pt x="5959" y="0"/>
                </a:moveTo>
                <a:cubicBezTo>
                  <a:pt x="15219" y="2658"/>
                  <a:pt x="21600" y="11128"/>
                  <a:pt x="21600" y="20762"/>
                </a:cubicBezTo>
                <a:cubicBezTo>
                  <a:pt x="21600" y="23597"/>
                  <a:pt x="21041" y="26406"/>
                  <a:pt x="19956" y="29026"/>
                </a:cubicBezTo>
                <a:lnTo>
                  <a:pt x="0" y="20762"/>
                </a:lnTo>
                <a:lnTo>
                  <a:pt x="5959" y="0"/>
                </a:lnTo>
                <a:close/>
              </a:path>
            </a:pathLst>
          </a:custGeom>
          <a:noFill/>
          <a:ln w="57150">
            <a:solidFill>
              <a:srgbClr val="00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1" name="Arc 9"/>
          <p:cNvSpPr>
            <a:spLocks/>
          </p:cNvSpPr>
          <p:nvPr/>
        </p:nvSpPr>
        <p:spPr bwMode="auto">
          <a:xfrm rot="9163401" flipH="1">
            <a:off x="4495800" y="2052639"/>
            <a:ext cx="909638" cy="1258887"/>
          </a:xfrm>
          <a:custGeom>
            <a:avLst/>
            <a:gdLst>
              <a:gd name="T0" fmla="*/ 2147483647 w 21600"/>
              <a:gd name="T1" fmla="*/ 0 h 29026"/>
              <a:gd name="T2" fmla="*/ 2147483647 w 21600"/>
              <a:gd name="T3" fmla="*/ 2147483647 h 29026"/>
              <a:gd name="T4" fmla="*/ 0 w 21600"/>
              <a:gd name="T5" fmla="*/ 2147483647 h 29026"/>
              <a:gd name="T6" fmla="*/ 0 60000 65536"/>
              <a:gd name="T7" fmla="*/ 0 60000 65536"/>
              <a:gd name="T8" fmla="*/ 0 60000 65536"/>
            </a:gdLst>
            <a:ahLst/>
            <a:cxnLst>
              <a:cxn ang="T6">
                <a:pos x="T0" y="T1"/>
              </a:cxn>
              <a:cxn ang="T7">
                <a:pos x="T2" y="T3"/>
              </a:cxn>
              <a:cxn ang="T8">
                <a:pos x="T4" y="T5"/>
              </a:cxn>
            </a:cxnLst>
            <a:rect l="0" t="0" r="r" b="b"/>
            <a:pathLst>
              <a:path w="21600" h="29026" fill="none" extrusionOk="0">
                <a:moveTo>
                  <a:pt x="5959" y="0"/>
                </a:moveTo>
                <a:cubicBezTo>
                  <a:pt x="15219" y="2658"/>
                  <a:pt x="21600" y="11128"/>
                  <a:pt x="21600" y="20762"/>
                </a:cubicBezTo>
                <a:cubicBezTo>
                  <a:pt x="21600" y="23597"/>
                  <a:pt x="21041" y="26406"/>
                  <a:pt x="19956" y="29026"/>
                </a:cubicBezTo>
              </a:path>
              <a:path w="21600" h="29026" stroke="0" extrusionOk="0">
                <a:moveTo>
                  <a:pt x="5959" y="0"/>
                </a:moveTo>
                <a:cubicBezTo>
                  <a:pt x="15219" y="2658"/>
                  <a:pt x="21600" y="11128"/>
                  <a:pt x="21600" y="20762"/>
                </a:cubicBezTo>
                <a:cubicBezTo>
                  <a:pt x="21600" y="23597"/>
                  <a:pt x="21041" y="26406"/>
                  <a:pt x="19956" y="29026"/>
                </a:cubicBezTo>
                <a:lnTo>
                  <a:pt x="0" y="20762"/>
                </a:lnTo>
                <a:lnTo>
                  <a:pt x="5959" y="0"/>
                </a:lnTo>
                <a:close/>
              </a:path>
            </a:pathLst>
          </a:custGeom>
          <a:noFill/>
          <a:ln w="57150">
            <a:solidFill>
              <a:srgbClr val="00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2" name="Arc 10"/>
          <p:cNvSpPr>
            <a:spLocks/>
          </p:cNvSpPr>
          <p:nvPr/>
        </p:nvSpPr>
        <p:spPr bwMode="auto">
          <a:xfrm rot="18252315" flipH="1">
            <a:off x="7084220" y="3278982"/>
            <a:ext cx="1247775" cy="1852613"/>
          </a:xfrm>
          <a:custGeom>
            <a:avLst/>
            <a:gdLst>
              <a:gd name="T0" fmla="*/ 2147483647 w 21600"/>
              <a:gd name="T1" fmla="*/ 0 h 32060"/>
              <a:gd name="T2" fmla="*/ 2147483647 w 21600"/>
              <a:gd name="T3" fmla="*/ 2147483647 h 32060"/>
              <a:gd name="T4" fmla="*/ 0 w 21600"/>
              <a:gd name="T5" fmla="*/ 2147483647 h 32060"/>
              <a:gd name="T6" fmla="*/ 0 60000 65536"/>
              <a:gd name="T7" fmla="*/ 0 60000 65536"/>
              <a:gd name="T8" fmla="*/ 0 60000 65536"/>
            </a:gdLst>
            <a:ahLst/>
            <a:cxnLst>
              <a:cxn ang="T6">
                <a:pos x="T0" y="T1"/>
              </a:cxn>
              <a:cxn ang="T7">
                <a:pos x="T2" y="T3"/>
              </a:cxn>
              <a:cxn ang="T8">
                <a:pos x="T4" y="T5"/>
              </a:cxn>
            </a:cxnLst>
            <a:rect l="0" t="0" r="r" b="b"/>
            <a:pathLst>
              <a:path w="21600" h="32060" fill="none" extrusionOk="0">
                <a:moveTo>
                  <a:pt x="5959" y="0"/>
                </a:moveTo>
                <a:cubicBezTo>
                  <a:pt x="15219" y="2658"/>
                  <a:pt x="21600" y="11128"/>
                  <a:pt x="21600" y="20762"/>
                </a:cubicBezTo>
                <a:cubicBezTo>
                  <a:pt x="21600" y="24750"/>
                  <a:pt x="20495" y="28660"/>
                  <a:pt x="18409" y="32059"/>
                </a:cubicBezTo>
              </a:path>
              <a:path w="21600" h="32060" stroke="0" extrusionOk="0">
                <a:moveTo>
                  <a:pt x="5959" y="0"/>
                </a:moveTo>
                <a:cubicBezTo>
                  <a:pt x="15219" y="2658"/>
                  <a:pt x="21600" y="11128"/>
                  <a:pt x="21600" y="20762"/>
                </a:cubicBezTo>
                <a:cubicBezTo>
                  <a:pt x="21600" y="24750"/>
                  <a:pt x="20495" y="28660"/>
                  <a:pt x="18409" y="32059"/>
                </a:cubicBezTo>
                <a:lnTo>
                  <a:pt x="0" y="20762"/>
                </a:lnTo>
                <a:lnTo>
                  <a:pt x="5959" y="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3" name="Arc 11"/>
          <p:cNvSpPr>
            <a:spLocks/>
          </p:cNvSpPr>
          <p:nvPr/>
        </p:nvSpPr>
        <p:spPr bwMode="auto">
          <a:xfrm rot="18131011" flipH="1">
            <a:off x="8089900" y="3187700"/>
            <a:ext cx="833438" cy="1163638"/>
          </a:xfrm>
          <a:custGeom>
            <a:avLst/>
            <a:gdLst>
              <a:gd name="T0" fmla="*/ 2147483647 w 21600"/>
              <a:gd name="T1" fmla="*/ 0 h 29026"/>
              <a:gd name="T2" fmla="*/ 2147483647 w 21600"/>
              <a:gd name="T3" fmla="*/ 2147483647 h 29026"/>
              <a:gd name="T4" fmla="*/ 0 w 21600"/>
              <a:gd name="T5" fmla="*/ 2147483647 h 29026"/>
              <a:gd name="T6" fmla="*/ 0 60000 65536"/>
              <a:gd name="T7" fmla="*/ 0 60000 65536"/>
              <a:gd name="T8" fmla="*/ 0 60000 65536"/>
            </a:gdLst>
            <a:ahLst/>
            <a:cxnLst>
              <a:cxn ang="T6">
                <a:pos x="T0" y="T1"/>
              </a:cxn>
              <a:cxn ang="T7">
                <a:pos x="T2" y="T3"/>
              </a:cxn>
              <a:cxn ang="T8">
                <a:pos x="T4" y="T5"/>
              </a:cxn>
            </a:cxnLst>
            <a:rect l="0" t="0" r="r" b="b"/>
            <a:pathLst>
              <a:path w="21600" h="29026" fill="none" extrusionOk="0">
                <a:moveTo>
                  <a:pt x="5959" y="0"/>
                </a:moveTo>
                <a:cubicBezTo>
                  <a:pt x="15219" y="2658"/>
                  <a:pt x="21600" y="11128"/>
                  <a:pt x="21600" y="20762"/>
                </a:cubicBezTo>
                <a:cubicBezTo>
                  <a:pt x="21600" y="23597"/>
                  <a:pt x="21041" y="26406"/>
                  <a:pt x="19956" y="29026"/>
                </a:cubicBezTo>
              </a:path>
              <a:path w="21600" h="29026" stroke="0" extrusionOk="0">
                <a:moveTo>
                  <a:pt x="5959" y="0"/>
                </a:moveTo>
                <a:cubicBezTo>
                  <a:pt x="15219" y="2658"/>
                  <a:pt x="21600" y="11128"/>
                  <a:pt x="21600" y="20762"/>
                </a:cubicBezTo>
                <a:cubicBezTo>
                  <a:pt x="21600" y="23597"/>
                  <a:pt x="21041" y="26406"/>
                  <a:pt x="19956" y="29026"/>
                </a:cubicBezTo>
                <a:lnTo>
                  <a:pt x="0" y="20762"/>
                </a:lnTo>
                <a:lnTo>
                  <a:pt x="5959" y="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4" name="Arc 12"/>
          <p:cNvSpPr>
            <a:spLocks/>
          </p:cNvSpPr>
          <p:nvPr/>
        </p:nvSpPr>
        <p:spPr bwMode="auto">
          <a:xfrm rot="17609473" flipH="1">
            <a:off x="8757445" y="3129757"/>
            <a:ext cx="708025" cy="696913"/>
          </a:xfrm>
          <a:custGeom>
            <a:avLst/>
            <a:gdLst>
              <a:gd name="T0" fmla="*/ 2147483647 w 21600"/>
              <a:gd name="T1" fmla="*/ 0 h 29026"/>
              <a:gd name="T2" fmla="*/ 2147483647 w 21600"/>
              <a:gd name="T3" fmla="*/ 2147483647 h 29026"/>
              <a:gd name="T4" fmla="*/ 0 w 21600"/>
              <a:gd name="T5" fmla="*/ 2147483647 h 29026"/>
              <a:gd name="T6" fmla="*/ 0 60000 65536"/>
              <a:gd name="T7" fmla="*/ 0 60000 65536"/>
              <a:gd name="T8" fmla="*/ 0 60000 65536"/>
            </a:gdLst>
            <a:ahLst/>
            <a:cxnLst>
              <a:cxn ang="T6">
                <a:pos x="T0" y="T1"/>
              </a:cxn>
              <a:cxn ang="T7">
                <a:pos x="T2" y="T3"/>
              </a:cxn>
              <a:cxn ang="T8">
                <a:pos x="T4" y="T5"/>
              </a:cxn>
            </a:cxnLst>
            <a:rect l="0" t="0" r="r" b="b"/>
            <a:pathLst>
              <a:path w="21600" h="29026" fill="none" extrusionOk="0">
                <a:moveTo>
                  <a:pt x="5959" y="0"/>
                </a:moveTo>
                <a:cubicBezTo>
                  <a:pt x="15219" y="2658"/>
                  <a:pt x="21600" y="11128"/>
                  <a:pt x="21600" y="20762"/>
                </a:cubicBezTo>
                <a:cubicBezTo>
                  <a:pt x="21600" y="23597"/>
                  <a:pt x="21041" y="26406"/>
                  <a:pt x="19956" y="29026"/>
                </a:cubicBezTo>
              </a:path>
              <a:path w="21600" h="29026" stroke="0" extrusionOk="0">
                <a:moveTo>
                  <a:pt x="5959" y="0"/>
                </a:moveTo>
                <a:cubicBezTo>
                  <a:pt x="15219" y="2658"/>
                  <a:pt x="21600" y="11128"/>
                  <a:pt x="21600" y="20762"/>
                </a:cubicBezTo>
                <a:cubicBezTo>
                  <a:pt x="21600" y="23597"/>
                  <a:pt x="21041" y="26406"/>
                  <a:pt x="19956" y="29026"/>
                </a:cubicBezTo>
                <a:lnTo>
                  <a:pt x="0" y="20762"/>
                </a:lnTo>
                <a:lnTo>
                  <a:pt x="5959" y="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5" name="Arc 13"/>
          <p:cNvSpPr>
            <a:spLocks/>
          </p:cNvSpPr>
          <p:nvPr/>
        </p:nvSpPr>
        <p:spPr bwMode="auto">
          <a:xfrm rot="9163401" flipH="1">
            <a:off x="5468939" y="1908175"/>
            <a:ext cx="1196975" cy="1487488"/>
          </a:xfrm>
          <a:custGeom>
            <a:avLst/>
            <a:gdLst>
              <a:gd name="T0" fmla="*/ 2147483647 w 21600"/>
              <a:gd name="T1" fmla="*/ 0 h 29026"/>
              <a:gd name="T2" fmla="*/ 2147483647 w 21600"/>
              <a:gd name="T3" fmla="*/ 2147483647 h 29026"/>
              <a:gd name="T4" fmla="*/ 0 w 21600"/>
              <a:gd name="T5" fmla="*/ 2147483647 h 29026"/>
              <a:gd name="T6" fmla="*/ 0 60000 65536"/>
              <a:gd name="T7" fmla="*/ 0 60000 65536"/>
              <a:gd name="T8" fmla="*/ 0 60000 65536"/>
            </a:gdLst>
            <a:ahLst/>
            <a:cxnLst>
              <a:cxn ang="T6">
                <a:pos x="T0" y="T1"/>
              </a:cxn>
              <a:cxn ang="T7">
                <a:pos x="T2" y="T3"/>
              </a:cxn>
              <a:cxn ang="T8">
                <a:pos x="T4" y="T5"/>
              </a:cxn>
            </a:cxnLst>
            <a:rect l="0" t="0" r="r" b="b"/>
            <a:pathLst>
              <a:path w="21600" h="29026" fill="none" extrusionOk="0">
                <a:moveTo>
                  <a:pt x="5959" y="0"/>
                </a:moveTo>
                <a:cubicBezTo>
                  <a:pt x="15219" y="2658"/>
                  <a:pt x="21600" y="11128"/>
                  <a:pt x="21600" y="20762"/>
                </a:cubicBezTo>
                <a:cubicBezTo>
                  <a:pt x="21600" y="23597"/>
                  <a:pt x="21041" y="26406"/>
                  <a:pt x="19956" y="29026"/>
                </a:cubicBezTo>
              </a:path>
              <a:path w="21600" h="29026" stroke="0" extrusionOk="0">
                <a:moveTo>
                  <a:pt x="5959" y="0"/>
                </a:moveTo>
                <a:cubicBezTo>
                  <a:pt x="15219" y="2658"/>
                  <a:pt x="21600" y="11128"/>
                  <a:pt x="21600" y="20762"/>
                </a:cubicBezTo>
                <a:cubicBezTo>
                  <a:pt x="21600" y="23597"/>
                  <a:pt x="21041" y="26406"/>
                  <a:pt x="19956" y="29026"/>
                </a:cubicBezTo>
                <a:lnTo>
                  <a:pt x="0" y="20762"/>
                </a:lnTo>
                <a:lnTo>
                  <a:pt x="5959" y="0"/>
                </a:lnTo>
                <a:close/>
              </a:path>
            </a:pathLst>
          </a:custGeom>
          <a:noFill/>
          <a:ln w="57150">
            <a:solidFill>
              <a:srgbClr val="00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6" name="Arc 14"/>
          <p:cNvSpPr>
            <a:spLocks/>
          </p:cNvSpPr>
          <p:nvPr/>
        </p:nvSpPr>
        <p:spPr bwMode="auto">
          <a:xfrm rot="9163401" flipH="1">
            <a:off x="6629401" y="1752601"/>
            <a:ext cx="1400175" cy="1736725"/>
          </a:xfrm>
          <a:custGeom>
            <a:avLst/>
            <a:gdLst>
              <a:gd name="T0" fmla="*/ 2147483647 w 21600"/>
              <a:gd name="T1" fmla="*/ 0 h 29026"/>
              <a:gd name="T2" fmla="*/ 2147483647 w 21600"/>
              <a:gd name="T3" fmla="*/ 2147483647 h 29026"/>
              <a:gd name="T4" fmla="*/ 0 w 21600"/>
              <a:gd name="T5" fmla="*/ 2147483647 h 29026"/>
              <a:gd name="T6" fmla="*/ 0 60000 65536"/>
              <a:gd name="T7" fmla="*/ 0 60000 65536"/>
              <a:gd name="T8" fmla="*/ 0 60000 65536"/>
            </a:gdLst>
            <a:ahLst/>
            <a:cxnLst>
              <a:cxn ang="T6">
                <a:pos x="T0" y="T1"/>
              </a:cxn>
              <a:cxn ang="T7">
                <a:pos x="T2" y="T3"/>
              </a:cxn>
              <a:cxn ang="T8">
                <a:pos x="T4" y="T5"/>
              </a:cxn>
            </a:cxnLst>
            <a:rect l="0" t="0" r="r" b="b"/>
            <a:pathLst>
              <a:path w="21600" h="29026" fill="none" extrusionOk="0">
                <a:moveTo>
                  <a:pt x="5959" y="0"/>
                </a:moveTo>
                <a:cubicBezTo>
                  <a:pt x="15219" y="2658"/>
                  <a:pt x="21600" y="11128"/>
                  <a:pt x="21600" y="20762"/>
                </a:cubicBezTo>
                <a:cubicBezTo>
                  <a:pt x="21600" y="23597"/>
                  <a:pt x="21041" y="26406"/>
                  <a:pt x="19956" y="29026"/>
                </a:cubicBezTo>
              </a:path>
              <a:path w="21600" h="29026" stroke="0" extrusionOk="0">
                <a:moveTo>
                  <a:pt x="5959" y="0"/>
                </a:moveTo>
                <a:cubicBezTo>
                  <a:pt x="15219" y="2658"/>
                  <a:pt x="21600" y="11128"/>
                  <a:pt x="21600" y="20762"/>
                </a:cubicBezTo>
                <a:cubicBezTo>
                  <a:pt x="21600" y="23597"/>
                  <a:pt x="21041" y="26406"/>
                  <a:pt x="19956" y="29026"/>
                </a:cubicBezTo>
                <a:lnTo>
                  <a:pt x="0" y="20762"/>
                </a:lnTo>
                <a:lnTo>
                  <a:pt x="5959" y="0"/>
                </a:lnTo>
                <a:close/>
              </a:path>
            </a:pathLst>
          </a:custGeom>
          <a:noFill/>
          <a:ln w="57150">
            <a:solidFill>
              <a:srgbClr val="00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7" name="Arc 15"/>
          <p:cNvSpPr>
            <a:spLocks/>
          </p:cNvSpPr>
          <p:nvPr/>
        </p:nvSpPr>
        <p:spPr bwMode="auto">
          <a:xfrm rot="9163401" flipH="1">
            <a:off x="7924800" y="1524001"/>
            <a:ext cx="1485900" cy="2201863"/>
          </a:xfrm>
          <a:custGeom>
            <a:avLst/>
            <a:gdLst>
              <a:gd name="T0" fmla="*/ 2147483647 w 21600"/>
              <a:gd name="T1" fmla="*/ 0 h 29026"/>
              <a:gd name="T2" fmla="*/ 2147483647 w 21600"/>
              <a:gd name="T3" fmla="*/ 2147483647 h 29026"/>
              <a:gd name="T4" fmla="*/ 0 w 21600"/>
              <a:gd name="T5" fmla="*/ 2147483647 h 29026"/>
              <a:gd name="T6" fmla="*/ 0 60000 65536"/>
              <a:gd name="T7" fmla="*/ 0 60000 65536"/>
              <a:gd name="T8" fmla="*/ 0 60000 65536"/>
            </a:gdLst>
            <a:ahLst/>
            <a:cxnLst>
              <a:cxn ang="T6">
                <a:pos x="T0" y="T1"/>
              </a:cxn>
              <a:cxn ang="T7">
                <a:pos x="T2" y="T3"/>
              </a:cxn>
              <a:cxn ang="T8">
                <a:pos x="T4" y="T5"/>
              </a:cxn>
            </a:cxnLst>
            <a:rect l="0" t="0" r="r" b="b"/>
            <a:pathLst>
              <a:path w="21600" h="29026" fill="none" extrusionOk="0">
                <a:moveTo>
                  <a:pt x="5959" y="0"/>
                </a:moveTo>
                <a:cubicBezTo>
                  <a:pt x="15219" y="2658"/>
                  <a:pt x="21600" y="11128"/>
                  <a:pt x="21600" y="20762"/>
                </a:cubicBezTo>
                <a:cubicBezTo>
                  <a:pt x="21600" y="23597"/>
                  <a:pt x="21041" y="26406"/>
                  <a:pt x="19956" y="29026"/>
                </a:cubicBezTo>
              </a:path>
              <a:path w="21600" h="29026" stroke="0" extrusionOk="0">
                <a:moveTo>
                  <a:pt x="5959" y="0"/>
                </a:moveTo>
                <a:cubicBezTo>
                  <a:pt x="15219" y="2658"/>
                  <a:pt x="21600" y="11128"/>
                  <a:pt x="21600" y="20762"/>
                </a:cubicBezTo>
                <a:cubicBezTo>
                  <a:pt x="21600" y="23597"/>
                  <a:pt x="21041" y="26406"/>
                  <a:pt x="19956" y="29026"/>
                </a:cubicBezTo>
                <a:lnTo>
                  <a:pt x="0" y="20762"/>
                </a:lnTo>
                <a:lnTo>
                  <a:pt x="5959" y="0"/>
                </a:lnTo>
                <a:close/>
              </a:path>
            </a:pathLst>
          </a:custGeom>
          <a:noFill/>
          <a:ln w="57150">
            <a:solidFill>
              <a:srgbClr val="00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8" name="Arc 16"/>
          <p:cNvSpPr>
            <a:spLocks/>
          </p:cNvSpPr>
          <p:nvPr/>
        </p:nvSpPr>
        <p:spPr bwMode="auto">
          <a:xfrm rot="18252315" flipH="1">
            <a:off x="5987257" y="3461544"/>
            <a:ext cx="1752600" cy="2297113"/>
          </a:xfrm>
          <a:custGeom>
            <a:avLst/>
            <a:gdLst>
              <a:gd name="T0" fmla="*/ 2147483647 w 21600"/>
              <a:gd name="T1" fmla="*/ 0 h 29026"/>
              <a:gd name="T2" fmla="*/ 2147483647 w 21600"/>
              <a:gd name="T3" fmla="*/ 2147483647 h 29026"/>
              <a:gd name="T4" fmla="*/ 0 w 21600"/>
              <a:gd name="T5" fmla="*/ 2147483647 h 29026"/>
              <a:gd name="T6" fmla="*/ 0 60000 65536"/>
              <a:gd name="T7" fmla="*/ 0 60000 65536"/>
              <a:gd name="T8" fmla="*/ 0 60000 65536"/>
            </a:gdLst>
            <a:ahLst/>
            <a:cxnLst>
              <a:cxn ang="T6">
                <a:pos x="T0" y="T1"/>
              </a:cxn>
              <a:cxn ang="T7">
                <a:pos x="T2" y="T3"/>
              </a:cxn>
              <a:cxn ang="T8">
                <a:pos x="T4" y="T5"/>
              </a:cxn>
            </a:cxnLst>
            <a:rect l="0" t="0" r="r" b="b"/>
            <a:pathLst>
              <a:path w="21600" h="29026" fill="none" extrusionOk="0">
                <a:moveTo>
                  <a:pt x="5959" y="0"/>
                </a:moveTo>
                <a:cubicBezTo>
                  <a:pt x="15219" y="2658"/>
                  <a:pt x="21600" y="11128"/>
                  <a:pt x="21600" y="20762"/>
                </a:cubicBezTo>
                <a:cubicBezTo>
                  <a:pt x="21600" y="23597"/>
                  <a:pt x="21041" y="26406"/>
                  <a:pt x="19956" y="29026"/>
                </a:cubicBezTo>
              </a:path>
              <a:path w="21600" h="29026" stroke="0" extrusionOk="0">
                <a:moveTo>
                  <a:pt x="5959" y="0"/>
                </a:moveTo>
                <a:cubicBezTo>
                  <a:pt x="15219" y="2658"/>
                  <a:pt x="21600" y="11128"/>
                  <a:pt x="21600" y="20762"/>
                </a:cubicBezTo>
                <a:cubicBezTo>
                  <a:pt x="21600" y="23597"/>
                  <a:pt x="21041" y="26406"/>
                  <a:pt x="19956" y="29026"/>
                </a:cubicBezTo>
                <a:lnTo>
                  <a:pt x="0" y="20762"/>
                </a:lnTo>
                <a:lnTo>
                  <a:pt x="5959" y="0"/>
                </a:lnTo>
                <a:close/>
              </a:path>
            </a:pathLst>
          </a:custGeom>
          <a:noFill/>
          <a:ln w="381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09" name="Rectangle 17"/>
          <p:cNvSpPr>
            <a:spLocks noChangeArrowheads="1"/>
          </p:cNvSpPr>
          <p:nvPr/>
        </p:nvSpPr>
        <p:spPr bwMode="auto">
          <a:xfrm rot="-1051517">
            <a:off x="9372600" y="1138239"/>
            <a:ext cx="884238" cy="2890837"/>
          </a:xfrm>
          <a:prstGeom prst="rect">
            <a:avLst/>
          </a:prstGeom>
          <a:noFill/>
          <a:ln w="57150">
            <a:solidFill>
              <a:srgbClr val="99336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rgbClr val="0000CC"/>
                </a:solidFill>
              </a:rPr>
              <a:t>Vật</a:t>
            </a:r>
          </a:p>
          <a:p>
            <a:pPr algn="ctr" eaLnBrk="1" hangingPunct="1"/>
            <a:r>
              <a:rPr lang="en-US" altLang="en-US" sz="2400" b="1">
                <a:solidFill>
                  <a:srgbClr val="0000CC"/>
                </a:solidFill>
              </a:rPr>
              <a:t>Chắn</a:t>
            </a:r>
          </a:p>
          <a:p>
            <a:pPr algn="ctr" eaLnBrk="1" hangingPunct="1"/>
            <a:endParaRPr lang="en-US" altLang="en-US" sz="2400" b="1">
              <a:solidFill>
                <a:srgbClr val="0000CC"/>
              </a:solidFill>
            </a:endParaRPr>
          </a:p>
        </p:txBody>
      </p:sp>
      <p:sp>
        <p:nvSpPr>
          <p:cNvPr id="8210" name="AutoShape 18"/>
          <p:cNvSpPr>
            <a:spLocks noChangeArrowheads="1"/>
          </p:cNvSpPr>
          <p:nvPr/>
        </p:nvSpPr>
        <p:spPr bwMode="auto">
          <a:xfrm rot="-6941192">
            <a:off x="2286000" y="3657600"/>
            <a:ext cx="2209800" cy="1295400"/>
          </a:xfrm>
          <a:prstGeom prst="wedgeEllipseCallout">
            <a:avLst>
              <a:gd name="adj1" fmla="val -64769"/>
              <a:gd name="adj2" fmla="val 79134"/>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a:solidFill>
                  <a:schemeClr val="accent2"/>
                </a:solidFill>
              </a:rPr>
              <a:t>Nghe được âm thanh rồi!!!!</a:t>
            </a:r>
          </a:p>
        </p:txBody>
      </p:sp>
      <p:sp>
        <p:nvSpPr>
          <p:cNvPr id="8211" name="Line 19"/>
          <p:cNvSpPr>
            <a:spLocks noChangeShapeType="1"/>
          </p:cNvSpPr>
          <p:nvPr/>
        </p:nvSpPr>
        <p:spPr bwMode="auto">
          <a:xfrm>
            <a:off x="3657600" y="2667000"/>
            <a:ext cx="4953000" cy="0"/>
          </a:xfrm>
          <a:prstGeom prst="line">
            <a:avLst/>
          </a:prstGeom>
          <a:noFill/>
          <a:ln w="28575">
            <a:solidFill>
              <a:srgbClr val="00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12" name="Rectangle 20"/>
          <p:cNvSpPr>
            <a:spLocks noChangeArrowheads="1"/>
          </p:cNvSpPr>
          <p:nvPr/>
        </p:nvSpPr>
        <p:spPr bwMode="auto">
          <a:xfrm rot="-1893334">
            <a:off x="5943600" y="4038600"/>
            <a:ext cx="441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US" altLang="en-US" sz="2400" b="1">
                <a:solidFill>
                  <a:schemeClr val="accent2"/>
                </a:solidFill>
                <a:effectLst>
                  <a:outerShdw blurRad="38100" dist="38100" dir="2700000" algn="tl">
                    <a:srgbClr val="C0C0C0"/>
                  </a:outerShdw>
                </a:effectLst>
                <a:latin typeface="Tahoma" pitchFamily="34" charset="0"/>
              </a:rPr>
              <a:t>Âm thanh bị</a:t>
            </a:r>
            <a:r>
              <a:rPr lang="en-US" altLang="en-US" sz="2400" b="1">
                <a:solidFill>
                  <a:srgbClr val="FF3300"/>
                </a:solidFill>
                <a:effectLst>
                  <a:outerShdw blurRad="38100" dist="38100" dir="2700000" algn="tl">
                    <a:srgbClr val="C0C0C0"/>
                  </a:outerShdw>
                </a:effectLst>
                <a:latin typeface="Tahoma" pitchFamily="34" charset="0"/>
              </a:rPr>
              <a:t> </a:t>
            </a:r>
            <a:r>
              <a:rPr lang="en-US" altLang="en-US" sz="2400" b="1" i="1">
                <a:solidFill>
                  <a:srgbClr val="CC3300"/>
                </a:solidFill>
                <a:latin typeface="Tahoma" pitchFamily="34" charset="0"/>
              </a:rPr>
              <a:t>phản xạ</a:t>
            </a:r>
          </a:p>
        </p:txBody>
      </p:sp>
      <p:sp>
        <p:nvSpPr>
          <p:cNvPr id="8213" name="Line 21"/>
          <p:cNvSpPr>
            <a:spLocks noChangeShapeType="1"/>
          </p:cNvSpPr>
          <p:nvPr/>
        </p:nvSpPr>
        <p:spPr bwMode="auto">
          <a:xfrm flipH="1">
            <a:off x="6705600" y="3200400"/>
            <a:ext cx="2819400" cy="1752600"/>
          </a:xfrm>
          <a:prstGeom prst="line">
            <a:avLst/>
          </a:prstGeom>
          <a:noFill/>
          <a:ln w="2857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216" name="Picture 24" descr="EX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225970">
            <a:off x="4846638" y="3462339"/>
            <a:ext cx="1924050"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7" name="Rectangle 25"/>
          <p:cNvSpPr>
            <a:spLocks noChangeArrowheads="1"/>
          </p:cNvSpPr>
          <p:nvPr/>
        </p:nvSpPr>
        <p:spPr bwMode="auto">
          <a:xfrm>
            <a:off x="1828800" y="4876800"/>
            <a:ext cx="3276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defRPr/>
            </a:pPr>
            <a:r>
              <a:rPr lang="en-US" altLang="en-US" sz="2800" b="1">
                <a:solidFill>
                  <a:srgbClr val="FFFF00"/>
                </a:solidFill>
                <a:effectLst>
                  <a:outerShdw blurRad="38100" dist="38100" dir="2700000" algn="tl">
                    <a:srgbClr val="C0C0C0"/>
                  </a:outerShdw>
                </a:effectLst>
                <a:latin typeface="Tahoma" pitchFamily="34" charset="0"/>
              </a:rPr>
              <a:t> </a:t>
            </a:r>
            <a:r>
              <a:rPr lang="en-US" altLang="en-US" sz="2800" b="1">
                <a:solidFill>
                  <a:srgbClr val="FF3300"/>
                </a:solidFill>
                <a:effectLst>
                  <a:outerShdw blurRad="38100" dist="38100" dir="2700000" algn="tl">
                    <a:srgbClr val="C0C0C0"/>
                  </a:outerShdw>
                </a:effectLst>
                <a:latin typeface="Tahoma" pitchFamily="34" charset="0"/>
              </a:rPr>
              <a:t>*</a:t>
            </a:r>
            <a:r>
              <a:rPr lang="en-US" altLang="en-US" sz="2800" b="1">
                <a:solidFill>
                  <a:srgbClr val="FFFF00"/>
                </a:solidFill>
                <a:effectLst>
                  <a:outerShdw blurRad="38100" dist="38100" dir="2700000" algn="tl">
                    <a:srgbClr val="C0C0C0"/>
                  </a:outerShdw>
                </a:effectLst>
                <a:latin typeface="Tahoma" pitchFamily="34" charset="0"/>
              </a:rPr>
              <a:t> </a:t>
            </a:r>
            <a:r>
              <a:rPr lang="en-US" altLang="en-US" sz="2800">
                <a:solidFill>
                  <a:srgbClr val="0000CC"/>
                </a:solidFill>
                <a:latin typeface="Tahoma" pitchFamily="34" charset="0"/>
              </a:rPr>
              <a:t>Âm dội lại khi gặp mặt chắn gọi là</a:t>
            </a:r>
            <a:r>
              <a:rPr lang="en-US" altLang="en-US" sz="2800" b="1">
                <a:effectLst>
                  <a:outerShdw blurRad="38100" dist="38100" dir="2700000" algn="tl">
                    <a:srgbClr val="C0C0C0"/>
                  </a:outerShdw>
                </a:effectLst>
                <a:latin typeface="Tahoma" pitchFamily="34" charset="0"/>
              </a:rPr>
              <a:t> </a:t>
            </a:r>
            <a:r>
              <a:rPr lang="en-US" altLang="en-US" sz="2800" b="1" i="1">
                <a:solidFill>
                  <a:srgbClr val="CC3300"/>
                </a:solidFill>
                <a:latin typeface="Tahoma" pitchFamily="34" charset="0"/>
              </a:rPr>
              <a:t>âm phản xạ</a:t>
            </a:r>
          </a:p>
        </p:txBody>
      </p:sp>
    </p:spTree>
    <p:extLst>
      <p:ext uri="{BB962C8B-B14F-4D97-AF65-F5344CB8AC3E}">
        <p14:creationId xmlns:p14="http://schemas.microsoft.com/office/powerpoint/2010/main" val="23593239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8195"/>
                                        </p:tgtEl>
                                        <p:attrNameLst>
                                          <p:attrName>style.visibility</p:attrName>
                                        </p:attrNameLst>
                                      </p:cBhvr>
                                      <p:to>
                                        <p:strVal val="visible"/>
                                      </p:to>
                                    </p:set>
                                    <p:anim calcmode="lin" valueType="num">
                                      <p:cBhvr>
                                        <p:cTn id="7" dur="1000" fill="hold"/>
                                        <p:tgtEl>
                                          <p:spTgt spid="8195"/>
                                        </p:tgtEl>
                                        <p:attrNameLst>
                                          <p:attrName>ppt_w</p:attrName>
                                        </p:attrNameLst>
                                      </p:cBhvr>
                                      <p:tavLst>
                                        <p:tav tm="0">
                                          <p:val>
                                            <p:fltVal val="0"/>
                                          </p:val>
                                        </p:tav>
                                        <p:tav tm="100000">
                                          <p:val>
                                            <p:strVal val="#ppt_w"/>
                                          </p:val>
                                        </p:tav>
                                      </p:tavLst>
                                    </p:anim>
                                    <p:anim calcmode="lin" valueType="num">
                                      <p:cBhvr>
                                        <p:cTn id="8" dur="1000" fill="hold"/>
                                        <p:tgtEl>
                                          <p:spTgt spid="8195"/>
                                        </p:tgtEl>
                                        <p:attrNameLst>
                                          <p:attrName>ppt_h</p:attrName>
                                        </p:attrNameLst>
                                      </p:cBhvr>
                                      <p:tavLst>
                                        <p:tav tm="0">
                                          <p:val>
                                            <p:fltVal val="0"/>
                                          </p:val>
                                        </p:tav>
                                        <p:tav tm="100000">
                                          <p:val>
                                            <p:strVal val="#ppt_h"/>
                                          </p:val>
                                        </p:tav>
                                      </p:tavLst>
                                    </p:anim>
                                  </p:childTnLst>
                                  <p:subTnLst>
                                    <p:audio>
                                      <p:cMediaNode vol="70000">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9" fill="hold" nodeType="afterGroup">
                            <p:stCondLst>
                              <p:cond delay="1000"/>
                            </p:stCondLst>
                            <p:childTnLst>
                              <p:par>
                                <p:cTn id="10" presetID="55" presetClass="entr" presetSubtype="0" repeatCount="indefinite" fill="hold" grpId="0" nodeType="afterEffect">
                                  <p:stCondLst>
                                    <p:cond delay="0"/>
                                  </p:stCondLst>
                                  <p:childTnLst>
                                    <p:set>
                                      <p:cBhvr>
                                        <p:cTn id="11" dur="1" fill="hold">
                                          <p:stCondLst>
                                            <p:cond delay="0"/>
                                          </p:stCondLst>
                                        </p:cTn>
                                        <p:tgtEl>
                                          <p:spTgt spid="8200"/>
                                        </p:tgtEl>
                                        <p:attrNameLst>
                                          <p:attrName>style.visibility</p:attrName>
                                        </p:attrNameLst>
                                      </p:cBhvr>
                                      <p:to>
                                        <p:strVal val="visible"/>
                                      </p:to>
                                    </p:set>
                                    <p:anim calcmode="lin" valueType="num">
                                      <p:cBhvr>
                                        <p:cTn id="12" dur="1000" fill="hold"/>
                                        <p:tgtEl>
                                          <p:spTgt spid="8200"/>
                                        </p:tgtEl>
                                        <p:attrNameLst>
                                          <p:attrName>ppt_w</p:attrName>
                                        </p:attrNameLst>
                                      </p:cBhvr>
                                      <p:tavLst>
                                        <p:tav tm="0">
                                          <p:val>
                                            <p:strVal val="#ppt_w*0.70"/>
                                          </p:val>
                                        </p:tav>
                                        <p:tav tm="100000">
                                          <p:val>
                                            <p:strVal val="#ppt_w"/>
                                          </p:val>
                                        </p:tav>
                                      </p:tavLst>
                                    </p:anim>
                                    <p:anim calcmode="lin" valueType="num">
                                      <p:cBhvr>
                                        <p:cTn id="13" dur="1000" fill="hold"/>
                                        <p:tgtEl>
                                          <p:spTgt spid="8200"/>
                                        </p:tgtEl>
                                        <p:attrNameLst>
                                          <p:attrName>ppt_h</p:attrName>
                                        </p:attrNameLst>
                                      </p:cBhvr>
                                      <p:tavLst>
                                        <p:tav tm="0">
                                          <p:val>
                                            <p:strVal val="#ppt_h"/>
                                          </p:val>
                                        </p:tav>
                                        <p:tav tm="100000">
                                          <p:val>
                                            <p:strVal val="#ppt_h"/>
                                          </p:val>
                                        </p:tav>
                                      </p:tavLst>
                                    </p:anim>
                                    <p:animEffect transition="in" filter="fade">
                                      <p:cBhvr>
                                        <p:cTn id="14" dur="1000"/>
                                        <p:tgtEl>
                                          <p:spTgt spid="8200"/>
                                        </p:tgtEl>
                                      </p:cBhvr>
                                    </p:animEffect>
                                  </p:childTnLst>
                                  <p:subTnLst>
                                    <p:audio>
                                      <p:cMediaNode>
                                        <p:cTn display="0" masterRel="sameClick">
                                          <p:stCondLst>
                                            <p:cond evt="begin" delay="0">
                                              <p:tn val="10"/>
                                            </p:cond>
                                          </p:stCondLst>
                                          <p:endCondLst>
                                            <p:cond evt="onStopAudio" delay="0">
                                              <p:tgtEl>
                                                <p:sldTgt/>
                                              </p:tgtEl>
                                            </p:cond>
                                          </p:endCondLst>
                                        </p:cTn>
                                        <p:tgtEl>
                                          <p:sndTgt r:embed="rId2" name="applause.wav"/>
                                        </p:tgtEl>
                                      </p:cMediaNode>
                                    </p:audio>
                                  </p:subTnLst>
                                </p:cTn>
                              </p:par>
                            </p:childTnLst>
                          </p:cTn>
                        </p:par>
                        <p:par>
                          <p:cTn id="15" fill="hold" nodeType="afterGroup">
                            <p:stCondLst>
                              <p:cond delay="2000"/>
                            </p:stCondLst>
                            <p:childTnLst>
                              <p:par>
                                <p:cTn id="16" presetID="5" presetClass="entr" presetSubtype="10" repeatCount="indefinite" fill="hold" grpId="0" nodeType="afterEffect">
                                  <p:stCondLst>
                                    <p:cond delay="0"/>
                                  </p:stCondLst>
                                  <p:childTnLst>
                                    <p:set>
                                      <p:cBhvr>
                                        <p:cTn id="17" dur="1" fill="hold">
                                          <p:stCondLst>
                                            <p:cond delay="0"/>
                                          </p:stCondLst>
                                        </p:cTn>
                                        <p:tgtEl>
                                          <p:spTgt spid="8211"/>
                                        </p:tgtEl>
                                        <p:attrNameLst>
                                          <p:attrName>style.visibility</p:attrName>
                                        </p:attrNameLst>
                                      </p:cBhvr>
                                      <p:to>
                                        <p:strVal val="visible"/>
                                      </p:to>
                                    </p:set>
                                    <p:animEffect transition="in" filter="checkerboard(across)">
                                      <p:cBhvr>
                                        <p:cTn id="18" dur="500"/>
                                        <p:tgtEl>
                                          <p:spTgt spid="8211"/>
                                        </p:tgtEl>
                                      </p:cBhvr>
                                    </p:animEffect>
                                  </p:childTnLst>
                                </p:cTn>
                              </p:par>
                            </p:childTnLst>
                          </p:cTn>
                        </p:par>
                        <p:par>
                          <p:cTn id="19" fill="hold" nodeType="afterGroup">
                            <p:stCondLst>
                              <p:cond delay="2500"/>
                            </p:stCondLst>
                            <p:childTnLst>
                              <p:par>
                                <p:cTn id="20" presetID="55" presetClass="entr" presetSubtype="0" repeatCount="indefinite" fill="hold" grpId="0" nodeType="afterEffect">
                                  <p:stCondLst>
                                    <p:cond delay="0"/>
                                  </p:stCondLst>
                                  <p:childTnLst>
                                    <p:set>
                                      <p:cBhvr>
                                        <p:cTn id="21" dur="1" fill="hold">
                                          <p:stCondLst>
                                            <p:cond delay="0"/>
                                          </p:stCondLst>
                                        </p:cTn>
                                        <p:tgtEl>
                                          <p:spTgt spid="8201"/>
                                        </p:tgtEl>
                                        <p:attrNameLst>
                                          <p:attrName>style.visibility</p:attrName>
                                        </p:attrNameLst>
                                      </p:cBhvr>
                                      <p:to>
                                        <p:strVal val="visible"/>
                                      </p:to>
                                    </p:set>
                                    <p:anim calcmode="lin" valueType="num">
                                      <p:cBhvr>
                                        <p:cTn id="22" dur="1000" fill="hold"/>
                                        <p:tgtEl>
                                          <p:spTgt spid="8201"/>
                                        </p:tgtEl>
                                        <p:attrNameLst>
                                          <p:attrName>ppt_w</p:attrName>
                                        </p:attrNameLst>
                                      </p:cBhvr>
                                      <p:tavLst>
                                        <p:tav tm="0">
                                          <p:val>
                                            <p:strVal val="#ppt_w*0.70"/>
                                          </p:val>
                                        </p:tav>
                                        <p:tav tm="100000">
                                          <p:val>
                                            <p:strVal val="#ppt_w"/>
                                          </p:val>
                                        </p:tav>
                                      </p:tavLst>
                                    </p:anim>
                                    <p:anim calcmode="lin" valueType="num">
                                      <p:cBhvr>
                                        <p:cTn id="23" dur="1000" fill="hold"/>
                                        <p:tgtEl>
                                          <p:spTgt spid="8201"/>
                                        </p:tgtEl>
                                        <p:attrNameLst>
                                          <p:attrName>ppt_h</p:attrName>
                                        </p:attrNameLst>
                                      </p:cBhvr>
                                      <p:tavLst>
                                        <p:tav tm="0">
                                          <p:val>
                                            <p:strVal val="#ppt_h"/>
                                          </p:val>
                                        </p:tav>
                                        <p:tav tm="100000">
                                          <p:val>
                                            <p:strVal val="#ppt_h"/>
                                          </p:val>
                                        </p:tav>
                                      </p:tavLst>
                                    </p:anim>
                                    <p:animEffect transition="in" filter="fade">
                                      <p:cBhvr>
                                        <p:cTn id="24" dur="1000"/>
                                        <p:tgtEl>
                                          <p:spTgt spid="8201"/>
                                        </p:tgtEl>
                                      </p:cBhvr>
                                    </p:animEffect>
                                  </p:childTnLst>
                                  <p:subTnLst>
                                    <p:audio>
                                      <p:cMediaNode>
                                        <p:cTn display="0" masterRel="sameClick">
                                          <p:stCondLst>
                                            <p:cond evt="begin" delay="0">
                                              <p:tn val="20"/>
                                            </p:cond>
                                          </p:stCondLst>
                                          <p:endCondLst>
                                            <p:cond evt="onStopAudio" delay="0">
                                              <p:tgtEl>
                                                <p:sldTgt/>
                                              </p:tgtEl>
                                            </p:cond>
                                          </p:endCondLst>
                                        </p:cTn>
                                        <p:tgtEl>
                                          <p:sndTgt r:embed="rId2" name="applause.wav"/>
                                        </p:tgtEl>
                                      </p:cMediaNode>
                                    </p:audio>
                                  </p:subTnLst>
                                </p:cTn>
                              </p:par>
                            </p:childTnLst>
                          </p:cTn>
                        </p:par>
                        <p:par>
                          <p:cTn id="25" fill="hold" nodeType="afterGroup">
                            <p:stCondLst>
                              <p:cond delay="3500"/>
                            </p:stCondLst>
                            <p:childTnLst>
                              <p:par>
                                <p:cTn id="26" presetID="55" presetClass="entr" presetSubtype="0" repeatCount="indefinite" fill="hold" grpId="0" nodeType="afterEffect">
                                  <p:stCondLst>
                                    <p:cond delay="0"/>
                                  </p:stCondLst>
                                  <p:childTnLst>
                                    <p:set>
                                      <p:cBhvr>
                                        <p:cTn id="27" dur="1" fill="hold">
                                          <p:stCondLst>
                                            <p:cond delay="0"/>
                                          </p:stCondLst>
                                        </p:cTn>
                                        <p:tgtEl>
                                          <p:spTgt spid="8205"/>
                                        </p:tgtEl>
                                        <p:attrNameLst>
                                          <p:attrName>style.visibility</p:attrName>
                                        </p:attrNameLst>
                                      </p:cBhvr>
                                      <p:to>
                                        <p:strVal val="visible"/>
                                      </p:to>
                                    </p:set>
                                    <p:anim calcmode="lin" valueType="num">
                                      <p:cBhvr>
                                        <p:cTn id="28" dur="1000" fill="hold"/>
                                        <p:tgtEl>
                                          <p:spTgt spid="8205"/>
                                        </p:tgtEl>
                                        <p:attrNameLst>
                                          <p:attrName>ppt_w</p:attrName>
                                        </p:attrNameLst>
                                      </p:cBhvr>
                                      <p:tavLst>
                                        <p:tav tm="0">
                                          <p:val>
                                            <p:strVal val="#ppt_w*0.70"/>
                                          </p:val>
                                        </p:tav>
                                        <p:tav tm="100000">
                                          <p:val>
                                            <p:strVal val="#ppt_w"/>
                                          </p:val>
                                        </p:tav>
                                      </p:tavLst>
                                    </p:anim>
                                    <p:anim calcmode="lin" valueType="num">
                                      <p:cBhvr>
                                        <p:cTn id="29" dur="1000" fill="hold"/>
                                        <p:tgtEl>
                                          <p:spTgt spid="8205"/>
                                        </p:tgtEl>
                                        <p:attrNameLst>
                                          <p:attrName>ppt_h</p:attrName>
                                        </p:attrNameLst>
                                      </p:cBhvr>
                                      <p:tavLst>
                                        <p:tav tm="0">
                                          <p:val>
                                            <p:strVal val="#ppt_h"/>
                                          </p:val>
                                        </p:tav>
                                        <p:tav tm="100000">
                                          <p:val>
                                            <p:strVal val="#ppt_h"/>
                                          </p:val>
                                        </p:tav>
                                      </p:tavLst>
                                    </p:anim>
                                    <p:animEffect transition="in" filter="fade">
                                      <p:cBhvr>
                                        <p:cTn id="30" dur="1000"/>
                                        <p:tgtEl>
                                          <p:spTgt spid="8205"/>
                                        </p:tgtEl>
                                      </p:cBhvr>
                                    </p:animEffect>
                                  </p:childTnLst>
                                </p:cTn>
                              </p:par>
                            </p:childTnLst>
                          </p:cTn>
                        </p:par>
                        <p:par>
                          <p:cTn id="31" fill="hold" nodeType="afterGroup">
                            <p:stCondLst>
                              <p:cond delay="4500"/>
                            </p:stCondLst>
                            <p:childTnLst>
                              <p:par>
                                <p:cTn id="32" presetID="23" presetClass="entr" presetSubtype="16" repeatCount="2000" fill="hold" grpId="0" nodeType="afterEffect">
                                  <p:stCondLst>
                                    <p:cond delay="0"/>
                                  </p:stCondLst>
                                  <p:childTnLst>
                                    <p:set>
                                      <p:cBhvr>
                                        <p:cTn id="33" dur="1" fill="hold">
                                          <p:stCondLst>
                                            <p:cond delay="0"/>
                                          </p:stCondLst>
                                        </p:cTn>
                                        <p:tgtEl>
                                          <p:spTgt spid="8194"/>
                                        </p:tgtEl>
                                        <p:attrNameLst>
                                          <p:attrName>style.visibility</p:attrName>
                                        </p:attrNameLst>
                                      </p:cBhvr>
                                      <p:to>
                                        <p:strVal val="visible"/>
                                      </p:to>
                                    </p:set>
                                    <p:anim calcmode="lin" valueType="num">
                                      <p:cBhvr>
                                        <p:cTn id="34" dur="500" fill="hold"/>
                                        <p:tgtEl>
                                          <p:spTgt spid="8194"/>
                                        </p:tgtEl>
                                        <p:attrNameLst>
                                          <p:attrName>ppt_w</p:attrName>
                                        </p:attrNameLst>
                                      </p:cBhvr>
                                      <p:tavLst>
                                        <p:tav tm="0">
                                          <p:val>
                                            <p:fltVal val="0"/>
                                          </p:val>
                                        </p:tav>
                                        <p:tav tm="100000">
                                          <p:val>
                                            <p:strVal val="#ppt_w"/>
                                          </p:val>
                                        </p:tav>
                                      </p:tavLst>
                                    </p:anim>
                                    <p:anim calcmode="lin" valueType="num">
                                      <p:cBhvr>
                                        <p:cTn id="35" dur="500" fill="hold"/>
                                        <p:tgtEl>
                                          <p:spTgt spid="8194"/>
                                        </p:tgtEl>
                                        <p:attrNameLst>
                                          <p:attrName>ppt_h</p:attrName>
                                        </p:attrNameLst>
                                      </p:cBhvr>
                                      <p:tavLst>
                                        <p:tav tm="0">
                                          <p:val>
                                            <p:fltVal val="0"/>
                                          </p:val>
                                        </p:tav>
                                        <p:tav tm="100000">
                                          <p:val>
                                            <p:strVal val="#ppt_h"/>
                                          </p:val>
                                        </p:tav>
                                      </p:tavLst>
                                    </p:anim>
                                  </p:childTnLst>
                                </p:cTn>
                              </p:par>
                            </p:childTnLst>
                          </p:cTn>
                        </p:par>
                        <p:par>
                          <p:cTn id="36" fill="hold" nodeType="afterGroup">
                            <p:stCondLst>
                              <p:cond delay="5500"/>
                            </p:stCondLst>
                            <p:childTnLst>
                              <p:par>
                                <p:cTn id="37" presetID="55" presetClass="entr" presetSubtype="0" repeatCount="indefinite" fill="hold" grpId="0" nodeType="afterEffect">
                                  <p:stCondLst>
                                    <p:cond delay="0"/>
                                  </p:stCondLst>
                                  <p:childTnLst>
                                    <p:set>
                                      <p:cBhvr>
                                        <p:cTn id="38" dur="1" fill="hold">
                                          <p:stCondLst>
                                            <p:cond delay="0"/>
                                          </p:stCondLst>
                                        </p:cTn>
                                        <p:tgtEl>
                                          <p:spTgt spid="8206"/>
                                        </p:tgtEl>
                                        <p:attrNameLst>
                                          <p:attrName>style.visibility</p:attrName>
                                        </p:attrNameLst>
                                      </p:cBhvr>
                                      <p:to>
                                        <p:strVal val="visible"/>
                                      </p:to>
                                    </p:set>
                                    <p:anim calcmode="lin" valueType="num">
                                      <p:cBhvr>
                                        <p:cTn id="39" dur="1000" fill="hold"/>
                                        <p:tgtEl>
                                          <p:spTgt spid="8206"/>
                                        </p:tgtEl>
                                        <p:attrNameLst>
                                          <p:attrName>ppt_w</p:attrName>
                                        </p:attrNameLst>
                                      </p:cBhvr>
                                      <p:tavLst>
                                        <p:tav tm="0">
                                          <p:val>
                                            <p:strVal val="#ppt_w*0.70"/>
                                          </p:val>
                                        </p:tav>
                                        <p:tav tm="100000">
                                          <p:val>
                                            <p:strVal val="#ppt_w"/>
                                          </p:val>
                                        </p:tav>
                                      </p:tavLst>
                                    </p:anim>
                                    <p:anim calcmode="lin" valueType="num">
                                      <p:cBhvr>
                                        <p:cTn id="40" dur="1000" fill="hold"/>
                                        <p:tgtEl>
                                          <p:spTgt spid="8206"/>
                                        </p:tgtEl>
                                        <p:attrNameLst>
                                          <p:attrName>ppt_h</p:attrName>
                                        </p:attrNameLst>
                                      </p:cBhvr>
                                      <p:tavLst>
                                        <p:tav tm="0">
                                          <p:val>
                                            <p:strVal val="#ppt_h"/>
                                          </p:val>
                                        </p:tav>
                                        <p:tav tm="100000">
                                          <p:val>
                                            <p:strVal val="#ppt_h"/>
                                          </p:val>
                                        </p:tav>
                                      </p:tavLst>
                                    </p:anim>
                                    <p:animEffect transition="in" filter="fade">
                                      <p:cBhvr>
                                        <p:cTn id="41" dur="1000"/>
                                        <p:tgtEl>
                                          <p:spTgt spid="8206"/>
                                        </p:tgtEl>
                                      </p:cBhvr>
                                    </p:animEffect>
                                  </p:childTnLst>
                                  <p:subTnLst>
                                    <p:audio>
                                      <p:cMediaNode>
                                        <p:cTn display="0" masterRel="sameClick">
                                          <p:stCondLst>
                                            <p:cond evt="begin" delay="0">
                                              <p:tn val="37"/>
                                            </p:cond>
                                          </p:stCondLst>
                                          <p:endCondLst>
                                            <p:cond evt="onStopAudio" delay="0">
                                              <p:tgtEl>
                                                <p:sldTgt/>
                                              </p:tgtEl>
                                            </p:cond>
                                          </p:endCondLst>
                                        </p:cTn>
                                        <p:tgtEl>
                                          <p:sndTgt r:embed="rId2" name="applause.wav"/>
                                        </p:tgtEl>
                                      </p:cMediaNode>
                                    </p:audio>
                                  </p:subTnLst>
                                </p:cTn>
                              </p:par>
                            </p:childTnLst>
                          </p:cTn>
                        </p:par>
                        <p:par>
                          <p:cTn id="42" fill="hold" nodeType="afterGroup">
                            <p:stCondLst>
                              <p:cond delay="6500"/>
                            </p:stCondLst>
                            <p:childTnLst>
                              <p:par>
                                <p:cTn id="43" presetID="55" presetClass="entr" presetSubtype="0" repeatCount="indefinite" fill="hold" grpId="0" nodeType="afterEffect">
                                  <p:stCondLst>
                                    <p:cond delay="0"/>
                                  </p:stCondLst>
                                  <p:childTnLst>
                                    <p:set>
                                      <p:cBhvr>
                                        <p:cTn id="44" dur="1" fill="hold">
                                          <p:stCondLst>
                                            <p:cond delay="0"/>
                                          </p:stCondLst>
                                        </p:cTn>
                                        <p:tgtEl>
                                          <p:spTgt spid="8207"/>
                                        </p:tgtEl>
                                        <p:attrNameLst>
                                          <p:attrName>style.visibility</p:attrName>
                                        </p:attrNameLst>
                                      </p:cBhvr>
                                      <p:to>
                                        <p:strVal val="visible"/>
                                      </p:to>
                                    </p:set>
                                    <p:anim calcmode="lin" valueType="num">
                                      <p:cBhvr>
                                        <p:cTn id="45" dur="1000" fill="hold"/>
                                        <p:tgtEl>
                                          <p:spTgt spid="8207"/>
                                        </p:tgtEl>
                                        <p:attrNameLst>
                                          <p:attrName>ppt_w</p:attrName>
                                        </p:attrNameLst>
                                      </p:cBhvr>
                                      <p:tavLst>
                                        <p:tav tm="0">
                                          <p:val>
                                            <p:strVal val="#ppt_w*0.70"/>
                                          </p:val>
                                        </p:tav>
                                        <p:tav tm="100000">
                                          <p:val>
                                            <p:strVal val="#ppt_w"/>
                                          </p:val>
                                        </p:tav>
                                      </p:tavLst>
                                    </p:anim>
                                    <p:anim calcmode="lin" valueType="num">
                                      <p:cBhvr>
                                        <p:cTn id="46" dur="1000" fill="hold"/>
                                        <p:tgtEl>
                                          <p:spTgt spid="8207"/>
                                        </p:tgtEl>
                                        <p:attrNameLst>
                                          <p:attrName>ppt_h</p:attrName>
                                        </p:attrNameLst>
                                      </p:cBhvr>
                                      <p:tavLst>
                                        <p:tav tm="0">
                                          <p:val>
                                            <p:strVal val="#ppt_h"/>
                                          </p:val>
                                        </p:tav>
                                        <p:tav tm="100000">
                                          <p:val>
                                            <p:strVal val="#ppt_h"/>
                                          </p:val>
                                        </p:tav>
                                      </p:tavLst>
                                    </p:anim>
                                    <p:animEffect transition="in" filter="fade">
                                      <p:cBhvr>
                                        <p:cTn id="47" dur="1000"/>
                                        <p:tgtEl>
                                          <p:spTgt spid="8207"/>
                                        </p:tgtEl>
                                      </p:cBhvr>
                                    </p:animEffect>
                                  </p:childTnLst>
                                  <p:subTnLst>
                                    <p:audio>
                                      <p:cMediaNode>
                                        <p:cTn display="0" masterRel="sameClick">
                                          <p:stCondLst>
                                            <p:cond evt="begin" delay="0">
                                              <p:tn val="43"/>
                                            </p:cond>
                                          </p:stCondLst>
                                          <p:endCondLst>
                                            <p:cond evt="onStopAudio" delay="0">
                                              <p:tgtEl>
                                                <p:sldTgt/>
                                              </p:tgtEl>
                                            </p:cond>
                                          </p:endCondLst>
                                        </p:cTn>
                                        <p:tgtEl>
                                          <p:sndTgt r:embed="rId2" name="applause.wav"/>
                                        </p:tgtEl>
                                      </p:cMediaNode>
                                    </p:audio>
                                  </p:subTnLst>
                                </p:cTn>
                              </p:par>
                            </p:childTnLst>
                          </p:cTn>
                        </p:par>
                      </p:childTnLst>
                    </p:cTn>
                  </p:par>
                  <p:par>
                    <p:cTn id="48" fill="hold" nodeType="clickPar">
                      <p:stCondLst>
                        <p:cond delay="indefinite"/>
                      </p:stCondLst>
                      <p:childTnLst>
                        <p:par>
                          <p:cTn id="49" fill="hold" nodeType="withGroup">
                            <p:stCondLst>
                              <p:cond delay="0"/>
                            </p:stCondLst>
                            <p:childTnLst>
                              <p:par>
                                <p:cTn id="50" presetID="23" presetClass="entr" presetSubtype="16" fill="hold" grpId="0" nodeType="clickEffect">
                                  <p:stCondLst>
                                    <p:cond delay="0"/>
                                  </p:stCondLst>
                                  <p:childTnLst>
                                    <p:set>
                                      <p:cBhvr>
                                        <p:cTn id="51" dur="1" fill="hold">
                                          <p:stCondLst>
                                            <p:cond delay="0"/>
                                          </p:stCondLst>
                                        </p:cTn>
                                        <p:tgtEl>
                                          <p:spTgt spid="8209"/>
                                        </p:tgtEl>
                                        <p:attrNameLst>
                                          <p:attrName>style.visibility</p:attrName>
                                        </p:attrNameLst>
                                      </p:cBhvr>
                                      <p:to>
                                        <p:strVal val="visible"/>
                                      </p:to>
                                    </p:set>
                                    <p:anim calcmode="lin" valueType="num">
                                      <p:cBhvr>
                                        <p:cTn id="52" dur="500" fill="hold"/>
                                        <p:tgtEl>
                                          <p:spTgt spid="8209"/>
                                        </p:tgtEl>
                                        <p:attrNameLst>
                                          <p:attrName>ppt_w</p:attrName>
                                        </p:attrNameLst>
                                      </p:cBhvr>
                                      <p:tavLst>
                                        <p:tav tm="0">
                                          <p:val>
                                            <p:fltVal val="0"/>
                                          </p:val>
                                        </p:tav>
                                        <p:tav tm="100000">
                                          <p:val>
                                            <p:strVal val="#ppt_w"/>
                                          </p:val>
                                        </p:tav>
                                      </p:tavLst>
                                    </p:anim>
                                    <p:anim calcmode="lin" valueType="num">
                                      <p:cBhvr>
                                        <p:cTn id="53" dur="500" fill="hold"/>
                                        <p:tgtEl>
                                          <p:spTgt spid="8209"/>
                                        </p:tgtEl>
                                        <p:attrNameLst>
                                          <p:attrName>ppt_h</p:attrName>
                                        </p:attrNameLst>
                                      </p:cBhvr>
                                      <p:tavLst>
                                        <p:tav tm="0">
                                          <p:val>
                                            <p:fltVal val="0"/>
                                          </p:val>
                                        </p:tav>
                                        <p:tav tm="100000">
                                          <p:val>
                                            <p:strVal val="#ppt_h"/>
                                          </p:val>
                                        </p:tav>
                                      </p:tavLst>
                                    </p:anim>
                                  </p:childTnLst>
                                </p:cTn>
                              </p:par>
                            </p:childTnLst>
                          </p:cTn>
                        </p:par>
                        <p:par>
                          <p:cTn id="54" fill="hold" nodeType="afterGroup">
                            <p:stCondLst>
                              <p:cond delay="500"/>
                            </p:stCondLst>
                            <p:childTnLst>
                              <p:par>
                                <p:cTn id="55" presetID="22" presetClass="emph" presetSubtype="0" repeatCount="indefinite" fill="hold" grpId="1" nodeType="afterEffect">
                                  <p:stCondLst>
                                    <p:cond delay="0"/>
                                  </p:stCondLst>
                                  <p:childTnLst>
                                    <p:animClr clrSpc="hsl" dir="cw">
                                      <p:cBhvr override="childStyle">
                                        <p:cTn id="56" dur="500" fill="hold"/>
                                        <p:tgtEl>
                                          <p:spTgt spid="8209"/>
                                        </p:tgtEl>
                                        <p:attrNameLst>
                                          <p:attrName>style.color</p:attrName>
                                        </p:attrNameLst>
                                      </p:cBhvr>
                                      <p:by>
                                        <p:hsl h="-7200000" s="0" l="0"/>
                                      </p:by>
                                    </p:animClr>
                                    <p:animClr clrSpc="hsl" dir="cw">
                                      <p:cBhvr>
                                        <p:cTn id="57" dur="500" fill="hold"/>
                                        <p:tgtEl>
                                          <p:spTgt spid="8209"/>
                                        </p:tgtEl>
                                        <p:attrNameLst>
                                          <p:attrName>fillcolor</p:attrName>
                                        </p:attrNameLst>
                                      </p:cBhvr>
                                      <p:by>
                                        <p:hsl h="-7200000" s="0" l="0"/>
                                      </p:by>
                                    </p:animClr>
                                    <p:animClr clrSpc="hsl" dir="cw">
                                      <p:cBhvr>
                                        <p:cTn id="58" dur="500" fill="hold"/>
                                        <p:tgtEl>
                                          <p:spTgt spid="8209"/>
                                        </p:tgtEl>
                                        <p:attrNameLst>
                                          <p:attrName>stroke.color</p:attrName>
                                        </p:attrNameLst>
                                      </p:cBhvr>
                                      <p:by>
                                        <p:hsl h="-7200000" s="0" l="0"/>
                                      </p:by>
                                    </p:animClr>
                                    <p:set>
                                      <p:cBhvr>
                                        <p:cTn id="59" dur="500" fill="hold"/>
                                        <p:tgtEl>
                                          <p:spTgt spid="8209"/>
                                        </p:tgtEl>
                                        <p:attrNameLst>
                                          <p:attrName>fill.type</p:attrName>
                                        </p:attrNameLst>
                                      </p:cBhvr>
                                      <p:to>
                                        <p:strVal val="solid"/>
                                      </p:to>
                                    </p:set>
                                  </p:childTnLst>
                                </p:cTn>
                              </p:par>
                            </p:childTnLst>
                          </p:cTn>
                        </p:par>
                      </p:childTnLst>
                    </p:cTn>
                  </p:par>
                  <p:par>
                    <p:cTn id="60" fill="hold" nodeType="clickPar">
                      <p:stCondLst>
                        <p:cond delay="indefinite"/>
                      </p:stCondLst>
                      <p:childTnLst>
                        <p:par>
                          <p:cTn id="61" fill="hold" nodeType="withGroup">
                            <p:stCondLst>
                              <p:cond delay="0"/>
                            </p:stCondLst>
                            <p:childTnLst>
                              <p:par>
                                <p:cTn id="62" presetID="55" presetClass="entr" presetSubtype="0" repeatCount="indefinite" fill="hold" grpId="0" nodeType="clickEffect">
                                  <p:stCondLst>
                                    <p:cond delay="0"/>
                                  </p:stCondLst>
                                  <p:childTnLst>
                                    <p:set>
                                      <p:cBhvr>
                                        <p:cTn id="63" dur="1" fill="hold">
                                          <p:stCondLst>
                                            <p:cond delay="0"/>
                                          </p:stCondLst>
                                        </p:cTn>
                                        <p:tgtEl>
                                          <p:spTgt spid="8204"/>
                                        </p:tgtEl>
                                        <p:attrNameLst>
                                          <p:attrName>style.visibility</p:attrName>
                                        </p:attrNameLst>
                                      </p:cBhvr>
                                      <p:to>
                                        <p:strVal val="visible"/>
                                      </p:to>
                                    </p:set>
                                    <p:anim calcmode="lin" valueType="num">
                                      <p:cBhvr>
                                        <p:cTn id="64" dur="1000" fill="hold"/>
                                        <p:tgtEl>
                                          <p:spTgt spid="8204"/>
                                        </p:tgtEl>
                                        <p:attrNameLst>
                                          <p:attrName>ppt_w</p:attrName>
                                        </p:attrNameLst>
                                      </p:cBhvr>
                                      <p:tavLst>
                                        <p:tav tm="0">
                                          <p:val>
                                            <p:strVal val="#ppt_w*0.70"/>
                                          </p:val>
                                        </p:tav>
                                        <p:tav tm="100000">
                                          <p:val>
                                            <p:strVal val="#ppt_w"/>
                                          </p:val>
                                        </p:tav>
                                      </p:tavLst>
                                    </p:anim>
                                    <p:anim calcmode="lin" valueType="num">
                                      <p:cBhvr>
                                        <p:cTn id="65" dur="1000" fill="hold"/>
                                        <p:tgtEl>
                                          <p:spTgt spid="8204"/>
                                        </p:tgtEl>
                                        <p:attrNameLst>
                                          <p:attrName>ppt_h</p:attrName>
                                        </p:attrNameLst>
                                      </p:cBhvr>
                                      <p:tavLst>
                                        <p:tav tm="0">
                                          <p:val>
                                            <p:strVal val="#ppt_h"/>
                                          </p:val>
                                        </p:tav>
                                        <p:tav tm="100000">
                                          <p:val>
                                            <p:strVal val="#ppt_h"/>
                                          </p:val>
                                        </p:tav>
                                      </p:tavLst>
                                    </p:anim>
                                    <p:animEffect transition="in" filter="fade">
                                      <p:cBhvr>
                                        <p:cTn id="66" dur="1000"/>
                                        <p:tgtEl>
                                          <p:spTgt spid="8204"/>
                                        </p:tgtEl>
                                      </p:cBhvr>
                                    </p:animEffect>
                                  </p:childTnLst>
                                  <p:subTnLst>
                                    <p:audio>
                                      <p:cMediaNode>
                                        <p:cTn display="0" masterRel="sameClick">
                                          <p:stCondLst>
                                            <p:cond evt="begin" delay="0">
                                              <p:tn val="62"/>
                                            </p:cond>
                                          </p:stCondLst>
                                          <p:endCondLst>
                                            <p:cond evt="onStopAudio" delay="0">
                                              <p:tgtEl>
                                                <p:sldTgt/>
                                              </p:tgtEl>
                                            </p:cond>
                                          </p:endCondLst>
                                        </p:cTn>
                                        <p:tgtEl>
                                          <p:sndTgt r:embed="rId2" name="applause.wav"/>
                                        </p:tgtEl>
                                      </p:cMediaNode>
                                    </p:audio>
                                  </p:subTnLst>
                                </p:cTn>
                              </p:par>
                            </p:childTnLst>
                          </p:cTn>
                        </p:par>
                        <p:par>
                          <p:cTn id="67" fill="hold" nodeType="afterGroup">
                            <p:stCondLst>
                              <p:cond delay="1000"/>
                            </p:stCondLst>
                            <p:childTnLst>
                              <p:par>
                                <p:cTn id="68" presetID="5" presetClass="entr" presetSubtype="10" repeatCount="indefinite" fill="hold" grpId="0" nodeType="afterEffect">
                                  <p:stCondLst>
                                    <p:cond delay="0"/>
                                  </p:stCondLst>
                                  <p:childTnLst>
                                    <p:set>
                                      <p:cBhvr>
                                        <p:cTn id="69" dur="1" fill="hold">
                                          <p:stCondLst>
                                            <p:cond delay="0"/>
                                          </p:stCondLst>
                                        </p:cTn>
                                        <p:tgtEl>
                                          <p:spTgt spid="8213"/>
                                        </p:tgtEl>
                                        <p:attrNameLst>
                                          <p:attrName>style.visibility</p:attrName>
                                        </p:attrNameLst>
                                      </p:cBhvr>
                                      <p:to>
                                        <p:strVal val="visible"/>
                                      </p:to>
                                    </p:set>
                                    <p:animEffect transition="in" filter="checkerboard(across)">
                                      <p:cBhvr>
                                        <p:cTn id="70" dur="500"/>
                                        <p:tgtEl>
                                          <p:spTgt spid="8213"/>
                                        </p:tgtEl>
                                      </p:cBhvr>
                                    </p:animEffect>
                                  </p:childTnLst>
                                </p:cTn>
                              </p:par>
                            </p:childTnLst>
                          </p:cTn>
                        </p:par>
                        <p:par>
                          <p:cTn id="71" fill="hold" nodeType="afterGroup">
                            <p:stCondLst>
                              <p:cond delay="1500"/>
                            </p:stCondLst>
                            <p:childTnLst>
                              <p:par>
                                <p:cTn id="72" presetID="55" presetClass="entr" presetSubtype="0" repeatCount="indefinite" fill="hold" grpId="0" nodeType="afterEffect">
                                  <p:stCondLst>
                                    <p:cond delay="0"/>
                                  </p:stCondLst>
                                  <p:childTnLst>
                                    <p:set>
                                      <p:cBhvr>
                                        <p:cTn id="73" dur="1" fill="hold">
                                          <p:stCondLst>
                                            <p:cond delay="0"/>
                                          </p:stCondLst>
                                        </p:cTn>
                                        <p:tgtEl>
                                          <p:spTgt spid="8203"/>
                                        </p:tgtEl>
                                        <p:attrNameLst>
                                          <p:attrName>style.visibility</p:attrName>
                                        </p:attrNameLst>
                                      </p:cBhvr>
                                      <p:to>
                                        <p:strVal val="visible"/>
                                      </p:to>
                                    </p:set>
                                    <p:anim calcmode="lin" valueType="num">
                                      <p:cBhvr>
                                        <p:cTn id="74" dur="1000" fill="hold"/>
                                        <p:tgtEl>
                                          <p:spTgt spid="8203"/>
                                        </p:tgtEl>
                                        <p:attrNameLst>
                                          <p:attrName>ppt_w</p:attrName>
                                        </p:attrNameLst>
                                      </p:cBhvr>
                                      <p:tavLst>
                                        <p:tav tm="0">
                                          <p:val>
                                            <p:strVal val="#ppt_w*0.70"/>
                                          </p:val>
                                        </p:tav>
                                        <p:tav tm="100000">
                                          <p:val>
                                            <p:strVal val="#ppt_w"/>
                                          </p:val>
                                        </p:tav>
                                      </p:tavLst>
                                    </p:anim>
                                    <p:anim calcmode="lin" valueType="num">
                                      <p:cBhvr>
                                        <p:cTn id="75" dur="1000" fill="hold"/>
                                        <p:tgtEl>
                                          <p:spTgt spid="8203"/>
                                        </p:tgtEl>
                                        <p:attrNameLst>
                                          <p:attrName>ppt_h</p:attrName>
                                        </p:attrNameLst>
                                      </p:cBhvr>
                                      <p:tavLst>
                                        <p:tav tm="0">
                                          <p:val>
                                            <p:strVal val="#ppt_h"/>
                                          </p:val>
                                        </p:tav>
                                        <p:tav tm="100000">
                                          <p:val>
                                            <p:strVal val="#ppt_h"/>
                                          </p:val>
                                        </p:tav>
                                      </p:tavLst>
                                    </p:anim>
                                    <p:animEffect transition="in" filter="fade">
                                      <p:cBhvr>
                                        <p:cTn id="76" dur="1000"/>
                                        <p:tgtEl>
                                          <p:spTgt spid="8203"/>
                                        </p:tgtEl>
                                      </p:cBhvr>
                                    </p:animEffect>
                                  </p:childTnLst>
                                  <p:subTnLst>
                                    <p:audio>
                                      <p:cMediaNode>
                                        <p:cTn display="0" masterRel="sameClick">
                                          <p:stCondLst>
                                            <p:cond evt="begin" delay="0">
                                              <p:tn val="72"/>
                                            </p:cond>
                                          </p:stCondLst>
                                          <p:endCondLst>
                                            <p:cond evt="onStopAudio" delay="0">
                                              <p:tgtEl>
                                                <p:sldTgt/>
                                              </p:tgtEl>
                                            </p:cond>
                                          </p:endCondLst>
                                        </p:cTn>
                                        <p:tgtEl>
                                          <p:sndTgt r:embed="rId2" name="applause.wav"/>
                                        </p:tgtEl>
                                      </p:cMediaNode>
                                    </p:audio>
                                  </p:subTnLst>
                                </p:cTn>
                              </p:par>
                            </p:childTnLst>
                          </p:cTn>
                        </p:par>
                        <p:par>
                          <p:cTn id="77" fill="hold" nodeType="afterGroup">
                            <p:stCondLst>
                              <p:cond delay="2500"/>
                            </p:stCondLst>
                            <p:childTnLst>
                              <p:par>
                                <p:cTn id="78" presetID="55" presetClass="entr" presetSubtype="0" repeatCount="indefinite" fill="hold" grpId="0" nodeType="afterEffect">
                                  <p:stCondLst>
                                    <p:cond delay="0"/>
                                  </p:stCondLst>
                                  <p:childTnLst>
                                    <p:set>
                                      <p:cBhvr>
                                        <p:cTn id="79" dur="1" fill="hold">
                                          <p:stCondLst>
                                            <p:cond delay="0"/>
                                          </p:stCondLst>
                                        </p:cTn>
                                        <p:tgtEl>
                                          <p:spTgt spid="8202"/>
                                        </p:tgtEl>
                                        <p:attrNameLst>
                                          <p:attrName>style.visibility</p:attrName>
                                        </p:attrNameLst>
                                      </p:cBhvr>
                                      <p:to>
                                        <p:strVal val="visible"/>
                                      </p:to>
                                    </p:set>
                                    <p:anim calcmode="lin" valueType="num">
                                      <p:cBhvr>
                                        <p:cTn id="80" dur="1000" fill="hold"/>
                                        <p:tgtEl>
                                          <p:spTgt spid="8202"/>
                                        </p:tgtEl>
                                        <p:attrNameLst>
                                          <p:attrName>ppt_w</p:attrName>
                                        </p:attrNameLst>
                                      </p:cBhvr>
                                      <p:tavLst>
                                        <p:tav tm="0">
                                          <p:val>
                                            <p:strVal val="#ppt_w*0.70"/>
                                          </p:val>
                                        </p:tav>
                                        <p:tav tm="100000">
                                          <p:val>
                                            <p:strVal val="#ppt_w"/>
                                          </p:val>
                                        </p:tav>
                                      </p:tavLst>
                                    </p:anim>
                                    <p:anim calcmode="lin" valueType="num">
                                      <p:cBhvr>
                                        <p:cTn id="81" dur="1000" fill="hold"/>
                                        <p:tgtEl>
                                          <p:spTgt spid="8202"/>
                                        </p:tgtEl>
                                        <p:attrNameLst>
                                          <p:attrName>ppt_h</p:attrName>
                                        </p:attrNameLst>
                                      </p:cBhvr>
                                      <p:tavLst>
                                        <p:tav tm="0">
                                          <p:val>
                                            <p:strVal val="#ppt_h"/>
                                          </p:val>
                                        </p:tav>
                                        <p:tav tm="100000">
                                          <p:val>
                                            <p:strVal val="#ppt_h"/>
                                          </p:val>
                                        </p:tav>
                                      </p:tavLst>
                                    </p:anim>
                                    <p:animEffect transition="in" filter="fade">
                                      <p:cBhvr>
                                        <p:cTn id="82" dur="1000"/>
                                        <p:tgtEl>
                                          <p:spTgt spid="8202"/>
                                        </p:tgtEl>
                                      </p:cBhvr>
                                    </p:animEffect>
                                  </p:childTnLst>
                                  <p:subTnLst>
                                    <p:audio>
                                      <p:cMediaNode>
                                        <p:cTn display="0" masterRel="sameClick">
                                          <p:stCondLst>
                                            <p:cond evt="begin" delay="0">
                                              <p:tn val="78"/>
                                            </p:cond>
                                          </p:stCondLst>
                                          <p:endCondLst>
                                            <p:cond evt="onStopAudio" delay="0">
                                              <p:tgtEl>
                                                <p:sldTgt/>
                                              </p:tgtEl>
                                            </p:cond>
                                          </p:endCondLst>
                                        </p:cTn>
                                        <p:tgtEl>
                                          <p:sndTgt r:embed="rId2" name="applause.wav"/>
                                        </p:tgtEl>
                                      </p:cMediaNode>
                                    </p:audio>
                                  </p:subTnLst>
                                </p:cTn>
                              </p:par>
                            </p:childTnLst>
                          </p:cTn>
                        </p:par>
                        <p:par>
                          <p:cTn id="83" fill="hold" nodeType="afterGroup">
                            <p:stCondLst>
                              <p:cond delay="3500"/>
                            </p:stCondLst>
                            <p:childTnLst>
                              <p:par>
                                <p:cTn id="84" presetID="23" presetClass="entr" presetSubtype="16" repeatCount="2000" fill="hold" nodeType="afterEffect">
                                  <p:stCondLst>
                                    <p:cond delay="0"/>
                                  </p:stCondLst>
                                  <p:childTnLst>
                                    <p:set>
                                      <p:cBhvr>
                                        <p:cTn id="85" dur="1" fill="hold">
                                          <p:stCondLst>
                                            <p:cond delay="0"/>
                                          </p:stCondLst>
                                        </p:cTn>
                                        <p:tgtEl>
                                          <p:spTgt spid="8212">
                                            <p:txEl>
                                              <p:pRg st="0" end="0"/>
                                            </p:txEl>
                                          </p:spTgt>
                                        </p:tgtEl>
                                        <p:attrNameLst>
                                          <p:attrName>style.visibility</p:attrName>
                                        </p:attrNameLst>
                                      </p:cBhvr>
                                      <p:to>
                                        <p:strVal val="visible"/>
                                      </p:to>
                                    </p:set>
                                    <p:anim calcmode="lin" valueType="num">
                                      <p:cBhvr>
                                        <p:cTn id="86" dur="500" fill="hold"/>
                                        <p:tgtEl>
                                          <p:spTgt spid="8212">
                                            <p:txEl>
                                              <p:pRg st="0" end="0"/>
                                            </p:txEl>
                                          </p:spTgt>
                                        </p:tgtEl>
                                        <p:attrNameLst>
                                          <p:attrName>ppt_w</p:attrName>
                                        </p:attrNameLst>
                                      </p:cBhvr>
                                      <p:tavLst>
                                        <p:tav tm="0">
                                          <p:val>
                                            <p:fltVal val="0"/>
                                          </p:val>
                                        </p:tav>
                                        <p:tav tm="100000">
                                          <p:val>
                                            <p:strVal val="#ppt_w"/>
                                          </p:val>
                                        </p:tav>
                                      </p:tavLst>
                                    </p:anim>
                                    <p:anim calcmode="lin" valueType="num">
                                      <p:cBhvr>
                                        <p:cTn id="87" dur="500" fill="hold"/>
                                        <p:tgtEl>
                                          <p:spTgt spid="8212">
                                            <p:txEl>
                                              <p:pRg st="0" end="0"/>
                                            </p:txEl>
                                          </p:spTgt>
                                        </p:tgtEl>
                                        <p:attrNameLst>
                                          <p:attrName>ppt_h</p:attrName>
                                        </p:attrNameLst>
                                      </p:cBhvr>
                                      <p:tavLst>
                                        <p:tav tm="0">
                                          <p:val>
                                            <p:fltVal val="0"/>
                                          </p:val>
                                        </p:tav>
                                        <p:tav tm="100000">
                                          <p:val>
                                            <p:strVal val="#ppt_h"/>
                                          </p:val>
                                        </p:tav>
                                      </p:tavLst>
                                    </p:anim>
                                  </p:childTnLst>
                                </p:cTn>
                              </p:par>
                            </p:childTnLst>
                          </p:cTn>
                        </p:par>
                        <p:par>
                          <p:cTn id="88" fill="hold" nodeType="afterGroup">
                            <p:stCondLst>
                              <p:cond delay="4500"/>
                            </p:stCondLst>
                            <p:childTnLst>
                              <p:par>
                                <p:cTn id="89" presetID="23" presetClass="entr" presetSubtype="16" fill="hold" nodeType="afterEffect">
                                  <p:stCondLst>
                                    <p:cond delay="0"/>
                                  </p:stCondLst>
                                  <p:childTnLst>
                                    <p:set>
                                      <p:cBhvr>
                                        <p:cTn id="90" dur="1" fill="hold">
                                          <p:stCondLst>
                                            <p:cond delay="0"/>
                                          </p:stCondLst>
                                        </p:cTn>
                                        <p:tgtEl>
                                          <p:spTgt spid="8216"/>
                                        </p:tgtEl>
                                        <p:attrNameLst>
                                          <p:attrName>style.visibility</p:attrName>
                                        </p:attrNameLst>
                                      </p:cBhvr>
                                      <p:to>
                                        <p:strVal val="visible"/>
                                      </p:to>
                                    </p:set>
                                    <p:anim calcmode="lin" valueType="num">
                                      <p:cBhvr>
                                        <p:cTn id="91" dur="500" fill="hold"/>
                                        <p:tgtEl>
                                          <p:spTgt spid="8216"/>
                                        </p:tgtEl>
                                        <p:attrNameLst>
                                          <p:attrName>ppt_w</p:attrName>
                                        </p:attrNameLst>
                                      </p:cBhvr>
                                      <p:tavLst>
                                        <p:tav tm="0">
                                          <p:val>
                                            <p:fltVal val="0"/>
                                          </p:val>
                                        </p:tav>
                                        <p:tav tm="100000">
                                          <p:val>
                                            <p:strVal val="#ppt_w"/>
                                          </p:val>
                                        </p:tav>
                                      </p:tavLst>
                                    </p:anim>
                                    <p:anim calcmode="lin" valueType="num">
                                      <p:cBhvr>
                                        <p:cTn id="92" dur="500" fill="hold"/>
                                        <p:tgtEl>
                                          <p:spTgt spid="8216"/>
                                        </p:tgtEl>
                                        <p:attrNameLst>
                                          <p:attrName>ppt_h</p:attrName>
                                        </p:attrNameLst>
                                      </p:cBhvr>
                                      <p:tavLst>
                                        <p:tav tm="0">
                                          <p:val>
                                            <p:fltVal val="0"/>
                                          </p:val>
                                        </p:tav>
                                        <p:tav tm="100000">
                                          <p:val>
                                            <p:strVal val="#ppt_h"/>
                                          </p:val>
                                        </p:tav>
                                      </p:tavLst>
                                    </p:anim>
                                  </p:childTnLst>
                                </p:cTn>
                              </p:par>
                            </p:childTnLst>
                          </p:cTn>
                        </p:par>
                        <p:par>
                          <p:cTn id="93" fill="hold" nodeType="afterGroup">
                            <p:stCondLst>
                              <p:cond delay="5000"/>
                            </p:stCondLst>
                            <p:childTnLst>
                              <p:par>
                                <p:cTn id="94" presetID="55" presetClass="entr" presetSubtype="0" repeatCount="indefinite" fill="hold" grpId="0" nodeType="afterEffect">
                                  <p:stCondLst>
                                    <p:cond delay="0"/>
                                  </p:stCondLst>
                                  <p:childTnLst>
                                    <p:set>
                                      <p:cBhvr>
                                        <p:cTn id="95" dur="1" fill="hold">
                                          <p:stCondLst>
                                            <p:cond delay="0"/>
                                          </p:stCondLst>
                                        </p:cTn>
                                        <p:tgtEl>
                                          <p:spTgt spid="8208"/>
                                        </p:tgtEl>
                                        <p:attrNameLst>
                                          <p:attrName>style.visibility</p:attrName>
                                        </p:attrNameLst>
                                      </p:cBhvr>
                                      <p:to>
                                        <p:strVal val="visible"/>
                                      </p:to>
                                    </p:set>
                                    <p:anim calcmode="lin" valueType="num">
                                      <p:cBhvr>
                                        <p:cTn id="96" dur="1000" fill="hold"/>
                                        <p:tgtEl>
                                          <p:spTgt spid="8208"/>
                                        </p:tgtEl>
                                        <p:attrNameLst>
                                          <p:attrName>ppt_w</p:attrName>
                                        </p:attrNameLst>
                                      </p:cBhvr>
                                      <p:tavLst>
                                        <p:tav tm="0">
                                          <p:val>
                                            <p:strVal val="#ppt_w*0.70"/>
                                          </p:val>
                                        </p:tav>
                                        <p:tav tm="100000">
                                          <p:val>
                                            <p:strVal val="#ppt_w"/>
                                          </p:val>
                                        </p:tav>
                                      </p:tavLst>
                                    </p:anim>
                                    <p:anim calcmode="lin" valueType="num">
                                      <p:cBhvr>
                                        <p:cTn id="97" dur="1000" fill="hold"/>
                                        <p:tgtEl>
                                          <p:spTgt spid="8208"/>
                                        </p:tgtEl>
                                        <p:attrNameLst>
                                          <p:attrName>ppt_h</p:attrName>
                                        </p:attrNameLst>
                                      </p:cBhvr>
                                      <p:tavLst>
                                        <p:tav tm="0">
                                          <p:val>
                                            <p:strVal val="#ppt_h"/>
                                          </p:val>
                                        </p:tav>
                                        <p:tav tm="100000">
                                          <p:val>
                                            <p:strVal val="#ppt_h"/>
                                          </p:val>
                                        </p:tav>
                                      </p:tavLst>
                                    </p:anim>
                                    <p:animEffect transition="in" filter="fade">
                                      <p:cBhvr>
                                        <p:cTn id="98" dur="1000"/>
                                        <p:tgtEl>
                                          <p:spTgt spid="8208"/>
                                        </p:tgtEl>
                                      </p:cBhvr>
                                    </p:animEffect>
                                  </p:childTnLst>
                                  <p:subTnLst>
                                    <p:audio>
                                      <p:cMediaNode>
                                        <p:cTn display="0" masterRel="sameClick">
                                          <p:stCondLst>
                                            <p:cond evt="begin" delay="0">
                                              <p:tn val="94"/>
                                            </p:cond>
                                          </p:stCondLst>
                                          <p:endCondLst>
                                            <p:cond evt="onStopAudio" delay="0">
                                              <p:tgtEl>
                                                <p:sldTgt/>
                                              </p:tgtEl>
                                            </p:cond>
                                          </p:endCondLst>
                                        </p:cTn>
                                        <p:tgtEl>
                                          <p:sndTgt r:embed="rId2" name="applause.wav"/>
                                        </p:tgtEl>
                                      </p:cMediaNode>
                                    </p:audio>
                                  </p:subTnLst>
                                </p:cTn>
                              </p:par>
                            </p:childTnLst>
                          </p:cTn>
                        </p:par>
                        <p:par>
                          <p:cTn id="99" fill="hold" nodeType="afterGroup">
                            <p:stCondLst>
                              <p:cond delay="6000"/>
                            </p:stCondLst>
                            <p:childTnLst>
                              <p:par>
                                <p:cTn id="100" presetID="23" presetClass="entr" presetSubtype="16" fill="hold" grpId="0" nodeType="afterEffect">
                                  <p:stCondLst>
                                    <p:cond delay="0"/>
                                  </p:stCondLst>
                                  <p:childTnLst>
                                    <p:set>
                                      <p:cBhvr>
                                        <p:cTn id="101" dur="1" fill="hold">
                                          <p:stCondLst>
                                            <p:cond delay="0"/>
                                          </p:stCondLst>
                                        </p:cTn>
                                        <p:tgtEl>
                                          <p:spTgt spid="8210"/>
                                        </p:tgtEl>
                                        <p:attrNameLst>
                                          <p:attrName>style.visibility</p:attrName>
                                        </p:attrNameLst>
                                      </p:cBhvr>
                                      <p:to>
                                        <p:strVal val="visible"/>
                                      </p:to>
                                    </p:set>
                                    <p:anim calcmode="lin" valueType="num">
                                      <p:cBhvr>
                                        <p:cTn id="102" dur="1000" fill="hold"/>
                                        <p:tgtEl>
                                          <p:spTgt spid="8210"/>
                                        </p:tgtEl>
                                        <p:attrNameLst>
                                          <p:attrName>ppt_w</p:attrName>
                                        </p:attrNameLst>
                                      </p:cBhvr>
                                      <p:tavLst>
                                        <p:tav tm="0">
                                          <p:val>
                                            <p:fltVal val="0"/>
                                          </p:val>
                                        </p:tav>
                                        <p:tav tm="100000">
                                          <p:val>
                                            <p:strVal val="#ppt_w"/>
                                          </p:val>
                                        </p:tav>
                                      </p:tavLst>
                                    </p:anim>
                                    <p:anim calcmode="lin" valueType="num">
                                      <p:cBhvr>
                                        <p:cTn id="103" dur="1000" fill="hold"/>
                                        <p:tgtEl>
                                          <p:spTgt spid="8210"/>
                                        </p:tgtEl>
                                        <p:attrNameLst>
                                          <p:attrName>ppt_h</p:attrName>
                                        </p:attrNameLst>
                                      </p:cBhvr>
                                      <p:tavLst>
                                        <p:tav tm="0">
                                          <p:val>
                                            <p:fltVal val="0"/>
                                          </p:val>
                                        </p:tav>
                                        <p:tav tm="100000">
                                          <p:val>
                                            <p:strVal val="#ppt_h"/>
                                          </p:val>
                                        </p:tav>
                                      </p:tavLst>
                                    </p:anim>
                                  </p:childTnLst>
                                </p:cTn>
                              </p:par>
                            </p:childTnLst>
                          </p:cTn>
                        </p:par>
                        <p:par>
                          <p:cTn id="104" fill="hold" nodeType="afterGroup">
                            <p:stCondLst>
                              <p:cond delay="7000"/>
                            </p:stCondLst>
                            <p:childTnLst>
                              <p:par>
                                <p:cTn id="105" presetID="21" presetClass="emph" presetSubtype="0" repeatCount="indefinite" fill="hold" grpId="1" nodeType="afterEffect">
                                  <p:stCondLst>
                                    <p:cond delay="0"/>
                                  </p:stCondLst>
                                  <p:childTnLst>
                                    <p:animClr clrSpc="hsl" dir="cw">
                                      <p:cBhvr override="childStyle">
                                        <p:cTn id="106" dur="1000" fill="hold"/>
                                        <p:tgtEl>
                                          <p:spTgt spid="8210"/>
                                        </p:tgtEl>
                                        <p:attrNameLst>
                                          <p:attrName>style.color</p:attrName>
                                        </p:attrNameLst>
                                      </p:cBhvr>
                                      <p:by>
                                        <p:hsl h="7200000" s="0" l="0"/>
                                      </p:by>
                                    </p:animClr>
                                    <p:animClr clrSpc="hsl" dir="cw">
                                      <p:cBhvr>
                                        <p:cTn id="107" dur="1000" fill="hold"/>
                                        <p:tgtEl>
                                          <p:spTgt spid="8210"/>
                                        </p:tgtEl>
                                        <p:attrNameLst>
                                          <p:attrName>fillcolor</p:attrName>
                                        </p:attrNameLst>
                                      </p:cBhvr>
                                      <p:by>
                                        <p:hsl h="7200000" s="0" l="0"/>
                                      </p:by>
                                    </p:animClr>
                                    <p:animClr clrSpc="hsl" dir="cw">
                                      <p:cBhvr>
                                        <p:cTn id="108" dur="1000" fill="hold"/>
                                        <p:tgtEl>
                                          <p:spTgt spid="8210"/>
                                        </p:tgtEl>
                                        <p:attrNameLst>
                                          <p:attrName>stroke.color</p:attrName>
                                        </p:attrNameLst>
                                      </p:cBhvr>
                                      <p:by>
                                        <p:hsl h="7200000" s="0" l="0"/>
                                      </p:by>
                                    </p:animClr>
                                    <p:set>
                                      <p:cBhvr>
                                        <p:cTn id="109" dur="1000" fill="hold"/>
                                        <p:tgtEl>
                                          <p:spTgt spid="8210"/>
                                        </p:tgtEl>
                                        <p:attrNameLst>
                                          <p:attrName>fill.type</p:attrName>
                                        </p:attrNameLst>
                                      </p:cBhvr>
                                      <p:to>
                                        <p:strVal val="solid"/>
                                      </p:to>
                                    </p:set>
                                  </p:childTnLst>
                                </p:cTn>
                              </p:par>
                            </p:childTnLst>
                          </p:cTn>
                        </p:par>
                      </p:childTnLst>
                    </p:cTn>
                  </p:par>
                  <p:par>
                    <p:cTn id="110" fill="hold" nodeType="clickPar">
                      <p:stCondLst>
                        <p:cond delay="indefinite"/>
                      </p:stCondLst>
                      <p:childTnLst>
                        <p:par>
                          <p:cTn id="111" fill="hold" nodeType="withGroup">
                            <p:stCondLst>
                              <p:cond delay="0"/>
                            </p:stCondLst>
                            <p:childTnLst>
                              <p:par>
                                <p:cTn id="112" presetID="23" presetClass="entr" presetSubtype="16" fill="hold" grpId="0" nodeType="clickEffect">
                                  <p:stCondLst>
                                    <p:cond delay="0"/>
                                  </p:stCondLst>
                                  <p:childTnLst>
                                    <p:set>
                                      <p:cBhvr>
                                        <p:cTn id="113" dur="1" fill="hold">
                                          <p:stCondLst>
                                            <p:cond delay="0"/>
                                          </p:stCondLst>
                                        </p:cTn>
                                        <p:tgtEl>
                                          <p:spTgt spid="8217"/>
                                        </p:tgtEl>
                                        <p:attrNameLst>
                                          <p:attrName>style.visibility</p:attrName>
                                        </p:attrNameLst>
                                      </p:cBhvr>
                                      <p:to>
                                        <p:strVal val="visible"/>
                                      </p:to>
                                    </p:set>
                                    <p:anim calcmode="lin" valueType="num">
                                      <p:cBhvr>
                                        <p:cTn id="114" dur="2000" fill="hold"/>
                                        <p:tgtEl>
                                          <p:spTgt spid="8217"/>
                                        </p:tgtEl>
                                        <p:attrNameLst>
                                          <p:attrName>ppt_w</p:attrName>
                                        </p:attrNameLst>
                                      </p:cBhvr>
                                      <p:tavLst>
                                        <p:tav tm="0">
                                          <p:val>
                                            <p:fltVal val="0"/>
                                          </p:val>
                                        </p:tav>
                                        <p:tav tm="100000">
                                          <p:val>
                                            <p:strVal val="#ppt_w"/>
                                          </p:val>
                                        </p:tav>
                                      </p:tavLst>
                                    </p:anim>
                                    <p:anim calcmode="lin" valueType="num">
                                      <p:cBhvr>
                                        <p:cTn id="115" dur="2000" fill="hold"/>
                                        <p:tgtEl>
                                          <p:spTgt spid="8217"/>
                                        </p:tgtEl>
                                        <p:attrNameLst>
                                          <p:attrName>ppt_h</p:attrName>
                                        </p:attrNameLst>
                                      </p:cBhvr>
                                      <p:tavLst>
                                        <p:tav tm="0">
                                          <p:val>
                                            <p:fltVal val="0"/>
                                          </p:val>
                                        </p:tav>
                                        <p:tav tm="100000">
                                          <p:val>
                                            <p:strVal val="#ppt_h"/>
                                          </p:val>
                                        </p:tav>
                                      </p:tavLst>
                                    </p:anim>
                                  </p:childTnLst>
                                </p:cTn>
                              </p:par>
                            </p:childTnLst>
                          </p:cTn>
                        </p:par>
                        <p:par>
                          <p:cTn id="116" fill="hold" nodeType="afterGroup">
                            <p:stCondLst>
                              <p:cond delay="2000"/>
                            </p:stCondLst>
                            <p:childTnLst>
                              <p:par>
                                <p:cTn id="117" presetID="10" presetClass="exit" presetSubtype="0" fill="hold" nodeType="afterEffect">
                                  <p:stCondLst>
                                    <p:cond delay="0"/>
                                  </p:stCondLst>
                                  <p:childTnLst>
                                    <p:animEffect transition="out" filter="fade">
                                      <p:cBhvr>
                                        <p:cTn id="118" dur="500"/>
                                        <p:tgtEl>
                                          <p:spTgt spid="8216"/>
                                        </p:tgtEl>
                                      </p:cBhvr>
                                    </p:animEffect>
                                    <p:set>
                                      <p:cBhvr>
                                        <p:cTn id="119" dur="1" fill="hold">
                                          <p:stCondLst>
                                            <p:cond delay="499"/>
                                          </p:stCondLst>
                                        </p:cTn>
                                        <p:tgtEl>
                                          <p:spTgt spid="8216"/>
                                        </p:tgtEl>
                                        <p:attrNameLst>
                                          <p:attrName>style.visibility</p:attrName>
                                        </p:attrNameLst>
                                      </p:cBhvr>
                                      <p:to>
                                        <p:strVal val="hidden"/>
                                      </p:to>
                                    </p:set>
                                  </p:childTnLst>
                                </p:cTn>
                              </p:par>
                            </p:childTnLst>
                          </p:cTn>
                        </p:par>
                        <p:par>
                          <p:cTn id="120" fill="hold" nodeType="afterGroup">
                            <p:stCondLst>
                              <p:cond delay="2500"/>
                            </p:stCondLst>
                            <p:childTnLst>
                              <p:par>
                                <p:cTn id="121" presetID="10" presetClass="exit" presetSubtype="0" fill="hold" grpId="2" nodeType="afterEffect">
                                  <p:stCondLst>
                                    <p:cond delay="0"/>
                                  </p:stCondLst>
                                  <p:childTnLst>
                                    <p:animEffect transition="out" filter="fade">
                                      <p:cBhvr>
                                        <p:cTn id="122" dur="500"/>
                                        <p:tgtEl>
                                          <p:spTgt spid="8210"/>
                                        </p:tgtEl>
                                      </p:cBhvr>
                                    </p:animEffect>
                                    <p:set>
                                      <p:cBhvr>
                                        <p:cTn id="123" dur="1" fill="hold">
                                          <p:stCondLst>
                                            <p:cond delay="499"/>
                                          </p:stCondLst>
                                        </p:cTn>
                                        <p:tgtEl>
                                          <p:spTgt spid="82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200" grpId="0" animBg="1"/>
      <p:bldP spid="8201" grpId="0" animBg="1"/>
      <p:bldP spid="8202" grpId="0" animBg="1"/>
      <p:bldP spid="8203" grpId="0" animBg="1"/>
      <p:bldP spid="8204" grpId="0" animBg="1"/>
      <p:bldP spid="8205" grpId="0" animBg="1"/>
      <p:bldP spid="8206" grpId="0" animBg="1"/>
      <p:bldP spid="8207" grpId="0" animBg="1"/>
      <p:bldP spid="8208" grpId="0" animBg="1"/>
      <p:bldP spid="8209" grpId="0" animBg="1"/>
      <p:bldP spid="8209" grpId="1" animBg="1"/>
      <p:bldP spid="8210" grpId="0" animBg="1"/>
      <p:bldP spid="8210" grpId="1" animBg="1"/>
      <p:bldP spid="8210" grpId="2" animBg="1"/>
      <p:bldP spid="8211" grpId="0" animBg="1"/>
      <p:bldP spid="8213" grpId="0" animBg="1"/>
      <p:bldP spid="82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Freeform 20" descr="Brown marble"/>
          <p:cNvSpPr>
            <a:spLocks/>
          </p:cNvSpPr>
          <p:nvPr/>
        </p:nvSpPr>
        <p:spPr bwMode="auto">
          <a:xfrm>
            <a:off x="5257800" y="381000"/>
            <a:ext cx="4648200" cy="5562600"/>
          </a:xfrm>
          <a:custGeom>
            <a:avLst/>
            <a:gdLst>
              <a:gd name="T0" fmla="*/ 0 w 1056"/>
              <a:gd name="T1" fmla="*/ 0 h 1920"/>
              <a:gd name="T2" fmla="*/ 0 w 1056"/>
              <a:gd name="T3" fmla="*/ 2147483646 h 1920"/>
              <a:gd name="T4" fmla="*/ 2147483646 w 1056"/>
              <a:gd name="T5" fmla="*/ 2147483646 h 1920"/>
              <a:gd name="T6" fmla="*/ 2147483646 w 1056"/>
              <a:gd name="T7" fmla="*/ 2147483646 h 1920"/>
              <a:gd name="T8" fmla="*/ 0 w 1056"/>
              <a:gd name="T9" fmla="*/ 0 h 19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56" h="1920">
                <a:moveTo>
                  <a:pt x="0" y="0"/>
                </a:moveTo>
                <a:lnTo>
                  <a:pt x="0" y="816"/>
                </a:lnTo>
                <a:lnTo>
                  <a:pt x="1056" y="1920"/>
                </a:lnTo>
                <a:lnTo>
                  <a:pt x="1056" y="1104"/>
                </a:lnTo>
                <a:lnTo>
                  <a:pt x="0" y="0"/>
                </a:lnTo>
                <a:close/>
              </a:path>
            </a:pathLst>
          </a:custGeom>
          <a:blipFill dpi="0" rotWithShape="1">
            <a:blip r:embed="rId2"/>
            <a:srcRect/>
            <a:tile tx="0" ty="0" sx="100000" sy="100000" flip="none" algn="tl"/>
          </a:blipFill>
          <a:ln w="9525">
            <a:round/>
            <a:headEnd/>
            <a:tailEnd/>
          </a:ln>
          <a:effectLst/>
          <a:scene3d>
            <a:camera prst="legacyPerspectiveFront">
              <a:rot lat="1500000" lon="1500000" rev="0"/>
            </a:camera>
            <a:lightRig rig="legacyFlat2" dir="b"/>
          </a:scene3d>
          <a:sp3d extrusionH="430200" prstMaterial="legacyMatte">
            <a:bevelT w="13500" h="13500" prst="angle"/>
            <a:bevelB w="13500" h="13500" prst="angle"/>
            <a:extrusionClr>
              <a:srgbClr val="663300"/>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vi-VN"/>
          </a:p>
        </p:txBody>
      </p:sp>
      <p:sp>
        <p:nvSpPr>
          <p:cNvPr id="33813" name="Arc 21"/>
          <p:cNvSpPr>
            <a:spLocks/>
          </p:cNvSpPr>
          <p:nvPr/>
        </p:nvSpPr>
        <p:spPr bwMode="auto">
          <a:xfrm rot="235554" flipH="1">
            <a:off x="7086600" y="2098676"/>
            <a:ext cx="1676400" cy="1806575"/>
          </a:xfrm>
          <a:custGeom>
            <a:avLst/>
            <a:gdLst>
              <a:gd name="T0" fmla="*/ 103947278 w 21600"/>
              <a:gd name="T1" fmla="*/ 0 h 25645"/>
              <a:gd name="T2" fmla="*/ 105441136 w 21600"/>
              <a:gd name="T3" fmla="*/ 127265090 h 25645"/>
              <a:gd name="T4" fmla="*/ 0 w 21600"/>
              <a:gd name="T5" fmla="*/ 64463767 h 25645"/>
              <a:gd name="T6" fmla="*/ 0 60000 65536"/>
              <a:gd name="T7" fmla="*/ 0 60000 65536"/>
              <a:gd name="T8" fmla="*/ 0 60000 65536"/>
            </a:gdLst>
            <a:ahLst/>
            <a:cxnLst>
              <a:cxn ang="T6">
                <a:pos x="T0" y="T1"/>
              </a:cxn>
              <a:cxn ang="T7">
                <a:pos x="T2" y="T3"/>
              </a:cxn>
              <a:cxn ang="T8">
                <a:pos x="T4" y="T5"/>
              </a:cxn>
            </a:cxnLst>
            <a:rect l="0" t="0" r="r" b="b"/>
            <a:pathLst>
              <a:path w="21600" h="25645" fill="none" extrusionOk="0">
                <a:moveTo>
                  <a:pt x="17257" y="-1"/>
                </a:moveTo>
                <a:cubicBezTo>
                  <a:pt x="20075" y="3744"/>
                  <a:pt x="21600" y="8303"/>
                  <a:pt x="21600" y="12990"/>
                </a:cubicBezTo>
                <a:cubicBezTo>
                  <a:pt x="21600" y="17534"/>
                  <a:pt x="20166" y="21962"/>
                  <a:pt x="17504" y="25644"/>
                </a:cubicBezTo>
              </a:path>
              <a:path w="21600" h="25645" stroke="0" extrusionOk="0">
                <a:moveTo>
                  <a:pt x="17257" y="-1"/>
                </a:moveTo>
                <a:cubicBezTo>
                  <a:pt x="20075" y="3744"/>
                  <a:pt x="21600" y="8303"/>
                  <a:pt x="21600" y="12990"/>
                </a:cubicBezTo>
                <a:cubicBezTo>
                  <a:pt x="21600" y="17534"/>
                  <a:pt x="20166" y="21962"/>
                  <a:pt x="17504" y="25644"/>
                </a:cubicBezTo>
                <a:lnTo>
                  <a:pt x="0" y="12990"/>
                </a:lnTo>
                <a:lnTo>
                  <a:pt x="17257" y="-1"/>
                </a:lnTo>
                <a:close/>
              </a:path>
            </a:pathLst>
          </a:custGeom>
          <a:noFill/>
          <a:ln w="1905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814" name="Arc 22"/>
          <p:cNvSpPr>
            <a:spLocks/>
          </p:cNvSpPr>
          <p:nvPr/>
        </p:nvSpPr>
        <p:spPr bwMode="auto">
          <a:xfrm rot="235554" flipH="1">
            <a:off x="7239000" y="2105026"/>
            <a:ext cx="1676400" cy="1806575"/>
          </a:xfrm>
          <a:custGeom>
            <a:avLst/>
            <a:gdLst>
              <a:gd name="T0" fmla="*/ 103947278 w 21600"/>
              <a:gd name="T1" fmla="*/ 0 h 25645"/>
              <a:gd name="T2" fmla="*/ 105441136 w 21600"/>
              <a:gd name="T3" fmla="*/ 127265090 h 25645"/>
              <a:gd name="T4" fmla="*/ 0 w 21600"/>
              <a:gd name="T5" fmla="*/ 64463767 h 25645"/>
              <a:gd name="T6" fmla="*/ 0 60000 65536"/>
              <a:gd name="T7" fmla="*/ 0 60000 65536"/>
              <a:gd name="T8" fmla="*/ 0 60000 65536"/>
            </a:gdLst>
            <a:ahLst/>
            <a:cxnLst>
              <a:cxn ang="T6">
                <a:pos x="T0" y="T1"/>
              </a:cxn>
              <a:cxn ang="T7">
                <a:pos x="T2" y="T3"/>
              </a:cxn>
              <a:cxn ang="T8">
                <a:pos x="T4" y="T5"/>
              </a:cxn>
            </a:cxnLst>
            <a:rect l="0" t="0" r="r" b="b"/>
            <a:pathLst>
              <a:path w="21600" h="25645" fill="none" extrusionOk="0">
                <a:moveTo>
                  <a:pt x="17257" y="-1"/>
                </a:moveTo>
                <a:cubicBezTo>
                  <a:pt x="20075" y="3744"/>
                  <a:pt x="21600" y="8303"/>
                  <a:pt x="21600" y="12990"/>
                </a:cubicBezTo>
                <a:cubicBezTo>
                  <a:pt x="21600" y="17534"/>
                  <a:pt x="20166" y="21962"/>
                  <a:pt x="17504" y="25644"/>
                </a:cubicBezTo>
              </a:path>
              <a:path w="21600" h="25645" stroke="0" extrusionOk="0">
                <a:moveTo>
                  <a:pt x="17257" y="-1"/>
                </a:moveTo>
                <a:cubicBezTo>
                  <a:pt x="20075" y="3744"/>
                  <a:pt x="21600" y="8303"/>
                  <a:pt x="21600" y="12990"/>
                </a:cubicBezTo>
                <a:cubicBezTo>
                  <a:pt x="21600" y="17534"/>
                  <a:pt x="20166" y="21962"/>
                  <a:pt x="17504" y="25644"/>
                </a:cubicBezTo>
                <a:lnTo>
                  <a:pt x="0" y="12990"/>
                </a:lnTo>
                <a:lnTo>
                  <a:pt x="17257" y="-1"/>
                </a:lnTo>
                <a:close/>
              </a:path>
            </a:pathLst>
          </a:custGeom>
          <a:noFill/>
          <a:ln w="1905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3815" name="Arc 23"/>
          <p:cNvSpPr>
            <a:spLocks/>
          </p:cNvSpPr>
          <p:nvPr/>
        </p:nvSpPr>
        <p:spPr bwMode="auto">
          <a:xfrm rot="235554" flipH="1">
            <a:off x="7391400" y="2057401"/>
            <a:ext cx="1676400" cy="1806575"/>
          </a:xfrm>
          <a:custGeom>
            <a:avLst/>
            <a:gdLst>
              <a:gd name="T0" fmla="*/ 103947278 w 21600"/>
              <a:gd name="T1" fmla="*/ 0 h 25645"/>
              <a:gd name="T2" fmla="*/ 105441136 w 21600"/>
              <a:gd name="T3" fmla="*/ 127265090 h 25645"/>
              <a:gd name="T4" fmla="*/ 0 w 21600"/>
              <a:gd name="T5" fmla="*/ 64463767 h 25645"/>
              <a:gd name="T6" fmla="*/ 0 60000 65536"/>
              <a:gd name="T7" fmla="*/ 0 60000 65536"/>
              <a:gd name="T8" fmla="*/ 0 60000 65536"/>
            </a:gdLst>
            <a:ahLst/>
            <a:cxnLst>
              <a:cxn ang="T6">
                <a:pos x="T0" y="T1"/>
              </a:cxn>
              <a:cxn ang="T7">
                <a:pos x="T2" y="T3"/>
              </a:cxn>
              <a:cxn ang="T8">
                <a:pos x="T4" y="T5"/>
              </a:cxn>
            </a:cxnLst>
            <a:rect l="0" t="0" r="r" b="b"/>
            <a:pathLst>
              <a:path w="21600" h="25645" fill="none" extrusionOk="0">
                <a:moveTo>
                  <a:pt x="17257" y="-1"/>
                </a:moveTo>
                <a:cubicBezTo>
                  <a:pt x="20075" y="3744"/>
                  <a:pt x="21600" y="8303"/>
                  <a:pt x="21600" y="12990"/>
                </a:cubicBezTo>
                <a:cubicBezTo>
                  <a:pt x="21600" y="17534"/>
                  <a:pt x="20166" y="21962"/>
                  <a:pt x="17504" y="25644"/>
                </a:cubicBezTo>
              </a:path>
              <a:path w="21600" h="25645" stroke="0" extrusionOk="0">
                <a:moveTo>
                  <a:pt x="17257" y="-1"/>
                </a:moveTo>
                <a:cubicBezTo>
                  <a:pt x="20075" y="3744"/>
                  <a:pt x="21600" y="8303"/>
                  <a:pt x="21600" y="12990"/>
                </a:cubicBezTo>
                <a:cubicBezTo>
                  <a:pt x="21600" y="17534"/>
                  <a:pt x="20166" y="21962"/>
                  <a:pt x="17504" y="25644"/>
                </a:cubicBezTo>
                <a:lnTo>
                  <a:pt x="0" y="12990"/>
                </a:lnTo>
                <a:lnTo>
                  <a:pt x="17257" y="-1"/>
                </a:lnTo>
                <a:close/>
              </a:path>
            </a:pathLst>
          </a:custGeom>
          <a:noFill/>
          <a:ln w="19050">
            <a:solidFill>
              <a:srgbClr val="00008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13318" name="Picture 28" descr="j02986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7001" y="2514600"/>
            <a:ext cx="345757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21" name="Oval 29"/>
          <p:cNvSpPr>
            <a:spLocks noChangeArrowheads="1"/>
          </p:cNvSpPr>
          <p:nvPr/>
        </p:nvSpPr>
        <p:spPr bwMode="auto">
          <a:xfrm>
            <a:off x="3281363" y="2209800"/>
            <a:ext cx="1524000" cy="1524000"/>
          </a:xfrm>
          <a:prstGeom prst="ellipse">
            <a:avLst/>
          </a:prstGeom>
          <a:noFill/>
          <a:ln w="9525" cap="rnd" algn="ctr">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SzPct val="200000"/>
              <a:defRPr sz="2400" b="1">
                <a:solidFill>
                  <a:srgbClr val="336699"/>
                </a:solidFill>
                <a:latin typeface="Tahoma" panose="020B0604030504040204" pitchFamily="34" charset="0"/>
              </a:defRPr>
            </a:lvl1pPr>
            <a:lvl2pPr marL="742950" indent="-285750">
              <a:spcBef>
                <a:spcPct val="20000"/>
              </a:spcBef>
              <a:buSzPct val="200000"/>
              <a:defRPr sz="2000" b="1">
                <a:solidFill>
                  <a:srgbClr val="336699"/>
                </a:solidFill>
                <a:latin typeface="Tahoma" panose="020B0604030504040204" pitchFamily="34" charset="0"/>
              </a:defRPr>
            </a:lvl2pPr>
            <a:lvl3pPr marL="1143000" indent="-228600">
              <a:spcBef>
                <a:spcPct val="20000"/>
              </a:spcBef>
              <a:buSzPct val="200000"/>
              <a:defRPr b="1">
                <a:solidFill>
                  <a:srgbClr val="336699"/>
                </a:solidFill>
                <a:latin typeface="Tahoma" panose="020B0604030504040204" pitchFamily="34" charset="0"/>
              </a:defRPr>
            </a:lvl3pPr>
            <a:lvl4pPr marL="1600200" indent="-228600">
              <a:spcBef>
                <a:spcPct val="20000"/>
              </a:spcBef>
              <a:buSzPct val="200000"/>
              <a:defRPr sz="1600" b="1">
                <a:solidFill>
                  <a:srgbClr val="336699"/>
                </a:solidFill>
                <a:latin typeface="Tahoma" panose="020B0604030504040204" pitchFamily="34" charset="0"/>
              </a:defRPr>
            </a:lvl4pPr>
            <a:lvl5pPr marL="2057400" indent="-228600">
              <a:spcBef>
                <a:spcPct val="20000"/>
              </a:spcBef>
              <a:buSzPct val="200000"/>
              <a:defRPr sz="1600" b="1">
                <a:solidFill>
                  <a:srgbClr val="336699"/>
                </a:solidFill>
                <a:latin typeface="Tahoma" panose="020B0604030504040204" pitchFamily="34" charset="0"/>
              </a:defRPr>
            </a:lvl5pPr>
            <a:lvl6pPr marL="2514600" indent="-228600" eaLnBrk="0" fontAlgn="base" hangingPunct="0">
              <a:spcBef>
                <a:spcPct val="20000"/>
              </a:spcBef>
              <a:spcAft>
                <a:spcPct val="0"/>
              </a:spcAft>
              <a:buSzPct val="200000"/>
              <a:defRPr sz="1600" b="1">
                <a:solidFill>
                  <a:srgbClr val="336699"/>
                </a:solidFill>
                <a:latin typeface="Tahoma" panose="020B0604030504040204" pitchFamily="34" charset="0"/>
              </a:defRPr>
            </a:lvl6pPr>
            <a:lvl7pPr marL="2971800" indent="-228600" eaLnBrk="0" fontAlgn="base" hangingPunct="0">
              <a:spcBef>
                <a:spcPct val="20000"/>
              </a:spcBef>
              <a:spcAft>
                <a:spcPct val="0"/>
              </a:spcAft>
              <a:buSzPct val="200000"/>
              <a:defRPr sz="1600" b="1">
                <a:solidFill>
                  <a:srgbClr val="336699"/>
                </a:solidFill>
                <a:latin typeface="Tahoma" panose="020B0604030504040204" pitchFamily="34" charset="0"/>
              </a:defRPr>
            </a:lvl7pPr>
            <a:lvl8pPr marL="3429000" indent="-228600" eaLnBrk="0" fontAlgn="base" hangingPunct="0">
              <a:spcBef>
                <a:spcPct val="20000"/>
              </a:spcBef>
              <a:spcAft>
                <a:spcPct val="0"/>
              </a:spcAft>
              <a:buSzPct val="200000"/>
              <a:defRPr sz="1600" b="1">
                <a:solidFill>
                  <a:srgbClr val="336699"/>
                </a:solidFill>
                <a:latin typeface="Tahoma" panose="020B0604030504040204" pitchFamily="34" charset="0"/>
              </a:defRPr>
            </a:lvl8pPr>
            <a:lvl9pPr marL="3886200" indent="-228600" eaLnBrk="0" fontAlgn="base" hangingPunct="0">
              <a:spcBef>
                <a:spcPct val="20000"/>
              </a:spcBef>
              <a:spcAft>
                <a:spcPct val="0"/>
              </a:spcAft>
              <a:buSzPct val="200000"/>
              <a:defRPr sz="1600" b="1">
                <a:solidFill>
                  <a:srgbClr val="336699"/>
                </a:solidFill>
                <a:latin typeface="Tahoma" panose="020B0604030504040204" pitchFamily="34" charset="0"/>
              </a:defRPr>
            </a:lvl9pPr>
          </a:lstStyle>
          <a:p>
            <a:pPr algn="ctr" eaLnBrk="1" hangingPunct="1">
              <a:spcBef>
                <a:spcPct val="0"/>
              </a:spcBef>
              <a:buSzTx/>
            </a:pPr>
            <a:endParaRPr lang="vi-VN" altLang="vi-VN" sz="2800" b="0">
              <a:solidFill>
                <a:schemeClr val="tx1"/>
              </a:solidFill>
              <a:latin typeface="VNI-Times" pitchFamily="2" charset="0"/>
            </a:endParaRPr>
          </a:p>
        </p:txBody>
      </p:sp>
      <p:sp>
        <p:nvSpPr>
          <p:cNvPr id="33822" name="Text Box 30"/>
          <p:cNvSpPr txBox="1">
            <a:spLocks noChangeArrowheads="1"/>
          </p:cNvSpPr>
          <p:nvPr/>
        </p:nvSpPr>
        <p:spPr bwMode="auto">
          <a:xfrm>
            <a:off x="993826" y="6055186"/>
            <a:ext cx="10043160" cy="646331"/>
          </a:xfrm>
          <a:prstGeom prst="rect">
            <a:avLst/>
          </a:prstGeom>
          <a:solidFill>
            <a:schemeClr val="bg2"/>
          </a:solidFill>
          <a:ln>
            <a:noFill/>
          </a:ln>
          <a:effectLst/>
          <a:extLst/>
        </p:spPr>
        <p:txBody>
          <a:bodyPr wrap="square">
            <a:spAutoFit/>
          </a:bodyPr>
          <a:lstStyle>
            <a:lvl1pPr>
              <a:spcBef>
                <a:spcPct val="20000"/>
              </a:spcBef>
              <a:buSzPct val="200000"/>
              <a:defRPr sz="2400" b="1">
                <a:solidFill>
                  <a:srgbClr val="336699"/>
                </a:solidFill>
                <a:latin typeface="Tahoma" panose="020B0604030504040204" pitchFamily="34" charset="0"/>
              </a:defRPr>
            </a:lvl1pPr>
            <a:lvl2pPr marL="742950" indent="-285750">
              <a:spcBef>
                <a:spcPct val="20000"/>
              </a:spcBef>
              <a:buSzPct val="200000"/>
              <a:defRPr sz="2000" b="1">
                <a:solidFill>
                  <a:srgbClr val="336699"/>
                </a:solidFill>
                <a:latin typeface="Tahoma" panose="020B0604030504040204" pitchFamily="34" charset="0"/>
              </a:defRPr>
            </a:lvl2pPr>
            <a:lvl3pPr marL="1143000" indent="-228600">
              <a:spcBef>
                <a:spcPct val="20000"/>
              </a:spcBef>
              <a:buSzPct val="200000"/>
              <a:defRPr b="1">
                <a:solidFill>
                  <a:srgbClr val="336699"/>
                </a:solidFill>
                <a:latin typeface="Tahoma" panose="020B0604030504040204" pitchFamily="34" charset="0"/>
              </a:defRPr>
            </a:lvl3pPr>
            <a:lvl4pPr marL="1600200" indent="-228600">
              <a:spcBef>
                <a:spcPct val="20000"/>
              </a:spcBef>
              <a:buSzPct val="200000"/>
              <a:defRPr sz="1600" b="1">
                <a:solidFill>
                  <a:srgbClr val="336699"/>
                </a:solidFill>
                <a:latin typeface="Tahoma" panose="020B0604030504040204" pitchFamily="34" charset="0"/>
              </a:defRPr>
            </a:lvl4pPr>
            <a:lvl5pPr marL="2057400" indent="-228600">
              <a:spcBef>
                <a:spcPct val="20000"/>
              </a:spcBef>
              <a:buSzPct val="200000"/>
              <a:defRPr sz="1600" b="1">
                <a:solidFill>
                  <a:srgbClr val="336699"/>
                </a:solidFill>
                <a:latin typeface="Tahoma" panose="020B0604030504040204" pitchFamily="34" charset="0"/>
              </a:defRPr>
            </a:lvl5pPr>
            <a:lvl6pPr marL="2514600" indent="-228600" eaLnBrk="0" fontAlgn="base" hangingPunct="0">
              <a:spcBef>
                <a:spcPct val="20000"/>
              </a:spcBef>
              <a:spcAft>
                <a:spcPct val="0"/>
              </a:spcAft>
              <a:buSzPct val="200000"/>
              <a:defRPr sz="1600" b="1">
                <a:solidFill>
                  <a:srgbClr val="336699"/>
                </a:solidFill>
                <a:latin typeface="Tahoma" panose="020B0604030504040204" pitchFamily="34" charset="0"/>
              </a:defRPr>
            </a:lvl6pPr>
            <a:lvl7pPr marL="2971800" indent="-228600" eaLnBrk="0" fontAlgn="base" hangingPunct="0">
              <a:spcBef>
                <a:spcPct val="20000"/>
              </a:spcBef>
              <a:spcAft>
                <a:spcPct val="0"/>
              </a:spcAft>
              <a:buSzPct val="200000"/>
              <a:defRPr sz="1600" b="1">
                <a:solidFill>
                  <a:srgbClr val="336699"/>
                </a:solidFill>
                <a:latin typeface="Tahoma" panose="020B0604030504040204" pitchFamily="34" charset="0"/>
              </a:defRPr>
            </a:lvl7pPr>
            <a:lvl8pPr marL="3429000" indent="-228600" eaLnBrk="0" fontAlgn="base" hangingPunct="0">
              <a:spcBef>
                <a:spcPct val="20000"/>
              </a:spcBef>
              <a:spcAft>
                <a:spcPct val="0"/>
              </a:spcAft>
              <a:buSzPct val="200000"/>
              <a:defRPr sz="1600" b="1">
                <a:solidFill>
                  <a:srgbClr val="336699"/>
                </a:solidFill>
                <a:latin typeface="Tahoma" panose="020B0604030504040204" pitchFamily="34" charset="0"/>
              </a:defRPr>
            </a:lvl8pPr>
            <a:lvl9pPr marL="3886200" indent="-228600" eaLnBrk="0" fontAlgn="base" hangingPunct="0">
              <a:spcBef>
                <a:spcPct val="20000"/>
              </a:spcBef>
              <a:spcAft>
                <a:spcPct val="0"/>
              </a:spcAft>
              <a:buSzPct val="200000"/>
              <a:defRPr sz="1600" b="1">
                <a:solidFill>
                  <a:srgbClr val="336699"/>
                </a:solidFill>
                <a:latin typeface="Tahoma" panose="020B0604030504040204" pitchFamily="34" charset="0"/>
              </a:defRPr>
            </a:lvl9pPr>
          </a:lstStyle>
          <a:p>
            <a:pPr algn="ctr" eaLnBrk="1" hangingPunct="1">
              <a:spcBef>
                <a:spcPct val="50000"/>
              </a:spcBef>
              <a:buSzTx/>
            </a:pPr>
            <a:r>
              <a:rPr lang="en-US" altLang="vi-VN" sz="3600" b="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Âm</a:t>
            </a:r>
            <a:r>
              <a:rPr lang="en-US" altLang="vi-VN" sz="3600" b="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vi-VN" sz="3600" b="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dội</a:t>
            </a:r>
            <a:r>
              <a:rPr lang="en-US" altLang="vi-VN" sz="3600" b="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vi-VN" sz="3600" b="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lại</a:t>
            </a:r>
            <a:r>
              <a:rPr lang="en-US" altLang="vi-VN" sz="3600" b="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vi-VN" sz="3600" b="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khi</a:t>
            </a:r>
            <a:r>
              <a:rPr lang="en-US" altLang="vi-VN" sz="3600" b="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vi-VN" sz="3600" b="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gặp</a:t>
            </a:r>
            <a:r>
              <a:rPr lang="en-US" altLang="vi-VN" sz="3600" b="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vi-VN" sz="3600" b="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mặt</a:t>
            </a:r>
            <a:r>
              <a:rPr lang="en-US" altLang="vi-VN" sz="3600" b="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vi-VN" sz="3600" b="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chắn</a:t>
            </a:r>
            <a:r>
              <a:rPr lang="en-US" altLang="vi-VN" sz="3600" b="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vi-VN" sz="3600" b="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được</a:t>
            </a:r>
            <a:r>
              <a:rPr lang="en-US" altLang="vi-VN" sz="3600" b="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vi-VN" sz="3600" b="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gọi</a:t>
            </a:r>
            <a:r>
              <a:rPr lang="en-US" altLang="vi-VN" sz="3600" b="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vi-VN" sz="3600" b="0" dirty="0" err="1" smtClean="0">
                <a:solidFill>
                  <a:schemeClr val="tx1"/>
                </a:solidFill>
                <a:latin typeface="Calibri" panose="020F0502020204030204" pitchFamily="34" charset="0"/>
                <a:ea typeface="Calibri" panose="020F0502020204030204" pitchFamily="34" charset="0"/>
                <a:cs typeface="Calibri" panose="020F0502020204030204" pitchFamily="34" charset="0"/>
              </a:rPr>
              <a:t>là</a:t>
            </a:r>
            <a:r>
              <a:rPr lang="en-US" altLang="vi-VN" sz="3600" b="0" dirty="0" smtClean="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altLang="vi-VN" sz="3600"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âm</a:t>
            </a:r>
            <a:r>
              <a:rPr lang="en-US" altLang="vi-VN"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altLang="vi-VN" sz="3600"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phản</a:t>
            </a:r>
            <a:r>
              <a:rPr lang="en-US" altLang="vi-VN" sz="3600"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altLang="vi-VN" sz="3600" dirty="0" err="1" smtClean="0">
                <a:solidFill>
                  <a:srgbClr val="FF0000"/>
                </a:solidFill>
                <a:latin typeface="Calibri" panose="020F0502020204030204" pitchFamily="34" charset="0"/>
                <a:ea typeface="Calibri" panose="020F0502020204030204" pitchFamily="34" charset="0"/>
                <a:cs typeface="Calibri" panose="020F0502020204030204" pitchFamily="34" charset="0"/>
              </a:rPr>
              <a:t>xạ</a:t>
            </a:r>
            <a:endParaRPr lang="en-US" altLang="vi-VN" sz="3600"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p:cNvSpPr txBox="1"/>
          <p:nvPr/>
        </p:nvSpPr>
        <p:spPr>
          <a:xfrm>
            <a:off x="4968306" y="2792482"/>
            <a:ext cx="2094201" cy="707886"/>
          </a:xfrm>
          <a:prstGeom prst="rect">
            <a:avLst/>
          </a:prstGeom>
          <a:noFill/>
        </p:spPr>
        <p:txBody>
          <a:bodyPr wrap="square" rtlCol="0">
            <a:spAutoFit/>
          </a:bodyPr>
          <a:lstStyle/>
          <a:p>
            <a:r>
              <a:rPr lang="vi-VN" sz="4000" dirty="0" smtClean="0"/>
              <a:t>Á !</a:t>
            </a:r>
            <a:endParaRPr lang="vi-VN" sz="4000" dirty="0"/>
          </a:p>
        </p:txBody>
      </p:sp>
    </p:spTree>
    <p:extLst>
      <p:ext uri="{BB962C8B-B14F-4D97-AF65-F5344CB8AC3E}">
        <p14:creationId xmlns:p14="http://schemas.microsoft.com/office/powerpoint/2010/main" val="2230321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2000" fill="hold"/>
                                        <p:tgtEl>
                                          <p:spTgt spid="33821"/>
                                        </p:tgtEl>
                                      </p:cBhvr>
                                      <p:by x="400000" y="400000"/>
                                    </p:animScale>
                                  </p:childTnLst>
                                </p:cTn>
                              </p:par>
                            </p:childTnLst>
                          </p:cTn>
                        </p:par>
                        <p:par>
                          <p:cTn id="13" fill="hold" nodeType="afterGroup">
                            <p:stCondLst>
                              <p:cond delay="2000"/>
                            </p:stCondLst>
                            <p:childTnLst>
                              <p:par>
                                <p:cTn id="14" presetID="1" presetClass="entr" presetSubtype="0" fill="hold" nodeType="afterEffect">
                                  <p:stCondLst>
                                    <p:cond delay="0"/>
                                  </p:stCondLst>
                                  <p:childTnLst>
                                    <p:set>
                                      <p:cBhvr>
                                        <p:cTn id="15" dur="1" fill="hold">
                                          <p:stCondLst>
                                            <p:cond delay="0"/>
                                          </p:stCondLst>
                                        </p:cTn>
                                        <p:tgtEl>
                                          <p:spTgt spid="33813"/>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33814"/>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33815"/>
                                        </p:tgtEl>
                                        <p:attrNameLst>
                                          <p:attrName>style.visibility</p:attrName>
                                        </p:attrNameLst>
                                      </p:cBhvr>
                                      <p:to>
                                        <p:strVal val="visible"/>
                                      </p:to>
                                    </p:set>
                                  </p:childTnLst>
                                </p:cTn>
                              </p:par>
                            </p:childTnLst>
                          </p:cTn>
                        </p:par>
                        <p:par>
                          <p:cTn id="20" fill="hold" nodeType="afterGroup">
                            <p:stCondLst>
                              <p:cond delay="2000"/>
                            </p:stCondLst>
                            <p:childTnLst>
                              <p:par>
                                <p:cTn id="21" presetID="35" presetClass="path" presetSubtype="0" accel="50000" decel="50000" fill="hold" nodeType="afterEffect">
                                  <p:stCondLst>
                                    <p:cond delay="0"/>
                                  </p:stCondLst>
                                  <p:childTnLst>
                                    <p:animMotion origin="layout" path="M 0 -7.12303E-7 L -0.3 -7.12303E-7 " pathEditMode="relative" rAng="0" ptsTypes="AA">
                                      <p:cBhvr>
                                        <p:cTn id="22" dur="1000" fill="hold"/>
                                        <p:tgtEl>
                                          <p:spTgt spid="33813"/>
                                        </p:tgtEl>
                                        <p:attrNameLst>
                                          <p:attrName>ppt_x</p:attrName>
                                          <p:attrName>ppt_y</p:attrName>
                                        </p:attrNameLst>
                                      </p:cBhvr>
                                      <p:rCtr x="-15000" y="0"/>
                                    </p:animMotion>
                                  </p:childTnLst>
                                </p:cTn>
                              </p:par>
                              <p:par>
                                <p:cTn id="23" presetID="35" presetClass="path" presetSubtype="0" accel="50000" decel="50000" fill="hold" nodeType="withEffect">
                                  <p:stCondLst>
                                    <p:cond delay="0"/>
                                  </p:stCondLst>
                                  <p:childTnLst>
                                    <p:animMotion origin="layout" path="M 3.33333E-6 4.21832E-6 L -0.30834 4.21832E-6 " pathEditMode="relative" rAng="0" ptsTypes="AA">
                                      <p:cBhvr>
                                        <p:cTn id="24" dur="1000" fill="hold"/>
                                        <p:tgtEl>
                                          <p:spTgt spid="33814"/>
                                        </p:tgtEl>
                                        <p:attrNameLst>
                                          <p:attrName>ppt_x</p:attrName>
                                          <p:attrName>ppt_y</p:attrName>
                                        </p:attrNameLst>
                                      </p:cBhvr>
                                      <p:rCtr x="-15417" y="0"/>
                                    </p:animMotion>
                                  </p:childTnLst>
                                </p:cTn>
                              </p:par>
                              <p:par>
                                <p:cTn id="25" presetID="35" presetClass="path" presetSubtype="0" accel="50000" decel="50000" fill="hold" nodeType="withEffect">
                                  <p:stCondLst>
                                    <p:cond delay="0"/>
                                  </p:stCondLst>
                                  <p:childTnLst>
                                    <p:animMotion origin="layout" path="M -3.33333E-6 2.23867E-6 L -0.33333 2.23867E-6 " pathEditMode="relative" rAng="0" ptsTypes="AA">
                                      <p:cBhvr>
                                        <p:cTn id="26" dur="1000" fill="hold"/>
                                        <p:tgtEl>
                                          <p:spTgt spid="33815"/>
                                        </p:tgtEl>
                                        <p:attrNameLst>
                                          <p:attrName>ppt_x</p:attrName>
                                          <p:attrName>ppt_y</p:attrName>
                                        </p:attrNameLst>
                                      </p:cBhvr>
                                      <p:rCtr x="-16667" y="0"/>
                                    </p:animMotion>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xit" presetSubtype="16" fill="hold" nodeType="clickEffect">
                                  <p:stCondLst>
                                    <p:cond delay="0"/>
                                  </p:stCondLst>
                                  <p:childTnLst>
                                    <p:animEffect transition="out" filter="box(in)">
                                      <p:cBhvr>
                                        <p:cTn id="30" dur="500"/>
                                        <p:tgtEl>
                                          <p:spTgt spid="33813"/>
                                        </p:tgtEl>
                                      </p:cBhvr>
                                    </p:animEffect>
                                    <p:set>
                                      <p:cBhvr>
                                        <p:cTn id="31" dur="1" fill="hold">
                                          <p:stCondLst>
                                            <p:cond delay="499"/>
                                          </p:stCondLst>
                                        </p:cTn>
                                        <p:tgtEl>
                                          <p:spTgt spid="33813"/>
                                        </p:tgtEl>
                                        <p:attrNameLst>
                                          <p:attrName>style.visibility</p:attrName>
                                        </p:attrNameLst>
                                      </p:cBhvr>
                                      <p:to>
                                        <p:strVal val="hidden"/>
                                      </p:to>
                                    </p:set>
                                  </p:childTnLst>
                                </p:cTn>
                              </p:par>
                              <p:par>
                                <p:cTn id="32" presetID="4" presetClass="exit" presetSubtype="16" fill="hold" nodeType="withEffect">
                                  <p:stCondLst>
                                    <p:cond delay="0"/>
                                  </p:stCondLst>
                                  <p:childTnLst>
                                    <p:animEffect transition="out" filter="box(in)">
                                      <p:cBhvr>
                                        <p:cTn id="33" dur="500"/>
                                        <p:tgtEl>
                                          <p:spTgt spid="33814"/>
                                        </p:tgtEl>
                                      </p:cBhvr>
                                    </p:animEffect>
                                    <p:set>
                                      <p:cBhvr>
                                        <p:cTn id="34" dur="1" fill="hold">
                                          <p:stCondLst>
                                            <p:cond delay="499"/>
                                          </p:stCondLst>
                                        </p:cTn>
                                        <p:tgtEl>
                                          <p:spTgt spid="33814"/>
                                        </p:tgtEl>
                                        <p:attrNameLst>
                                          <p:attrName>style.visibility</p:attrName>
                                        </p:attrNameLst>
                                      </p:cBhvr>
                                      <p:to>
                                        <p:strVal val="hidden"/>
                                      </p:to>
                                    </p:set>
                                  </p:childTnLst>
                                </p:cTn>
                              </p:par>
                              <p:par>
                                <p:cTn id="35" presetID="4" presetClass="exit" presetSubtype="16" fill="hold" nodeType="withEffect">
                                  <p:stCondLst>
                                    <p:cond delay="0"/>
                                  </p:stCondLst>
                                  <p:childTnLst>
                                    <p:animEffect transition="out" filter="box(in)">
                                      <p:cBhvr>
                                        <p:cTn id="36" dur="500"/>
                                        <p:tgtEl>
                                          <p:spTgt spid="33815"/>
                                        </p:tgtEl>
                                      </p:cBhvr>
                                    </p:animEffect>
                                    <p:set>
                                      <p:cBhvr>
                                        <p:cTn id="37" dur="1" fill="hold">
                                          <p:stCondLst>
                                            <p:cond delay="499"/>
                                          </p:stCondLst>
                                        </p:cTn>
                                        <p:tgtEl>
                                          <p:spTgt spid="33815"/>
                                        </p:tgtEl>
                                        <p:attrNameLst>
                                          <p:attrName>style.visibility</p:attrName>
                                        </p:attrNameLst>
                                      </p:cBhvr>
                                      <p:to>
                                        <p:strVal val="hidden"/>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40" presetClass="entr" presetSubtype="0" fill="hold" grpId="0" nodeType="clickEffect">
                                  <p:stCondLst>
                                    <p:cond delay="0"/>
                                  </p:stCondLst>
                                  <p:iterate type="lt">
                                    <p:tmPct val="10000"/>
                                  </p:iterate>
                                  <p:childTnLst>
                                    <p:set>
                                      <p:cBhvr>
                                        <p:cTn id="41" dur="1" fill="hold">
                                          <p:stCondLst>
                                            <p:cond delay="0"/>
                                          </p:stCondLst>
                                        </p:cTn>
                                        <p:tgtEl>
                                          <p:spTgt spid="33822"/>
                                        </p:tgtEl>
                                        <p:attrNameLst>
                                          <p:attrName>style.visibility</p:attrName>
                                        </p:attrNameLst>
                                      </p:cBhvr>
                                      <p:to>
                                        <p:strVal val="visible"/>
                                      </p:to>
                                    </p:set>
                                    <p:animEffect transition="in" filter="fade">
                                      <p:cBhvr>
                                        <p:cTn id="42" dur="1000"/>
                                        <p:tgtEl>
                                          <p:spTgt spid="33822"/>
                                        </p:tgtEl>
                                      </p:cBhvr>
                                    </p:animEffect>
                                    <p:anim calcmode="lin" valueType="num">
                                      <p:cBhvr>
                                        <p:cTn id="43" dur="1000" fill="hold"/>
                                        <p:tgtEl>
                                          <p:spTgt spid="33822"/>
                                        </p:tgtEl>
                                        <p:attrNameLst>
                                          <p:attrName>ppt_x</p:attrName>
                                        </p:attrNameLst>
                                      </p:cBhvr>
                                      <p:tavLst>
                                        <p:tav tm="0">
                                          <p:val>
                                            <p:strVal val="#ppt_x-.1"/>
                                          </p:val>
                                        </p:tav>
                                        <p:tav tm="100000">
                                          <p:val>
                                            <p:strVal val="#ppt_x"/>
                                          </p:val>
                                        </p:tav>
                                      </p:tavLst>
                                    </p:anim>
                                    <p:anim calcmode="lin" valueType="num">
                                      <p:cBhvr>
                                        <p:cTn id="44" dur="1000" fill="hold"/>
                                        <p:tgtEl>
                                          <p:spTgt spid="338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22" grpId="0" animBg="1"/>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31520" y="974646"/>
            <a:ext cx="12192000" cy="6366680"/>
          </a:xfrm>
          <a:ln>
            <a:noFill/>
          </a:ln>
        </p:spPr>
        <p:txBody>
          <a:bodyPr>
            <a:normAutofit/>
          </a:bodyPr>
          <a:lstStyle/>
          <a:p>
            <a:pPr algn="l"/>
            <a:r>
              <a:rPr lang="en-US" sz="2800" b="1" dirty="0" smtClean="0">
                <a:solidFill>
                  <a:srgbClr val="0000FF"/>
                </a:solidFill>
                <a:latin typeface="Calibri" panose="020F0502020204030204" pitchFamily="34" charset="0"/>
                <a:ea typeface="Calibri" panose="020F0502020204030204" pitchFamily="34" charset="0"/>
                <a:cs typeface="Calibri" panose="020F0502020204030204" pitchFamily="34" charset="0"/>
              </a:rPr>
              <a:t>1. PHẢN XẠ ÂM</a:t>
            </a:r>
          </a:p>
          <a:p>
            <a:pPr marL="514350" indent="-514350" algn="l"/>
            <a:endPar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Box 7"/>
          <p:cNvSpPr txBox="1"/>
          <p:nvPr/>
        </p:nvSpPr>
        <p:spPr>
          <a:xfrm>
            <a:off x="-169818" y="105470"/>
            <a:ext cx="12192000" cy="523220"/>
          </a:xfrm>
          <a:prstGeom prst="rect">
            <a:avLst/>
          </a:prstGeom>
          <a:noFill/>
        </p:spPr>
        <p:txBody>
          <a:bodyPr wrap="square" rtlCol="0">
            <a:spAutoFit/>
          </a:bodyPr>
          <a:lstStyle/>
          <a:p>
            <a:pPr algn="ctr"/>
            <a:r>
              <a:rPr lang="en-US" sz="2800" b="1" dirty="0" err="1" smtClean="0">
                <a:solidFill>
                  <a:srgbClr val="FF00FF"/>
                </a:solidFill>
                <a:latin typeface="Calibri" panose="020F0502020204030204" pitchFamily="34" charset="0"/>
                <a:ea typeface="Calibri" panose="020F0502020204030204" pitchFamily="34" charset="0"/>
                <a:cs typeface="Calibri" panose="020F0502020204030204" pitchFamily="34" charset="0"/>
              </a:rPr>
              <a:t>BÀI</a:t>
            </a:r>
            <a:r>
              <a:rPr lang="en-US" sz="2800" b="1" dirty="0" smtClean="0">
                <a:solidFill>
                  <a:srgbClr val="FF00FF"/>
                </a:solidFill>
                <a:latin typeface="Calibri" panose="020F0502020204030204" pitchFamily="34" charset="0"/>
                <a:ea typeface="Calibri" panose="020F0502020204030204" pitchFamily="34" charset="0"/>
                <a:cs typeface="Calibri" panose="020F0502020204030204" pitchFamily="34" charset="0"/>
              </a:rPr>
              <a:t> 11: </a:t>
            </a:r>
            <a:r>
              <a:rPr lang="en-US" sz="2800" b="1" dirty="0" err="1" smtClean="0">
                <a:solidFill>
                  <a:srgbClr val="FF00FF"/>
                </a:solidFill>
                <a:latin typeface="Calibri" panose="020F0502020204030204" pitchFamily="34" charset="0"/>
                <a:ea typeface="Calibri" panose="020F0502020204030204" pitchFamily="34" charset="0"/>
                <a:cs typeface="Calibri" panose="020F0502020204030204" pitchFamily="34" charset="0"/>
              </a:rPr>
              <a:t>PHẢN</a:t>
            </a:r>
            <a:r>
              <a:rPr lang="en-US" sz="2800" b="1" dirty="0" smtClean="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FF00FF"/>
                </a:solidFill>
                <a:latin typeface="Calibri" panose="020F0502020204030204" pitchFamily="34" charset="0"/>
                <a:ea typeface="Calibri" panose="020F0502020204030204" pitchFamily="34" charset="0"/>
                <a:cs typeface="Calibri" panose="020F0502020204030204" pitchFamily="34" charset="0"/>
              </a:rPr>
              <a:t>XẠ</a:t>
            </a:r>
            <a:r>
              <a:rPr lang="en-US" sz="2800" b="1" dirty="0" smtClean="0">
                <a:solidFill>
                  <a:srgbClr val="FF00FF"/>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rgbClr val="FF00FF"/>
                </a:solidFill>
                <a:latin typeface="Calibri" panose="020F0502020204030204" pitchFamily="34" charset="0"/>
                <a:ea typeface="Calibri" panose="020F0502020204030204" pitchFamily="34" charset="0"/>
                <a:cs typeface="Calibri" panose="020F0502020204030204" pitchFamily="34" charset="0"/>
              </a:rPr>
              <a:t>ÂM</a:t>
            </a:r>
            <a:r>
              <a:rPr lang="en-US" sz="2800" b="1" dirty="0" smtClean="0">
                <a:solidFill>
                  <a:srgbClr val="FF00FF"/>
                </a:solidFill>
                <a:latin typeface="Calibri" panose="020F0502020204030204" pitchFamily="34" charset="0"/>
                <a:ea typeface="Calibri" panose="020F0502020204030204" pitchFamily="34" charset="0"/>
                <a:cs typeface="Calibri" panose="020F0502020204030204" pitchFamily="34" charset="0"/>
              </a:rPr>
              <a:t>.</a:t>
            </a:r>
            <a:endParaRPr lang="en-US" sz="2800" b="1" dirty="0">
              <a:solidFill>
                <a:srgbClr val="FF00FF"/>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p:cNvSpPr txBox="1"/>
          <p:nvPr/>
        </p:nvSpPr>
        <p:spPr>
          <a:xfrm>
            <a:off x="483326" y="1666558"/>
            <a:ext cx="10110651" cy="954107"/>
          </a:xfrm>
          <a:prstGeom prst="rect">
            <a:avLst/>
          </a:prstGeom>
          <a:noFill/>
        </p:spPr>
        <p:txBody>
          <a:bodyPr wrap="square">
            <a:spAutoFit/>
          </a:bodyPr>
          <a:lstStyle/>
          <a:p>
            <a:pPr marL="457200" indent="-457200" algn="just">
              <a:buFontTx/>
              <a:buChar char="-"/>
              <a:defRPr/>
            </a:pP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Âm</a:t>
            </a:r>
            <a:r>
              <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FF"/>
                </a:solidFill>
                <a:latin typeface="Calibri" panose="020F0502020204030204" pitchFamily="34" charset="0"/>
                <a:ea typeface="Calibri" panose="020F0502020204030204" pitchFamily="34" charset="0"/>
                <a:cs typeface="Calibri" panose="020F0502020204030204" pitchFamily="34" charset="0"/>
              </a:rPr>
              <a:t>phản</a:t>
            </a:r>
            <a:r>
              <a:rPr lang="en-US" sz="2800"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FF"/>
                </a:solidFill>
                <a:latin typeface="Calibri" panose="020F0502020204030204" pitchFamily="34" charset="0"/>
                <a:ea typeface="Calibri" panose="020F0502020204030204" pitchFamily="34" charset="0"/>
                <a:cs typeface="Calibri" panose="020F0502020204030204" pitchFamily="34" charset="0"/>
              </a:rPr>
              <a:t>xạ</a:t>
            </a:r>
            <a:r>
              <a:rPr lang="en-US" sz="2800"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FF"/>
                </a:solidFill>
                <a:latin typeface="Calibri" panose="020F0502020204030204" pitchFamily="34" charset="0"/>
                <a:ea typeface="Calibri" panose="020F0502020204030204" pitchFamily="34" charset="0"/>
                <a:cs typeface="Calibri" panose="020F0502020204030204" pitchFamily="34" charset="0"/>
              </a:rPr>
              <a:t>là</a:t>
            </a:r>
            <a:r>
              <a:rPr lang="en-US" sz="2800"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FF"/>
                </a:solidFill>
                <a:latin typeface="Calibri" panose="020F0502020204030204" pitchFamily="34" charset="0"/>
                <a:ea typeface="Calibri" panose="020F0502020204030204" pitchFamily="34" charset="0"/>
                <a:cs typeface="Calibri" panose="020F0502020204030204" pitchFamily="34" charset="0"/>
              </a:rPr>
              <a:t>âm</a:t>
            </a:r>
            <a:r>
              <a:rPr lang="en-US" sz="2800"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FF"/>
                </a:solidFill>
                <a:latin typeface="Calibri" panose="020F0502020204030204" pitchFamily="34" charset="0"/>
                <a:ea typeface="Calibri" panose="020F0502020204030204" pitchFamily="34" charset="0"/>
                <a:cs typeface="Calibri" panose="020F0502020204030204" pitchFamily="34" charset="0"/>
              </a:rPr>
              <a:t>thanh</a:t>
            </a:r>
            <a:r>
              <a:rPr lang="en-US" sz="2800"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FF"/>
                </a:solidFill>
                <a:latin typeface="Calibri" panose="020F0502020204030204" pitchFamily="34" charset="0"/>
                <a:ea typeface="Calibri" panose="020F0502020204030204" pitchFamily="34" charset="0"/>
                <a:cs typeface="Calibri" panose="020F0502020204030204" pitchFamily="34" charset="0"/>
              </a:rPr>
              <a:t>khi</a:t>
            </a:r>
            <a:r>
              <a:rPr lang="en-US" sz="2800"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FF"/>
                </a:solidFill>
                <a:latin typeface="Calibri" panose="020F0502020204030204" pitchFamily="34" charset="0"/>
                <a:ea typeface="Calibri" panose="020F0502020204030204" pitchFamily="34" charset="0"/>
                <a:cs typeface="Calibri" panose="020F0502020204030204" pitchFamily="34" charset="0"/>
              </a:rPr>
              <a:t>gặp</a:t>
            </a:r>
            <a:r>
              <a:rPr lang="en-US" sz="2800"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FF"/>
                </a:solidFill>
                <a:latin typeface="Calibri" panose="020F0502020204030204" pitchFamily="34" charset="0"/>
                <a:ea typeface="Calibri" panose="020F0502020204030204" pitchFamily="34" charset="0"/>
                <a:cs typeface="Calibri" panose="020F0502020204030204" pitchFamily="34" charset="0"/>
              </a:rPr>
              <a:t>vật</a:t>
            </a:r>
            <a:r>
              <a:rPr lang="en-US" sz="2800"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FF"/>
                </a:solidFill>
                <a:latin typeface="Calibri" panose="020F0502020204030204" pitchFamily="34" charset="0"/>
                <a:ea typeface="Calibri" panose="020F0502020204030204" pitchFamily="34" charset="0"/>
                <a:cs typeface="Calibri" panose="020F0502020204030204" pitchFamily="34" charset="0"/>
              </a:rPr>
              <a:t>chắn</a:t>
            </a:r>
            <a:r>
              <a:rPr lang="en-US" sz="2800"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FF"/>
                </a:solidFill>
                <a:latin typeface="Calibri" panose="020F0502020204030204" pitchFamily="34" charset="0"/>
                <a:ea typeface="Calibri" panose="020F0502020204030204" pitchFamily="34" charset="0"/>
                <a:cs typeface="Calibri" panose="020F0502020204030204" pitchFamily="34" charset="0"/>
              </a:rPr>
              <a:t>thì</a:t>
            </a:r>
            <a:r>
              <a:rPr lang="en-US" sz="2800"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FF"/>
                </a:solidFill>
                <a:latin typeface="Calibri" panose="020F0502020204030204" pitchFamily="34" charset="0"/>
                <a:ea typeface="Calibri" panose="020F0502020204030204" pitchFamily="34" charset="0"/>
                <a:cs typeface="Calibri" panose="020F0502020204030204" pitchFamily="34" charset="0"/>
              </a:rPr>
              <a:t>bị</a:t>
            </a:r>
            <a:r>
              <a:rPr lang="en-US" sz="2800"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a:solidFill>
                  <a:srgbClr val="0000FF"/>
                </a:solidFill>
                <a:latin typeface="Calibri" panose="020F0502020204030204" pitchFamily="34" charset="0"/>
                <a:ea typeface="Calibri" panose="020F0502020204030204" pitchFamily="34" charset="0"/>
                <a:cs typeface="Calibri" panose="020F0502020204030204" pitchFamily="34" charset="0"/>
              </a:rPr>
              <a:t>dội</a:t>
            </a:r>
            <a:r>
              <a:rPr lang="en-US" sz="2800" dirty="0">
                <a:solidFill>
                  <a:srgbClr val="0000FF"/>
                </a:solidFill>
                <a:latin typeface="Calibri" panose="020F0502020204030204" pitchFamily="34" charset="0"/>
                <a:ea typeface="Calibri" panose="020F0502020204030204" pitchFamily="34" charset="0"/>
                <a:cs typeface="Calibri" panose="020F0502020204030204" pitchFamily="34" charset="0"/>
              </a:rPr>
              <a:t> </a:t>
            </a:r>
            <a:r>
              <a:rPr lang="en-US" sz="2800" dirty="0" err="1" smtClean="0">
                <a:solidFill>
                  <a:srgbClr val="0000FF"/>
                </a:solidFill>
                <a:latin typeface="Calibri" panose="020F0502020204030204" pitchFamily="34" charset="0"/>
                <a:ea typeface="Calibri" panose="020F0502020204030204" pitchFamily="34" charset="0"/>
                <a:cs typeface="Calibri" panose="020F0502020204030204" pitchFamily="34" charset="0"/>
              </a:rPr>
              <a:t>lại</a:t>
            </a:r>
            <a:endParaRPr lang="en-US" sz="2800" dirty="0" smtClean="0">
              <a:solidFill>
                <a:srgbClr val="0000FF"/>
              </a:solidFill>
              <a:latin typeface="Calibri" panose="020F0502020204030204" pitchFamily="34" charset="0"/>
              <a:ea typeface="Calibri" panose="020F0502020204030204" pitchFamily="34" charset="0"/>
              <a:cs typeface="Calibri" panose="020F0502020204030204" pitchFamily="34" charset="0"/>
            </a:endParaRPr>
          </a:p>
          <a:p>
            <a:pPr algn="just">
              <a:defRPr/>
            </a:pPr>
            <a:endParaRPr lang="en-US" sz="2800" dirty="0">
              <a:solidFill>
                <a:srgbClr val="0000FF"/>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2316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ÂM</a:t>
            </a:r>
            <a:endParaRPr lang="en-US" sz="2800" b="1" dirty="0" smtClean="0">
              <a:solidFill>
                <a:srgbClr val="0000FF"/>
              </a:solidFill>
              <a:latin typeface="Times New Roman" pitchFamily="18" charset="0"/>
              <a:cs typeface="Times New Roman" pitchFamily="18" charset="0"/>
            </a:endParaRPr>
          </a:p>
          <a:p>
            <a:pPr marL="514350" indent="-514350" algn="l"/>
            <a:endParaRPr lang="en-US" sz="2800" dirty="0" smtClean="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11: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ÂM</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2051" name="Picture 3"/>
          <p:cNvPicPr>
            <a:picLocks noChangeAspect="1" noChangeArrowheads="1"/>
          </p:cNvPicPr>
          <p:nvPr/>
        </p:nvPicPr>
        <p:blipFill>
          <a:blip r:embed="rId2"/>
          <a:srcRect/>
          <a:stretch>
            <a:fillRect/>
          </a:stretch>
        </p:blipFill>
        <p:spPr bwMode="auto">
          <a:xfrm>
            <a:off x="215318" y="1421317"/>
            <a:ext cx="4422503" cy="2928614"/>
          </a:xfrm>
          <a:prstGeom prst="rect">
            <a:avLst/>
          </a:prstGeom>
          <a:noFill/>
          <a:ln w="9525">
            <a:noFill/>
            <a:miter lim="800000"/>
            <a:headEnd/>
            <a:tailEnd/>
          </a:ln>
          <a:effectLst/>
        </p:spPr>
      </p:pic>
      <p:pic>
        <p:nvPicPr>
          <p:cNvPr id="10" name="Picture 3" descr="Image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138" y="1284157"/>
            <a:ext cx="6783405" cy="450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98566" y="4735898"/>
            <a:ext cx="11194868" cy="1815882"/>
          </a:xfrm>
          <a:prstGeom prst="rect">
            <a:avLst/>
          </a:prstGeom>
          <a:solidFill>
            <a:schemeClr val="bg2"/>
          </a:solidFill>
        </p:spPr>
        <p:txBody>
          <a:bodyPr wrap="square">
            <a:spAutoFit/>
          </a:bodyPr>
          <a:lstStyle/>
          <a:p>
            <a:r>
              <a:rPr lang="vi-VN" sz="2800" dirty="0" smtClean="0">
                <a:latin typeface="Calibri" panose="020F0502020204030204" pitchFamily="34" charset="0"/>
                <a:ea typeface="Calibri" panose="020F0502020204030204" pitchFamily="34" charset="0"/>
                <a:cs typeface="Calibri" panose="020F0502020204030204" pitchFamily="34" charset="0"/>
              </a:rPr>
              <a:t>+ Người này có nghe </a:t>
            </a:r>
            <a:r>
              <a:rPr lang="en-US" sz="2800" dirty="0" err="1">
                <a:latin typeface="Calibri" panose="020F0502020204030204" pitchFamily="34" charset="0"/>
                <a:ea typeface="Calibri" panose="020F0502020204030204" pitchFamily="34" charset="0"/>
                <a:cs typeface="Calibri" panose="020F0502020204030204" pitchFamily="34" charset="0"/>
              </a:rPr>
              <a:t>âm</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dội</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dirty="0" err="1">
                <a:latin typeface="Calibri" panose="020F0502020204030204" pitchFamily="34" charset="0"/>
                <a:ea typeface="Calibri" panose="020F0502020204030204" pitchFamily="34" charset="0"/>
                <a:cs typeface="Calibri" panose="020F0502020204030204" pitchFamily="34" charset="0"/>
              </a:rPr>
              <a:t>lại</a:t>
            </a:r>
            <a:r>
              <a:rPr lang="en-US" sz="2800" dirty="0">
                <a:latin typeface="Calibri" panose="020F0502020204030204" pitchFamily="34" charset="0"/>
                <a:ea typeface="Calibri" panose="020F0502020204030204" pitchFamily="34" charset="0"/>
                <a:cs typeface="Calibri" panose="020F0502020204030204" pitchFamily="34" charset="0"/>
              </a:rPr>
              <a:t>.</a:t>
            </a:r>
            <a:endParaRPr lang="vi-VN" sz="2800" dirty="0">
              <a:latin typeface="Calibri" panose="020F0502020204030204" pitchFamily="34" charset="0"/>
              <a:ea typeface="Calibri" panose="020F0502020204030204" pitchFamily="34" charset="0"/>
              <a:cs typeface="Calibri" panose="020F0502020204030204" pitchFamily="34" charset="0"/>
            </a:endParaRPr>
          </a:p>
          <a:p>
            <a:pPr algn="just"/>
            <a:r>
              <a:rPr lang="vi-VN" sz="2800" dirty="0" smtClean="0">
                <a:latin typeface="Calibri" panose="020F0502020204030204" pitchFamily="34" charset="0"/>
                <a:ea typeface="Calibri" panose="020F0502020204030204" pitchFamily="34" charset="0"/>
                <a:cs typeface="Calibri" panose="020F0502020204030204" pitchFamily="34" charset="0"/>
              </a:rPr>
              <a:t>+ Vì khi âm thanh do người này phát ra đến đập vào bề mặt vách núi (gặp mặt</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vi-VN" sz="2800" dirty="0" smtClean="0">
                <a:latin typeface="Calibri" panose="020F0502020204030204" pitchFamily="34" charset="0"/>
                <a:ea typeface="Calibri" panose="020F0502020204030204" pitchFamily="34" charset="0"/>
                <a:cs typeface="Calibri" panose="020F0502020204030204" pitchFamily="34" charset="0"/>
              </a:rPr>
              <a:t>chắn), tạo ra âm </a:t>
            </a:r>
            <a:r>
              <a:rPr lang="en-US" sz="2800" dirty="0" err="1" smtClean="0">
                <a:latin typeface="Calibri" panose="020F0502020204030204" pitchFamily="34" charset="0"/>
                <a:ea typeface="Calibri" panose="020F0502020204030204" pitchFamily="34" charset="0"/>
                <a:cs typeface="Calibri" panose="020F0502020204030204" pitchFamily="34" charset="0"/>
              </a:rPr>
              <a:t>thanh</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dội</a:t>
            </a:r>
            <a:r>
              <a:rPr lang="en-US" sz="2800" dirty="0" smtClean="0">
                <a:latin typeface="Calibri" panose="020F0502020204030204" pitchFamily="34" charset="0"/>
                <a:ea typeface="Calibri" panose="020F0502020204030204" pitchFamily="34" charset="0"/>
                <a:cs typeface="Calibri" panose="020F0502020204030204" pitchFamily="34" charset="0"/>
              </a:rPr>
              <a:t> </a:t>
            </a:r>
            <a:r>
              <a:rPr lang="en-US" sz="2800" dirty="0" err="1" smtClean="0">
                <a:latin typeface="Calibri" panose="020F0502020204030204" pitchFamily="34" charset="0"/>
                <a:ea typeface="Calibri" panose="020F0502020204030204" pitchFamily="34" charset="0"/>
                <a:cs typeface="Calibri" panose="020F0502020204030204" pitchFamily="34" charset="0"/>
              </a:rPr>
              <a:t>lại</a:t>
            </a:r>
            <a:r>
              <a:rPr lang="vi-VN" sz="2800" dirty="0" smtClean="0">
                <a:latin typeface="Calibri" panose="020F0502020204030204" pitchFamily="34" charset="0"/>
                <a:ea typeface="Calibri" panose="020F0502020204030204" pitchFamily="34" charset="0"/>
                <a:cs typeface="Calibri" panose="020F0502020204030204" pitchFamily="34" charset="0"/>
              </a:rPr>
              <a:t>, đập vào màng nhĩ của người đó và người đó nghe được âm phản xạ của chính mình.</a:t>
            </a:r>
            <a:endParaRPr lang="vi-VN" sz="280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nodeType="clickEffect">
                                  <p:stCondLst>
                                    <p:cond delay="0"/>
                                  </p:stCondLst>
                                  <p:childTnLst>
                                    <p:set>
                                      <p:cBhvr>
                                        <p:cTn id="15" dur="1" fill="hold">
                                          <p:stCondLst>
                                            <p:cond delay="0"/>
                                          </p:stCondLst>
                                        </p:cTn>
                                        <p:tgtEl>
                                          <p:spTgt spid="2051"/>
                                        </p:tgtEl>
                                        <p:attrNameLst>
                                          <p:attrName>style.visibility</p:attrName>
                                        </p:attrNameLst>
                                      </p:cBhvr>
                                      <p:to>
                                        <p:strVal val="visible"/>
                                      </p:to>
                                    </p:set>
                                    <p:anim calcmode="lin" valueType="num">
                                      <p:cBhvr>
                                        <p:cTn id="16" dur="500" fill="hold"/>
                                        <p:tgtEl>
                                          <p:spTgt spid="2051"/>
                                        </p:tgtEl>
                                        <p:attrNameLst>
                                          <p:attrName>ppt_w</p:attrName>
                                        </p:attrNameLst>
                                      </p:cBhvr>
                                      <p:tavLst>
                                        <p:tav tm="0">
                                          <p:val>
                                            <p:fltVal val="0"/>
                                          </p:val>
                                        </p:tav>
                                        <p:tav tm="100000">
                                          <p:val>
                                            <p:strVal val="#ppt_w"/>
                                          </p:val>
                                        </p:tav>
                                      </p:tavLst>
                                    </p:anim>
                                    <p:anim calcmode="lin" valueType="num">
                                      <p:cBhvr>
                                        <p:cTn id="17" dur="500" fill="hold"/>
                                        <p:tgtEl>
                                          <p:spTgt spid="2051"/>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xit" presetSubtype="0" fill="hold" nodeType="clickEffect">
                                  <p:stCondLst>
                                    <p:cond delay="0"/>
                                  </p:stCondLst>
                                  <p:childTnLst>
                                    <p:anim calcmode="lin" valueType="num">
                                      <p:cBhvr>
                                        <p:cTn id="21" dur="500"/>
                                        <p:tgtEl>
                                          <p:spTgt spid="2051"/>
                                        </p:tgtEl>
                                        <p:attrNameLst>
                                          <p:attrName>ppt_w</p:attrName>
                                        </p:attrNameLst>
                                      </p:cBhvr>
                                      <p:tavLst>
                                        <p:tav tm="0">
                                          <p:val>
                                            <p:strVal val="ppt_w"/>
                                          </p:val>
                                        </p:tav>
                                        <p:tav tm="100000">
                                          <p:val>
                                            <p:fltVal val="0"/>
                                          </p:val>
                                        </p:tav>
                                      </p:tavLst>
                                    </p:anim>
                                    <p:anim calcmode="lin" valueType="num">
                                      <p:cBhvr>
                                        <p:cTn id="22" dur="500"/>
                                        <p:tgtEl>
                                          <p:spTgt spid="2051"/>
                                        </p:tgtEl>
                                        <p:attrNameLst>
                                          <p:attrName>ppt_h</p:attrName>
                                        </p:attrNameLst>
                                      </p:cBhvr>
                                      <p:tavLst>
                                        <p:tav tm="0">
                                          <p:val>
                                            <p:strVal val="ppt_h"/>
                                          </p:val>
                                        </p:tav>
                                        <p:tav tm="100000">
                                          <p:val>
                                            <p:fltVal val="0"/>
                                          </p:val>
                                        </p:tav>
                                      </p:tavLst>
                                    </p:anim>
                                    <p:animEffect transition="out" filter="fade">
                                      <p:cBhvr>
                                        <p:cTn id="23" dur="500"/>
                                        <p:tgtEl>
                                          <p:spTgt spid="2051"/>
                                        </p:tgtEl>
                                      </p:cBhvr>
                                    </p:animEffect>
                                    <p:set>
                                      <p:cBhvr>
                                        <p:cTn id="24" dur="1" fill="hold">
                                          <p:stCondLst>
                                            <p:cond delay="499"/>
                                          </p:stCondLst>
                                        </p:cTn>
                                        <p:tgtEl>
                                          <p:spTgt spid="2051"/>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3326" y="974646"/>
            <a:ext cx="12192000" cy="6366680"/>
          </a:xfrm>
          <a:ln>
            <a:noFill/>
          </a:ln>
        </p:spPr>
        <p:txBody>
          <a:bodyPr>
            <a:normAutofit/>
          </a:bodyPr>
          <a:lstStyle/>
          <a:p>
            <a:pPr algn="l"/>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PHẢN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XẠ</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ÂM</a:t>
            </a:r>
            <a:endParaRPr lang="en-US" sz="2800" b="1" dirty="0" smtClean="0">
              <a:solidFill>
                <a:srgbClr val="0000FF"/>
              </a:solidFill>
              <a:latin typeface="Times New Roman" pitchFamily="18" charset="0"/>
              <a:cs typeface="Times New Roman" pitchFamily="18" charset="0"/>
            </a:endParaRPr>
          </a:p>
          <a:p>
            <a:pPr marL="514350" indent="-514350" algn="l"/>
            <a:endParaRPr lang="en-US" sz="2800" dirty="0" smtClean="0">
              <a:solidFill>
                <a:srgbClr val="0000FF"/>
              </a:solidFill>
              <a:latin typeface="Times New Roman" pitchFamily="18" charset="0"/>
              <a:cs typeface="Times New Roman" pitchFamily="18" charset="0"/>
            </a:endParaRP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BÀI</a:t>
            </a:r>
            <a:r>
              <a:rPr lang="en-US" sz="2800" b="1" dirty="0" smtClean="0">
                <a:solidFill>
                  <a:srgbClr val="FF00FF"/>
                </a:solidFill>
                <a:latin typeface="Times New Roman" pitchFamily="18" charset="0"/>
                <a:cs typeface="Times New Roman" pitchFamily="18" charset="0"/>
              </a:rPr>
              <a:t> 11: </a:t>
            </a:r>
            <a:r>
              <a:rPr lang="en-US" sz="2800" b="1" dirty="0" err="1" smtClean="0">
                <a:solidFill>
                  <a:srgbClr val="FF00FF"/>
                </a:solidFill>
                <a:latin typeface="Times New Roman" pitchFamily="18" charset="0"/>
                <a:cs typeface="Times New Roman" pitchFamily="18" charset="0"/>
              </a:rPr>
              <a:t>PHẢN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XẠ</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ÂM</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sp>
        <p:nvSpPr>
          <p:cNvPr id="4" name="TextBox 3"/>
          <p:cNvSpPr txBox="1"/>
          <p:nvPr/>
        </p:nvSpPr>
        <p:spPr>
          <a:xfrm>
            <a:off x="483326" y="1679621"/>
            <a:ext cx="10110651" cy="954107"/>
          </a:xfrm>
          <a:prstGeom prst="rect">
            <a:avLst/>
          </a:prstGeom>
          <a:noFill/>
        </p:spPr>
        <p:txBody>
          <a:bodyPr wrap="square">
            <a:spAutoFit/>
          </a:bodyPr>
          <a:lstStyle/>
          <a:p>
            <a:pPr marL="457200" indent="-457200" algn="just">
              <a:buFontTx/>
              <a:buChar char="-"/>
              <a:defRPr/>
            </a:pPr>
            <a:r>
              <a:rPr lang="en-US" sz="2800" dirty="0" err="1" smtClean="0">
                <a:solidFill>
                  <a:srgbClr val="0000FF"/>
                </a:solidFill>
                <a:latin typeface="Times New Roman" pitchFamily="18" charset="0"/>
                <a:cs typeface="Times New Roman" pitchFamily="18" charset="0"/>
              </a:rPr>
              <a:t>Âm</a:t>
            </a:r>
            <a:r>
              <a:rPr lang="en-US" sz="2800" dirty="0" smtClean="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xạ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âm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thanh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khi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gặp</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chắn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thì</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bị</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dội</a:t>
            </a:r>
            <a:r>
              <a:rPr lang="en-US" sz="2800" dirty="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lại</a:t>
            </a:r>
            <a:endParaRPr lang="en-US" sz="2800" dirty="0" smtClean="0">
              <a:solidFill>
                <a:srgbClr val="0000FF"/>
              </a:solidFill>
              <a:latin typeface="Times New Roman" pitchFamily="18" charset="0"/>
              <a:cs typeface="Times New Roman" pitchFamily="18" charset="0"/>
            </a:endParaRPr>
          </a:p>
          <a:p>
            <a:pPr algn="just">
              <a:defRPr/>
            </a:pPr>
            <a:endParaRPr lang="en-US" sz="2800" dirty="0">
              <a:solidFill>
                <a:srgbClr val="0000FF"/>
              </a:solidFill>
              <a:latin typeface="Times New Roman" pitchFamily="18" charset="0"/>
              <a:cs typeface="Times New Roman" pitchFamily="18" charset="0"/>
            </a:endParaRPr>
          </a:p>
        </p:txBody>
      </p:sp>
      <p:sp>
        <p:nvSpPr>
          <p:cNvPr id="2" name="Rectangle 1"/>
          <p:cNvSpPr/>
          <p:nvPr/>
        </p:nvSpPr>
        <p:spPr>
          <a:xfrm>
            <a:off x="483326" y="2588072"/>
            <a:ext cx="11103428" cy="954107"/>
          </a:xfrm>
          <a:prstGeom prst="rect">
            <a:avLst/>
          </a:prstGeom>
        </p:spPr>
        <p:txBody>
          <a:bodyPr wrap="square">
            <a:spAutoFit/>
          </a:bodyPr>
          <a:lstStyle/>
          <a:p>
            <a:pPr>
              <a:spcBef>
                <a:spcPct val="50000"/>
              </a:spcBef>
            </a:pPr>
            <a:r>
              <a:rPr lang="en-US" altLang="vi-VN" sz="2800" dirty="0"/>
              <a:t> - </a:t>
            </a:r>
            <a:r>
              <a:rPr lang="en-US" sz="2800" dirty="0" err="1"/>
              <a:t>Có</a:t>
            </a:r>
            <a:r>
              <a:rPr lang="en-US" sz="2800" dirty="0"/>
              <a:t> </a:t>
            </a:r>
            <a:r>
              <a:rPr lang="en-US" sz="2800" dirty="0" err="1">
                <a:solidFill>
                  <a:srgbClr val="C00000"/>
                </a:solidFill>
              </a:rPr>
              <a:t>tiếng</a:t>
            </a:r>
            <a:r>
              <a:rPr lang="en-US" sz="2800" dirty="0">
                <a:solidFill>
                  <a:srgbClr val="C00000"/>
                </a:solidFill>
              </a:rPr>
              <a:t> </a:t>
            </a:r>
            <a:r>
              <a:rPr lang="en-US" sz="2800" dirty="0" err="1">
                <a:solidFill>
                  <a:srgbClr val="C00000"/>
                </a:solidFill>
              </a:rPr>
              <a:t>vang</a:t>
            </a:r>
            <a:r>
              <a:rPr lang="en-US" sz="2800" dirty="0"/>
              <a:t> </a:t>
            </a:r>
            <a:r>
              <a:rPr lang="en-US" sz="2800" dirty="0" err="1"/>
              <a:t>khi</a:t>
            </a:r>
            <a:r>
              <a:rPr lang="en-US" sz="2800" dirty="0"/>
              <a:t> ta </a:t>
            </a:r>
            <a:r>
              <a:rPr lang="en-US" sz="2800" dirty="0" err="1"/>
              <a:t>nghe</a:t>
            </a:r>
            <a:r>
              <a:rPr lang="en-US" sz="2800" dirty="0"/>
              <a:t> </a:t>
            </a:r>
            <a:r>
              <a:rPr lang="en-US" sz="2800" dirty="0" err="1"/>
              <a:t>thấy</a:t>
            </a:r>
            <a:r>
              <a:rPr lang="en-US" sz="2800" dirty="0"/>
              <a:t> </a:t>
            </a:r>
            <a:r>
              <a:rPr lang="en-US" sz="2800" dirty="0" err="1">
                <a:solidFill>
                  <a:srgbClr val="C00000"/>
                </a:solidFill>
              </a:rPr>
              <a:t>âm</a:t>
            </a:r>
            <a:r>
              <a:rPr lang="en-US" sz="2800" dirty="0">
                <a:solidFill>
                  <a:srgbClr val="C00000"/>
                </a:solidFill>
              </a:rPr>
              <a:t> </a:t>
            </a:r>
            <a:r>
              <a:rPr lang="en-US" sz="2800" dirty="0" err="1">
                <a:solidFill>
                  <a:srgbClr val="C00000"/>
                </a:solidFill>
              </a:rPr>
              <a:t>phản</a:t>
            </a:r>
            <a:r>
              <a:rPr lang="en-US" sz="2800" dirty="0">
                <a:solidFill>
                  <a:srgbClr val="C00000"/>
                </a:solidFill>
              </a:rPr>
              <a:t> </a:t>
            </a:r>
            <a:r>
              <a:rPr lang="en-US" sz="2800" dirty="0" err="1">
                <a:solidFill>
                  <a:srgbClr val="C00000"/>
                </a:solidFill>
              </a:rPr>
              <a:t>xạ</a:t>
            </a:r>
            <a:r>
              <a:rPr lang="en-US" sz="2800" dirty="0">
                <a:solidFill>
                  <a:srgbClr val="C00000"/>
                </a:solidFill>
              </a:rPr>
              <a:t> </a:t>
            </a:r>
            <a:r>
              <a:rPr lang="en-US" sz="2800" dirty="0" err="1">
                <a:solidFill>
                  <a:srgbClr val="C00000"/>
                </a:solidFill>
              </a:rPr>
              <a:t>cách</a:t>
            </a:r>
            <a:r>
              <a:rPr lang="en-US" sz="2800" dirty="0">
                <a:solidFill>
                  <a:srgbClr val="C00000"/>
                </a:solidFill>
              </a:rPr>
              <a:t> </a:t>
            </a:r>
            <a:r>
              <a:rPr lang="en-US" sz="2800" dirty="0" err="1">
                <a:solidFill>
                  <a:srgbClr val="C00000"/>
                </a:solidFill>
              </a:rPr>
              <a:t>âm</a:t>
            </a:r>
            <a:r>
              <a:rPr lang="en-US" sz="2800" dirty="0">
                <a:solidFill>
                  <a:srgbClr val="C00000"/>
                </a:solidFill>
              </a:rPr>
              <a:t> </a:t>
            </a:r>
            <a:r>
              <a:rPr lang="en-US" sz="2800" dirty="0" err="1">
                <a:solidFill>
                  <a:srgbClr val="C00000"/>
                </a:solidFill>
              </a:rPr>
              <a:t>trực</a:t>
            </a:r>
            <a:r>
              <a:rPr lang="en-US" sz="2800" dirty="0">
                <a:solidFill>
                  <a:srgbClr val="C00000"/>
                </a:solidFill>
              </a:rPr>
              <a:t> </a:t>
            </a:r>
            <a:r>
              <a:rPr lang="en-US" sz="2800" dirty="0" err="1">
                <a:solidFill>
                  <a:srgbClr val="C00000"/>
                </a:solidFill>
              </a:rPr>
              <a:t>tiếp</a:t>
            </a:r>
            <a:r>
              <a:rPr lang="en-US" sz="2800" dirty="0">
                <a:solidFill>
                  <a:srgbClr val="C00000"/>
                </a:solidFill>
              </a:rPr>
              <a:t> </a:t>
            </a:r>
            <a:r>
              <a:rPr lang="en-US" sz="2800" dirty="0" err="1">
                <a:solidFill>
                  <a:srgbClr val="C00000"/>
                </a:solidFill>
              </a:rPr>
              <a:t>một</a:t>
            </a:r>
            <a:r>
              <a:rPr lang="en-US" sz="2800" dirty="0">
                <a:solidFill>
                  <a:srgbClr val="C00000"/>
                </a:solidFill>
              </a:rPr>
              <a:t> </a:t>
            </a:r>
            <a:r>
              <a:rPr lang="en-US" sz="2800" dirty="0" err="1">
                <a:solidFill>
                  <a:srgbClr val="C00000"/>
                </a:solidFill>
              </a:rPr>
              <a:t>khoảng</a:t>
            </a:r>
            <a:r>
              <a:rPr lang="en-US" sz="2800" dirty="0">
                <a:solidFill>
                  <a:srgbClr val="C00000"/>
                </a:solidFill>
              </a:rPr>
              <a:t> </a:t>
            </a:r>
            <a:r>
              <a:rPr lang="en-US" sz="2800" dirty="0" err="1">
                <a:solidFill>
                  <a:srgbClr val="C00000"/>
                </a:solidFill>
              </a:rPr>
              <a:t>thời</a:t>
            </a:r>
            <a:r>
              <a:rPr lang="en-US" sz="2800" dirty="0">
                <a:solidFill>
                  <a:srgbClr val="C00000"/>
                </a:solidFill>
              </a:rPr>
              <a:t> </a:t>
            </a:r>
            <a:r>
              <a:rPr lang="en-US" sz="2800" dirty="0" err="1">
                <a:solidFill>
                  <a:srgbClr val="C00000"/>
                </a:solidFill>
              </a:rPr>
              <a:t>gian</a:t>
            </a:r>
            <a:r>
              <a:rPr lang="en-US" sz="2800" dirty="0">
                <a:solidFill>
                  <a:srgbClr val="C00000"/>
                </a:solidFill>
              </a:rPr>
              <a:t> </a:t>
            </a:r>
            <a:r>
              <a:rPr lang="en-US" sz="2800" dirty="0" err="1">
                <a:solidFill>
                  <a:srgbClr val="C00000"/>
                </a:solidFill>
              </a:rPr>
              <a:t>ít</a:t>
            </a:r>
            <a:r>
              <a:rPr lang="en-US" sz="2800" dirty="0">
                <a:solidFill>
                  <a:srgbClr val="C00000"/>
                </a:solidFill>
              </a:rPr>
              <a:t> </a:t>
            </a:r>
            <a:r>
              <a:rPr lang="en-US" sz="2800" dirty="0" err="1">
                <a:solidFill>
                  <a:srgbClr val="C00000"/>
                </a:solidFill>
              </a:rPr>
              <a:t>nhất</a:t>
            </a:r>
            <a:r>
              <a:rPr lang="en-US" sz="2800" dirty="0">
                <a:solidFill>
                  <a:srgbClr val="C00000"/>
                </a:solidFill>
              </a:rPr>
              <a:t> </a:t>
            </a:r>
            <a:r>
              <a:rPr lang="en-US" sz="2800" dirty="0" err="1">
                <a:solidFill>
                  <a:srgbClr val="C00000"/>
                </a:solidFill>
              </a:rPr>
              <a:t>là</a:t>
            </a:r>
            <a:r>
              <a:rPr lang="en-US" sz="2800" dirty="0">
                <a:solidFill>
                  <a:srgbClr val="C00000"/>
                </a:solidFill>
              </a:rPr>
              <a:t> 1/15 </a:t>
            </a:r>
            <a:r>
              <a:rPr lang="en-US" sz="2800" dirty="0" err="1">
                <a:solidFill>
                  <a:srgbClr val="C00000"/>
                </a:solidFill>
              </a:rPr>
              <a:t>giây</a:t>
            </a:r>
            <a:r>
              <a:rPr lang="en-US" sz="2800" dirty="0">
                <a:solidFill>
                  <a:srgbClr val="C00000"/>
                </a:solidFill>
              </a:rPr>
              <a:t>.</a:t>
            </a:r>
          </a:p>
        </p:txBody>
      </p:sp>
    </p:spTree>
    <p:extLst>
      <p:ext uri="{BB962C8B-B14F-4D97-AF65-F5344CB8AC3E}">
        <p14:creationId xmlns:p14="http://schemas.microsoft.com/office/powerpoint/2010/main" val="2044284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3201" y="0"/>
            <a:ext cx="10124888" cy="630942"/>
          </a:xfrm>
          <a:prstGeom prst="rect">
            <a:avLst/>
          </a:prstGeom>
          <a:noFill/>
        </p:spPr>
        <p:txBody>
          <a:bodyPr wrap="none" rtlCol="0">
            <a:spAutoFit/>
          </a:bodyPr>
          <a:lstStyle/>
          <a:p>
            <a:r>
              <a:rPr lang="en-US" sz="3500" u="none" dirty="0" smtClean="0">
                <a:solidFill>
                  <a:srgbClr val="FF0000"/>
                </a:solidFill>
                <a:latin typeface="Times New Roman" pitchFamily="18" charset="0"/>
                <a:cs typeface="Times New Roman" pitchFamily="18" charset="0"/>
              </a:rPr>
              <a:t>? </a:t>
            </a:r>
            <a:r>
              <a:rPr lang="en-US" sz="3500" u="none" dirty="0" err="1" smtClean="0">
                <a:solidFill>
                  <a:srgbClr val="FF0000"/>
                </a:solidFill>
                <a:latin typeface="Times New Roman" pitchFamily="18" charset="0"/>
                <a:cs typeface="Times New Roman" pitchFamily="18" charset="0"/>
              </a:rPr>
              <a:t>Em</a:t>
            </a:r>
            <a:r>
              <a:rPr lang="en-US" sz="3500" u="none" dirty="0" smtClean="0">
                <a:solidFill>
                  <a:srgbClr val="FF0000"/>
                </a:solidFill>
                <a:latin typeface="Times New Roman" pitchFamily="18" charset="0"/>
                <a:cs typeface="Times New Roman" pitchFamily="18" charset="0"/>
              </a:rPr>
              <a:t> </a:t>
            </a:r>
            <a:r>
              <a:rPr lang="en-US" sz="3500" u="none" dirty="0" err="1" smtClean="0">
                <a:solidFill>
                  <a:srgbClr val="FF0000"/>
                </a:solidFill>
                <a:latin typeface="Times New Roman" pitchFamily="18" charset="0"/>
                <a:cs typeface="Times New Roman" pitchFamily="18" charset="0"/>
              </a:rPr>
              <a:t>đã</a:t>
            </a:r>
            <a:r>
              <a:rPr lang="en-US" sz="3500" u="none" dirty="0" smtClean="0">
                <a:solidFill>
                  <a:srgbClr val="FF0000"/>
                </a:solidFill>
                <a:latin typeface="Times New Roman" pitchFamily="18" charset="0"/>
                <a:cs typeface="Times New Roman" pitchFamily="18" charset="0"/>
              </a:rPr>
              <a:t> </a:t>
            </a:r>
            <a:r>
              <a:rPr lang="en-US" sz="3500" u="none" dirty="0" err="1" smtClean="0">
                <a:solidFill>
                  <a:srgbClr val="FF0000"/>
                </a:solidFill>
                <a:latin typeface="Times New Roman" pitchFamily="18" charset="0"/>
                <a:cs typeface="Times New Roman" pitchFamily="18" charset="0"/>
              </a:rPr>
              <a:t>từng</a:t>
            </a:r>
            <a:r>
              <a:rPr lang="en-US" sz="3500" u="none" dirty="0" smtClean="0">
                <a:solidFill>
                  <a:srgbClr val="FF0000"/>
                </a:solidFill>
                <a:latin typeface="Times New Roman" pitchFamily="18" charset="0"/>
                <a:cs typeface="Times New Roman" pitchFamily="18" charset="0"/>
              </a:rPr>
              <a:t> </a:t>
            </a:r>
            <a:r>
              <a:rPr lang="en-US" sz="3500" u="none" dirty="0" err="1" smtClean="0">
                <a:solidFill>
                  <a:srgbClr val="FF0000"/>
                </a:solidFill>
                <a:latin typeface="Times New Roman" pitchFamily="18" charset="0"/>
                <a:cs typeface="Times New Roman" pitchFamily="18" charset="0"/>
              </a:rPr>
              <a:t>nghe</a:t>
            </a:r>
            <a:r>
              <a:rPr lang="en-US" sz="3500" u="none" dirty="0" smtClean="0">
                <a:solidFill>
                  <a:srgbClr val="FF0000"/>
                </a:solidFill>
                <a:latin typeface="Times New Roman" pitchFamily="18" charset="0"/>
                <a:cs typeface="Times New Roman" pitchFamily="18" charset="0"/>
              </a:rPr>
              <a:t> </a:t>
            </a:r>
            <a:r>
              <a:rPr lang="en-US" sz="3500" u="none" dirty="0" err="1" smtClean="0">
                <a:solidFill>
                  <a:srgbClr val="FF0000"/>
                </a:solidFill>
                <a:latin typeface="Times New Roman" pitchFamily="18" charset="0"/>
                <a:cs typeface="Times New Roman" pitchFamily="18" charset="0"/>
              </a:rPr>
              <a:t>được</a:t>
            </a:r>
            <a:r>
              <a:rPr lang="en-US" sz="3500" u="none" dirty="0" smtClean="0">
                <a:solidFill>
                  <a:srgbClr val="FF0000"/>
                </a:solidFill>
                <a:latin typeface="Times New Roman" pitchFamily="18" charset="0"/>
                <a:cs typeface="Times New Roman" pitchFamily="18" charset="0"/>
              </a:rPr>
              <a:t> </a:t>
            </a:r>
            <a:r>
              <a:rPr lang="en-US" sz="3500" u="none" dirty="0" err="1" smtClean="0">
                <a:solidFill>
                  <a:srgbClr val="FF0000"/>
                </a:solidFill>
                <a:latin typeface="Times New Roman" pitchFamily="18" charset="0"/>
                <a:cs typeface="Times New Roman" pitchFamily="18" charset="0"/>
              </a:rPr>
              <a:t>hiện</a:t>
            </a:r>
            <a:r>
              <a:rPr lang="en-US" sz="3500" u="none" dirty="0" smtClean="0">
                <a:solidFill>
                  <a:srgbClr val="FF0000"/>
                </a:solidFill>
                <a:latin typeface="Times New Roman" pitchFamily="18" charset="0"/>
                <a:cs typeface="Times New Roman" pitchFamily="18" charset="0"/>
              </a:rPr>
              <a:t> </a:t>
            </a:r>
            <a:r>
              <a:rPr lang="en-US" sz="3500" u="none" dirty="0" err="1" smtClean="0">
                <a:solidFill>
                  <a:srgbClr val="FF0000"/>
                </a:solidFill>
                <a:latin typeface="Times New Roman" pitchFamily="18" charset="0"/>
                <a:cs typeface="Times New Roman" pitchFamily="18" charset="0"/>
              </a:rPr>
              <a:t>tượng</a:t>
            </a:r>
            <a:r>
              <a:rPr lang="en-US" sz="3500" u="none" dirty="0" smtClean="0">
                <a:solidFill>
                  <a:srgbClr val="FF0000"/>
                </a:solidFill>
                <a:latin typeface="Times New Roman" pitchFamily="18" charset="0"/>
                <a:cs typeface="Times New Roman" pitchFamily="18" charset="0"/>
              </a:rPr>
              <a:t> </a:t>
            </a:r>
            <a:r>
              <a:rPr lang="en-US" sz="3500" u="none" dirty="0" err="1" smtClean="0">
                <a:solidFill>
                  <a:srgbClr val="FF0000"/>
                </a:solidFill>
                <a:latin typeface="Times New Roman" pitchFamily="18" charset="0"/>
                <a:cs typeface="Times New Roman" pitchFamily="18" charset="0"/>
              </a:rPr>
              <a:t>phản</a:t>
            </a:r>
            <a:r>
              <a:rPr lang="en-US" sz="3500" u="none" dirty="0" smtClean="0">
                <a:solidFill>
                  <a:srgbClr val="FF0000"/>
                </a:solidFill>
                <a:latin typeface="Times New Roman" pitchFamily="18" charset="0"/>
                <a:cs typeface="Times New Roman" pitchFamily="18" charset="0"/>
              </a:rPr>
              <a:t> </a:t>
            </a:r>
            <a:r>
              <a:rPr lang="en-US" sz="3500" u="none" dirty="0" err="1" smtClean="0">
                <a:solidFill>
                  <a:srgbClr val="FF0000"/>
                </a:solidFill>
                <a:latin typeface="Times New Roman" pitchFamily="18" charset="0"/>
                <a:cs typeface="Times New Roman" pitchFamily="18" charset="0"/>
              </a:rPr>
              <a:t>xạ</a:t>
            </a:r>
            <a:r>
              <a:rPr lang="en-US" sz="3500" u="none" dirty="0" smtClean="0">
                <a:solidFill>
                  <a:srgbClr val="FF0000"/>
                </a:solidFill>
                <a:latin typeface="Times New Roman" pitchFamily="18" charset="0"/>
                <a:cs typeface="Times New Roman" pitchFamily="18" charset="0"/>
              </a:rPr>
              <a:t> </a:t>
            </a:r>
            <a:r>
              <a:rPr lang="en-US" sz="3500" u="none" dirty="0" err="1" smtClean="0">
                <a:solidFill>
                  <a:srgbClr val="FF0000"/>
                </a:solidFill>
                <a:latin typeface="Times New Roman" pitchFamily="18" charset="0"/>
                <a:cs typeface="Times New Roman" pitchFamily="18" charset="0"/>
              </a:rPr>
              <a:t>âm</a:t>
            </a:r>
            <a:r>
              <a:rPr lang="en-US" sz="3500" u="none" dirty="0" smtClean="0">
                <a:solidFill>
                  <a:srgbClr val="FF0000"/>
                </a:solidFill>
                <a:latin typeface="Times New Roman" pitchFamily="18" charset="0"/>
                <a:cs typeface="Times New Roman" pitchFamily="18" charset="0"/>
              </a:rPr>
              <a:t> ở </a:t>
            </a:r>
            <a:r>
              <a:rPr lang="en-US" sz="3500" u="none" dirty="0" err="1" smtClean="0">
                <a:solidFill>
                  <a:srgbClr val="FF0000"/>
                </a:solidFill>
                <a:latin typeface="Times New Roman" pitchFamily="18" charset="0"/>
                <a:cs typeface="Times New Roman" pitchFamily="18" charset="0"/>
              </a:rPr>
              <a:t>đâu</a:t>
            </a:r>
            <a:r>
              <a:rPr lang="en-US" sz="3500" u="none" dirty="0" smtClean="0">
                <a:solidFill>
                  <a:srgbClr val="FF0000"/>
                </a:solidFill>
                <a:latin typeface="Times New Roman" pitchFamily="18" charset="0"/>
                <a:cs typeface="Times New Roman" pitchFamily="18" charset="0"/>
              </a:rPr>
              <a:t>?</a:t>
            </a:r>
            <a:endParaRPr lang="en-US" sz="3500" u="none" dirty="0">
              <a:solidFill>
                <a:srgbClr val="FF0000"/>
              </a:solidFill>
              <a:latin typeface="Times New Roman" pitchFamily="18" charset="0"/>
              <a:cs typeface="Times New Roman" pitchFamily="18" charset="0"/>
            </a:endParaRPr>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295" y="745242"/>
            <a:ext cx="6509941" cy="5084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06588" y="5977308"/>
            <a:ext cx="5484707" cy="523220"/>
          </a:xfrm>
          <a:prstGeom prst="rect">
            <a:avLst/>
          </a:prstGeom>
          <a:solidFill>
            <a:schemeClr val="bg2"/>
          </a:solidFill>
        </p:spPr>
        <p:txBody>
          <a:bodyPr wrap="square">
            <a:spAutoFit/>
          </a:bodyPr>
          <a:lstStyle/>
          <a:p>
            <a:r>
              <a:rPr lang="vi-VN" sz="2800" dirty="0" smtClean="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Tiếng vang ở đỉnh </a:t>
            </a:r>
            <a:r>
              <a:rPr lang="vi-VN" sz="2800" dirty="0" smtClean="0">
                <a:solidFill>
                  <a:srgbClr val="FF00FF"/>
                </a:solidFill>
                <a:latin typeface="Times New Roman" pitchFamily="18" charset="0"/>
                <a:cs typeface="Times New Roman" pitchFamily="18" charset="0"/>
              </a:rPr>
              <a:t>núi</a:t>
            </a:r>
            <a:endParaRPr lang="vi-VN" sz="2800" dirty="0">
              <a:solidFill>
                <a:srgbClr val="FF00FF"/>
              </a:solidFill>
              <a:latin typeface="Times New Roman" pitchFamily="18" charset="0"/>
              <a:cs typeface="Times New Roman" pitchFamily="18" charset="0"/>
            </a:endParaRPr>
          </a:p>
        </p:txBody>
      </p:sp>
      <p:pic>
        <p:nvPicPr>
          <p:cNvPr id="7170" name="Picture 2" descr="Chiêm ngưỡng vẻ hùng vĩ tuyệt đẹp của núi rừng Hà Giang - Báo Gia Lai điện  tử - Tin nhanh - Chính xá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30942"/>
            <a:ext cx="6096000" cy="531265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549087" y="5993637"/>
            <a:ext cx="5484707" cy="523220"/>
          </a:xfrm>
          <a:prstGeom prst="rect">
            <a:avLst/>
          </a:prstGeom>
          <a:solidFill>
            <a:schemeClr val="bg2"/>
          </a:solidFill>
        </p:spPr>
        <p:txBody>
          <a:bodyPr wrap="square">
            <a:spAutoFit/>
          </a:bodyPr>
          <a:lstStyle/>
          <a:p>
            <a:r>
              <a:rPr lang="vi-VN" sz="2800" dirty="0" smtClean="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Tiếng vang ở </a:t>
            </a:r>
            <a:r>
              <a:rPr lang="en-US" sz="2800" dirty="0" err="1" smtClean="0">
                <a:solidFill>
                  <a:srgbClr val="FF00FF"/>
                </a:solidFill>
                <a:latin typeface="Times New Roman" pitchFamily="18" charset="0"/>
                <a:cs typeface="Times New Roman" pitchFamily="18" charset="0"/>
              </a:rPr>
              <a:t>trong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giếng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nước</a:t>
            </a:r>
            <a:endParaRPr lang="vi-VN" sz="2800" dirty="0">
              <a:solidFill>
                <a:srgbClr val="FF00FF"/>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7411"/>
                                        </p:tgtEl>
                                        <p:attrNameLst>
                                          <p:attrName>style.visibility</p:attrName>
                                        </p:attrNameLst>
                                      </p:cBhvr>
                                      <p:to>
                                        <p:strVal val="visible"/>
                                      </p:to>
                                    </p:set>
                                    <p:anim calcmode="lin" valueType="num">
                                      <p:cBhvr additive="base">
                                        <p:cTn id="13" dur="500" fill="hold"/>
                                        <p:tgtEl>
                                          <p:spTgt spid="17411"/>
                                        </p:tgtEl>
                                        <p:attrNameLst>
                                          <p:attrName>ppt_x</p:attrName>
                                        </p:attrNameLst>
                                      </p:cBhvr>
                                      <p:tavLst>
                                        <p:tav tm="0">
                                          <p:val>
                                            <p:strVal val="#ppt_x"/>
                                          </p:val>
                                        </p:tav>
                                        <p:tav tm="100000">
                                          <p:val>
                                            <p:strVal val="#ppt_x"/>
                                          </p:val>
                                        </p:tav>
                                      </p:tavLst>
                                    </p:anim>
                                    <p:anim calcmode="lin" valueType="num">
                                      <p:cBhvr additive="base">
                                        <p:cTn id="14" dur="500" fill="hold"/>
                                        <p:tgtEl>
                                          <p:spTgt spid="17411"/>
                                        </p:tgtEl>
                                        <p:attrNameLst>
                                          <p:attrName>ppt_y</p:attrName>
                                        </p:attrNameLst>
                                      </p:cBhvr>
                                      <p:tavLst>
                                        <p:tav tm="0">
                                          <p:val>
                                            <p:strVal val="1+#ppt_h/2"/>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7170"/>
                                        </p:tgtEl>
                                        <p:attrNameLst>
                                          <p:attrName>style.visibility</p:attrName>
                                        </p:attrNameLst>
                                      </p:cBhvr>
                                      <p:to>
                                        <p:strVal val="visible"/>
                                      </p:to>
                                    </p:set>
                                    <p:animEffect transition="in" filter="barn(inVertical)">
                                      <p:cBhvr>
                                        <p:cTn id="17" dur="500"/>
                                        <p:tgtEl>
                                          <p:spTgt spid="717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animBg="1"/>
    </p:bld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2326</TotalTime>
  <Words>1102</Words>
  <Application>Microsoft Office PowerPoint</Application>
  <PresentationFormat>Widescreen</PresentationFormat>
  <Paragraphs>73</Paragraphs>
  <Slides>21</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Tahoma</vt:lpstr>
      <vt:lpstr>Times New Roman</vt:lpstr>
      <vt:lpstr>Trebuchet MS</vt:lpstr>
      <vt:lpstr>VNI-Times</vt:lpstr>
      <vt:lpstr>Wingdings 3</vt:lpstr>
      <vt:lpstr>Facet</vt:lpstr>
      <vt:lpstr>PowerPoint Presentation</vt:lpstr>
      <vt:lpstr>PowerPoint Presentation</vt:lpstr>
      <vt:lpstr>PowerPoint Presentation</vt:lpstr>
      <vt:lpstr>Âm thanh được truyền đi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Microsoft account</cp:lastModifiedBy>
  <cp:revision>421</cp:revision>
  <dcterms:created xsi:type="dcterms:W3CDTF">2022-07-11T10:05:56Z</dcterms:created>
  <dcterms:modified xsi:type="dcterms:W3CDTF">2025-01-14T12:28:25Z</dcterms:modified>
</cp:coreProperties>
</file>