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86" r:id="rId6"/>
    <p:sldId id="262" r:id="rId7"/>
    <p:sldId id="287" r:id="rId8"/>
    <p:sldId id="263" r:id="rId9"/>
    <p:sldId id="264" r:id="rId10"/>
    <p:sldId id="269" r:id="rId11"/>
    <p:sldId id="277" r:id="rId12"/>
    <p:sldId id="272" r:id="rId13"/>
    <p:sldId id="271" r:id="rId14"/>
    <p:sldId id="278" r:id="rId15"/>
    <p:sldId id="279" r:id="rId16"/>
    <p:sldId id="280" r:id="rId17"/>
    <p:sldId id="281" r:id="rId18"/>
    <p:sldId id="273" r:id="rId19"/>
    <p:sldId id="282" r:id="rId20"/>
    <p:sldId id="285" r:id="rId21"/>
    <p:sldId id="284" r:id="rId22"/>
    <p:sldId id="274" r:id="rId23"/>
    <p:sldId id="275" r:id="rId24"/>
  </p:sldIdLst>
  <p:sldSz cx="12192000" cy="6858000"/>
  <p:notesSz cx="7104063" cy="10234613"/>
  <p:custShowLst>
    <p:custShow name="Custom Show 1" id="0">
      <p:sldLst>
        <p:sld r:id="rId2"/>
        <p:sld r:id="rId3"/>
        <p:sld r:id="rId4"/>
        <p:sld r:id="rId5"/>
      </p:sldLst>
    </p:custShow>
  </p:custShowLst>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70" d="100"/>
          <a:sy n="70" d="100"/>
        </p:scale>
        <p:origin x="-75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12E3766E-E16A-426A-B2D4-CA07D27E3A8F}" type="datetimeFigureOut">
              <a:rPr lang="zh-CN" altLang="en-US" smtClean="0"/>
              <a:t>2025/1/14</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DDFE0B6-4946-466C-AEAA-B3A72448F18D}" type="slidenum">
              <a:rPr lang="zh-CN" altLang="en-US" smtClean="0"/>
              <a:t>‹#›</a:t>
            </a:fld>
            <a:endParaRPr lang="zh-CN" altLang="en-US"/>
          </a:p>
        </p:txBody>
      </p:sp>
    </p:spTree>
    <p:extLst>
      <p:ext uri="{BB962C8B-B14F-4D97-AF65-F5344CB8AC3E}">
        <p14:creationId xmlns:p14="http://schemas.microsoft.com/office/powerpoint/2010/main" val="76352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a:t>
            </a:fld>
            <a:endParaRPr lang="zh-CN" altLang="en-US"/>
          </a:p>
        </p:txBody>
      </p:sp>
    </p:spTree>
    <p:extLst>
      <p:ext uri="{BB962C8B-B14F-4D97-AF65-F5344CB8AC3E}">
        <p14:creationId xmlns:p14="http://schemas.microsoft.com/office/powerpoint/2010/main" val="320203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10</a:t>
            </a:fld>
            <a:endParaRPr lang="zh-CN" altLang="en-US"/>
          </a:p>
        </p:txBody>
      </p:sp>
    </p:spTree>
    <p:extLst>
      <p:ext uri="{BB962C8B-B14F-4D97-AF65-F5344CB8AC3E}">
        <p14:creationId xmlns:p14="http://schemas.microsoft.com/office/powerpoint/2010/main" val="1514409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11</a:t>
            </a:fld>
            <a:endParaRPr lang="zh-CN" altLang="en-US"/>
          </a:p>
        </p:txBody>
      </p:sp>
    </p:spTree>
    <p:extLst>
      <p:ext uri="{BB962C8B-B14F-4D97-AF65-F5344CB8AC3E}">
        <p14:creationId xmlns:p14="http://schemas.microsoft.com/office/powerpoint/2010/main" val="2507255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12</a:t>
            </a:fld>
            <a:endParaRPr lang="zh-CN" altLang="en-US"/>
          </a:p>
        </p:txBody>
      </p:sp>
    </p:spTree>
    <p:extLst>
      <p:ext uri="{BB962C8B-B14F-4D97-AF65-F5344CB8AC3E}">
        <p14:creationId xmlns:p14="http://schemas.microsoft.com/office/powerpoint/2010/main" val="2132704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13</a:t>
            </a:fld>
            <a:endParaRPr lang="zh-CN" altLang="en-US"/>
          </a:p>
        </p:txBody>
      </p:sp>
    </p:spTree>
    <p:extLst>
      <p:ext uri="{BB962C8B-B14F-4D97-AF65-F5344CB8AC3E}">
        <p14:creationId xmlns:p14="http://schemas.microsoft.com/office/powerpoint/2010/main" val="360149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14</a:t>
            </a:fld>
            <a:endParaRPr lang="zh-CN" altLang="en-US"/>
          </a:p>
        </p:txBody>
      </p:sp>
    </p:spTree>
    <p:extLst>
      <p:ext uri="{BB962C8B-B14F-4D97-AF65-F5344CB8AC3E}">
        <p14:creationId xmlns:p14="http://schemas.microsoft.com/office/powerpoint/2010/main" val="854692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57368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17418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10900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18</a:t>
            </a:fld>
            <a:endParaRPr lang="zh-CN" altLang="en-US"/>
          </a:p>
        </p:txBody>
      </p:sp>
    </p:spTree>
    <p:extLst>
      <p:ext uri="{BB962C8B-B14F-4D97-AF65-F5344CB8AC3E}">
        <p14:creationId xmlns:p14="http://schemas.microsoft.com/office/powerpoint/2010/main" val="3091403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64430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2</a:t>
            </a:fld>
            <a:endParaRPr lang="zh-CN" altLang="en-US"/>
          </a:p>
        </p:txBody>
      </p:sp>
    </p:spTree>
    <p:extLst>
      <p:ext uri="{BB962C8B-B14F-4D97-AF65-F5344CB8AC3E}">
        <p14:creationId xmlns:p14="http://schemas.microsoft.com/office/powerpoint/2010/main" val="633717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51697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827754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22</a:t>
            </a:fld>
            <a:endParaRPr lang="zh-CN" altLang="en-US"/>
          </a:p>
        </p:txBody>
      </p:sp>
    </p:spTree>
    <p:extLst>
      <p:ext uri="{BB962C8B-B14F-4D97-AF65-F5344CB8AC3E}">
        <p14:creationId xmlns:p14="http://schemas.microsoft.com/office/powerpoint/2010/main" val="1956144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23</a:t>
            </a:fld>
            <a:endParaRPr lang="zh-CN" altLang="en-US"/>
          </a:p>
        </p:txBody>
      </p:sp>
    </p:spTree>
    <p:extLst>
      <p:ext uri="{BB962C8B-B14F-4D97-AF65-F5344CB8AC3E}">
        <p14:creationId xmlns:p14="http://schemas.microsoft.com/office/powerpoint/2010/main" val="337232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3</a:t>
            </a:fld>
            <a:endParaRPr lang="zh-CN" altLang="en-US"/>
          </a:p>
        </p:txBody>
      </p:sp>
    </p:spTree>
    <p:extLst>
      <p:ext uri="{BB962C8B-B14F-4D97-AF65-F5344CB8AC3E}">
        <p14:creationId xmlns:p14="http://schemas.microsoft.com/office/powerpoint/2010/main" val="303425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4</a:t>
            </a:fld>
            <a:endParaRPr lang="zh-CN" altLang="en-US"/>
          </a:p>
        </p:txBody>
      </p:sp>
    </p:spTree>
    <p:extLst>
      <p:ext uri="{BB962C8B-B14F-4D97-AF65-F5344CB8AC3E}">
        <p14:creationId xmlns:p14="http://schemas.microsoft.com/office/powerpoint/2010/main" val="2507869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55015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6</a:t>
            </a:fld>
            <a:endParaRPr lang="zh-CN" altLang="en-US"/>
          </a:p>
        </p:txBody>
      </p:sp>
    </p:spTree>
    <p:extLst>
      <p:ext uri="{BB962C8B-B14F-4D97-AF65-F5344CB8AC3E}">
        <p14:creationId xmlns:p14="http://schemas.microsoft.com/office/powerpoint/2010/main" val="3437024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69678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8</a:t>
            </a:fld>
            <a:endParaRPr lang="zh-CN" altLang="en-US"/>
          </a:p>
        </p:txBody>
      </p:sp>
    </p:spTree>
    <p:extLst>
      <p:ext uri="{BB962C8B-B14F-4D97-AF65-F5344CB8AC3E}">
        <p14:creationId xmlns:p14="http://schemas.microsoft.com/office/powerpoint/2010/main" val="1580422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9</a:t>
            </a:fld>
            <a:endParaRPr lang="zh-CN" altLang="en-US"/>
          </a:p>
        </p:txBody>
      </p:sp>
    </p:spTree>
    <p:extLst>
      <p:ext uri="{BB962C8B-B14F-4D97-AF65-F5344CB8AC3E}">
        <p14:creationId xmlns:p14="http://schemas.microsoft.com/office/powerpoint/2010/main" val="264021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2025/1/14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2025/1/14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1.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3"/>
          <a:stretch>
            <a:fillRect/>
          </a:stretch>
        </p:blipFill>
        <p:spPr>
          <a:xfrm>
            <a:off x="-14605" y="4319270"/>
            <a:ext cx="12195810" cy="2579370"/>
          </a:xfrm>
          <a:prstGeom prst="rect">
            <a:avLst/>
          </a:prstGeom>
        </p:spPr>
      </p:pic>
      <p:sp>
        <p:nvSpPr>
          <p:cNvPr id="12" name="矩形 11"/>
          <p:cNvSpPr/>
          <p:nvPr/>
        </p:nvSpPr>
        <p:spPr>
          <a:xfrm>
            <a:off x="1269382" y="2681297"/>
            <a:ext cx="9505056" cy="706755"/>
          </a:xfrm>
          <a:prstGeom prst="rect">
            <a:avLst/>
          </a:prstGeom>
          <a:noFill/>
        </p:spPr>
        <p:txBody>
          <a:bodyPr wrap="square" rtlCol="0">
            <a:spAutoFit/>
          </a:bodyPr>
          <a:lstStyle/>
          <a:p>
            <a:pPr algn="ctr"/>
            <a:r>
              <a:rPr lang="en-US" altLang="zh-CN" sz="4000" b="1" dirty="0">
                <a:solidFill>
                  <a:schemeClr val="accent6">
                    <a:lumMod val="75000"/>
                  </a:schemeClr>
                </a:solidFill>
                <a:effectLst>
                  <a:glow rad="152400">
                    <a:schemeClr val="bg1"/>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BÀI 2: THƠ LỤC BÁT</a:t>
            </a:r>
            <a:endParaRPr lang="zh-CN" altLang="en-US" sz="4000" b="1" dirty="0">
              <a:solidFill>
                <a:schemeClr val="accent6">
                  <a:lumMod val="75000"/>
                </a:schemeClr>
              </a:solidFill>
              <a:effectLst>
                <a:glow rad="152400">
                  <a:schemeClr val="bg1"/>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pic>
        <p:nvPicPr>
          <p:cNvPr id="11"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1890" y="1041400"/>
            <a:ext cx="798830" cy="8026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890" y="3740785"/>
            <a:ext cx="1217295" cy="11861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01530" y="1073785"/>
            <a:ext cx="779145" cy="7372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80675" y="2205355"/>
            <a:ext cx="1227455"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descr="3"/>
          <p:cNvPicPr>
            <a:picLocks noChangeAspect="1"/>
          </p:cNvPicPr>
          <p:nvPr/>
        </p:nvPicPr>
        <p:blipFill>
          <a:blip r:embed="rId8"/>
          <a:stretch>
            <a:fillRect/>
          </a:stretch>
        </p:blipFill>
        <p:spPr>
          <a:xfrm rot="20760000" flipH="1">
            <a:off x="215900" y="1894205"/>
            <a:ext cx="1575435" cy="1514475"/>
          </a:xfrm>
          <a:prstGeom prst="rect">
            <a:avLst/>
          </a:prstGeom>
        </p:spPr>
      </p:pic>
      <p:pic>
        <p:nvPicPr>
          <p:cNvPr id="17" name="图片 16" descr="3"/>
          <p:cNvPicPr>
            <a:picLocks noChangeAspect="1"/>
          </p:cNvPicPr>
          <p:nvPr/>
        </p:nvPicPr>
        <p:blipFill>
          <a:blip r:embed="rId8"/>
          <a:stretch>
            <a:fillRect/>
          </a:stretch>
        </p:blipFill>
        <p:spPr>
          <a:xfrm>
            <a:off x="9897110" y="3576955"/>
            <a:ext cx="1555750" cy="151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42" presetClass="entr" presetSubtype="0" repeatCount="indefinite"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ppt_x</p:attrName>
                                        </p:attrNameLst>
                                      </p:cBhvr>
                                      <p:tavLst>
                                        <p:tav tm="0">
                                          <p:val>
                                            <p:strVal val="#ppt_x"/>
                                          </p:val>
                                        </p:tav>
                                        <p:tav tm="100000">
                                          <p:val>
                                            <p:strVal val="#ppt_x"/>
                                          </p:val>
                                        </p:tav>
                                      </p:tavLst>
                                    </p:anim>
                                    <p:anim calcmode="lin" valueType="num">
                                      <p:cBhvr>
                                        <p:cTn id="14" dur="2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ppt_x</p:attrName>
                                        </p:attrNameLst>
                                      </p:cBhvr>
                                      <p:tavLst>
                                        <p:tav tm="0">
                                          <p:val>
                                            <p:strVal val="#ppt_x"/>
                                          </p:val>
                                        </p:tav>
                                        <p:tav tm="100000">
                                          <p:val>
                                            <p:strVal val="#ppt_x"/>
                                          </p:val>
                                        </p:tav>
                                      </p:tavLst>
                                    </p:anim>
                                    <p:anim calcmode="lin" valueType="num">
                                      <p:cBhvr>
                                        <p:cTn id="19" dur="2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ppt_x</p:attrName>
                                        </p:attrNameLst>
                                      </p:cBhvr>
                                      <p:tavLst>
                                        <p:tav tm="0">
                                          <p:val>
                                            <p:strVal val="#ppt_x"/>
                                          </p:val>
                                        </p:tav>
                                        <p:tav tm="100000">
                                          <p:val>
                                            <p:strVal val="#ppt_x"/>
                                          </p:val>
                                        </p:tav>
                                      </p:tavLst>
                                    </p:anim>
                                    <p:anim calcmode="lin" valueType="num">
                                      <p:cBhvr>
                                        <p:cTn id="24" dur="2000" fill="hold"/>
                                        <p:tgtEl>
                                          <p:spTgt spid="9"/>
                                        </p:tgtEl>
                                        <p:attrNameLst>
                                          <p:attrName>ppt_y</p:attrName>
                                        </p:attrNameLst>
                                      </p:cBhvr>
                                      <p:tavLst>
                                        <p:tav tm="0">
                                          <p:val>
                                            <p:strVal val="#ppt_y-.1"/>
                                          </p:val>
                                        </p:tav>
                                        <p:tav tm="100000">
                                          <p:val>
                                            <p:strVal val="#ppt_y"/>
                                          </p:val>
                                        </p:tav>
                                      </p:tavLst>
                                    </p:anim>
                                  </p:childTnLst>
                                </p:cTn>
                              </p:par>
                              <p:par>
                                <p:cTn id="25" presetID="47" presetClass="entr" presetSubtype="0" repeatCount="indefinite"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anim calcmode="lin" valueType="num">
                                      <p:cBhvr>
                                        <p:cTn id="28" dur="2000" fill="hold"/>
                                        <p:tgtEl>
                                          <p:spTgt spid="13"/>
                                        </p:tgtEl>
                                        <p:attrNameLst>
                                          <p:attrName>ppt_x</p:attrName>
                                        </p:attrNameLst>
                                      </p:cBhvr>
                                      <p:tavLst>
                                        <p:tav tm="0">
                                          <p:val>
                                            <p:strVal val="#ppt_x"/>
                                          </p:val>
                                        </p:tav>
                                        <p:tav tm="100000">
                                          <p:val>
                                            <p:strVal val="#ppt_x"/>
                                          </p:val>
                                        </p:tav>
                                      </p:tavLst>
                                    </p:anim>
                                    <p:anim calcmode="lin" valueType="num">
                                      <p:cBhvr>
                                        <p:cTn id="29" dur="2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par>
                          <p:cTn id="34" fill="hold">
                            <p:stCondLst>
                              <p:cond delay="3000"/>
                            </p:stCondLst>
                            <p:childTnLst>
                              <p:par>
                                <p:cTn id="35" presetID="47"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extLst mod="1">
    <p:ext uri="{E180D4A7-C9FB-4DFB-919C-405C955672EB}">
      <p14:showEvtLst xmlns:p14="http://schemas.microsoft.com/office/powerpoint/2010/main">
        <p14:playEvt time="158"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3425410" y="406647"/>
            <a:ext cx="5455341" cy="646331"/>
          </a:xfrm>
          <a:prstGeom prst="rect">
            <a:avLst/>
          </a:prstGeom>
        </p:spPr>
        <p:txBody>
          <a:bodyPr wrap="none">
            <a:spAutoFit/>
          </a:bodyPr>
          <a:lstStyle/>
          <a:p>
            <a:pPr algn="ct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Hoàn</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thiện</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cặp</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câu</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lục</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bát</a:t>
            </a:r>
            <a:endParaRPr lang="zh-CN" altLang="en-US"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sp>
        <p:nvSpPr>
          <p:cNvPr id="17411" name="文本框 1"/>
          <p:cNvSpPr txBox="1"/>
          <p:nvPr/>
        </p:nvSpPr>
        <p:spPr>
          <a:xfrm>
            <a:off x="545320" y="1249828"/>
            <a:ext cx="574117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pP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Con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đường</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rợp</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bóng</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cây</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xanh</a:t>
            </a:r>
            <a:endPar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lvl="0" indent="0" algn="just" eaLnBrk="1" hangingPunct="1">
              <a:spcBef>
                <a:spcPct val="0"/>
              </a:spcBef>
              <a:buNone/>
            </a:pP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7413" name="文本框 10"/>
          <p:cNvSpPr txBox="1"/>
          <p:nvPr/>
        </p:nvSpPr>
        <p:spPr>
          <a:xfrm>
            <a:off x="241300" y="3207385"/>
            <a:ext cx="6224045"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pP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Phượng</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đang</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thắp</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lửa</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sân</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trường</a:t>
            </a:r>
            <a:endPar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lvl="0" indent="0" algn="just" eaLnBrk="1" hangingPunct="1">
              <a:spcBef>
                <a:spcPct val="0"/>
              </a:spcBef>
              <a:buNone/>
            </a:pP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1"/>
          <p:cNvSpPr txBox="1"/>
          <p:nvPr/>
        </p:nvSpPr>
        <p:spPr>
          <a:xfrm>
            <a:off x="6465345" y="2035414"/>
            <a:ext cx="5726655"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pPr>
            <a:r>
              <a:rPr 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Tre </a:t>
            </a:r>
            <a:r>
              <a:rPr lang="en-US"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xanh</a:t>
            </a:r>
            <a:r>
              <a:rPr 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tự</a:t>
            </a:r>
            <a:r>
              <a:rPr 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những</a:t>
            </a:r>
            <a:r>
              <a:rPr 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thuở</a:t>
            </a:r>
            <a:r>
              <a:rPr 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nào</a:t>
            </a:r>
            <a:endParaRPr 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lvl="0" indent="0" algn="just" eaLnBrk="1" hangingPunct="1">
              <a:spcBef>
                <a:spcPct val="0"/>
              </a:spcBef>
              <a:buNone/>
            </a:pPr>
            <a:r>
              <a:rPr 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a:t>
            </a:r>
            <a:endParaRPr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文本框 12"/>
          <p:cNvSpPr txBox="1"/>
          <p:nvPr/>
        </p:nvSpPr>
        <p:spPr>
          <a:xfrm>
            <a:off x="6654800" y="4049395"/>
            <a:ext cx="5537201" cy="181588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just" eaLnBrk="1" hangingPunct="1">
              <a:spcBef>
                <a:spcPct val="0"/>
              </a:spcBef>
              <a:buNone/>
            </a:pP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Bàn</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tay</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mẹ</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dịu</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dàng</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sao</a:t>
            </a:r>
            <a:endPar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indent="0" algn="just" eaLnBrk="1" hangingPunct="1">
              <a:spcBef>
                <a:spcPct val="0"/>
              </a:spcBef>
              <a:buNone/>
            </a:pP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a:t>
            </a:r>
          </a:p>
          <a:p>
            <a:pPr marL="0" indent="0" algn="just" eaLnBrk="1" hangingPunct="1">
              <a:spcBef>
                <a:spcPct val="0"/>
              </a:spcBef>
              <a:buNone/>
            </a:pPr>
            <a:endPar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indent="0" algn="just" eaLnBrk="1" hangingPunct="1">
              <a:spcBef>
                <a:spcPct val="0"/>
              </a:spcBef>
              <a:buNone/>
            </a:pPr>
            <a:endParaRPr lang="zh-CN" alt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ppt_x</p:attrName>
                                        </p:attrNameLst>
                                      </p:cBhvr>
                                      <p:tavLst>
                                        <p:tav tm="0">
                                          <p:val>
                                            <p:strVal val="#ppt_x"/>
                                          </p:val>
                                        </p:tav>
                                        <p:tav tm="100000">
                                          <p:val>
                                            <p:strVal val="#ppt_x"/>
                                          </p:val>
                                        </p:tav>
                                      </p:tavLst>
                                    </p:anim>
                                    <p:anim calcmode="lin" valueType="num">
                                      <p:cBhvr>
                                        <p:cTn id="24" dur="2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p:tgtEl>
                                          <p:spTgt spid="25"/>
                                        </p:tgtEl>
                                        <p:attrNameLst>
                                          <p:attrName>ppt_y</p:attrName>
                                        </p:attrNameLst>
                                      </p:cBhvr>
                                      <p:tavLst>
                                        <p:tav tm="0">
                                          <p:val>
                                            <p:strVal val="#ppt_y-#ppt_h*1.125000"/>
                                          </p:val>
                                        </p:tav>
                                        <p:tav tm="100000">
                                          <p:val>
                                            <p:strVal val="#ppt_y"/>
                                          </p:val>
                                        </p:tav>
                                      </p:tavLst>
                                    </p:anim>
                                    <p:animEffect transition="in" filter="wipe(down)">
                                      <p:cBhvr>
                                        <p:cTn id="33" dur="500"/>
                                        <p:tgtEl>
                                          <p:spTgt spid="25"/>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7411"/>
                                        </p:tgtEl>
                                        <p:attrNameLst>
                                          <p:attrName>style.visibility</p:attrName>
                                        </p:attrNameLst>
                                      </p:cBhvr>
                                      <p:to>
                                        <p:strVal val="visible"/>
                                      </p:to>
                                    </p:set>
                                    <p:animEffect transition="in" filter="wipe(up)">
                                      <p:cBhvr>
                                        <p:cTn id="36" dur="500"/>
                                        <p:tgtEl>
                                          <p:spTgt spid="17411"/>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7413"/>
                                        </p:tgtEl>
                                        <p:attrNameLst>
                                          <p:attrName>style.visibility</p:attrName>
                                        </p:attrNameLst>
                                      </p:cBhvr>
                                      <p:to>
                                        <p:strVal val="visible"/>
                                      </p:to>
                                    </p:set>
                                    <p:animEffect transition="in" filter="wipe(up)">
                                      <p:cBhvr>
                                        <p:cTn id="39" dur="500"/>
                                        <p:tgtEl>
                                          <p:spTgt spid="17413"/>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7411" grpId="0"/>
      <p:bldP spid="17413"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3425410" y="406647"/>
            <a:ext cx="5455341" cy="646331"/>
          </a:xfrm>
          <a:prstGeom prst="rect">
            <a:avLst/>
          </a:prstGeom>
        </p:spPr>
        <p:txBody>
          <a:bodyPr wrap="none">
            <a:spAutoFit/>
          </a:bodyPr>
          <a:lstStyle/>
          <a:p>
            <a:pPr algn="ct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Hoàn</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thiện</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cặp</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câu</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lục</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bát</a:t>
            </a:r>
            <a:endParaRPr lang="zh-CN" altLang="en-US"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sp>
        <p:nvSpPr>
          <p:cNvPr id="17411" name="文本框 1"/>
          <p:cNvSpPr txBox="1"/>
          <p:nvPr/>
        </p:nvSpPr>
        <p:spPr>
          <a:xfrm>
            <a:off x="545320" y="1249828"/>
            <a:ext cx="574117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pP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Con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đường</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rợp</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bóng</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cây</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xanh</a:t>
            </a:r>
            <a:endPar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lvl="0" indent="0" algn="just" eaLnBrk="1" hangingPunct="1">
              <a:spcBef>
                <a:spcPct val="0"/>
              </a:spcBef>
              <a:buNone/>
            </a:pPr>
            <a:r>
              <a:rPr lang="en-US" sz="2800" i="1" dirty="0" err="1">
                <a:solidFill>
                  <a:srgbClr val="363636"/>
                </a:solidFill>
                <a:latin typeface="Times New Roman" panose="02020603050405020304" pitchFamily="18" charset="0"/>
                <a:ea typeface="Times New Roman" panose="02020603050405020304" pitchFamily="18" charset="0"/>
              </a:rPr>
              <a:t>Tiếng</a:t>
            </a:r>
            <a:r>
              <a:rPr lang="en-US" sz="2800" i="1" dirty="0">
                <a:solidFill>
                  <a:srgbClr val="363636"/>
                </a:solidFill>
                <a:latin typeface="Times New Roman" panose="02020603050405020304" pitchFamily="18" charset="0"/>
                <a:ea typeface="Times New Roman" panose="02020603050405020304" pitchFamily="18" charset="0"/>
              </a:rPr>
              <a:t> </a:t>
            </a:r>
            <a:r>
              <a:rPr lang="en-US" sz="2800" i="1" dirty="0" err="1">
                <a:solidFill>
                  <a:srgbClr val="363636"/>
                </a:solidFill>
                <a:latin typeface="Times New Roman" panose="02020603050405020304" pitchFamily="18" charset="0"/>
                <a:ea typeface="Times New Roman" panose="02020603050405020304" pitchFamily="18" charset="0"/>
              </a:rPr>
              <a:t>chim</a:t>
            </a:r>
            <a:r>
              <a:rPr lang="en-US" sz="2800" i="1" dirty="0">
                <a:solidFill>
                  <a:srgbClr val="363636"/>
                </a:solidFill>
                <a:latin typeface="Times New Roman" panose="02020603050405020304" pitchFamily="18" charset="0"/>
                <a:ea typeface="Times New Roman" panose="02020603050405020304" pitchFamily="18" charset="0"/>
              </a:rPr>
              <a:t> </a:t>
            </a:r>
            <a:r>
              <a:rPr lang="en-US" sz="2800" i="1" dirty="0" err="1">
                <a:solidFill>
                  <a:srgbClr val="363636"/>
                </a:solidFill>
                <a:latin typeface="Times New Roman" panose="02020603050405020304" pitchFamily="18" charset="0"/>
                <a:ea typeface="Times New Roman" panose="02020603050405020304" pitchFamily="18" charset="0"/>
              </a:rPr>
              <a:t>ríu</a:t>
            </a:r>
            <a:r>
              <a:rPr lang="en-US" sz="2800" i="1" dirty="0">
                <a:solidFill>
                  <a:srgbClr val="363636"/>
                </a:solidFill>
                <a:latin typeface="Times New Roman" panose="02020603050405020304" pitchFamily="18" charset="0"/>
                <a:ea typeface="Times New Roman" panose="02020603050405020304" pitchFamily="18" charset="0"/>
              </a:rPr>
              <a:t> </a:t>
            </a:r>
            <a:r>
              <a:rPr lang="en-US" sz="2800" i="1" dirty="0" err="1">
                <a:solidFill>
                  <a:srgbClr val="363636"/>
                </a:solidFill>
                <a:latin typeface="Times New Roman" panose="02020603050405020304" pitchFamily="18" charset="0"/>
                <a:ea typeface="Times New Roman" panose="02020603050405020304" pitchFamily="18" charset="0"/>
              </a:rPr>
              <a:t>rít</a:t>
            </a:r>
            <a:r>
              <a:rPr lang="en-US" sz="2800" i="1" dirty="0">
                <a:solidFill>
                  <a:srgbClr val="363636"/>
                </a:solidFill>
                <a:latin typeface="Times New Roman" panose="02020603050405020304" pitchFamily="18" charset="0"/>
                <a:ea typeface="Times New Roman" panose="02020603050405020304" pitchFamily="18" charset="0"/>
              </a:rPr>
              <a:t> </a:t>
            </a:r>
            <a:r>
              <a:rPr lang="en-US" sz="2800" i="1" dirty="0" err="1">
                <a:solidFill>
                  <a:srgbClr val="363636"/>
                </a:solidFill>
                <a:latin typeface="Times New Roman" panose="02020603050405020304" pitchFamily="18" charset="0"/>
                <a:ea typeface="Times New Roman" panose="02020603050405020304" pitchFamily="18" charset="0"/>
              </a:rPr>
              <a:t>trên</a:t>
            </a:r>
            <a:r>
              <a:rPr lang="en-US" sz="2800" i="1" dirty="0">
                <a:solidFill>
                  <a:srgbClr val="363636"/>
                </a:solidFill>
                <a:latin typeface="Times New Roman" panose="02020603050405020304" pitchFamily="18" charset="0"/>
                <a:ea typeface="Times New Roman" panose="02020603050405020304" pitchFamily="18" charset="0"/>
              </a:rPr>
              <a:t> </a:t>
            </a:r>
            <a:r>
              <a:rPr lang="en-US" sz="2800" b="1" i="1" dirty="0" err="1">
                <a:solidFill>
                  <a:srgbClr val="363636"/>
                </a:solidFill>
                <a:latin typeface="Times New Roman" panose="02020603050405020304" pitchFamily="18" charset="0"/>
                <a:ea typeface="Times New Roman" panose="02020603050405020304" pitchFamily="18" charset="0"/>
              </a:rPr>
              <a:t>cành</a:t>
            </a:r>
            <a:r>
              <a:rPr lang="en-US" sz="2800" i="1" dirty="0">
                <a:solidFill>
                  <a:srgbClr val="363636"/>
                </a:solidFill>
                <a:latin typeface="Times New Roman" panose="02020603050405020304" pitchFamily="18" charset="0"/>
                <a:ea typeface="Times New Roman" panose="02020603050405020304" pitchFamily="18" charset="0"/>
              </a:rPr>
              <a:t> </a:t>
            </a:r>
            <a:r>
              <a:rPr lang="en-US" sz="2800" i="1" dirty="0" err="1">
                <a:solidFill>
                  <a:srgbClr val="363636"/>
                </a:solidFill>
                <a:latin typeface="Times New Roman" panose="02020603050405020304" pitchFamily="18" charset="0"/>
                <a:ea typeface="Times New Roman" panose="02020603050405020304" pitchFamily="18" charset="0"/>
              </a:rPr>
              <a:t>cây</a:t>
            </a:r>
            <a:r>
              <a:rPr lang="en-US" sz="2800" i="1" dirty="0">
                <a:solidFill>
                  <a:srgbClr val="363636"/>
                </a:solidFill>
                <a:latin typeface="Times New Roman" panose="02020603050405020304" pitchFamily="18" charset="0"/>
                <a:ea typeface="Times New Roman" panose="02020603050405020304" pitchFamily="18" charset="0"/>
              </a:rPr>
              <a:t> </a:t>
            </a:r>
            <a:r>
              <a:rPr lang="en-US" sz="2800" i="1" dirty="0" err="1">
                <a:solidFill>
                  <a:srgbClr val="363636"/>
                </a:solidFill>
                <a:latin typeface="Times New Roman" panose="02020603050405020304" pitchFamily="18" charset="0"/>
                <a:ea typeface="Times New Roman" panose="02020603050405020304" pitchFamily="18" charset="0"/>
              </a:rPr>
              <a:t>cao</a:t>
            </a:r>
            <a:endParaRPr lang="zh-CN" alt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7413" name="文本框 10"/>
          <p:cNvSpPr txBox="1"/>
          <p:nvPr/>
        </p:nvSpPr>
        <p:spPr>
          <a:xfrm>
            <a:off x="241300" y="3207385"/>
            <a:ext cx="6224045" cy="168661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pP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Phượng</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đang</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thắp</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lửa</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sân</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trường</a:t>
            </a:r>
            <a:endPar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indent="0" algn="just">
              <a:lnSpc>
                <a:spcPct val="150000"/>
              </a:lnSpc>
              <a:spcAft>
                <a:spcPts val="0"/>
              </a:spcAft>
              <a:buNone/>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Hè</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sang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eaLnBrk="1" hangingPunct="1">
              <a:spcBef>
                <a:spcPct val="0"/>
              </a:spcBef>
              <a:buNone/>
            </a:pPr>
            <a:endParaRPr lang="zh-CN" alt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1"/>
          <p:cNvSpPr txBox="1"/>
          <p:nvPr/>
        </p:nvSpPr>
        <p:spPr>
          <a:xfrm>
            <a:off x="6057901" y="2035414"/>
            <a:ext cx="6134100"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pPr>
            <a:r>
              <a:rPr 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Tre </a:t>
            </a:r>
            <a:r>
              <a:rPr lang="en-US"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xanh</a:t>
            </a:r>
            <a:r>
              <a:rPr 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tự</a:t>
            </a:r>
            <a:r>
              <a:rPr 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những</a:t>
            </a:r>
            <a:r>
              <a:rPr 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thuở</a:t>
            </a:r>
            <a:r>
              <a:rPr 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nào</a:t>
            </a:r>
            <a:endParaRPr 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lvl="0" indent="0" algn="just" eaLnBrk="1" hangingPunct="1">
              <a:spcBef>
                <a:spcPct val="0"/>
              </a:spcBef>
              <a:buNone/>
            </a:pPr>
            <a:r>
              <a:rPr lang="en-US" sz="2800" i="1" dirty="0" err="1">
                <a:latin typeface="Times New Roman" panose="02020603050405020304" pitchFamily="18" charset="0"/>
                <a:ea typeface="Times New Roman" panose="02020603050405020304" pitchFamily="18" charset="0"/>
              </a:rPr>
              <a:t>Dựng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làng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giữ</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nước</a:t>
            </a:r>
            <a:r>
              <a:rPr lang="en-US" sz="2800" i="1" dirty="0">
                <a:latin typeface="Times New Roman" panose="02020603050405020304" pitchFamily="18" charset="0"/>
                <a:ea typeface="Times New Roman" panose="02020603050405020304" pitchFamily="18" charset="0"/>
              </a:rPr>
              <a:t>, </a:t>
            </a:r>
            <a:r>
              <a:rPr lang="en-US" sz="2800" i="1" dirty="0" err="1">
                <a:solidFill>
                  <a:srgbClr val="4A4A4A"/>
                </a:solidFill>
                <a:latin typeface="Times New Roman" panose="02020603050405020304" pitchFamily="18" charset="0"/>
                <a:ea typeface="Times New Roman" panose="02020603050405020304" pitchFamily="18" charset="0"/>
              </a:rPr>
              <a:t>chặn</a:t>
            </a:r>
            <a:r>
              <a:rPr lang="en-US" sz="2800" i="1" dirty="0">
                <a:solidFill>
                  <a:srgbClr val="4A4A4A"/>
                </a:solidFill>
                <a:latin typeface="Times New Roman" panose="02020603050405020304" pitchFamily="18" charset="0"/>
                <a:ea typeface="Times New Roman" panose="02020603050405020304" pitchFamily="18" charset="0"/>
              </a:rPr>
              <a:t> </a:t>
            </a:r>
            <a:r>
              <a:rPr lang="en-US" sz="2800" b="1" i="1" dirty="0" err="1">
                <a:solidFill>
                  <a:srgbClr val="4A4A4A"/>
                </a:solidFill>
                <a:latin typeface="Times New Roman" panose="02020603050405020304" pitchFamily="18" charset="0"/>
                <a:ea typeface="Times New Roman" panose="02020603050405020304" pitchFamily="18" charset="0"/>
              </a:rPr>
              <a:t>bao</a:t>
            </a:r>
            <a:r>
              <a:rPr lang="en-US" sz="2800" i="1" dirty="0">
                <a:solidFill>
                  <a:srgbClr val="4A4A4A"/>
                </a:solidFill>
                <a:latin typeface="Times New Roman" panose="02020603050405020304" pitchFamily="18" charset="0"/>
                <a:ea typeface="Times New Roman" panose="02020603050405020304" pitchFamily="18" charset="0"/>
              </a:rPr>
              <a:t> </a:t>
            </a:r>
            <a:r>
              <a:rPr lang="en-US" sz="2800" i="1" dirty="0" err="1">
                <a:solidFill>
                  <a:srgbClr val="4A4A4A"/>
                </a:solidFill>
                <a:latin typeface="Times New Roman" panose="02020603050405020304" pitchFamily="18" charset="0"/>
                <a:ea typeface="Times New Roman" panose="02020603050405020304" pitchFamily="18" charset="0"/>
              </a:rPr>
              <a:t>quân</a:t>
            </a:r>
            <a:r>
              <a:rPr lang="en-US" sz="2800" i="1" dirty="0">
                <a:solidFill>
                  <a:srgbClr val="4A4A4A"/>
                </a:solidFill>
                <a:latin typeface="Times New Roman" panose="02020603050405020304" pitchFamily="18" charset="0"/>
                <a:ea typeface="Times New Roman" panose="02020603050405020304" pitchFamily="18" charset="0"/>
              </a:rPr>
              <a:t> </a:t>
            </a:r>
            <a:r>
              <a:rPr lang="en-US" sz="2800" i="1" dirty="0" err="1">
                <a:solidFill>
                  <a:srgbClr val="4A4A4A"/>
                </a:solidFill>
                <a:latin typeface="Times New Roman" panose="02020603050405020304" pitchFamily="18" charset="0"/>
                <a:ea typeface="Times New Roman" panose="02020603050405020304" pitchFamily="18" charset="0"/>
              </a:rPr>
              <a:t>thù</a:t>
            </a:r>
            <a:endParaRPr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文本框 12"/>
          <p:cNvSpPr txBox="1"/>
          <p:nvPr/>
        </p:nvSpPr>
        <p:spPr>
          <a:xfrm>
            <a:off x="6654800" y="4049395"/>
            <a:ext cx="5537201"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just" eaLnBrk="1" hangingPunct="1">
              <a:spcBef>
                <a:spcPct val="0"/>
              </a:spcBef>
              <a:buNone/>
            </a:pP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Bàn</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tay</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mẹ</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dịu</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dàng</a:t>
            </a:r>
            <a:r>
              <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sao</a:t>
            </a:r>
            <a:endPar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indent="0" algn="just" eaLnBrk="1" hangingPunct="1">
              <a:spcBef>
                <a:spcPct val="0"/>
              </a:spcBef>
              <a:buNone/>
            </a:pPr>
            <a:r>
              <a:rPr lang="en-US" sz="2800" i="1" dirty="0" err="1">
                <a:solidFill>
                  <a:srgbClr val="4A4A4A"/>
                </a:solidFill>
                <a:latin typeface="Times New Roman" panose="02020603050405020304" pitchFamily="18" charset="0"/>
                <a:ea typeface="Times New Roman" panose="02020603050405020304" pitchFamily="18" charset="0"/>
              </a:rPr>
              <a:t>Đưa</a:t>
            </a:r>
            <a:r>
              <a:rPr lang="en-US" sz="2800" i="1" dirty="0">
                <a:solidFill>
                  <a:srgbClr val="4A4A4A"/>
                </a:solidFill>
                <a:latin typeface="Times New Roman" panose="02020603050405020304" pitchFamily="18" charset="0"/>
                <a:ea typeface="Times New Roman" panose="02020603050405020304" pitchFamily="18" charset="0"/>
              </a:rPr>
              <a:t> </a:t>
            </a:r>
            <a:r>
              <a:rPr lang="en-US" sz="2800" i="1" dirty="0" err="1">
                <a:solidFill>
                  <a:srgbClr val="4A4A4A"/>
                </a:solidFill>
                <a:latin typeface="Times New Roman" panose="02020603050405020304" pitchFamily="18" charset="0"/>
                <a:ea typeface="Times New Roman" panose="02020603050405020304" pitchFamily="18" charset="0"/>
              </a:rPr>
              <a:t>nôi</a:t>
            </a:r>
            <a:r>
              <a:rPr lang="en-US" sz="2800" i="1" dirty="0">
                <a:solidFill>
                  <a:srgbClr val="4A4A4A"/>
                </a:solidFill>
                <a:latin typeface="Times New Roman" panose="02020603050405020304" pitchFamily="18" charset="0"/>
                <a:ea typeface="Times New Roman" panose="02020603050405020304" pitchFamily="18" charset="0"/>
              </a:rPr>
              <a:t> con </a:t>
            </a:r>
            <a:r>
              <a:rPr lang="en-US" sz="2800" i="1" dirty="0" err="1">
                <a:solidFill>
                  <a:srgbClr val="4A4A4A"/>
                </a:solidFill>
                <a:latin typeface="Times New Roman" panose="02020603050405020304" pitchFamily="18" charset="0"/>
                <a:ea typeface="Times New Roman" panose="02020603050405020304" pitchFamily="18" charset="0"/>
              </a:rPr>
              <a:t>ngủ</a:t>
            </a:r>
            <a:r>
              <a:rPr lang="en-US" sz="2800" i="1" dirty="0">
                <a:solidFill>
                  <a:srgbClr val="4A4A4A"/>
                </a:solidFill>
                <a:latin typeface="Times New Roman" panose="02020603050405020304" pitchFamily="18" charset="0"/>
                <a:ea typeface="Times New Roman" panose="02020603050405020304" pitchFamily="18" charset="0"/>
              </a:rPr>
              <a:t> </a:t>
            </a:r>
            <a:r>
              <a:rPr lang="en-US" sz="2800" i="1" dirty="0" err="1">
                <a:solidFill>
                  <a:srgbClr val="4A4A4A"/>
                </a:solidFill>
                <a:latin typeface="Times New Roman" panose="02020603050405020304" pitchFamily="18" charset="0"/>
                <a:ea typeface="Times New Roman" panose="02020603050405020304" pitchFamily="18" charset="0"/>
              </a:rPr>
              <a:t>biết</a:t>
            </a:r>
            <a:r>
              <a:rPr lang="en-US" sz="2800" i="1" dirty="0">
                <a:solidFill>
                  <a:srgbClr val="4A4A4A"/>
                </a:solidFill>
                <a:latin typeface="Times New Roman" panose="02020603050405020304" pitchFamily="18" charset="0"/>
                <a:ea typeface="Times New Roman" panose="02020603050405020304" pitchFamily="18" charset="0"/>
              </a:rPr>
              <a:t> </a:t>
            </a:r>
            <a:r>
              <a:rPr lang="en-US" sz="2800" b="1" i="1" dirty="0" err="1">
                <a:solidFill>
                  <a:srgbClr val="363636"/>
                </a:solidFill>
                <a:latin typeface="Times New Roman" panose="02020603050405020304" pitchFamily="18" charset="0"/>
                <a:ea typeface="Times New Roman" panose="02020603050405020304" pitchFamily="18" charset="0"/>
              </a:rPr>
              <a:t>bao</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4A4A4A"/>
                </a:solidFill>
                <a:latin typeface="Times New Roman" panose="02020603050405020304" pitchFamily="18" charset="0"/>
                <a:ea typeface="Times New Roman" panose="02020603050405020304" pitchFamily="18" charset="0"/>
              </a:rPr>
              <a:t>giấc</a:t>
            </a:r>
            <a:r>
              <a:rPr lang="en-US" sz="2800" i="1" dirty="0">
                <a:solidFill>
                  <a:srgbClr val="4A4A4A"/>
                </a:solidFill>
                <a:latin typeface="Times New Roman" panose="02020603050405020304" pitchFamily="18" charset="0"/>
                <a:ea typeface="Times New Roman" panose="02020603050405020304" pitchFamily="18" charset="0"/>
              </a:rPr>
              <a:t> </a:t>
            </a:r>
            <a:r>
              <a:rPr lang="en-US" sz="2800" i="1" dirty="0" err="1">
                <a:solidFill>
                  <a:srgbClr val="4A4A4A"/>
                </a:solidFill>
                <a:latin typeface="Times New Roman" panose="02020603050405020304" pitchFamily="18" charset="0"/>
                <a:ea typeface="Times New Roman" panose="02020603050405020304" pitchFamily="18" charset="0"/>
              </a:rPr>
              <a:t>nồng</a:t>
            </a:r>
            <a:endPar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indent="0" algn="just" eaLnBrk="1" hangingPunct="1">
              <a:spcBef>
                <a:spcPct val="0"/>
              </a:spcBef>
              <a:buNone/>
            </a:pPr>
            <a:endParaRPr lang="zh-CN" alt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244339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ppt_x</p:attrName>
                                        </p:attrNameLst>
                                      </p:cBhvr>
                                      <p:tavLst>
                                        <p:tav tm="0">
                                          <p:val>
                                            <p:strVal val="#ppt_x"/>
                                          </p:val>
                                        </p:tav>
                                        <p:tav tm="100000">
                                          <p:val>
                                            <p:strVal val="#ppt_x"/>
                                          </p:val>
                                        </p:tav>
                                      </p:tavLst>
                                    </p:anim>
                                    <p:anim calcmode="lin" valueType="num">
                                      <p:cBhvr>
                                        <p:cTn id="24" dur="2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p:tgtEl>
                                          <p:spTgt spid="25"/>
                                        </p:tgtEl>
                                        <p:attrNameLst>
                                          <p:attrName>ppt_y</p:attrName>
                                        </p:attrNameLst>
                                      </p:cBhvr>
                                      <p:tavLst>
                                        <p:tav tm="0">
                                          <p:val>
                                            <p:strVal val="#ppt_y-#ppt_h*1.125000"/>
                                          </p:val>
                                        </p:tav>
                                        <p:tav tm="100000">
                                          <p:val>
                                            <p:strVal val="#ppt_y"/>
                                          </p:val>
                                        </p:tav>
                                      </p:tavLst>
                                    </p:anim>
                                    <p:animEffect transition="in" filter="wipe(down)">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7411"/>
                                        </p:tgtEl>
                                        <p:attrNameLst>
                                          <p:attrName>style.visibility</p:attrName>
                                        </p:attrNameLst>
                                      </p:cBhvr>
                                      <p:to>
                                        <p:strVal val="visible"/>
                                      </p:to>
                                    </p:set>
                                    <p:animEffect transition="in" filter="wipe(up)">
                                      <p:cBhvr>
                                        <p:cTn id="39" dur="500"/>
                                        <p:tgtEl>
                                          <p:spTgt spid="174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7413"/>
                                        </p:tgtEl>
                                        <p:attrNameLst>
                                          <p:attrName>style.visibility</p:attrName>
                                        </p:attrNameLst>
                                      </p:cBhvr>
                                      <p:to>
                                        <p:strVal val="visible"/>
                                      </p:to>
                                    </p:set>
                                    <p:animEffect transition="in" filter="wipe(up)">
                                      <p:cBhvr>
                                        <p:cTn id="44" dur="500"/>
                                        <p:tgtEl>
                                          <p:spTgt spid="174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up)">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7411" grpId="0"/>
      <p:bldP spid="17413"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81163"/>
            <a:ext cx="12193819" cy="7020495"/>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24328" y="-80267"/>
            <a:ext cx="9000965" cy="7608363"/>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2927260" y="1835189"/>
            <a:ext cx="6660862" cy="1394997"/>
          </a:xfrm>
          <a:prstGeom prst="rect">
            <a:avLst/>
          </a:prstGeom>
        </p:spPr>
        <p:txBody>
          <a:bodyPr wrap="square">
            <a:spAutoFit/>
          </a:bodyPr>
          <a:lstStyle/>
          <a:p>
            <a:pPr algn="ctr">
              <a:lnSpc>
                <a:spcPct val="140000"/>
              </a:lnSpc>
            </a:pPr>
            <a:r>
              <a:rPr lang="en-US" sz="3200" dirty="0" err="1">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Viết</a:t>
            </a:r>
            <a:r>
              <a:rPr lang="en-US" sz="3200" dirty="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bài</a:t>
            </a:r>
            <a:r>
              <a:rPr lang="en-US" sz="3200" dirty="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thơ</a:t>
            </a:r>
            <a:r>
              <a:rPr lang="en-US" sz="3200" dirty="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lục</a:t>
            </a:r>
            <a:r>
              <a:rPr lang="en-US" sz="3200" dirty="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bát</a:t>
            </a:r>
            <a:r>
              <a:rPr lang="en-US" sz="3200" dirty="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ngắn</a:t>
            </a:r>
            <a:r>
              <a:rPr lang="en-US" sz="3200" dirty="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dài</a:t>
            </a:r>
            <a:r>
              <a:rPr lang="en-US" sz="3200" dirty="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tuỳ</a:t>
            </a:r>
            <a:r>
              <a:rPr lang="en-US" sz="3200" dirty="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ý) </a:t>
            </a:r>
          </a:p>
          <a:p>
            <a:pPr algn="ctr">
              <a:lnSpc>
                <a:spcPct val="140000"/>
              </a:lnSpc>
            </a:pPr>
            <a:r>
              <a:rPr lang="en-US" sz="3200" dirty="0" err="1">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về</a:t>
            </a:r>
            <a:r>
              <a:rPr lang="en-US" sz="3200" dirty="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cha, </a:t>
            </a:r>
            <a:r>
              <a:rPr lang="en-US" sz="3200" dirty="0" err="1">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mẹ</a:t>
            </a:r>
            <a:r>
              <a:rPr lang="en-US" sz="3200" dirty="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ông</a:t>
            </a:r>
            <a:r>
              <a:rPr lang="en-US" sz="3200" dirty="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bà</a:t>
            </a:r>
            <a:r>
              <a:rPr lang="en-US" sz="3200" dirty="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hoặc</a:t>
            </a:r>
            <a:r>
              <a:rPr lang="en-US" sz="3200" dirty="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thầy</a:t>
            </a:r>
            <a:r>
              <a:rPr lang="en-US" sz="3200" dirty="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cô</a:t>
            </a:r>
            <a:r>
              <a:rPr lang="en-US" sz="3200" dirty="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giáo</a:t>
            </a:r>
            <a:r>
              <a:rPr lang="en-US" sz="1400" dirty="0">
                <a:solidFill>
                  <a:schemeClr val="bg2">
                    <a:lumMod val="10000"/>
                  </a:schemeClr>
                </a:solidFill>
                <a:latin typeface="微软雅黑" panose="020B0503020204020204" charset="-122"/>
                <a:ea typeface="微软雅黑" panose="020B0503020204020204" charset="-122"/>
                <a:cs typeface="Times New Roman" panose="02020603050405020304" pitchFamily="18" charset="0"/>
              </a:rPr>
              <a:t>.</a:t>
            </a:r>
            <a:endParaRPr sz="1400" dirty="0">
              <a:solidFill>
                <a:schemeClr val="bg2">
                  <a:lumMod val="10000"/>
                </a:schemeClr>
              </a:solidFill>
              <a:latin typeface="微软雅黑" panose="020B0503020204020204" charset="-122"/>
              <a:ea typeface="微软雅黑" panose="020B0503020204020204" charset="-122"/>
              <a:cs typeface="Times New Roman" panose="02020603050405020304" pitchFamily="18" charset="0"/>
            </a:endParaRPr>
          </a:p>
        </p:txBody>
      </p:sp>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0928" y="2784595"/>
            <a:ext cx="12193526" cy="4154737"/>
          </a:xfrm>
          <a:prstGeom prst="rect">
            <a:avLst/>
          </a:prstGeom>
        </p:spPr>
      </p:pic>
      <p:pic>
        <p:nvPicPr>
          <p:cNvPr id="2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43" y="1691426"/>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istrator\Desktop\58pic_5388033792e0c [转换]-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4172150" y="406647"/>
            <a:ext cx="3961855" cy="646331"/>
          </a:xfrm>
          <a:prstGeom prst="rect">
            <a:avLst/>
          </a:prstGeom>
        </p:spPr>
        <p:txBody>
          <a:bodyPr wrap="none">
            <a:spAutoFit/>
          </a:bodyPr>
          <a:lstStyle/>
          <a:p>
            <a:pPr algn="ct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Viết</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bài</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thơ</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lục</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bát</a:t>
            </a:r>
            <a:endParaRPr lang="zh-CN" altLang="en-US"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31" name="图片 30" descr="890261f18bd9a6cf2baac98444466bbf"/>
          <p:cNvPicPr>
            <a:picLocks noChangeAspect="1"/>
          </p:cNvPicPr>
          <p:nvPr/>
        </p:nvPicPr>
        <p:blipFill>
          <a:blip r:embed="rId10"/>
          <a:stretch>
            <a:fillRect/>
          </a:stretch>
        </p:blipFill>
        <p:spPr>
          <a:xfrm>
            <a:off x="6951345" y="3405505"/>
            <a:ext cx="4462145" cy="4456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1+#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p:tgtEl>
                                          <p:spTgt spid="30"/>
                                        </p:tgtEl>
                                        <p:attrNameLst>
                                          <p:attrName>ppt_y</p:attrName>
                                        </p:attrNameLst>
                                      </p:cBhvr>
                                      <p:tavLst>
                                        <p:tav tm="0">
                                          <p:val>
                                            <p:strVal val="#ppt_y-#ppt_h*1.125000"/>
                                          </p:val>
                                        </p:tav>
                                        <p:tav tm="100000">
                                          <p:val>
                                            <p:strVal val="#ppt_y"/>
                                          </p:val>
                                        </p:tav>
                                      </p:tavLst>
                                    </p:anim>
                                    <p:animEffect transition="in" filter="wipe(down)">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randombar(horizontal)">
                                      <p:cBhvr>
                                        <p:cTn id="45" dur="500"/>
                                        <p:tgtEl>
                                          <p:spTgt spid="18"/>
                                        </p:tgtEl>
                                      </p:cBhvr>
                                    </p:animEffect>
                                  </p:childTnLst>
                                </p:cTn>
                              </p:par>
                            </p:childTnLst>
                          </p:cTn>
                        </p:par>
                        <p:par>
                          <p:cTn id="46" fill="hold">
                            <p:stCondLst>
                              <p:cond delay="500"/>
                            </p:stCondLst>
                            <p:childTnLst>
                              <p:par>
                                <p:cTn id="47" presetID="32" presetClass="emph" presetSubtype="0" fill="hold" nodeType="afterEffect">
                                  <p:stCondLst>
                                    <p:cond delay="0"/>
                                  </p:stCondLst>
                                  <p:childTnLst>
                                    <p:animRot by="120000">
                                      <p:cBhvr>
                                        <p:cTn id="48" dur="100" fill="hold">
                                          <p:stCondLst>
                                            <p:cond delay="0"/>
                                          </p:stCondLst>
                                        </p:cTn>
                                        <p:tgtEl>
                                          <p:spTgt spid="17"/>
                                        </p:tgtEl>
                                        <p:attrNameLst>
                                          <p:attrName>r</p:attrName>
                                        </p:attrNameLst>
                                      </p:cBhvr>
                                    </p:animRot>
                                    <p:animRot by="-240000">
                                      <p:cBhvr>
                                        <p:cTn id="49" dur="200" fill="hold">
                                          <p:stCondLst>
                                            <p:cond delay="200"/>
                                          </p:stCondLst>
                                        </p:cTn>
                                        <p:tgtEl>
                                          <p:spTgt spid="17"/>
                                        </p:tgtEl>
                                        <p:attrNameLst>
                                          <p:attrName>r</p:attrName>
                                        </p:attrNameLst>
                                      </p:cBhvr>
                                    </p:animRot>
                                    <p:animRot by="240000">
                                      <p:cBhvr>
                                        <p:cTn id="50" dur="200" fill="hold">
                                          <p:stCondLst>
                                            <p:cond delay="400"/>
                                          </p:stCondLst>
                                        </p:cTn>
                                        <p:tgtEl>
                                          <p:spTgt spid="17"/>
                                        </p:tgtEl>
                                        <p:attrNameLst>
                                          <p:attrName>r</p:attrName>
                                        </p:attrNameLst>
                                      </p:cBhvr>
                                    </p:animRot>
                                    <p:animRot by="-240000">
                                      <p:cBhvr>
                                        <p:cTn id="51" dur="200" fill="hold">
                                          <p:stCondLst>
                                            <p:cond delay="600"/>
                                          </p:stCondLst>
                                        </p:cTn>
                                        <p:tgtEl>
                                          <p:spTgt spid="17"/>
                                        </p:tgtEl>
                                        <p:attrNameLst>
                                          <p:attrName>r</p:attrName>
                                        </p:attrNameLst>
                                      </p:cBhvr>
                                    </p:animRot>
                                    <p:animRot by="120000">
                                      <p:cBhvr>
                                        <p:cTn id="52" dur="200" fill="hold">
                                          <p:stCondLst>
                                            <p:cond delay="800"/>
                                          </p:stCondLst>
                                        </p:cTn>
                                        <p:tgtEl>
                                          <p:spTgt spid="17"/>
                                        </p:tgtEl>
                                        <p:attrNameLst>
                                          <p:attrName>r</p:attrName>
                                        </p:attrNameLst>
                                      </p:cBhvr>
                                    </p:animRot>
                                  </p:childTnLst>
                                </p:cTn>
                              </p:par>
                              <p:par>
                                <p:cTn id="53" presetID="47" presetClass="entr" presetSubtype="0" repeatCount="indefinite"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2000"/>
                                        <p:tgtEl>
                                          <p:spTgt spid="28"/>
                                        </p:tgtEl>
                                      </p:cBhvr>
                                    </p:animEffect>
                                    <p:anim calcmode="lin" valueType="num">
                                      <p:cBhvr>
                                        <p:cTn id="56" dur="2000" fill="hold"/>
                                        <p:tgtEl>
                                          <p:spTgt spid="28"/>
                                        </p:tgtEl>
                                        <p:attrNameLst>
                                          <p:attrName>ppt_x</p:attrName>
                                        </p:attrNameLst>
                                      </p:cBhvr>
                                      <p:tavLst>
                                        <p:tav tm="0">
                                          <p:val>
                                            <p:strVal val="#ppt_x"/>
                                          </p:val>
                                        </p:tav>
                                        <p:tav tm="100000">
                                          <p:val>
                                            <p:strVal val="#ppt_x"/>
                                          </p:val>
                                        </p:tav>
                                      </p:tavLst>
                                    </p:anim>
                                    <p:anim calcmode="lin" valueType="num">
                                      <p:cBhvr>
                                        <p:cTn id="57" dur="2000" fill="hold"/>
                                        <p:tgtEl>
                                          <p:spTgt spid="28"/>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22" presetClass="entr" presetSubtype="8"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81163"/>
            <a:ext cx="12193819" cy="7020495"/>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09700" y="-80267"/>
            <a:ext cx="10579100" cy="7608363"/>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6" y="2784595"/>
            <a:ext cx="12193526" cy="4154737"/>
          </a:xfrm>
          <a:prstGeom prst="rect">
            <a:avLst/>
          </a:prstGeom>
        </p:spPr>
      </p:pic>
      <p:pic>
        <p:nvPicPr>
          <p:cNvPr id="2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43" y="1691426"/>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istrator\Desktop\58pic_5388033792e0c [转换]-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4172151" y="406647"/>
            <a:ext cx="3961854" cy="646331"/>
          </a:xfrm>
          <a:prstGeom prst="rect">
            <a:avLst/>
          </a:prstGeom>
        </p:spPr>
        <p:txBody>
          <a:bodyPr wrap="none">
            <a:spAutoFit/>
          </a:bodyPr>
          <a:lstStyle/>
          <a:p>
            <a:pPr algn="ct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Viết</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bài</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thơ</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lục</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bát</a:t>
            </a:r>
            <a:endParaRPr lang="zh-CN" altLang="en-US"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8" name="图片 7" descr="890261f18bd9a6cf2baac98444466bbf"/>
          <p:cNvPicPr>
            <a:picLocks noChangeAspect="1"/>
          </p:cNvPicPr>
          <p:nvPr/>
        </p:nvPicPr>
        <p:blipFill>
          <a:blip r:embed="rId10"/>
          <a:stretch>
            <a:fillRect/>
          </a:stretch>
        </p:blipFill>
        <p:spPr>
          <a:xfrm>
            <a:off x="8050172" y="3723914"/>
            <a:ext cx="4462145" cy="4456430"/>
          </a:xfrm>
          <a:prstGeom prst="rect">
            <a:avLst/>
          </a:prstGeom>
        </p:spPr>
      </p:pic>
      <p:sp>
        <p:nvSpPr>
          <p:cNvPr id="2" name="Rectangle 1"/>
          <p:cNvSpPr/>
          <p:nvPr/>
        </p:nvSpPr>
        <p:spPr>
          <a:xfrm>
            <a:off x="3048000" y="2220977"/>
            <a:ext cx="7061200" cy="2092881"/>
          </a:xfrm>
          <a:prstGeom prst="rect">
            <a:avLst/>
          </a:prstGeom>
        </p:spPr>
        <p:txBody>
          <a:bodyPr wrap="square">
            <a:spAutoFit/>
          </a:bodyPr>
          <a:lstStyle/>
          <a:p>
            <a:pPr>
              <a:spcBef>
                <a:spcPts val="600"/>
              </a:spcBef>
            </a:pPr>
            <a:r>
              <a:rPr lang="vi-VN" sz="4000" b="1" dirty="0">
                <a:latin typeface="Times New Roman" panose="02020603050405020304" pitchFamily="18" charset="0"/>
                <a:ea typeface="Calibri" panose="020F0502020204030204" pitchFamily="34" charset="0"/>
                <a:cs typeface="Times New Roman" panose="02020603050405020304" pitchFamily="18" charset="0"/>
              </a:rPr>
              <a:t>1.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bị</a:t>
            </a:r>
            <a:endParaRPr lang="en-US" sz="4000" dirty="0">
              <a:latin typeface="Times New Roman" panose="02020603050405020304" pitchFamily="18" charset="0"/>
              <a:cs typeface="Times New Roman" panose="02020603050405020304" pitchFamily="18" charset="0"/>
            </a:endParaRPr>
          </a:p>
          <a:p>
            <a:pPr>
              <a:spcBef>
                <a:spcPts val="600"/>
              </a:spcBef>
            </a:pPr>
            <a:r>
              <a:rPr lang="en-US" sz="4000" b="1" dirty="0">
                <a:latin typeface="Times New Roman" panose="02020603050405020304" pitchFamily="18" charset="0"/>
                <a:ea typeface="Calibri" panose="020F0502020204030204" pitchFamily="34" charset="0"/>
                <a:cs typeface="Times New Roman" panose="02020603050405020304" pitchFamily="18" charset="0"/>
              </a:rPr>
              <a: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Phiếu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a:spcBef>
                <a:spcPts val="600"/>
              </a:spcBef>
            </a:pP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bát</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32" presetClass="emph" presetSubtype="0" fill="hold" nodeType="after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par>
                                <p:cTn id="43" presetID="47" presetClass="entr" presetSubtype="0" repeatCount="indefinite"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anim calcmode="lin" valueType="num">
                                      <p:cBhvr>
                                        <p:cTn id="46" dur="2000" fill="hold"/>
                                        <p:tgtEl>
                                          <p:spTgt spid="28"/>
                                        </p:tgtEl>
                                        <p:attrNameLst>
                                          <p:attrName>ppt_x</p:attrName>
                                        </p:attrNameLst>
                                      </p:cBhvr>
                                      <p:tavLst>
                                        <p:tav tm="0">
                                          <p:val>
                                            <p:strVal val="#ppt_x"/>
                                          </p:val>
                                        </p:tav>
                                        <p:tav tm="100000">
                                          <p:val>
                                            <p:strVal val="#ppt_x"/>
                                          </p:val>
                                        </p:tav>
                                      </p:tavLst>
                                    </p:anim>
                                    <p:anim calcmode="lin" valueType="num">
                                      <p:cBhvr>
                                        <p:cTn id="47" dur="2000" fill="hold"/>
                                        <p:tgtEl>
                                          <p:spTgt spid="28"/>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7000"/>
                            </p:stCondLst>
                            <p:childTnLst>
                              <p:par>
                                <p:cTn id="53" presetID="12" presetClass="entr" presetSubtype="1"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p:tgtEl>
                                          <p:spTgt spid="30"/>
                                        </p:tgtEl>
                                        <p:attrNameLst>
                                          <p:attrName>ppt_y</p:attrName>
                                        </p:attrNameLst>
                                      </p:cBhvr>
                                      <p:tavLst>
                                        <p:tav tm="0">
                                          <p:val>
                                            <p:strVal val="#ppt_y-#ppt_h*1.125000"/>
                                          </p:val>
                                        </p:tav>
                                        <p:tav tm="100000">
                                          <p:val>
                                            <p:strVal val="#ppt_y"/>
                                          </p:val>
                                        </p:tav>
                                      </p:tavLst>
                                    </p:anim>
                                    <p:animEffect transition="in" filter="wipe(down)">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81163"/>
            <a:ext cx="12193819" cy="7020495"/>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09700" y="-80267"/>
            <a:ext cx="10579100" cy="7608363"/>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6" y="2784595"/>
            <a:ext cx="12193526" cy="4154737"/>
          </a:xfrm>
          <a:prstGeom prst="rect">
            <a:avLst/>
          </a:prstGeom>
        </p:spPr>
      </p:pic>
      <p:pic>
        <p:nvPicPr>
          <p:cNvPr id="2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43" y="1691426"/>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istrator\Desktop\58pic_5388033792e0c [转换]-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4172151" y="406647"/>
            <a:ext cx="3961854" cy="646331"/>
          </a:xfrm>
          <a:prstGeom prst="rect">
            <a:avLst/>
          </a:prstGeom>
        </p:spPr>
        <p:txBody>
          <a:bodyPr wrap="none">
            <a:spAutoFit/>
          </a:bodyPr>
          <a:lstStyle/>
          <a:p>
            <a:pPr algn="ct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Viết</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bài</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thơ</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lục</a:t>
            </a:r>
            <a:r>
              <a:rPr lang="en-US" altLang="zh-CN"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bát</a:t>
            </a:r>
            <a:endParaRPr lang="zh-CN" altLang="en-US"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8" name="图片 7" descr="890261f18bd9a6cf2baac98444466bbf"/>
          <p:cNvPicPr>
            <a:picLocks noChangeAspect="1"/>
          </p:cNvPicPr>
          <p:nvPr/>
        </p:nvPicPr>
        <p:blipFill>
          <a:blip r:embed="rId10"/>
          <a:stretch>
            <a:fillRect/>
          </a:stretch>
        </p:blipFill>
        <p:spPr>
          <a:xfrm>
            <a:off x="8050172" y="3723914"/>
            <a:ext cx="4462145" cy="4456430"/>
          </a:xfrm>
          <a:prstGeom prst="rect">
            <a:avLst/>
          </a:prstGeom>
        </p:spPr>
      </p:pic>
      <p:sp>
        <p:nvSpPr>
          <p:cNvPr id="3" name="Rectangle 2"/>
          <p:cNvSpPr/>
          <p:nvPr/>
        </p:nvSpPr>
        <p:spPr>
          <a:xfrm>
            <a:off x="2233662" y="1613211"/>
            <a:ext cx="7875538" cy="3185487"/>
          </a:xfrm>
          <a:prstGeom prst="rect">
            <a:avLst/>
          </a:prstGeom>
        </p:spPr>
        <p:txBody>
          <a:bodyPr wrap="square">
            <a:spAutoFit/>
          </a:bodyPr>
          <a:lstStyle/>
          <a:p>
            <a:pPr>
              <a:spcBef>
                <a:spcPts val="600"/>
              </a:spcBef>
            </a:pPr>
            <a:r>
              <a:rPr lang="en-US" sz="2800" b="1" dirty="0">
                <a:latin typeface="Times New Roman" panose="02020603050405020304" pitchFamily="18" charset="0"/>
                <a:ea typeface="Calibri" panose="020F0502020204030204" pitchFamily="34" charset="0"/>
                <a:cs typeface="Times New Roman" panose="02020603050405020304" pitchFamily="18" charset="0"/>
              </a:rPr>
              <a:t>2</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latin typeface="Times New Roman" panose="02020603050405020304" pitchFamily="18" charset="0"/>
                <a:ea typeface="Calibri" panose="020F0502020204030204" pitchFamily="34" charset="0"/>
                <a:cs typeface="Times New Roman" panose="02020603050405020304" pitchFamily="18" charset="0"/>
              </a:rPr>
              <a:t> ý </a:t>
            </a:r>
            <a:endParaRPr lang="en-US" sz="2800" dirty="0">
              <a:latin typeface="Times New Roman" panose="02020603050405020304" pitchFamily="18" charset="0"/>
              <a:cs typeface="Times New Roman" panose="02020603050405020304" pitchFamily="18" charset="0"/>
            </a:endParaRPr>
          </a:p>
          <a:p>
            <a:pPr marL="457200" algn="just">
              <a:spcBef>
                <a:spcPts val="600"/>
              </a:spcBef>
              <a:spcAft>
                <a:spcPts val="0"/>
              </a:spcAft>
            </a:pPr>
            <a:r>
              <a:rPr lang="pt-B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Em muốn viết bài thơ về ai? </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algn="just">
              <a:spcAft>
                <a:spcPts val="0"/>
              </a:spcAft>
            </a:pPr>
            <a:r>
              <a:rPr lang="pt-B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Những điều gì khiến em ấn tượng về người đó (tình cảm yêu thương, hình dáng, cử chỉ, việc làm,...)?</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algn="just">
              <a:spcAft>
                <a:spcPts val="0"/>
              </a:spcAft>
            </a:pPr>
            <a:r>
              <a:rPr lang="pt-B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Tình cảm của em đối với người ấy (yêu thương, trân trọng, cảm phục,...).</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64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32" presetClass="emph" presetSubtype="0" fill="hold" nodeType="after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par>
                                <p:cTn id="43" presetID="47" presetClass="entr" presetSubtype="0" repeatCount="indefinite"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anim calcmode="lin" valueType="num">
                                      <p:cBhvr>
                                        <p:cTn id="46" dur="2000" fill="hold"/>
                                        <p:tgtEl>
                                          <p:spTgt spid="28"/>
                                        </p:tgtEl>
                                        <p:attrNameLst>
                                          <p:attrName>ppt_x</p:attrName>
                                        </p:attrNameLst>
                                      </p:cBhvr>
                                      <p:tavLst>
                                        <p:tav tm="0">
                                          <p:val>
                                            <p:strVal val="#ppt_x"/>
                                          </p:val>
                                        </p:tav>
                                        <p:tav tm="100000">
                                          <p:val>
                                            <p:strVal val="#ppt_x"/>
                                          </p:val>
                                        </p:tav>
                                      </p:tavLst>
                                    </p:anim>
                                    <p:anim calcmode="lin" valueType="num">
                                      <p:cBhvr>
                                        <p:cTn id="47" dur="2000" fill="hold"/>
                                        <p:tgtEl>
                                          <p:spTgt spid="28"/>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7000"/>
                            </p:stCondLst>
                            <p:childTnLst>
                              <p:par>
                                <p:cTn id="53" presetID="12" presetClass="entr" presetSubtype="1"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p:tgtEl>
                                          <p:spTgt spid="30"/>
                                        </p:tgtEl>
                                        <p:attrNameLst>
                                          <p:attrName>ppt_y</p:attrName>
                                        </p:attrNameLst>
                                      </p:cBhvr>
                                      <p:tavLst>
                                        <p:tav tm="0">
                                          <p:val>
                                            <p:strVal val="#ppt_y-#ppt_h*1.125000"/>
                                          </p:val>
                                        </p:tav>
                                        <p:tav tm="100000">
                                          <p:val>
                                            <p:strVal val="#ppt_y"/>
                                          </p:val>
                                        </p:tav>
                                      </p:tavLst>
                                    </p:anim>
                                    <p:animEffect transition="in" filter="wipe(down)">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172158" y="406647"/>
            <a:ext cx="396185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Viết</a:t>
            </a:r>
            <a:r>
              <a:rPr kumimoji="0" lang="en-US" altLang="zh-CN" sz="3600" b="1" i="0" u="none" strike="noStrike" kern="1200" cap="none" spc="0" normalizeH="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bài</a:t>
            </a:r>
            <a:r>
              <a:rPr kumimoji="0" lang="en-US" altLang="zh-CN" sz="3600" b="1" i="0" u="none" strike="noStrike" kern="1200" cap="none" spc="0" normalizeH="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thơ</a:t>
            </a:r>
            <a:r>
              <a:rPr kumimoji="0" lang="en-US" altLang="zh-CN" sz="3600" b="1" i="0" u="none" strike="noStrike" kern="1200" cap="none" spc="0" normalizeH="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lục</a:t>
            </a:r>
            <a:r>
              <a:rPr kumimoji="0" lang="en-US" altLang="zh-CN" sz="3600" b="1" i="0" u="none" strike="noStrike" kern="1200" cap="none" spc="0" normalizeH="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bát</a:t>
            </a:r>
            <a:endParaRPr kumimoji="0" lang="zh-CN" altLang="en-US" sz="3600"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endParaRPr>
          </a:p>
        </p:txBody>
      </p:sp>
      <p:sp>
        <p:nvSpPr>
          <p:cNvPr id="17411" name="文本框 1"/>
          <p:cNvSpPr txBox="1"/>
          <p:nvPr/>
        </p:nvSpPr>
        <p:spPr>
          <a:xfrm>
            <a:off x="-102258" y="1670928"/>
            <a:ext cx="11785318" cy="189282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114300" indent="0" algn="just">
              <a:spcBef>
                <a:spcPts val="600"/>
              </a:spcBef>
              <a:spcAft>
                <a:spcPts val="0"/>
              </a:spcAft>
              <a:buNone/>
            </a:pPr>
            <a:r>
              <a:rPr lang="pt-BR" sz="2800" dirty="0">
                <a:solidFill>
                  <a:srgbClr val="000000"/>
                </a:solidFill>
                <a:latin typeface="Times New Roman" panose="02020603050405020304" pitchFamily="18" charset="0"/>
                <a:ea typeface="Calibri" panose="020F0502020204030204" pitchFamily="34" charset="0"/>
              </a:rPr>
              <a:t>- Bắt đầu bằng hình ảnh của người em muốn viết (Ví dụ: Đôi bàn tay, cái lưng còng, mái tóc điểm bạc,...) hoặc từ hành động, suy nghĩ, tình cảm em dành cho người ấy;</a:t>
            </a:r>
          </a:p>
          <a:p>
            <a:pPr marL="457200" algn="just">
              <a:spcBef>
                <a:spcPts val="600"/>
              </a:spcBef>
              <a:spcAft>
                <a:spcPts val="0"/>
              </a:spcAft>
            </a:pP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17413" name="文本框 10"/>
          <p:cNvSpPr txBox="1"/>
          <p:nvPr/>
        </p:nvSpPr>
        <p:spPr>
          <a:xfrm>
            <a:off x="0" y="4534100"/>
            <a:ext cx="11240279"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114300" indent="0" algn="just">
              <a:spcBef>
                <a:spcPts val="600"/>
              </a:spcBef>
              <a:spcAft>
                <a:spcPts val="0"/>
              </a:spcAft>
              <a:buNone/>
            </a:pPr>
            <a:r>
              <a:rPr lang="pt-BR" sz="2800" dirty="0">
                <a:solidFill>
                  <a:srgbClr val="000000"/>
                </a:solidFill>
                <a:latin typeface="Times New Roman" panose="02020603050405020304" pitchFamily="18" charset="0"/>
                <a:ea typeface="Calibri" panose="020F0502020204030204" pitchFamily="34" charset="0"/>
              </a:rPr>
              <a:t>- Sắp xếp các từ ngữ theo quy định về số tiếng, vần, nhịp của thể thơ lục bát.</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8" name="文本框 1"/>
          <p:cNvSpPr txBox="1"/>
          <p:nvPr/>
        </p:nvSpPr>
        <p:spPr>
          <a:xfrm>
            <a:off x="69087" y="3043685"/>
            <a:ext cx="11415210"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pPr>
            <a:r>
              <a:rPr lang="pt-BR" sz="2800" dirty="0">
                <a:latin typeface="Times New Roman" panose="02020603050405020304" pitchFamily="18" charset="0"/>
                <a:ea typeface="Calibri" panose="020F0502020204030204" pitchFamily="34" charset="0"/>
              </a:rPr>
              <a:t>- Lựa chọn từ ngữ thích hợp để thể hiện hình ảnh về người mà em muốn viết và diễn tả tình cảm của em với người đó.</a:t>
            </a:r>
          </a:p>
          <a:p>
            <a:pPr marL="0" lvl="0" indent="0" algn="just" eaLnBrk="1" hangingPunct="1">
              <a:spcBef>
                <a:spcPct val="0"/>
              </a:spcBef>
              <a:buNone/>
            </a:pPr>
            <a:r>
              <a:rPr lang="pt-BR" sz="2800" dirty="0">
                <a:latin typeface="Times New Roman" panose="02020603050405020304" pitchFamily="18" charset="0"/>
                <a:ea typeface="Calibri" panose="020F0502020204030204" pitchFamily="34" charset="0"/>
              </a:rPr>
              <a:t>- Chú ý vận dụng kết hợp các biện pháp tu từ: so sánh, ẩn dụ</a:t>
            </a:r>
            <a:endParaRPr kumimoji="0"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7" name="TextBox 6"/>
          <p:cNvSpPr txBox="1"/>
          <p:nvPr/>
        </p:nvSpPr>
        <p:spPr>
          <a:xfrm>
            <a:off x="342900" y="1054680"/>
            <a:ext cx="382925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3. </a:t>
            </a:r>
            <a:r>
              <a:rPr lang="en-US" sz="3200" b="1" dirty="0" err="1">
                <a:latin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93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ppt_x</p:attrName>
                                        </p:attrNameLst>
                                      </p:cBhvr>
                                      <p:tavLst>
                                        <p:tav tm="0">
                                          <p:val>
                                            <p:strVal val="#ppt_x"/>
                                          </p:val>
                                        </p:tav>
                                        <p:tav tm="100000">
                                          <p:val>
                                            <p:strVal val="#ppt_x"/>
                                          </p:val>
                                        </p:tav>
                                      </p:tavLst>
                                    </p:anim>
                                    <p:anim calcmode="lin" valueType="num">
                                      <p:cBhvr>
                                        <p:cTn id="24" dur="2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p:tgtEl>
                                          <p:spTgt spid="25"/>
                                        </p:tgtEl>
                                        <p:attrNameLst>
                                          <p:attrName>ppt_y</p:attrName>
                                        </p:attrNameLst>
                                      </p:cBhvr>
                                      <p:tavLst>
                                        <p:tav tm="0">
                                          <p:val>
                                            <p:strVal val="#ppt_y-#ppt_h*1.125000"/>
                                          </p:val>
                                        </p:tav>
                                        <p:tav tm="100000">
                                          <p:val>
                                            <p:strVal val="#ppt_y"/>
                                          </p:val>
                                        </p:tav>
                                      </p:tavLst>
                                    </p:anim>
                                    <p:animEffect transition="in" filter="wipe(down)">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7411"/>
                                        </p:tgtEl>
                                        <p:attrNameLst>
                                          <p:attrName>style.visibility</p:attrName>
                                        </p:attrNameLst>
                                      </p:cBhvr>
                                      <p:to>
                                        <p:strVal val="visible"/>
                                      </p:to>
                                    </p:set>
                                    <p:animEffect transition="in" filter="wipe(up)">
                                      <p:cBhvr>
                                        <p:cTn id="39" dur="500"/>
                                        <p:tgtEl>
                                          <p:spTgt spid="174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7413"/>
                                        </p:tgtEl>
                                        <p:attrNameLst>
                                          <p:attrName>style.visibility</p:attrName>
                                        </p:attrNameLst>
                                      </p:cBhvr>
                                      <p:to>
                                        <p:strVal val="visible"/>
                                      </p:to>
                                    </p:set>
                                    <p:animEffect transition="in" filter="wipe(up)">
                                      <p:cBhvr>
                                        <p:cTn id="49"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7411" grpId="0"/>
      <p:bldP spid="17413"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81163"/>
            <a:ext cx="12193819" cy="7020495"/>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09700" y="-80267"/>
            <a:ext cx="10579100" cy="7608363"/>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6" y="2784595"/>
            <a:ext cx="12193526" cy="4154737"/>
          </a:xfrm>
          <a:prstGeom prst="rect">
            <a:avLst/>
          </a:prstGeom>
        </p:spPr>
      </p:pic>
      <p:pic>
        <p:nvPicPr>
          <p:cNvPr id="2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43" y="1691426"/>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istrator\Desktop\58pic_5388033792e0c [转换]-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4172151" y="406647"/>
            <a:ext cx="396185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Viết</a:t>
            </a:r>
            <a:r>
              <a:rPr kumimoji="0" lang="en-US" altLang="zh-CN" sz="3600"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bài</a:t>
            </a:r>
            <a:r>
              <a:rPr kumimoji="0" lang="en-US" altLang="zh-CN" sz="3600"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thơ</a:t>
            </a:r>
            <a:r>
              <a:rPr kumimoji="0" lang="en-US" altLang="zh-CN" sz="3600"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lục</a:t>
            </a:r>
            <a:r>
              <a:rPr kumimoji="0" lang="en-US" altLang="zh-CN" sz="3600"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bát</a:t>
            </a:r>
            <a:endParaRPr kumimoji="0" lang="zh-CN" altLang="en-US" sz="3600"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8" name="图片 7" descr="890261f18bd9a6cf2baac98444466bbf"/>
          <p:cNvPicPr>
            <a:picLocks noChangeAspect="1"/>
          </p:cNvPicPr>
          <p:nvPr/>
        </p:nvPicPr>
        <p:blipFill>
          <a:blip r:embed="rId10"/>
          <a:stretch>
            <a:fillRect/>
          </a:stretch>
        </p:blipFill>
        <p:spPr>
          <a:xfrm>
            <a:off x="8050172" y="3723914"/>
            <a:ext cx="4462145" cy="4456430"/>
          </a:xfrm>
          <a:prstGeom prst="rect">
            <a:avLst/>
          </a:prstGeom>
        </p:spPr>
      </p:pic>
      <p:sp>
        <p:nvSpPr>
          <p:cNvPr id="2" name="Rectangle 1"/>
          <p:cNvSpPr/>
          <p:nvPr/>
        </p:nvSpPr>
        <p:spPr>
          <a:xfrm>
            <a:off x="1748870" y="1730946"/>
            <a:ext cx="8270966" cy="3416320"/>
          </a:xfrm>
          <a:prstGeom prst="rect">
            <a:avLst/>
          </a:prstGeom>
        </p:spPr>
        <p:txBody>
          <a:bodyPr wrap="square">
            <a:spAutoFit/>
          </a:bodyPr>
          <a:lstStyle/>
          <a:p>
            <a:pPr marL="457200" algn="just">
              <a:spcBef>
                <a:spcPts val="600"/>
              </a:spcBef>
              <a:spcAft>
                <a:spcPts val="0"/>
              </a:spcAft>
            </a:pPr>
            <a:r>
              <a:rPr lang="pt-BR" sz="2400" b="1" dirty="0">
                <a:solidFill>
                  <a:srgbClr val="000000"/>
                </a:solidFill>
                <a:latin typeface="Times New Roman" panose="02020603050405020304" pitchFamily="18" charset="0"/>
                <a:ea typeface="Calibri" panose="020F0502020204030204" pitchFamily="34" charset="0"/>
              </a:rPr>
              <a:t>4. Kiểm tra lại, chỉnh sửa (nếu cần):</a:t>
            </a:r>
            <a:endParaRPr lang="en-US" sz="2400" dirty="0">
              <a:solidFill>
                <a:srgbClr val="000000"/>
              </a:solidFill>
              <a:latin typeface="Times New Roman" panose="02020603050405020304" pitchFamily="18" charset="0"/>
              <a:ea typeface="Calibri" panose="020F0502020204030204" pitchFamily="34" charset="0"/>
            </a:endParaRPr>
          </a:p>
          <a:p>
            <a:pPr marL="457200" algn="just">
              <a:spcAft>
                <a:spcPts val="0"/>
              </a:spcAft>
            </a:pPr>
            <a:r>
              <a:rPr lang="pt-BR" sz="2400" dirty="0">
                <a:solidFill>
                  <a:srgbClr val="000000"/>
                </a:solidFill>
                <a:latin typeface="Times New Roman" panose="02020603050405020304" pitchFamily="18" charset="0"/>
                <a:ea typeface="Calibri" panose="020F0502020204030204" pitchFamily="34" charset="0"/>
              </a:rPr>
              <a:t>- Đọc lại bài thơ đã viết;</a:t>
            </a:r>
            <a:endParaRPr lang="en-US" sz="2400" dirty="0">
              <a:solidFill>
                <a:srgbClr val="000000"/>
              </a:solidFill>
              <a:latin typeface="Times New Roman" panose="02020603050405020304" pitchFamily="18" charset="0"/>
              <a:ea typeface="Calibri" panose="020F0502020204030204" pitchFamily="34" charset="0"/>
            </a:endParaRPr>
          </a:p>
          <a:p>
            <a:pPr marL="457200" algn="just">
              <a:spcAft>
                <a:spcPts val="0"/>
              </a:spcAft>
            </a:pPr>
            <a:r>
              <a:rPr lang="pt-BR" sz="2400" dirty="0">
                <a:solidFill>
                  <a:srgbClr val="000000"/>
                </a:solidFill>
                <a:latin typeface="Times New Roman" panose="02020603050405020304" pitchFamily="18" charset="0"/>
                <a:ea typeface="Calibri" panose="020F0502020204030204" pitchFamily="34" charset="0"/>
              </a:rPr>
              <a:t>- Bài thơ đã đảm bảo số tiếng, vần, nhịp và luật B – T của thơ lục bát chưa?</a:t>
            </a:r>
            <a:endParaRPr lang="en-US" sz="2400" dirty="0">
              <a:solidFill>
                <a:srgbClr val="000000"/>
              </a:solidFill>
              <a:latin typeface="Times New Roman" panose="02020603050405020304" pitchFamily="18" charset="0"/>
              <a:ea typeface="Calibri" panose="020F0502020204030204" pitchFamily="34" charset="0"/>
            </a:endParaRPr>
          </a:p>
          <a:p>
            <a:pPr marL="457200" algn="just">
              <a:spcAft>
                <a:spcPts val="0"/>
              </a:spcAft>
            </a:pPr>
            <a:r>
              <a:rPr lang="pt-BR" sz="2400" dirty="0">
                <a:solidFill>
                  <a:srgbClr val="000000"/>
                </a:solidFill>
                <a:latin typeface="Times New Roman" panose="02020603050405020304" pitchFamily="18" charset="0"/>
                <a:ea typeface="Calibri" panose="020F0502020204030204" pitchFamily="34" charset="0"/>
              </a:rPr>
              <a:t>- Có tồn tại lỗi chỉnh tả nào không?</a:t>
            </a:r>
            <a:endParaRPr lang="en-US" sz="2400" dirty="0">
              <a:solidFill>
                <a:srgbClr val="000000"/>
              </a:solidFill>
              <a:latin typeface="Times New Roman" panose="02020603050405020304" pitchFamily="18" charset="0"/>
              <a:ea typeface="Calibri" panose="020F0502020204030204" pitchFamily="34" charset="0"/>
            </a:endParaRPr>
          </a:p>
          <a:p>
            <a:pPr marL="457200" algn="just">
              <a:spcAft>
                <a:spcPts val="0"/>
              </a:spcAft>
            </a:pPr>
            <a:r>
              <a:rPr lang="pt-BR" sz="2400" dirty="0">
                <a:solidFill>
                  <a:srgbClr val="000000"/>
                </a:solidFill>
                <a:latin typeface="Times New Roman" panose="02020603050405020304" pitchFamily="18" charset="0"/>
                <a:ea typeface="Calibri" panose="020F0502020204030204" pitchFamily="34" charset="0"/>
              </a:rPr>
              <a:t>- Bài thơ có tập trung thể hiện về người em chọn viết và thể hiện được tình cảm của em dành cho người đó chưa? Có cần thay thế từ ngữ nào để câu thơ, bài thơ diễn tả được chính xác hoặc hay hơn không?</a:t>
            </a:r>
            <a:endParaRPr lang="en-US" sz="24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5415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32" presetClass="emph" presetSubtype="0" fill="hold" nodeType="after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par>
                                <p:cTn id="43" presetID="47" presetClass="entr" presetSubtype="0" repeatCount="indefinite"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anim calcmode="lin" valueType="num">
                                      <p:cBhvr>
                                        <p:cTn id="46" dur="2000" fill="hold"/>
                                        <p:tgtEl>
                                          <p:spTgt spid="28"/>
                                        </p:tgtEl>
                                        <p:attrNameLst>
                                          <p:attrName>ppt_x</p:attrName>
                                        </p:attrNameLst>
                                      </p:cBhvr>
                                      <p:tavLst>
                                        <p:tav tm="0">
                                          <p:val>
                                            <p:strVal val="#ppt_x"/>
                                          </p:val>
                                        </p:tav>
                                        <p:tav tm="100000">
                                          <p:val>
                                            <p:strVal val="#ppt_x"/>
                                          </p:val>
                                        </p:tav>
                                      </p:tavLst>
                                    </p:anim>
                                    <p:anim calcmode="lin" valueType="num">
                                      <p:cBhvr>
                                        <p:cTn id="47" dur="2000" fill="hold"/>
                                        <p:tgtEl>
                                          <p:spTgt spid="28"/>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1"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p:tgtEl>
                                          <p:spTgt spid="30"/>
                                        </p:tgtEl>
                                        <p:attrNameLst>
                                          <p:attrName>ppt_y</p:attrName>
                                        </p:attrNameLst>
                                      </p:cBhvr>
                                      <p:tavLst>
                                        <p:tav tm="0">
                                          <p:val>
                                            <p:strVal val="#ppt_y-#ppt_h*1.125000"/>
                                          </p:val>
                                        </p:tav>
                                        <p:tav tm="100000">
                                          <p:val>
                                            <p:strVal val="#ppt_y"/>
                                          </p:val>
                                        </p:tav>
                                      </p:tavLst>
                                    </p:anim>
                                    <p:animEffect transition="in" filter="wipe(down)">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81163"/>
            <a:ext cx="12193819" cy="7020495"/>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09700" y="-80267"/>
            <a:ext cx="10579100" cy="7608363"/>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6" y="2784595"/>
            <a:ext cx="12193526" cy="4154737"/>
          </a:xfrm>
          <a:prstGeom prst="rect">
            <a:avLst/>
          </a:prstGeom>
        </p:spPr>
      </p:pic>
      <p:pic>
        <p:nvPicPr>
          <p:cNvPr id="2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43" y="1691426"/>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istrator\Desktop\58pic_5388033792e0c [转换]-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5105357" y="406647"/>
            <a:ext cx="209544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TRẢ</a:t>
            </a:r>
            <a:r>
              <a:rPr kumimoji="0" lang="en-US" altLang="zh-CN" sz="3600" b="1" i="0" u="none" strike="noStrike" kern="1200" cap="none" spc="0" normalizeH="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BÀI</a:t>
            </a:r>
            <a:endParaRPr kumimoji="0" lang="zh-CN" altLang="en-US" sz="3600"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8" name="图片 7" descr="890261f18bd9a6cf2baac98444466bbf"/>
          <p:cNvPicPr>
            <a:picLocks noChangeAspect="1"/>
          </p:cNvPicPr>
          <p:nvPr/>
        </p:nvPicPr>
        <p:blipFill>
          <a:blip r:embed="rId10"/>
          <a:stretch>
            <a:fillRect/>
          </a:stretch>
        </p:blipFill>
        <p:spPr>
          <a:xfrm>
            <a:off x="8050172" y="3723914"/>
            <a:ext cx="4462145" cy="4456430"/>
          </a:xfrm>
          <a:prstGeom prst="rect">
            <a:avLst/>
          </a:prstGeom>
        </p:spPr>
      </p:pic>
      <p:sp>
        <p:nvSpPr>
          <p:cNvPr id="3" name="Rectangle 2"/>
          <p:cNvSpPr/>
          <p:nvPr/>
        </p:nvSpPr>
        <p:spPr>
          <a:xfrm>
            <a:off x="2276608" y="1961778"/>
            <a:ext cx="8082397" cy="1421928"/>
          </a:xfrm>
          <a:prstGeom prst="rect">
            <a:avLst/>
          </a:prstGeom>
        </p:spPr>
        <p:txBody>
          <a:bodyPr wrap="square">
            <a:spAutoFit/>
          </a:bodyPr>
          <a:lstStyle/>
          <a:p>
            <a:pPr algn="just">
              <a:lnSpc>
                <a:spcPct val="135000"/>
              </a:lnSpc>
              <a:spcAft>
                <a:spcPts val="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 Thấy được ưu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nhược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a:latin typeface="Times New Roman" panose="02020603050405020304" pitchFamily="18" charset="0"/>
                <a:ea typeface="Calibri" panose="020F0502020204030204" pitchFamily="34" charset="0"/>
                <a:cs typeface="Times New Roman" panose="02020603050405020304" pitchFamily="18" charset="0"/>
              </a:rPr>
              <a:t>của bài viết.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 Chỉnh sửa bài viết cho mình và cho bạn.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631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32" presetClass="emph" presetSubtype="0" fill="hold" nodeType="after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par>
                                <p:cTn id="43" presetID="47" presetClass="entr" presetSubtype="0" repeatCount="indefinite"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anim calcmode="lin" valueType="num">
                                      <p:cBhvr>
                                        <p:cTn id="46" dur="2000" fill="hold"/>
                                        <p:tgtEl>
                                          <p:spTgt spid="28"/>
                                        </p:tgtEl>
                                        <p:attrNameLst>
                                          <p:attrName>ppt_x</p:attrName>
                                        </p:attrNameLst>
                                      </p:cBhvr>
                                      <p:tavLst>
                                        <p:tav tm="0">
                                          <p:val>
                                            <p:strVal val="#ppt_x"/>
                                          </p:val>
                                        </p:tav>
                                        <p:tav tm="100000">
                                          <p:val>
                                            <p:strVal val="#ppt_x"/>
                                          </p:val>
                                        </p:tav>
                                      </p:tavLst>
                                    </p:anim>
                                    <p:anim calcmode="lin" valueType="num">
                                      <p:cBhvr>
                                        <p:cTn id="47" dur="2000" fill="hold"/>
                                        <p:tgtEl>
                                          <p:spTgt spid="28"/>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7000"/>
                            </p:stCondLst>
                            <p:childTnLst>
                              <p:par>
                                <p:cTn id="53" presetID="12" presetClass="entr" presetSubtype="1"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p:tgtEl>
                                          <p:spTgt spid="30"/>
                                        </p:tgtEl>
                                        <p:attrNameLst>
                                          <p:attrName>ppt_y</p:attrName>
                                        </p:attrNameLst>
                                      </p:cBhvr>
                                      <p:tavLst>
                                        <p:tav tm="0">
                                          <p:val>
                                            <p:strVal val="#ppt_y-#ppt_h*1.125000"/>
                                          </p:val>
                                        </p:tav>
                                        <p:tav tm="100000">
                                          <p:val>
                                            <p:strVal val="#ppt_y"/>
                                          </p:val>
                                        </p:tav>
                                      </p:tavLst>
                                    </p:anim>
                                    <p:animEffect transition="in" filter="wipe(down)">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180199" y="-131637"/>
            <a:ext cx="8766040" cy="7070967"/>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83" y="2784595"/>
            <a:ext cx="12193526" cy="4154737"/>
          </a:xfrm>
          <a:prstGeom prst="rect">
            <a:avLst/>
          </a:prstGeom>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127" y="3777410"/>
            <a:ext cx="1377305" cy="125776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957244" y="3637454"/>
            <a:ext cx="5146345" cy="1131848"/>
          </a:xfrm>
          <a:prstGeom prst="rect">
            <a:avLst/>
          </a:prstGeom>
        </p:spPr>
        <p:txBody>
          <a:bodyPr wrap="none">
            <a:spAutoFit/>
          </a:bodyPr>
          <a:lstStyle/>
          <a:p>
            <a:pPr algn="ctr"/>
            <a:r>
              <a:rPr lang="en-US" altLang="zh-CN" sz="6755" b="1" dirty="0">
                <a:solidFill>
                  <a:srgbClr val="FF5E74"/>
                </a:solidFill>
                <a:effectLst>
                  <a:glow rad="165100">
                    <a:schemeClr val="bg1"/>
                  </a:glow>
                  <a:outerShdw blurRad="50800" dist="38100" dir="8100000" algn="tr" rotWithShape="0">
                    <a:prstClr val="black">
                      <a:alpha val="40000"/>
                    </a:prstClr>
                  </a:outerShdw>
                </a:effectLst>
                <a:latin typeface="Times New Roman" panose="02020603050405020304" pitchFamily="18" charset="0"/>
                <a:ea typeface="方正稚艺_GBK" pitchFamily="65" charset="-122"/>
                <a:cs typeface="Times New Roman" panose="02020603050405020304" pitchFamily="18" charset="0"/>
              </a:rPr>
              <a:t>LUYỆN TẬP</a:t>
            </a:r>
            <a:endParaRPr lang="zh-CN" altLang="en-US" sz="6755" b="1" dirty="0">
              <a:solidFill>
                <a:srgbClr val="FF5E74"/>
              </a:solidFill>
              <a:effectLst>
                <a:glow rad="165100">
                  <a:schemeClr val="bg1"/>
                </a:glow>
                <a:outerShdw blurRad="50800" dist="38100" dir="8100000" algn="tr" rotWithShape="0">
                  <a:prstClr val="black">
                    <a:alpha val="40000"/>
                  </a:prstClr>
                </a:outerShdw>
              </a:effectLst>
              <a:latin typeface="Times New Roman" panose="02020603050405020304" pitchFamily="18" charset="0"/>
              <a:ea typeface="方正稚艺_GBK" pitchFamily="65" charset="-122"/>
              <a:cs typeface="Times New Roman" panose="02020603050405020304" pitchFamily="18" charset="0"/>
            </a:endParaRPr>
          </a:p>
        </p:txBody>
      </p:sp>
      <p:sp>
        <p:nvSpPr>
          <p:cNvPr id="21" name="矩形 20"/>
          <p:cNvSpPr/>
          <p:nvPr/>
        </p:nvSpPr>
        <p:spPr>
          <a:xfrm>
            <a:off x="5375734" y="1917049"/>
            <a:ext cx="1890261" cy="2140586"/>
          </a:xfrm>
          <a:prstGeom prst="rect">
            <a:avLst/>
          </a:prstGeom>
        </p:spPr>
        <p:txBody>
          <a:bodyPr wrap="none">
            <a:spAutoFit/>
          </a:bodyPr>
          <a:lstStyle/>
          <a:p>
            <a:pPr algn="ctr"/>
            <a:r>
              <a:rPr lang="en-US" altLang="zh-CN" sz="13310" b="1" dirty="0">
                <a:solidFill>
                  <a:schemeClr val="accent6">
                    <a:lumMod val="75000"/>
                  </a:schemeClr>
                </a:solidFill>
                <a:effectLst>
                  <a:glow rad="88900">
                    <a:schemeClr val="bg1"/>
                  </a:glow>
                  <a:outerShdw blurRad="50800" dist="38100" dir="8100000" algn="tr" rotWithShape="0">
                    <a:prstClr val="black">
                      <a:alpha val="40000"/>
                    </a:prstClr>
                  </a:outerShdw>
                </a:effectLst>
                <a:latin typeface="Times New Roman" panose="02020603050405020304" pitchFamily="18" charset="0"/>
                <a:ea typeface="方正大标宋简体" panose="02010601030101010101" charset="-122"/>
                <a:cs typeface="Times New Roman" panose="02020603050405020304" pitchFamily="18" charset="0"/>
              </a:rPr>
              <a:t>03</a:t>
            </a:r>
          </a:p>
        </p:txBody>
      </p:sp>
      <p:pic>
        <p:nvPicPr>
          <p:cNvPr id="11"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4687" y="1526866"/>
            <a:ext cx="860657" cy="7859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ppt_x</p:attrName>
                                        </p:attrNameLst>
                                      </p:cBhvr>
                                      <p:tavLst>
                                        <p:tav tm="0">
                                          <p:val>
                                            <p:strVal val="#ppt_x"/>
                                          </p:val>
                                        </p:tav>
                                        <p:tav tm="100000">
                                          <p:val>
                                            <p:strVal val="#ppt_x"/>
                                          </p:val>
                                        </p:tav>
                                      </p:tavLst>
                                    </p:anim>
                                    <p:anim calcmode="lin" valueType="num">
                                      <p:cBhvr>
                                        <p:cTn id="14" dur="2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ppt_x</p:attrName>
                                        </p:attrNameLst>
                                      </p:cBhvr>
                                      <p:tavLst>
                                        <p:tav tm="0">
                                          <p:val>
                                            <p:strVal val="#ppt_x"/>
                                          </p:val>
                                        </p:tav>
                                        <p:tav tm="100000">
                                          <p:val>
                                            <p:strVal val="#ppt_x"/>
                                          </p:val>
                                        </p:tav>
                                      </p:tavLst>
                                    </p:anim>
                                    <p:anim calcmode="lin" valueType="num">
                                      <p:cBhvr>
                                        <p:cTn id="19" dur="2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ppt_x</p:attrName>
                                        </p:attrNameLst>
                                      </p:cBhvr>
                                      <p:tavLst>
                                        <p:tav tm="0">
                                          <p:val>
                                            <p:strVal val="#ppt_x"/>
                                          </p:val>
                                        </p:tav>
                                        <p:tav tm="100000">
                                          <p:val>
                                            <p:strVal val="#ppt_x"/>
                                          </p:val>
                                        </p:tav>
                                      </p:tavLst>
                                    </p:anim>
                                    <p:anim calcmode="lin" valueType="num">
                                      <p:cBhvr>
                                        <p:cTn id="24" dur="2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4350"/>
                            </p:stCondLst>
                            <p:childTnLst>
                              <p:par>
                                <p:cTn id="46" presetID="26" presetClass="emph" presetSubtype="0" fill="hold" grpId="1" nodeType="afterEffect">
                                  <p:stCondLst>
                                    <p:cond delay="0"/>
                                  </p:stCondLst>
                                  <p:childTnLst>
                                    <p:animEffect transition="out" filter="fade">
                                      <p:cBhvr>
                                        <p:cTn id="47" dur="500" tmFilter="0, 0; .2, .5; .8, .5; 1, 0"/>
                                        <p:tgtEl>
                                          <p:spTgt spid="21"/>
                                        </p:tgtEl>
                                      </p:cBhvr>
                                    </p:animEffect>
                                    <p:animScale>
                                      <p:cBhvr>
                                        <p:cTn id="48" dur="250" autoRev="1" fill="hold"/>
                                        <p:tgtEl>
                                          <p:spTgt spid="21"/>
                                        </p:tgtEl>
                                      </p:cBhvr>
                                      <p:by x="105000" y="105000"/>
                                    </p:animScale>
                                  </p:childTnLst>
                                </p:cTn>
                              </p:par>
                              <p:par>
                                <p:cTn id="49" presetID="26" presetClass="emph" presetSubtype="0" fill="hold" grpId="1" nodeType="withEffect">
                                  <p:stCondLst>
                                    <p:cond delay="0"/>
                                  </p:stCondLst>
                                  <p:iterate type="lt">
                                    <p:tmPct val="0"/>
                                  </p:iterate>
                                  <p:childTnLst>
                                    <p:animEffect transition="out" filter="fade">
                                      <p:cBhvr>
                                        <p:cTn id="50" dur="500" tmFilter="0, 0; .2, .5; .8, .5; 1, 0"/>
                                        <p:tgtEl>
                                          <p:spTgt spid="2"/>
                                        </p:tgtEl>
                                      </p:cBhvr>
                                    </p:animEffect>
                                    <p:animScale>
                                      <p:cBhvr>
                                        <p:cTn id="5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412866" y="406647"/>
            <a:ext cx="348044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Nhận</a:t>
            </a:r>
            <a:r>
              <a:rPr kumimoji="0" lang="en-US" altLang="zh-CN" sz="3600" b="1" i="0" u="none" strike="noStrike" kern="1200" cap="none" spc="0" normalizeH="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diện</a:t>
            </a:r>
            <a:r>
              <a:rPr kumimoji="0" lang="en-US" altLang="zh-CN" sz="3600" b="1" i="0" u="none" strike="noStrike" kern="1200" cap="none" spc="0" normalizeH="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lỗi</a:t>
            </a:r>
            <a:r>
              <a:rPr kumimoji="0" lang="en-US" altLang="zh-CN" sz="3600" b="1" i="0" u="none" strike="noStrike" kern="1200" cap="none" spc="0" normalizeH="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sai</a:t>
            </a:r>
            <a:endParaRPr kumimoji="0" lang="zh-CN" altLang="en-US" sz="3600"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endParaRPr>
          </a:p>
        </p:txBody>
      </p:sp>
      <p:sp>
        <p:nvSpPr>
          <p:cNvPr id="17411" name="文本框 1"/>
          <p:cNvSpPr txBox="1"/>
          <p:nvPr/>
        </p:nvSpPr>
        <p:spPr>
          <a:xfrm>
            <a:off x="245835" y="1086245"/>
            <a:ext cx="10320565" cy="738664"/>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a:lnSpc>
                <a:spcPct val="150000"/>
              </a:lnSpc>
              <a:spcAft>
                <a:spcPts val="0"/>
              </a:spcAft>
              <a:buNone/>
            </a:pPr>
            <a:r>
              <a:rPr lang="nl-NL"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câu lục bát sau sai ở đâu? Hãy sửa lại cho đúng.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文本框 1"/>
          <p:cNvSpPr txBox="1"/>
          <p:nvPr/>
        </p:nvSpPr>
        <p:spPr>
          <a:xfrm>
            <a:off x="6465345" y="2035414"/>
            <a:ext cx="5726655"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Vườn</a:t>
            </a:r>
            <a:r>
              <a:rPr kumimoji="0" lang="en-US"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em</a:t>
            </a:r>
            <a:r>
              <a:rPr kumimoji="0" lang="en-US"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cây</a:t>
            </a:r>
            <a:r>
              <a:rPr kumimoji="0" lang="en-US"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quý</a:t>
            </a:r>
            <a:r>
              <a:rPr kumimoji="0" lang="en-US"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đủ</a:t>
            </a:r>
            <a:r>
              <a:rPr kumimoji="0" lang="en-US"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loài</a:t>
            </a:r>
            <a:endParaRPr kumimoji="0" lang="en-US"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2800" baseline="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baseline="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Có</a:t>
            </a:r>
            <a:r>
              <a:rPr lang="en-US"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cam, </a:t>
            </a:r>
            <a:r>
              <a:rPr lang="en-US"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có</a:t>
            </a:r>
            <a:r>
              <a:rPr lang="en-US"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quýt</a:t>
            </a:r>
            <a:r>
              <a:rPr lang="en-US"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có</a:t>
            </a:r>
            <a:r>
              <a:rPr lang="en-US"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xoài</a:t>
            </a:r>
            <a:r>
              <a:rPr lang="en-US"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có</a:t>
            </a:r>
            <a:r>
              <a:rPr lang="en-US"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na.</a:t>
            </a:r>
            <a:endParaRPr kumimoji="0"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10" name="文本框 12"/>
          <p:cNvSpPr txBox="1"/>
          <p:nvPr/>
        </p:nvSpPr>
        <p:spPr>
          <a:xfrm>
            <a:off x="6153086" y="3541395"/>
            <a:ext cx="6038914" cy="224676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Thiếu</a:t>
            </a:r>
            <a:r>
              <a:rPr kumimoji="0" lang="en-US" altLang="zh-CN"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nhi</a:t>
            </a:r>
            <a:r>
              <a:rPr kumimoji="0" lang="en-US" altLang="zh-CN"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là</a:t>
            </a:r>
            <a:r>
              <a:rPr kumimoji="0" lang="en-US" altLang="zh-CN"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tuổi</a:t>
            </a:r>
            <a:r>
              <a:rPr kumimoji="0" lang="en-US" altLang="zh-CN"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học</a:t>
            </a:r>
            <a:r>
              <a:rPr kumimoji="0" lang="en-US" altLang="zh-CN"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hành</a:t>
            </a:r>
            <a:endParaRPr kumimoji="0" lang="en-US" altLang="zh-CN"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zh-CN" sz="2800" baseline="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Chúng</a:t>
            </a:r>
            <a:r>
              <a:rPr lang="en-US" altLang="zh-CN"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em</a:t>
            </a:r>
            <a:r>
              <a:rPr lang="en-US" altLang="zh-CN"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phấn</a:t>
            </a:r>
            <a:r>
              <a:rPr lang="en-US" altLang="zh-CN"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đấu</a:t>
            </a:r>
            <a:r>
              <a:rPr lang="en-US" altLang="zh-CN"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trở</a:t>
            </a:r>
            <a:r>
              <a:rPr lang="en-US" altLang="zh-CN"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thành</a:t>
            </a:r>
            <a:r>
              <a:rPr lang="en-US" altLang="zh-CN"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trò</a:t>
            </a:r>
            <a:r>
              <a:rPr lang="en-US" altLang="zh-CN"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ngoan</a:t>
            </a:r>
            <a:r>
              <a:rPr lang="en-US" altLang="zh-CN"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a:t>
            </a:r>
            <a:endParaRPr kumimoji="0" lang="en-US" altLang="zh-CN"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zh-CN"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zh-CN" altLang="en-US"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13" name="文本框 1"/>
          <p:cNvSpPr txBox="1"/>
          <p:nvPr/>
        </p:nvSpPr>
        <p:spPr>
          <a:xfrm>
            <a:off x="426431" y="1990496"/>
            <a:ext cx="5726655"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Vườn</a:t>
            </a:r>
            <a:r>
              <a:rPr kumimoji="0" lang="en-US"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em</a:t>
            </a:r>
            <a:r>
              <a:rPr kumimoji="0" lang="en-US"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cây</a:t>
            </a:r>
            <a:r>
              <a:rPr kumimoji="0" lang="en-US"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quý</a:t>
            </a:r>
            <a:r>
              <a:rPr kumimoji="0" lang="en-US"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đủ</a:t>
            </a:r>
            <a:r>
              <a:rPr kumimoji="0" lang="en-US"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loài</a:t>
            </a:r>
            <a:endParaRPr kumimoji="0" lang="en-US"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2800" baseline="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baseline="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Có</a:t>
            </a:r>
            <a:r>
              <a:rPr lang="en-US"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cam, </a:t>
            </a:r>
            <a:r>
              <a:rPr lang="en-US"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có</a:t>
            </a:r>
            <a:r>
              <a:rPr lang="en-US"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quýt</a:t>
            </a:r>
            <a:r>
              <a:rPr lang="en-US"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có</a:t>
            </a:r>
            <a:r>
              <a:rPr lang="en-US"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bòng</a:t>
            </a:r>
            <a:r>
              <a:rPr lang="en-US"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có</a:t>
            </a:r>
            <a:r>
              <a:rPr lang="en-US"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na.</a:t>
            </a:r>
            <a:endParaRPr kumimoji="0"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14" name="文本框 12"/>
          <p:cNvSpPr txBox="1"/>
          <p:nvPr/>
        </p:nvSpPr>
        <p:spPr>
          <a:xfrm>
            <a:off x="282" y="3541395"/>
            <a:ext cx="6038914" cy="224676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Thiếu</a:t>
            </a:r>
            <a:r>
              <a:rPr kumimoji="0" lang="en-US" altLang="zh-CN"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nhi</a:t>
            </a:r>
            <a:r>
              <a:rPr kumimoji="0" lang="en-US" altLang="zh-CN"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là</a:t>
            </a:r>
            <a:r>
              <a:rPr kumimoji="0" lang="en-US" altLang="zh-CN"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tuổi</a:t>
            </a:r>
            <a:r>
              <a:rPr kumimoji="0" lang="en-US" altLang="zh-CN"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học</a:t>
            </a:r>
            <a:r>
              <a:rPr kumimoji="0" lang="en-US" altLang="zh-CN"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hành</a:t>
            </a:r>
            <a:endParaRPr kumimoji="0" lang="en-US" altLang="zh-CN" sz="28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zh-CN" sz="2800" baseline="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Chúng</a:t>
            </a:r>
            <a:r>
              <a:rPr lang="en-US" altLang="zh-CN"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em</a:t>
            </a:r>
            <a:r>
              <a:rPr lang="en-US" altLang="zh-CN"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phấn</a:t>
            </a:r>
            <a:r>
              <a:rPr lang="en-US" altLang="zh-CN"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đấu</a:t>
            </a:r>
            <a:r>
              <a:rPr lang="en-US" altLang="zh-CN"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tiến</a:t>
            </a:r>
            <a:r>
              <a:rPr lang="en-US" altLang="zh-CN"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lên</a:t>
            </a:r>
            <a:r>
              <a:rPr lang="en-US" altLang="zh-CN"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hàng</a:t>
            </a:r>
            <a:r>
              <a:rPr lang="en-US" altLang="zh-CN"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đầu</a:t>
            </a:r>
            <a:r>
              <a:rPr lang="en-US" altLang="zh-CN"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a:t>
            </a:r>
            <a:endParaRPr kumimoji="0" lang="en-US" altLang="zh-CN"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zh-CN"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zh-CN" altLang="en-US"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7" name="Right Arrow 6"/>
          <p:cNvSpPr/>
          <p:nvPr/>
        </p:nvSpPr>
        <p:spPr>
          <a:xfrm>
            <a:off x="5880100" y="2362200"/>
            <a:ext cx="73660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9"/>
          <a:stretch>
            <a:fillRect/>
          </a:stretch>
        </p:blipFill>
        <p:spPr>
          <a:xfrm>
            <a:off x="5633760" y="3718550"/>
            <a:ext cx="749873" cy="310923"/>
          </a:xfrm>
          <a:prstGeom prst="rect">
            <a:avLst/>
          </a:prstGeom>
        </p:spPr>
      </p:pic>
      <p:sp>
        <p:nvSpPr>
          <p:cNvPr id="11" name="TextBox 10"/>
          <p:cNvSpPr txBox="1"/>
          <p:nvPr/>
        </p:nvSpPr>
        <p:spPr>
          <a:xfrm>
            <a:off x="4201679" y="1970063"/>
            <a:ext cx="767540"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loài</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544806" y="2421542"/>
            <a:ext cx="1204438"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bòng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967739" y="3546336"/>
            <a:ext cx="1235419"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hành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096776" y="3973538"/>
            <a:ext cx="977344"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hàng</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13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ppt_x</p:attrName>
                                        </p:attrNameLst>
                                      </p:cBhvr>
                                      <p:tavLst>
                                        <p:tav tm="0">
                                          <p:val>
                                            <p:strVal val="#ppt_x"/>
                                          </p:val>
                                        </p:tav>
                                        <p:tav tm="100000">
                                          <p:val>
                                            <p:strVal val="#ppt_x"/>
                                          </p:val>
                                        </p:tav>
                                      </p:tavLst>
                                    </p:anim>
                                    <p:anim calcmode="lin" valueType="num">
                                      <p:cBhvr>
                                        <p:cTn id="24" dur="2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p:tgtEl>
                                          <p:spTgt spid="25"/>
                                        </p:tgtEl>
                                        <p:attrNameLst>
                                          <p:attrName>ppt_y</p:attrName>
                                        </p:attrNameLst>
                                      </p:cBhvr>
                                      <p:tavLst>
                                        <p:tav tm="0">
                                          <p:val>
                                            <p:strVal val="#ppt_y-#ppt_h*1.125000"/>
                                          </p:val>
                                        </p:tav>
                                        <p:tav tm="100000">
                                          <p:val>
                                            <p:strVal val="#ppt_y"/>
                                          </p:val>
                                        </p:tav>
                                      </p:tavLst>
                                    </p:anim>
                                    <p:animEffect transition="in" filter="wipe(down)">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7411"/>
                                        </p:tgtEl>
                                        <p:attrNameLst>
                                          <p:attrName>style.visibility</p:attrName>
                                        </p:attrNameLst>
                                      </p:cBhvr>
                                      <p:to>
                                        <p:strVal val="visible"/>
                                      </p:to>
                                    </p:set>
                                    <p:animEffect transition="in" filter="wipe(up)">
                                      <p:cBhvr>
                                        <p:cTn id="39" dur="500"/>
                                        <p:tgtEl>
                                          <p:spTgt spid="174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down)">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1000"/>
                                        <p:tgtEl>
                                          <p:spTgt spid="9"/>
                                        </p:tgtEl>
                                      </p:cBhvr>
                                    </p:animEffect>
                                    <p:anim calcmode="lin" valueType="num">
                                      <p:cBhvr>
                                        <p:cTn id="89" dur="1000" fill="hold"/>
                                        <p:tgtEl>
                                          <p:spTgt spid="9"/>
                                        </p:tgtEl>
                                        <p:attrNameLst>
                                          <p:attrName>ppt_x</p:attrName>
                                        </p:attrNameLst>
                                      </p:cBhvr>
                                      <p:tavLst>
                                        <p:tav tm="0">
                                          <p:val>
                                            <p:strVal val="#ppt_x"/>
                                          </p:val>
                                        </p:tav>
                                        <p:tav tm="100000">
                                          <p:val>
                                            <p:strVal val="#ppt_x"/>
                                          </p:val>
                                        </p:tav>
                                      </p:tavLst>
                                    </p:anim>
                                    <p:anim calcmode="lin" valueType="num">
                                      <p:cBhvr>
                                        <p:cTn id="9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ipe(up)">
                                      <p:cBhvr>
                                        <p:cTn id="9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7411" grpId="0"/>
      <p:bldP spid="8" grpId="0"/>
      <p:bldP spid="10" grpId="0"/>
      <p:bldP spid="13" grpId="0"/>
      <p:bldP spid="14" grpId="0"/>
      <p:bldP spid="7" grpId="0" animBg="1"/>
      <p:bldP spid="11" grpId="0"/>
      <p:bldP spid="12"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0720" y="364691"/>
            <a:ext cx="6229350" cy="622935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06673"/>
            <a:ext cx="12193526" cy="4154737"/>
          </a:xfrm>
          <a:prstGeom prst="rect">
            <a:avLst/>
          </a:prstGeom>
        </p:spPr>
      </p:pic>
      <p:sp>
        <p:nvSpPr>
          <p:cNvPr id="5" name="矩形 4"/>
          <p:cNvSpPr/>
          <p:nvPr/>
        </p:nvSpPr>
        <p:spPr>
          <a:xfrm>
            <a:off x="4478973" y="1525905"/>
            <a:ext cx="2889885" cy="783590"/>
          </a:xfrm>
          <a:prstGeom prst="rect">
            <a:avLst/>
          </a:prstGeom>
        </p:spPr>
        <p:txBody>
          <a:bodyPr wrap="square">
            <a:spAutoFit/>
          </a:bodyPr>
          <a:lstStyle/>
          <a:p>
            <a:pPr algn="ctr"/>
            <a:r>
              <a:rPr lang="en-US" altLang="zh-CN" sz="45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方正大黑简体" panose="02010601030101010101" pitchFamily="2" charset="-122"/>
                <a:cs typeface="Times New Roman" panose="02020603050405020304" pitchFamily="18" charset="0"/>
              </a:rPr>
              <a:t>VIẾT</a:t>
            </a:r>
            <a:endParaRPr lang="zh-CN" altLang="en-US" sz="45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方正大黑简体" panose="02010601030101010101" pitchFamily="2" charset="-122"/>
              <a:cs typeface="Times New Roman" panose="02020603050405020304" pitchFamily="18" charset="0"/>
            </a:endParaRPr>
          </a:p>
        </p:txBody>
      </p:sp>
      <p:sp>
        <p:nvSpPr>
          <p:cNvPr id="6" name="矩形 5"/>
          <p:cNvSpPr/>
          <p:nvPr/>
        </p:nvSpPr>
        <p:spPr>
          <a:xfrm>
            <a:off x="2813666" y="2777526"/>
            <a:ext cx="6571634" cy="1015663"/>
          </a:xfrm>
          <a:prstGeom prst="rect">
            <a:avLst/>
          </a:prstGeom>
        </p:spPr>
        <p:txBody>
          <a:bodyPr wrap="square">
            <a:spAutoFit/>
          </a:bodyPr>
          <a:lstStyle/>
          <a:p>
            <a:pPr algn="ctr">
              <a:lnSpc>
                <a:spcPct val="150000"/>
              </a:lnSpc>
            </a:pPr>
            <a:r>
              <a:rPr lang="en-US" sz="4000" dirty="0">
                <a:latin typeface="Times New Roman" panose="02020603050405020304" pitchFamily="18" charset="0"/>
                <a:ea typeface="微软雅黑" panose="020B0503020204020204" charset="-122"/>
                <a:cs typeface="Times New Roman" panose="02020603050405020304" pitchFamily="18" charset="0"/>
              </a:rPr>
              <a:t> </a:t>
            </a:r>
            <a:r>
              <a:rPr 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微软雅黑" panose="020B0503020204020204" charset="-122"/>
                <a:cs typeface="Times New Roman" panose="02020603050405020304" pitchFamily="18" charset="0"/>
              </a:rPr>
              <a:t>TẬP LÀM THƠ LỤC BÁT</a:t>
            </a:r>
            <a:endParaRPr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微软雅黑" panose="020B0503020204020204" charset="-122"/>
              <a:cs typeface="Times New Roman" panose="02020603050405020304" pitchFamily="18" charset="0"/>
            </a:endParaRPr>
          </a:p>
        </p:txBody>
      </p:sp>
      <p:pic>
        <p:nvPicPr>
          <p:cNvPr id="9"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4641" y="3148528"/>
            <a:ext cx="1377305" cy="1257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ppt_x</p:attrName>
                                        </p:attrNameLst>
                                      </p:cBhvr>
                                      <p:tavLst>
                                        <p:tav tm="0">
                                          <p:val>
                                            <p:strVal val="#ppt_x"/>
                                          </p:val>
                                        </p:tav>
                                        <p:tav tm="100000">
                                          <p:val>
                                            <p:strVal val="#ppt_x"/>
                                          </p:val>
                                        </p:tav>
                                      </p:tavLst>
                                    </p:anim>
                                    <p:anim calcmode="lin" valueType="num">
                                      <p:cBhvr>
                                        <p:cTn id="14" dur="2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ppt_x</p:attrName>
                                        </p:attrNameLst>
                                      </p:cBhvr>
                                      <p:tavLst>
                                        <p:tav tm="0">
                                          <p:val>
                                            <p:strVal val="#ppt_x"/>
                                          </p:val>
                                        </p:tav>
                                        <p:tav tm="100000">
                                          <p:val>
                                            <p:strVal val="#ppt_x"/>
                                          </p:val>
                                        </p:tav>
                                      </p:tavLst>
                                    </p:anim>
                                    <p:anim calcmode="lin" valueType="num">
                                      <p:cBhvr>
                                        <p:cTn id="19" dur="20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anim calcmode="lin" valueType="num">
                                      <p:cBhvr>
                                        <p:cTn id="23" dur="2000" fill="hold"/>
                                        <p:tgtEl>
                                          <p:spTgt spid="12"/>
                                        </p:tgtEl>
                                        <p:attrNameLst>
                                          <p:attrName>ppt_x</p:attrName>
                                        </p:attrNameLst>
                                      </p:cBhvr>
                                      <p:tavLst>
                                        <p:tav tm="0">
                                          <p:val>
                                            <p:strVal val="#ppt_x"/>
                                          </p:val>
                                        </p:tav>
                                        <p:tav tm="100000">
                                          <p:val>
                                            <p:strVal val="#ppt_x"/>
                                          </p:val>
                                        </p:tav>
                                      </p:tavLst>
                                    </p:anim>
                                    <p:anim calcmode="lin" valueType="num">
                                      <p:cBhvr>
                                        <p:cTn id="24" dur="2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par>
                          <p:cTn id="45" fill="hold">
                            <p:stCondLst>
                              <p:cond delay="4500"/>
                            </p:stCondLst>
                            <p:childTnLst>
                              <p:par>
                                <p:cTn id="46" presetID="6" presetClass="emph" presetSubtype="0" fill="hold" nodeType="afterEffect">
                                  <p:stCondLst>
                                    <p:cond delay="0"/>
                                  </p:stCondLst>
                                  <p:childTnLst>
                                    <p:animScale>
                                      <p:cBhvr>
                                        <p:cTn id="47"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180199" y="-131637"/>
            <a:ext cx="8766040" cy="7070967"/>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83" y="2784595"/>
            <a:ext cx="12193526" cy="4154737"/>
          </a:xfrm>
          <a:prstGeom prst="rect">
            <a:avLst/>
          </a:prstGeom>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127" y="3777410"/>
            <a:ext cx="1377305" cy="125776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117740" y="3637454"/>
            <a:ext cx="4825360" cy="113184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755" b="1" i="0" u="none" strike="noStrike" kern="1200" cap="none" spc="0" normalizeH="0" baseline="0" noProof="0" dirty="0">
                <a:ln>
                  <a:noFill/>
                </a:ln>
                <a:solidFill>
                  <a:srgbClr val="FF5E74"/>
                </a:solidFill>
                <a:effectLst>
                  <a:glow rad="165100">
                    <a:prstClr val="white"/>
                  </a:glow>
                  <a:outerShdw blurRad="50800" dist="38100" dir="8100000" algn="tr" rotWithShape="0">
                    <a:prstClr val="black">
                      <a:alpha val="40000"/>
                    </a:prstClr>
                  </a:outerShdw>
                </a:effectLst>
                <a:uLnTx/>
                <a:uFillTx/>
                <a:latin typeface="Times New Roman" panose="02020603050405020304" pitchFamily="18" charset="0"/>
                <a:ea typeface="方正稚艺_GBK" pitchFamily="65" charset="-122"/>
                <a:cs typeface="Times New Roman" panose="02020603050405020304" pitchFamily="18" charset="0"/>
              </a:rPr>
              <a:t>VẬN</a:t>
            </a:r>
            <a:r>
              <a:rPr kumimoji="0" lang="en-US" altLang="zh-CN" sz="6755" b="1" i="0" u="none" strike="noStrike" kern="1200" cap="none" spc="0" normalizeH="0" noProof="0" dirty="0">
                <a:ln>
                  <a:noFill/>
                </a:ln>
                <a:solidFill>
                  <a:srgbClr val="FF5E74"/>
                </a:solidFill>
                <a:effectLst>
                  <a:glow rad="165100">
                    <a:prstClr val="white"/>
                  </a:glow>
                  <a:outerShdw blurRad="50800" dist="38100" dir="8100000" algn="tr" rotWithShape="0">
                    <a:prstClr val="black">
                      <a:alpha val="40000"/>
                    </a:prstClr>
                  </a:outerShdw>
                </a:effectLst>
                <a:uLnTx/>
                <a:uFillTx/>
                <a:latin typeface="Times New Roman" panose="02020603050405020304" pitchFamily="18" charset="0"/>
                <a:ea typeface="方正稚艺_GBK" pitchFamily="65" charset="-122"/>
                <a:cs typeface="Times New Roman" panose="02020603050405020304" pitchFamily="18" charset="0"/>
              </a:rPr>
              <a:t> DỤNG</a:t>
            </a:r>
            <a:endParaRPr kumimoji="0" lang="zh-CN" altLang="en-US" sz="6755" b="1" i="0" u="none" strike="noStrike" kern="1200" cap="none" spc="0" normalizeH="0" baseline="0" noProof="0" dirty="0">
              <a:ln>
                <a:noFill/>
              </a:ln>
              <a:solidFill>
                <a:srgbClr val="FF5E74"/>
              </a:solidFill>
              <a:effectLst>
                <a:glow rad="165100">
                  <a:prstClr val="white"/>
                </a:glow>
                <a:outerShdw blurRad="50800" dist="38100" dir="8100000" algn="tr" rotWithShape="0">
                  <a:prstClr val="black">
                    <a:alpha val="40000"/>
                  </a:prstClr>
                </a:outerShdw>
              </a:effectLst>
              <a:uLnTx/>
              <a:uFillTx/>
              <a:latin typeface="Times New Roman" panose="02020603050405020304" pitchFamily="18" charset="0"/>
              <a:ea typeface="方正稚艺_GBK" pitchFamily="65" charset="-122"/>
              <a:cs typeface="Times New Roman" panose="02020603050405020304" pitchFamily="18" charset="0"/>
            </a:endParaRPr>
          </a:p>
        </p:txBody>
      </p:sp>
      <p:sp>
        <p:nvSpPr>
          <p:cNvPr id="21" name="矩形 20"/>
          <p:cNvSpPr/>
          <p:nvPr/>
        </p:nvSpPr>
        <p:spPr>
          <a:xfrm>
            <a:off x="5377255" y="1917049"/>
            <a:ext cx="1887220" cy="213931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310" b="1" i="0" u="none" strike="noStrike" kern="1200" cap="none" spc="0" normalizeH="0" baseline="0" noProof="0" dirty="0">
                <a:ln>
                  <a:noFill/>
                </a:ln>
                <a:solidFill>
                  <a:srgbClr val="70AD47">
                    <a:lumMod val="75000"/>
                  </a:srgbClr>
                </a:solidFill>
                <a:effectLst>
                  <a:glow rad="88900">
                    <a:prstClr val="white"/>
                  </a:glow>
                  <a:outerShdw blurRad="50800" dist="38100" dir="8100000" algn="tr" rotWithShape="0">
                    <a:prstClr val="black">
                      <a:alpha val="40000"/>
                    </a:prst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04</a:t>
            </a:r>
          </a:p>
        </p:txBody>
      </p:sp>
      <p:pic>
        <p:nvPicPr>
          <p:cNvPr id="11"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4687" y="1526866"/>
            <a:ext cx="860657" cy="78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4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ppt_x</p:attrName>
                                        </p:attrNameLst>
                                      </p:cBhvr>
                                      <p:tavLst>
                                        <p:tav tm="0">
                                          <p:val>
                                            <p:strVal val="#ppt_x"/>
                                          </p:val>
                                        </p:tav>
                                        <p:tav tm="100000">
                                          <p:val>
                                            <p:strVal val="#ppt_x"/>
                                          </p:val>
                                        </p:tav>
                                      </p:tavLst>
                                    </p:anim>
                                    <p:anim calcmode="lin" valueType="num">
                                      <p:cBhvr>
                                        <p:cTn id="14" dur="2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ppt_x</p:attrName>
                                        </p:attrNameLst>
                                      </p:cBhvr>
                                      <p:tavLst>
                                        <p:tav tm="0">
                                          <p:val>
                                            <p:strVal val="#ppt_x"/>
                                          </p:val>
                                        </p:tav>
                                        <p:tav tm="100000">
                                          <p:val>
                                            <p:strVal val="#ppt_x"/>
                                          </p:val>
                                        </p:tav>
                                      </p:tavLst>
                                    </p:anim>
                                    <p:anim calcmode="lin" valueType="num">
                                      <p:cBhvr>
                                        <p:cTn id="19" dur="2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ppt_x</p:attrName>
                                        </p:attrNameLst>
                                      </p:cBhvr>
                                      <p:tavLst>
                                        <p:tav tm="0">
                                          <p:val>
                                            <p:strVal val="#ppt_x"/>
                                          </p:val>
                                        </p:tav>
                                        <p:tav tm="100000">
                                          <p:val>
                                            <p:strVal val="#ppt_x"/>
                                          </p:val>
                                        </p:tav>
                                      </p:tavLst>
                                    </p:anim>
                                    <p:anim calcmode="lin" valueType="num">
                                      <p:cBhvr>
                                        <p:cTn id="24" dur="2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4300"/>
                            </p:stCondLst>
                            <p:childTnLst>
                              <p:par>
                                <p:cTn id="46" presetID="26" presetClass="emph" presetSubtype="0" fill="hold" grpId="1" nodeType="afterEffect">
                                  <p:stCondLst>
                                    <p:cond delay="0"/>
                                  </p:stCondLst>
                                  <p:childTnLst>
                                    <p:animEffect transition="out" filter="fade">
                                      <p:cBhvr>
                                        <p:cTn id="47" dur="500" tmFilter="0, 0; .2, .5; .8, .5; 1, 0"/>
                                        <p:tgtEl>
                                          <p:spTgt spid="21"/>
                                        </p:tgtEl>
                                      </p:cBhvr>
                                    </p:animEffect>
                                    <p:animScale>
                                      <p:cBhvr>
                                        <p:cTn id="48" dur="250" autoRev="1" fill="hold"/>
                                        <p:tgtEl>
                                          <p:spTgt spid="21"/>
                                        </p:tgtEl>
                                      </p:cBhvr>
                                      <p:by x="105000" y="105000"/>
                                    </p:animScale>
                                  </p:childTnLst>
                                </p:cTn>
                              </p:par>
                              <p:par>
                                <p:cTn id="49" presetID="26" presetClass="emph" presetSubtype="0" fill="hold" grpId="1" nodeType="withEffect">
                                  <p:stCondLst>
                                    <p:cond delay="0"/>
                                  </p:stCondLst>
                                  <p:iterate type="lt">
                                    <p:tmPct val="0"/>
                                  </p:iterate>
                                  <p:childTnLst>
                                    <p:animEffect transition="out" filter="fade">
                                      <p:cBhvr>
                                        <p:cTn id="50" dur="500" tmFilter="0, 0; .2, .5; .8, .5; 1, 0"/>
                                        <p:tgtEl>
                                          <p:spTgt spid="2"/>
                                        </p:tgtEl>
                                      </p:cBhvr>
                                    </p:animEffect>
                                    <p:animScale>
                                      <p:cBhvr>
                                        <p:cTn id="5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81163"/>
            <a:ext cx="12193819" cy="7020495"/>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09700" y="-80267"/>
            <a:ext cx="10579100" cy="7608363"/>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6" y="2784595"/>
            <a:ext cx="12193526" cy="4154737"/>
          </a:xfrm>
          <a:prstGeom prst="rect">
            <a:avLst/>
          </a:prstGeom>
        </p:spPr>
      </p:pic>
      <p:pic>
        <p:nvPicPr>
          <p:cNvPr id="2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43" y="1691426"/>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descr="890261f18bd9a6cf2baac98444466bbf"/>
          <p:cNvPicPr>
            <a:picLocks noChangeAspect="1"/>
          </p:cNvPicPr>
          <p:nvPr/>
        </p:nvPicPr>
        <p:blipFill>
          <a:blip r:embed="rId9"/>
          <a:stretch>
            <a:fillRect/>
          </a:stretch>
        </p:blipFill>
        <p:spPr>
          <a:xfrm>
            <a:off x="8050172" y="3723914"/>
            <a:ext cx="4462145" cy="4456430"/>
          </a:xfrm>
          <a:prstGeom prst="rect">
            <a:avLst/>
          </a:prstGeom>
        </p:spPr>
      </p:pic>
      <p:sp>
        <p:nvSpPr>
          <p:cNvPr id="2" name="Rectangle 1"/>
          <p:cNvSpPr/>
          <p:nvPr/>
        </p:nvSpPr>
        <p:spPr>
          <a:xfrm>
            <a:off x="2276608" y="2048989"/>
            <a:ext cx="7948530" cy="2905411"/>
          </a:xfrm>
          <a:prstGeom prst="rect">
            <a:avLst/>
          </a:prstGeom>
        </p:spPr>
        <p:txBody>
          <a:bodyPr wrap="square">
            <a:spAutoFit/>
          </a:bodyPr>
          <a:lstStyle/>
          <a:p>
            <a:pPr algn="ctr">
              <a:lnSpc>
                <a:spcPct val="135000"/>
              </a:lnSpc>
              <a:spcAft>
                <a:spcPts val="600"/>
              </a:spcAft>
            </a:pP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 sáng tác bài thơ lục bát ngắn </a:t>
            </a:r>
          </a:p>
          <a:p>
            <a:pPr algn="ctr">
              <a:lnSpc>
                <a:spcPct val="135000"/>
              </a:lnSpc>
              <a:spcAft>
                <a:spcPts val="600"/>
              </a:spcAft>
            </a:pP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 đề về mái trường hoặc bạn bè.</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6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3200" dirty="0">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3200" dirty="0">
                <a:latin typeface="Times New Roman" panose="02020603050405020304" pitchFamily="18" charset="0"/>
                <a:ea typeface="Calibri" panose="020F0502020204030204" pitchFamily="34" charset="0"/>
                <a:cs typeface="Times New Roman" panose="02020603050405020304" pitchFamily="18" charset="0"/>
              </a:rPr>
              <a:t>, n</a:t>
            </a:r>
            <a:r>
              <a:rPr lang="vi-VN" sz="3200" dirty="0">
                <a:latin typeface="Times New Roman" panose="02020603050405020304" pitchFamily="18" charset="0"/>
                <a:ea typeface="Calibri" panose="020F0502020204030204" pitchFamily="34" charset="0"/>
                <a:cs typeface="Times New Roman" panose="02020603050405020304" pitchFamily="18" charset="0"/>
              </a:rPr>
              <a:t>ộp sản phẩm qua zalo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cô</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610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32" presetClass="emph" presetSubtype="0" fill="hold" nodeType="after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par>
                                <p:cTn id="43" presetID="47" presetClass="entr" presetSubtype="0" repeatCount="indefinite"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anim calcmode="lin" valueType="num">
                                      <p:cBhvr>
                                        <p:cTn id="46" dur="2000" fill="hold"/>
                                        <p:tgtEl>
                                          <p:spTgt spid="28"/>
                                        </p:tgtEl>
                                        <p:attrNameLst>
                                          <p:attrName>ppt_x</p:attrName>
                                        </p:attrNameLst>
                                      </p:cBhvr>
                                      <p:tavLst>
                                        <p:tav tm="0">
                                          <p:val>
                                            <p:strVal val="#ppt_x"/>
                                          </p:val>
                                        </p:tav>
                                        <p:tav tm="100000">
                                          <p:val>
                                            <p:strVal val="#ppt_x"/>
                                          </p:val>
                                        </p:tav>
                                      </p:tavLst>
                                    </p:anim>
                                    <p:anim calcmode="lin" valueType="num">
                                      <p:cBhvr>
                                        <p:cTn id="47" dur="2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5323236" y="264093"/>
            <a:ext cx="1766830" cy="707886"/>
          </a:xfrm>
          <a:prstGeom prst="rect">
            <a:avLst/>
          </a:prstGeom>
        </p:spPr>
        <p:txBody>
          <a:bodyPr wrap="none">
            <a:spAutoFit/>
          </a:bodyPr>
          <a:lstStyle/>
          <a:p>
            <a:pPr algn="ctr"/>
            <a:r>
              <a:rPr lang="en-US" altLang="zh-CN" sz="40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Dặn</a:t>
            </a:r>
            <a:r>
              <a:rPr lang="en-US" altLang="zh-CN" sz="40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4000"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dò</a:t>
            </a:r>
            <a:endParaRPr lang="zh-CN" altLang="en-US" sz="40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grpSp>
        <p:nvGrpSpPr>
          <p:cNvPr id="23" name="组合 22"/>
          <p:cNvGrpSpPr/>
          <p:nvPr/>
        </p:nvGrpSpPr>
        <p:grpSpPr>
          <a:xfrm>
            <a:off x="5860517" y="1606821"/>
            <a:ext cx="6123443" cy="665067"/>
            <a:chOff x="464401" y="1154869"/>
            <a:chExt cx="5606709" cy="663220"/>
          </a:xfrm>
        </p:grpSpPr>
        <p:sp>
          <p:nvSpPr>
            <p:cNvPr id="20" name="圆角矩形 19"/>
            <p:cNvSpPr/>
            <p:nvPr/>
          </p:nvSpPr>
          <p:spPr>
            <a:xfrm>
              <a:off x="464401" y="1170017"/>
              <a:ext cx="5606709" cy="648072"/>
            </a:xfrm>
            <a:prstGeom prst="roundRect">
              <a:avLst>
                <a:gd name="adj"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bát</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lgn="ctr"/>
              <a:endParaRPr lang="zh-CN" altLang="en-US" dirty="0"/>
            </a:p>
          </p:txBody>
        </p:sp>
        <p:sp>
          <p:nvSpPr>
            <p:cNvPr id="21" name="椭圆 20"/>
            <p:cNvSpPr/>
            <p:nvPr/>
          </p:nvSpPr>
          <p:spPr>
            <a:xfrm>
              <a:off x="558595" y="1154869"/>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545504" y="1162691"/>
              <a:ext cx="462629" cy="475729"/>
            </a:xfrm>
            <a:prstGeom prst="rect">
              <a:avLst/>
            </a:prstGeom>
            <a:noFill/>
          </p:spPr>
          <p:txBody>
            <a:bodyPr wrap="none" rtlCol="0">
              <a:spAutoFit/>
            </a:bodyPr>
            <a:lstStyle/>
            <a:p>
              <a:r>
                <a:rPr lang="en-US" altLang="zh-CN" sz="2500" dirty="0">
                  <a:latin typeface="Times New Roman" panose="02020603050405020304" pitchFamily="18" charset="0"/>
                  <a:ea typeface="方正大黑简体" panose="02010601030101010101" pitchFamily="2" charset="-122"/>
                  <a:cs typeface="Times New Roman" panose="02020603050405020304" pitchFamily="18" charset="0"/>
                </a:rPr>
                <a:t>01</a:t>
              </a:r>
              <a:endParaRPr lang="zh-CN" altLang="en-US" sz="2500" dirty="0">
                <a:latin typeface="Times New Roman" panose="02020603050405020304" pitchFamily="18" charset="0"/>
                <a:ea typeface="方正大黑简体" panose="02010601030101010101" pitchFamily="2" charset="-122"/>
                <a:cs typeface="Times New Roman" panose="02020603050405020304" pitchFamily="18" charset="0"/>
              </a:endParaRPr>
            </a:p>
          </p:txBody>
        </p:sp>
      </p:grpSp>
      <p:grpSp>
        <p:nvGrpSpPr>
          <p:cNvPr id="27" name="组合 26"/>
          <p:cNvGrpSpPr/>
          <p:nvPr/>
        </p:nvGrpSpPr>
        <p:grpSpPr>
          <a:xfrm>
            <a:off x="5865356" y="2423226"/>
            <a:ext cx="6326644" cy="649877"/>
            <a:chOff x="252264" y="1044005"/>
            <a:chExt cx="5792763" cy="648072"/>
          </a:xfrm>
        </p:grpSpPr>
        <p:grpSp>
          <p:nvGrpSpPr>
            <p:cNvPr id="28" name="组合 27"/>
            <p:cNvGrpSpPr/>
            <p:nvPr/>
          </p:nvGrpSpPr>
          <p:grpSpPr>
            <a:xfrm>
              <a:off x="252264" y="1044005"/>
              <a:ext cx="5792763" cy="648072"/>
              <a:chOff x="252264" y="1044005"/>
              <a:chExt cx="5792763" cy="648072"/>
            </a:xfrm>
          </p:grpSpPr>
          <p:sp>
            <p:nvSpPr>
              <p:cNvPr id="30" name="圆角矩形 29"/>
              <p:cNvSpPr/>
              <p:nvPr/>
            </p:nvSpPr>
            <p:spPr>
              <a:xfrm>
                <a:off x="252264" y="1044005"/>
                <a:ext cx="5792763" cy="648072"/>
              </a:xfrm>
              <a:prstGeom prst="roundRect">
                <a:avLst>
                  <a:gd name="adj"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396280" y="1116013"/>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409624" y="1147951"/>
                <a:ext cx="462629" cy="475729"/>
              </a:xfrm>
              <a:prstGeom prst="rect">
                <a:avLst/>
              </a:prstGeom>
              <a:noFill/>
            </p:spPr>
            <p:txBody>
              <a:bodyPr wrap="none" rtlCol="0">
                <a:spAutoFit/>
              </a:bodyPr>
              <a:lstStyle/>
              <a:p>
                <a:r>
                  <a:rPr lang="en-US" altLang="zh-CN" sz="2500" dirty="0">
                    <a:latin typeface="Times New Roman" panose="02020603050405020304" pitchFamily="18" charset="0"/>
                    <a:ea typeface="方正大黑简体" panose="02010601030101010101" pitchFamily="2" charset="-122"/>
                    <a:cs typeface="Times New Roman" panose="02020603050405020304" pitchFamily="18" charset="0"/>
                  </a:rPr>
                  <a:t>02</a:t>
                </a:r>
                <a:endParaRPr lang="zh-CN" altLang="en-US" sz="2500" dirty="0">
                  <a:latin typeface="Times New Roman" panose="02020603050405020304" pitchFamily="18" charset="0"/>
                  <a:ea typeface="方正大黑简体" panose="02010601030101010101" pitchFamily="2" charset="-122"/>
                  <a:cs typeface="Times New Roman" panose="02020603050405020304" pitchFamily="18" charset="0"/>
                </a:endParaRPr>
              </a:p>
            </p:txBody>
          </p:sp>
        </p:grpSp>
        <p:sp>
          <p:nvSpPr>
            <p:cNvPr id="29" name="TextBox 28"/>
            <p:cNvSpPr txBox="1"/>
            <p:nvPr/>
          </p:nvSpPr>
          <p:spPr>
            <a:xfrm>
              <a:off x="1002289" y="1133925"/>
              <a:ext cx="3401858" cy="322267"/>
            </a:xfrm>
            <a:prstGeom prst="rect">
              <a:avLst/>
            </a:prstGeom>
            <a:noFill/>
          </p:spPr>
          <p:txBody>
            <a:bodyPr wrap="square" rtlCol="0">
              <a:spAutoFit/>
            </a:bodyPr>
            <a:lstStyle/>
            <a:p>
              <a:pPr algn="l"/>
              <a:endParaRPr lang="zh-CN" altLang="en-US" sz="1500" b="1" dirty="0">
                <a:solidFill>
                  <a:schemeClr val="bg1"/>
                </a:solidFill>
                <a:latin typeface="微软雅黑" panose="020B0503020204020204" charset="-122"/>
                <a:ea typeface="微软雅黑" panose="020B0503020204020204" charset="-122"/>
              </a:endParaRPr>
            </a:p>
          </p:txBody>
        </p:sp>
      </p:grpSp>
      <p:grpSp>
        <p:nvGrpSpPr>
          <p:cNvPr id="33" name="组合 32"/>
          <p:cNvGrpSpPr/>
          <p:nvPr/>
        </p:nvGrpSpPr>
        <p:grpSpPr>
          <a:xfrm>
            <a:off x="5860517" y="3258676"/>
            <a:ext cx="4718671" cy="649877"/>
            <a:chOff x="247832" y="1031042"/>
            <a:chExt cx="4320480" cy="648072"/>
          </a:xfrm>
        </p:grpSpPr>
        <p:grpSp>
          <p:nvGrpSpPr>
            <p:cNvPr id="34" name="组合 33"/>
            <p:cNvGrpSpPr/>
            <p:nvPr/>
          </p:nvGrpSpPr>
          <p:grpSpPr>
            <a:xfrm>
              <a:off x="247832" y="1031042"/>
              <a:ext cx="4320480" cy="648072"/>
              <a:chOff x="247832" y="1031042"/>
              <a:chExt cx="4320480" cy="648072"/>
            </a:xfrm>
          </p:grpSpPr>
          <p:sp>
            <p:nvSpPr>
              <p:cNvPr id="36" name="圆角矩形 35"/>
              <p:cNvSpPr/>
              <p:nvPr/>
            </p:nvSpPr>
            <p:spPr>
              <a:xfrm>
                <a:off x="247832" y="1031042"/>
                <a:ext cx="4320480" cy="648072"/>
              </a:xfrm>
              <a:prstGeom prst="roundRect">
                <a:avLst>
                  <a:gd name="adj"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96280" y="1116013"/>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409624" y="1147951"/>
                <a:ext cx="462629" cy="475729"/>
              </a:xfrm>
              <a:prstGeom prst="rect">
                <a:avLst/>
              </a:prstGeom>
              <a:noFill/>
            </p:spPr>
            <p:txBody>
              <a:bodyPr wrap="none" rtlCol="0">
                <a:spAutoFit/>
              </a:bodyPr>
              <a:lstStyle/>
              <a:p>
                <a:r>
                  <a:rPr lang="en-US" altLang="zh-CN" sz="2500" dirty="0">
                    <a:latin typeface="Times New Roman" panose="02020603050405020304" pitchFamily="18" charset="0"/>
                    <a:ea typeface="方正大黑简体" panose="02010601030101010101" pitchFamily="2" charset="-122"/>
                    <a:cs typeface="Times New Roman" panose="02020603050405020304" pitchFamily="18" charset="0"/>
                  </a:rPr>
                  <a:t>03</a:t>
                </a:r>
                <a:endParaRPr lang="zh-CN" altLang="en-US" sz="2500" dirty="0">
                  <a:latin typeface="Times New Roman" panose="02020603050405020304" pitchFamily="18" charset="0"/>
                  <a:ea typeface="方正大黑简体" panose="02010601030101010101" pitchFamily="2" charset="-122"/>
                  <a:cs typeface="Times New Roman" panose="02020603050405020304" pitchFamily="18" charset="0"/>
                </a:endParaRPr>
              </a:p>
            </p:txBody>
          </p:sp>
        </p:grpSp>
        <p:sp>
          <p:nvSpPr>
            <p:cNvPr id="35" name="TextBox 34"/>
            <p:cNvSpPr txBox="1"/>
            <p:nvPr/>
          </p:nvSpPr>
          <p:spPr>
            <a:xfrm>
              <a:off x="1035055" y="1152017"/>
              <a:ext cx="2562953" cy="460383"/>
            </a:xfrm>
            <a:prstGeom prst="rect">
              <a:avLst/>
            </a:prstGeom>
            <a:noFill/>
          </p:spPr>
          <p:txBody>
            <a:bodyPr wrap="none" rtlCol="0">
              <a:spAutoFit/>
            </a:bodyPr>
            <a:lstStyle/>
            <a:p>
              <a:pPr algn="l"/>
              <a:r>
                <a:rPr lang="en-US" altLang="zh-CN" sz="2400" b="1" dirty="0" err="1">
                  <a:solidFill>
                    <a:schemeClr val="bg1"/>
                  </a:solidFill>
                  <a:latin typeface="Times New Roman" panose="02020603050405020304" pitchFamily="18" charset="0"/>
                  <a:ea typeface="微软雅黑" panose="020B0503020204020204" charset="-122"/>
                  <a:cs typeface="Times New Roman" panose="02020603050405020304" pitchFamily="18" charset="0"/>
                </a:rPr>
                <a:t>Hoàn</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微软雅黑" panose="020B0503020204020204" charset="-122"/>
                  <a:cs typeface="Times New Roman" panose="02020603050405020304" pitchFamily="18" charset="0"/>
                </a:rPr>
                <a:t>thiện</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微软雅黑" panose="020B0503020204020204" charset="-122"/>
                  <a:cs typeface="Times New Roman" panose="02020603050405020304" pitchFamily="18" charset="0"/>
                </a:rPr>
                <a:t>bài</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微软雅黑" panose="020B0503020204020204" charset="-122"/>
                  <a:cs typeface="Times New Roman" panose="02020603050405020304" pitchFamily="18" charset="0"/>
                </a:rPr>
                <a:t>tập</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a:t>
              </a:r>
              <a:r>
                <a:rPr lang="zh-CN" altLang="en-US" sz="1500" b="1" dirty="0">
                  <a:solidFill>
                    <a:schemeClr val="bg1"/>
                  </a:solidFill>
                  <a:latin typeface="微软雅黑" panose="020B0503020204020204" charset="-122"/>
                  <a:ea typeface="微软雅黑" panose="020B0503020204020204" charset="-122"/>
                </a:rPr>
                <a:t> </a:t>
              </a:r>
            </a:p>
          </p:txBody>
        </p:sp>
      </p:grpSp>
      <p:grpSp>
        <p:nvGrpSpPr>
          <p:cNvPr id="39" name="组合 38"/>
          <p:cNvGrpSpPr/>
          <p:nvPr/>
        </p:nvGrpSpPr>
        <p:grpSpPr>
          <a:xfrm>
            <a:off x="5865357" y="4120126"/>
            <a:ext cx="6355131" cy="649877"/>
            <a:chOff x="252264" y="1044005"/>
            <a:chExt cx="5818845" cy="648072"/>
          </a:xfrm>
        </p:grpSpPr>
        <p:grpSp>
          <p:nvGrpSpPr>
            <p:cNvPr id="40" name="组合 39"/>
            <p:cNvGrpSpPr/>
            <p:nvPr/>
          </p:nvGrpSpPr>
          <p:grpSpPr>
            <a:xfrm>
              <a:off x="252264" y="1044005"/>
              <a:ext cx="5792761" cy="648072"/>
              <a:chOff x="252264" y="1044005"/>
              <a:chExt cx="5792761" cy="648072"/>
            </a:xfrm>
          </p:grpSpPr>
          <p:sp>
            <p:nvSpPr>
              <p:cNvPr id="42" name="圆角矩形 41"/>
              <p:cNvSpPr/>
              <p:nvPr/>
            </p:nvSpPr>
            <p:spPr>
              <a:xfrm>
                <a:off x="252264" y="1044005"/>
                <a:ext cx="5792761" cy="648072"/>
              </a:xfrm>
              <a:prstGeom prst="roundRect">
                <a:avLst>
                  <a:gd name="adj"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96280" y="1116013"/>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409624" y="1147951"/>
                <a:ext cx="462629" cy="475729"/>
              </a:xfrm>
              <a:prstGeom prst="rect">
                <a:avLst/>
              </a:prstGeom>
              <a:noFill/>
            </p:spPr>
            <p:txBody>
              <a:bodyPr wrap="none" rtlCol="0">
                <a:spAutoFit/>
              </a:bodyPr>
              <a:lstStyle/>
              <a:p>
                <a:r>
                  <a:rPr lang="en-US" altLang="zh-CN" sz="2500" dirty="0">
                    <a:latin typeface="Times New Roman" panose="02020603050405020304" pitchFamily="18" charset="0"/>
                    <a:ea typeface="方正大黑简体" panose="02010601030101010101" pitchFamily="2" charset="-122"/>
                    <a:cs typeface="Times New Roman" panose="02020603050405020304" pitchFamily="18" charset="0"/>
                  </a:rPr>
                  <a:t>04</a:t>
                </a:r>
                <a:endParaRPr lang="zh-CN" altLang="en-US" sz="2500" dirty="0">
                  <a:latin typeface="Times New Roman" panose="02020603050405020304" pitchFamily="18" charset="0"/>
                  <a:ea typeface="方正大黑简体" panose="02010601030101010101" pitchFamily="2" charset="-122"/>
                  <a:cs typeface="Times New Roman" panose="02020603050405020304" pitchFamily="18" charset="0"/>
                </a:endParaRPr>
              </a:p>
            </p:txBody>
          </p:sp>
        </p:grpSp>
        <p:sp>
          <p:nvSpPr>
            <p:cNvPr id="41" name="TextBox 40"/>
            <p:cNvSpPr txBox="1"/>
            <p:nvPr/>
          </p:nvSpPr>
          <p:spPr>
            <a:xfrm>
              <a:off x="1044151" y="1100997"/>
              <a:ext cx="5026958" cy="460383"/>
            </a:xfrm>
            <a:prstGeom prst="rect">
              <a:avLst/>
            </a:prstGeom>
            <a:noFill/>
          </p:spPr>
          <p:txBody>
            <a:bodyPr wrap="square" rtlCol="0">
              <a:spAutoFit/>
            </a:bodyPr>
            <a:lstStyle/>
            <a:p>
              <a:pPr algn="l"/>
              <a:r>
                <a:rPr lang="en-US" altLang="zh-CN" sz="2400" b="1" dirty="0" err="1">
                  <a:solidFill>
                    <a:schemeClr val="bg1"/>
                  </a:solidFill>
                  <a:latin typeface="Times New Roman" panose="02020603050405020304" pitchFamily="18" charset="0"/>
                  <a:ea typeface="微软雅黑" panose="020B0503020204020204" charset="-122"/>
                  <a:cs typeface="Times New Roman" panose="02020603050405020304" pitchFamily="18" charset="0"/>
                </a:rPr>
                <a:t>Đọc</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微软雅黑" panose="020B0503020204020204" charset="-122"/>
                  <a:cs typeface="Times New Roman" panose="02020603050405020304" pitchFamily="18" charset="0"/>
                </a:rPr>
                <a:t>trước</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微软雅黑" panose="020B0503020204020204" charset="-122"/>
                  <a:cs typeface="Times New Roman" panose="02020603050405020304" pitchFamily="18" charset="0"/>
                </a:rPr>
                <a:t>và</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微软雅黑" panose="020B0503020204020204" charset="-122"/>
                  <a:cs typeface="Times New Roman" panose="02020603050405020304" pitchFamily="18" charset="0"/>
                </a:rPr>
                <a:t>chuẩn</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微软雅黑" panose="020B0503020204020204" charset="-122"/>
                  <a:cs typeface="Times New Roman" panose="02020603050405020304" pitchFamily="18" charset="0"/>
                </a:rPr>
                <a:t>bị</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微软雅黑" panose="020B0503020204020204" charset="-122"/>
                  <a:cs typeface="Times New Roman" panose="02020603050405020304" pitchFamily="18" charset="0"/>
                </a:rPr>
                <a:t>phần</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微软雅黑" panose="020B0503020204020204" charset="-122"/>
                  <a:cs typeface="Times New Roman" panose="02020603050405020304" pitchFamily="18" charset="0"/>
                </a:rPr>
                <a:t>Nói</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微软雅黑" panose="020B0503020204020204" charset="-122"/>
                  <a:cs typeface="Times New Roman" panose="02020603050405020304" pitchFamily="18" charset="0"/>
                </a:rPr>
                <a:t>và</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微软雅黑" panose="020B0503020204020204" charset="-122"/>
                  <a:cs typeface="Times New Roman" panose="02020603050405020304" pitchFamily="18" charset="0"/>
                </a:rPr>
                <a:t>nghe</a:t>
              </a:r>
              <a:r>
                <a:rPr lang="zh-CN" altLang="en-US"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a:t>
              </a:r>
            </a:p>
          </p:txBody>
        </p:sp>
      </p:grpSp>
      <p:pic>
        <p:nvPicPr>
          <p:cNvPr id="1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flipH="1">
            <a:off x="1079500" y="1147445"/>
            <a:ext cx="4390390" cy="54317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6610360" y="2503375"/>
            <a:ext cx="4350871" cy="461665"/>
          </a:xfrm>
          <a:prstGeom prst="rect">
            <a:avLst/>
          </a:prstGeom>
        </p:spPr>
        <p:txBody>
          <a:bodyPr wrap="none">
            <a:spAutoFit/>
          </a:bodyPr>
          <a:lstStyle/>
          <a:p>
            <a:r>
              <a:rPr lang="nl-NL" sz="2400" dirty="0">
                <a:solidFill>
                  <a:schemeClr val="bg1"/>
                </a:solidFill>
                <a:latin typeface="Times New Roman" panose="02020603050405020304" pitchFamily="18" charset="0"/>
                <a:ea typeface="Times New Roman" panose="02020603050405020304" pitchFamily="18" charset="0"/>
              </a:rPr>
              <a:t>Tìm đọc thêm các bài thơ lục bát;</a:t>
            </a:r>
            <a:r>
              <a:rPr lang="nl-NL" sz="1400" dirty="0">
                <a:solidFill>
                  <a:srgbClr val="000000"/>
                </a:solidFill>
                <a:latin typeface="Times New Roman" panose="02020603050405020304" pitchFamily="18" charset="0"/>
                <a:ea typeface="Times New Roman" panose="02020603050405020304" pitchFamily="18"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ppt_x</p:attrName>
                                        </p:attrNameLst>
                                      </p:cBhvr>
                                      <p:tavLst>
                                        <p:tav tm="0">
                                          <p:val>
                                            <p:strVal val="#ppt_x"/>
                                          </p:val>
                                        </p:tav>
                                        <p:tav tm="100000">
                                          <p:val>
                                            <p:strVal val="#ppt_x"/>
                                          </p:val>
                                        </p:tav>
                                      </p:tavLst>
                                    </p:anim>
                                    <p:anim calcmode="lin" valueType="num">
                                      <p:cBhvr>
                                        <p:cTn id="24" dur="2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2" presetClass="entr" presetSubtype="1"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p:tgtEl>
                                          <p:spTgt spid="25"/>
                                        </p:tgtEl>
                                        <p:attrNameLst>
                                          <p:attrName>ppt_y</p:attrName>
                                        </p:attrNameLst>
                                      </p:cBhvr>
                                      <p:tavLst>
                                        <p:tav tm="0">
                                          <p:val>
                                            <p:strVal val="#ppt_y-#ppt_h*1.125000"/>
                                          </p:val>
                                        </p:tav>
                                        <p:tav tm="100000">
                                          <p:val>
                                            <p:strVal val="#ppt_y"/>
                                          </p:val>
                                        </p:tav>
                                      </p:tavLst>
                                    </p:anim>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147"/>
                                        </p:tgtEl>
                                        <p:attrNameLst>
                                          <p:attrName>style.visibility</p:attrName>
                                        </p:attrNameLst>
                                      </p:cBhvr>
                                      <p:to>
                                        <p:strVal val="visible"/>
                                      </p:to>
                                    </p:set>
                                    <p:animEffect transition="in" filter="wipe(left)">
                                      <p:cBhvr>
                                        <p:cTn id="34" dur="500"/>
                                        <p:tgtEl>
                                          <p:spTgt spid="6147"/>
                                        </p:tgtEl>
                                      </p:cBhvr>
                                    </p:animEffect>
                                  </p:childTnLst>
                                </p:cTn>
                              </p:par>
                              <p:par>
                                <p:cTn id="35" presetID="2" presetClass="entr" presetSubtype="8" fill="hold" nodeType="withEffect">
                                  <p:stCondLst>
                                    <p:cond delay="25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par>
                          <p:cTn id="47" fill="hold">
                            <p:stCondLst>
                              <p:cond delay="0"/>
                            </p:stCondLst>
                            <p:childTnLst>
                              <p:par>
                                <p:cTn id="48" presetID="2" presetClass="entr" presetSubtype="8"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0-#ppt_w/2"/>
                                          </p:val>
                                        </p:tav>
                                        <p:tav tm="100000">
                                          <p:val>
                                            <p:strVal val="#ppt_x"/>
                                          </p:val>
                                        </p:tav>
                                      </p:tavLst>
                                    </p:anim>
                                    <p:anim calcmode="lin" valueType="num">
                                      <p:cBhvr additive="base">
                                        <p:cTn id="51"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ppt_x"/>
                                          </p:val>
                                        </p:tav>
                                        <p:tav tm="100000">
                                          <p:val>
                                            <p:strVal val="#ppt_x"/>
                                          </p:val>
                                        </p:tav>
                                      </p:tavLst>
                                    </p:anim>
                                    <p:anim calcmode="lin" valueType="num">
                                      <p:cBhvr additive="base">
                                        <p:cTn id="57" dur="500" fill="hold"/>
                                        <p:tgtEl>
                                          <p:spTgt spid="39"/>
                                        </p:tgtEl>
                                        <p:attrNameLst>
                                          <p:attrName>ppt_y</p:attrName>
                                        </p:attrNameLst>
                                      </p:cBhvr>
                                      <p:tavLst>
                                        <p:tav tm="0">
                                          <p:val>
                                            <p:strVal val="1+#ppt_h/2"/>
                                          </p:val>
                                        </p:tav>
                                        <p:tav tm="100000">
                                          <p:val>
                                            <p:strVal val="#ppt_y"/>
                                          </p:val>
                                        </p:tav>
                                      </p:tavLst>
                                    </p:anim>
                                  </p:childTnLst>
                                </p:cTn>
                              </p:par>
                            </p:childTnLst>
                          </p:cTn>
                        </p:par>
                        <p:par>
                          <p:cTn id="58" fill="hold">
                            <p:stCondLst>
                              <p:cond delay="500"/>
                            </p:stCondLst>
                            <p:childTnLst>
                              <p:par>
                                <p:cTn id="59" presetID="2" presetClass="entr" presetSubtype="8"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1250" fill="hold"/>
                                        <p:tgtEl>
                                          <p:spTgt spid="14"/>
                                        </p:tgtEl>
                                        <p:attrNameLst>
                                          <p:attrName>ppt_x</p:attrName>
                                        </p:attrNameLst>
                                      </p:cBhvr>
                                      <p:tavLst>
                                        <p:tav tm="0">
                                          <p:val>
                                            <p:strVal val="0-#ppt_w/2"/>
                                          </p:val>
                                        </p:tav>
                                        <p:tav tm="100000">
                                          <p:val>
                                            <p:strVal val="#ppt_x"/>
                                          </p:val>
                                        </p:tav>
                                      </p:tavLst>
                                    </p:anim>
                                    <p:anim calcmode="lin" valueType="num">
                                      <p:cBhvr additive="base">
                                        <p:cTn id="62" dur="1250" fill="hold"/>
                                        <p:tgtEl>
                                          <p:spTgt spid="14"/>
                                        </p:tgtEl>
                                        <p:attrNameLst>
                                          <p:attrName>ppt_y</p:attrName>
                                        </p:attrNameLst>
                                      </p:cBhvr>
                                      <p:tavLst>
                                        <p:tav tm="0">
                                          <p:val>
                                            <p:strVal val="#ppt_y"/>
                                          </p:val>
                                        </p:tav>
                                        <p:tav tm="100000">
                                          <p:val>
                                            <p:strVal val="#ppt_y"/>
                                          </p:val>
                                        </p:tav>
                                      </p:tavLst>
                                    </p:anim>
                                  </p:childTnLst>
                                </p:cTn>
                              </p:par>
                              <p:par>
                                <p:cTn id="63" presetID="32" presetClass="emph" presetSubtype="0" fill="hold" nodeType="withEffect">
                                  <p:stCondLst>
                                    <p:cond delay="0"/>
                                  </p:stCondLst>
                                  <p:childTnLst>
                                    <p:animRot by="120000">
                                      <p:cBhvr>
                                        <p:cTn id="64" dur="100" fill="hold">
                                          <p:stCondLst>
                                            <p:cond delay="0"/>
                                          </p:stCondLst>
                                        </p:cTn>
                                        <p:tgtEl>
                                          <p:spTgt spid="14"/>
                                        </p:tgtEl>
                                        <p:attrNameLst>
                                          <p:attrName>r</p:attrName>
                                        </p:attrNameLst>
                                      </p:cBhvr>
                                    </p:animRot>
                                    <p:animRot by="-240000">
                                      <p:cBhvr>
                                        <p:cTn id="65" dur="200" fill="hold">
                                          <p:stCondLst>
                                            <p:cond delay="200"/>
                                          </p:stCondLst>
                                        </p:cTn>
                                        <p:tgtEl>
                                          <p:spTgt spid="14"/>
                                        </p:tgtEl>
                                        <p:attrNameLst>
                                          <p:attrName>r</p:attrName>
                                        </p:attrNameLst>
                                      </p:cBhvr>
                                    </p:animRot>
                                    <p:animRot by="240000">
                                      <p:cBhvr>
                                        <p:cTn id="66" dur="200" fill="hold">
                                          <p:stCondLst>
                                            <p:cond delay="400"/>
                                          </p:stCondLst>
                                        </p:cTn>
                                        <p:tgtEl>
                                          <p:spTgt spid="14"/>
                                        </p:tgtEl>
                                        <p:attrNameLst>
                                          <p:attrName>r</p:attrName>
                                        </p:attrNameLst>
                                      </p:cBhvr>
                                    </p:animRot>
                                    <p:animRot by="-240000">
                                      <p:cBhvr>
                                        <p:cTn id="67" dur="200" fill="hold">
                                          <p:stCondLst>
                                            <p:cond delay="600"/>
                                          </p:stCondLst>
                                        </p:cTn>
                                        <p:tgtEl>
                                          <p:spTgt spid="14"/>
                                        </p:tgtEl>
                                        <p:attrNameLst>
                                          <p:attrName>r</p:attrName>
                                        </p:attrNameLst>
                                      </p:cBhvr>
                                    </p:animRot>
                                    <p:animRot by="120000">
                                      <p:cBhvr>
                                        <p:cTn id="68"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
          <p:cNvPicPr>
            <a:picLocks noChangeAspect="1"/>
          </p:cNvPicPr>
          <p:nvPr/>
        </p:nvPicPr>
        <p:blipFill>
          <a:blip r:embed="rId3"/>
          <a:stretch>
            <a:fillRect/>
          </a:stretch>
        </p:blipFill>
        <p:spPr>
          <a:xfrm>
            <a:off x="-14605" y="4319270"/>
            <a:ext cx="12195810" cy="2579370"/>
          </a:xfrm>
          <a:prstGeom prst="rect">
            <a:avLst/>
          </a:prstGeom>
        </p:spPr>
      </p:pic>
      <p:pic>
        <p:nvPicPr>
          <p:cNvPr id="8" name="图片 7" descr="2"/>
          <p:cNvPicPr>
            <a:picLocks noChangeAspect="1"/>
          </p:cNvPicPr>
          <p:nvPr/>
        </p:nvPicPr>
        <p:blipFill>
          <a:blip r:embed="rId4"/>
          <a:stretch>
            <a:fillRect/>
          </a:stretch>
        </p:blipFill>
        <p:spPr>
          <a:xfrm>
            <a:off x="-14605" y="-1905"/>
            <a:ext cx="12195810" cy="1260475"/>
          </a:xfrm>
          <a:prstGeom prst="rect">
            <a:avLst/>
          </a:prstGeom>
        </p:spPr>
      </p:pic>
      <p:pic>
        <p:nvPicPr>
          <p:cNvPr id="11"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6250" y="1258570"/>
            <a:ext cx="798830" cy="8026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1890" y="3576955"/>
            <a:ext cx="1217295" cy="11861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74835" y="1059180"/>
            <a:ext cx="779145" cy="7372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80675" y="2205355"/>
            <a:ext cx="1227455"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descr="3"/>
          <p:cNvPicPr>
            <a:picLocks noChangeAspect="1"/>
          </p:cNvPicPr>
          <p:nvPr/>
        </p:nvPicPr>
        <p:blipFill>
          <a:blip r:embed="rId9"/>
          <a:stretch>
            <a:fillRect/>
          </a:stretch>
        </p:blipFill>
        <p:spPr>
          <a:xfrm rot="20760000" flipH="1">
            <a:off x="300990" y="1704340"/>
            <a:ext cx="1575435" cy="1514475"/>
          </a:xfrm>
          <a:prstGeom prst="rect">
            <a:avLst/>
          </a:prstGeom>
        </p:spPr>
      </p:pic>
      <p:pic>
        <p:nvPicPr>
          <p:cNvPr id="17" name="图片 16" descr="3"/>
          <p:cNvPicPr>
            <a:picLocks noChangeAspect="1"/>
          </p:cNvPicPr>
          <p:nvPr/>
        </p:nvPicPr>
        <p:blipFill>
          <a:blip r:embed="rId9"/>
          <a:stretch>
            <a:fillRect/>
          </a:stretch>
        </p:blipFill>
        <p:spPr>
          <a:xfrm>
            <a:off x="9284335" y="3323590"/>
            <a:ext cx="1555750" cy="1514475"/>
          </a:xfrm>
          <a:prstGeom prst="rect">
            <a:avLst/>
          </a:prstGeom>
        </p:spPr>
      </p:pic>
      <p:sp>
        <p:nvSpPr>
          <p:cNvPr id="21" name="矩形 20"/>
          <p:cNvSpPr/>
          <p:nvPr/>
        </p:nvSpPr>
        <p:spPr>
          <a:xfrm>
            <a:off x="3255645" y="1516380"/>
            <a:ext cx="6308725" cy="1631216"/>
          </a:xfrm>
          <a:prstGeom prst="rect">
            <a:avLst/>
          </a:prstGeom>
          <a:noFill/>
        </p:spPr>
        <p:txBody>
          <a:bodyPr wrap="square" rtlCol="0">
            <a:spAutoFit/>
          </a:bodyPr>
          <a:lstStyle/>
          <a:p>
            <a:pPr algn="ctr"/>
            <a:r>
              <a:rPr lang="en-US" altLang="zh-CN" sz="4000" b="1" dirty="0">
                <a:solidFill>
                  <a:schemeClr val="accent6">
                    <a:lumMod val="75000"/>
                  </a:schemeClr>
                </a:solidFill>
                <a:effectLst>
                  <a:glow rad="152400">
                    <a:schemeClr val="bg1"/>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TRÂN TRỌNG CẢM ƠN</a:t>
            </a:r>
            <a:r>
              <a:rPr lang="zh-CN" sz="10000" b="1" dirty="0">
                <a:solidFill>
                  <a:schemeClr val="accent6">
                    <a:lumMod val="75000"/>
                  </a:schemeClr>
                </a:solidFill>
                <a:effectLst>
                  <a:glow rad="152400">
                    <a:schemeClr val="bg1"/>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42" presetClass="entr" presetSubtype="0" repeatCount="indefinite"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ppt_x</p:attrName>
                                        </p:attrNameLst>
                                      </p:cBhvr>
                                      <p:tavLst>
                                        <p:tav tm="0">
                                          <p:val>
                                            <p:strVal val="#ppt_x"/>
                                          </p:val>
                                        </p:tav>
                                        <p:tav tm="100000">
                                          <p:val>
                                            <p:strVal val="#ppt_x"/>
                                          </p:val>
                                        </p:tav>
                                      </p:tavLst>
                                    </p:anim>
                                    <p:anim calcmode="lin" valueType="num">
                                      <p:cBhvr>
                                        <p:cTn id="19" dur="20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ppt_x</p:attrName>
                                        </p:attrNameLst>
                                      </p:cBhvr>
                                      <p:tavLst>
                                        <p:tav tm="0">
                                          <p:val>
                                            <p:strVal val="#ppt_x"/>
                                          </p:val>
                                        </p:tav>
                                        <p:tav tm="100000">
                                          <p:val>
                                            <p:strVal val="#ppt_x"/>
                                          </p:val>
                                        </p:tav>
                                      </p:tavLst>
                                    </p:anim>
                                    <p:anim calcmode="lin" valueType="num">
                                      <p:cBhvr>
                                        <p:cTn id="24" dur="20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repeatCount="indefinite"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anim calcmode="lin" valueType="num">
                                      <p:cBhvr>
                                        <p:cTn id="28" dur="2000" fill="hold"/>
                                        <p:tgtEl>
                                          <p:spTgt spid="13"/>
                                        </p:tgtEl>
                                        <p:attrNameLst>
                                          <p:attrName>ppt_x</p:attrName>
                                        </p:attrNameLst>
                                      </p:cBhvr>
                                      <p:tavLst>
                                        <p:tav tm="0">
                                          <p:val>
                                            <p:strVal val="#ppt_x"/>
                                          </p:val>
                                        </p:tav>
                                        <p:tav tm="100000">
                                          <p:val>
                                            <p:strVal val="#ppt_x"/>
                                          </p:val>
                                        </p:tav>
                                      </p:tavLst>
                                    </p:anim>
                                    <p:anim calcmode="lin" valueType="num">
                                      <p:cBhvr>
                                        <p:cTn id="29" dur="2000" fill="hold"/>
                                        <p:tgtEl>
                                          <p:spTgt spid="13"/>
                                        </p:tgtEl>
                                        <p:attrNameLst>
                                          <p:attrName>ppt_y</p:attrName>
                                        </p:attrNameLst>
                                      </p:cBhvr>
                                      <p:tavLst>
                                        <p:tav tm="0">
                                          <p:val>
                                            <p:strVal val="#ppt_y-.1"/>
                                          </p:val>
                                        </p:tav>
                                        <p:tav tm="100000">
                                          <p:val>
                                            <p:strVal val="#ppt_y"/>
                                          </p:val>
                                        </p:tav>
                                      </p:tavLst>
                                    </p:anim>
                                  </p:childTnLst>
                                </p:cTn>
                              </p:par>
                              <p:par>
                                <p:cTn id="30" presetID="47" presetClass="entr" presetSubtype="0" repeatCount="indefinite"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anim calcmode="lin" valueType="num">
                                      <p:cBhvr>
                                        <p:cTn id="33" dur="2000" fill="hold"/>
                                        <p:tgtEl>
                                          <p:spTgt spid="14"/>
                                        </p:tgtEl>
                                        <p:attrNameLst>
                                          <p:attrName>ppt_x</p:attrName>
                                        </p:attrNameLst>
                                      </p:cBhvr>
                                      <p:tavLst>
                                        <p:tav tm="0">
                                          <p:val>
                                            <p:strVal val="#ppt_x"/>
                                          </p:val>
                                        </p:tav>
                                        <p:tav tm="100000">
                                          <p:val>
                                            <p:strVal val="#ppt_x"/>
                                          </p:val>
                                        </p:tav>
                                      </p:tavLst>
                                    </p:anim>
                                    <p:anim calcmode="lin" valueType="num">
                                      <p:cBhvr>
                                        <p:cTn id="34" dur="20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1000"/>
                                        <p:tgtEl>
                                          <p:spTgt spid="21"/>
                                        </p:tgtEl>
                                      </p:cBhvr>
                                    </p:animEffect>
                                  </p:childTnLst>
                                </p:cTn>
                              </p:par>
                            </p:childTnLst>
                          </p:cTn>
                        </p:par>
                        <p:par>
                          <p:cTn id="39" fill="hold">
                            <p:stCondLst>
                              <p:cond delay="2000"/>
                            </p:stCondLst>
                            <p:childTnLst>
                              <p:par>
                                <p:cTn id="40" presetID="47"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2784595"/>
            <a:ext cx="12193526" cy="4154737"/>
          </a:xfrm>
          <a:prstGeom prst="rect">
            <a:avLst/>
          </a:prstGeom>
        </p:spPr>
      </p:pic>
      <p:grpSp>
        <p:nvGrpSpPr>
          <p:cNvPr id="2" name="组合 1"/>
          <p:cNvGrpSpPr/>
          <p:nvPr/>
        </p:nvGrpSpPr>
        <p:grpSpPr>
          <a:xfrm>
            <a:off x="551368" y="1697679"/>
            <a:ext cx="3997642" cy="5048538"/>
            <a:chOff x="285658" y="963298"/>
            <a:chExt cx="3905021" cy="4931568"/>
          </a:xfrm>
        </p:grpSpPr>
        <p:pic>
          <p:nvPicPr>
            <p:cNvPr id="3078" name="Picture 6" descr="C:\Users\Administrator\Desktop\可爱卡通手绘边框-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882" y="963298"/>
              <a:ext cx="3851797" cy="493156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rot="20624877">
              <a:off x="285658" y="1155349"/>
              <a:ext cx="3732842" cy="1013176"/>
            </a:xfrm>
            <a:prstGeom prst="rect">
              <a:avLst/>
            </a:prstGeom>
          </p:spPr>
          <p:txBody>
            <a:bodyPr wrap="square">
              <a:spAutoFit/>
            </a:bodyPr>
            <a:lstStyle/>
            <a:p>
              <a:r>
                <a:rPr lang="en-US" altLang="zh-CN" sz="6140" b="1" dirty="0" err="1">
                  <a:solidFill>
                    <a:srgbClr val="FF5E74"/>
                  </a:solidFill>
                  <a:effectLst>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Nội</a:t>
              </a:r>
              <a:r>
                <a:rPr lang="en-US" altLang="zh-CN" sz="6140" b="1" dirty="0">
                  <a:solidFill>
                    <a:srgbClr val="FF5E74"/>
                  </a:solidFill>
                  <a:effectLst>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dung</a:t>
              </a:r>
              <a:endParaRPr lang="zh-CN" altLang="en-US" sz="6140" b="1" dirty="0">
                <a:solidFill>
                  <a:srgbClr val="FF5E74"/>
                </a:solidFill>
                <a:effectLst>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grpSp>
      <p:pic>
        <p:nvPicPr>
          <p:cNvPr id="16"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rot="21149337">
            <a:off x="4530702" y="1038010"/>
            <a:ext cx="5246293" cy="2293498"/>
          </a:xfrm>
          <a:prstGeom prst="rect">
            <a:avLst/>
          </a:prstGeom>
        </p:spPr>
      </p:pic>
      <p:sp>
        <p:nvSpPr>
          <p:cNvPr id="12" name="矩形 11"/>
          <p:cNvSpPr/>
          <p:nvPr/>
        </p:nvSpPr>
        <p:spPr>
          <a:xfrm rot="21240266">
            <a:off x="5864216" y="1486831"/>
            <a:ext cx="2068195" cy="533223"/>
          </a:xfrm>
          <a:prstGeom prst="rect">
            <a:avLst/>
          </a:prstGeom>
        </p:spPr>
        <p:txBody>
          <a:bodyPr wrap="none">
            <a:spAutoFit/>
          </a:bodyPr>
          <a:lstStyle/>
          <a:p>
            <a:pPr algn="l"/>
            <a:r>
              <a:rPr lang="en-US" altLang="zh-CN" sz="2865" b="1" dirty="0" err="1">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Định</a:t>
            </a:r>
            <a:r>
              <a:rPr lang="en-US" altLang="zh-CN" sz="2865" b="1" dirty="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65" b="1" dirty="0" err="1">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hướng</a:t>
            </a:r>
            <a:endParaRPr lang="zh-CN" altLang="en-US" sz="2865" b="1" dirty="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20" name="矩形 19"/>
          <p:cNvSpPr/>
          <p:nvPr/>
        </p:nvSpPr>
        <p:spPr>
          <a:xfrm rot="21240266">
            <a:off x="6157644" y="2445138"/>
            <a:ext cx="1904689" cy="533223"/>
          </a:xfrm>
          <a:prstGeom prst="rect">
            <a:avLst/>
          </a:prstGeom>
        </p:spPr>
        <p:txBody>
          <a:bodyPr wrap="none">
            <a:spAutoFit/>
          </a:bodyPr>
          <a:lstStyle/>
          <a:p>
            <a:pPr algn="l"/>
            <a:r>
              <a:rPr lang="en-US" altLang="zh-CN" sz="2865" b="1" dirty="0" err="1">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Thực</a:t>
            </a:r>
            <a:r>
              <a:rPr lang="en-US" altLang="zh-CN" sz="2865" b="1" dirty="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65" b="1" dirty="0" err="1">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hành</a:t>
            </a:r>
            <a:endParaRPr lang="zh-CN" altLang="en-US" sz="2865" b="1" dirty="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pic>
        <p:nvPicPr>
          <p:cNvPr id="15"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rot="21149337">
            <a:off x="4851552" y="3117230"/>
            <a:ext cx="5246293" cy="2293498"/>
          </a:xfrm>
          <a:prstGeom prst="rect">
            <a:avLst/>
          </a:prstGeom>
        </p:spPr>
      </p:pic>
      <p:sp>
        <p:nvSpPr>
          <p:cNvPr id="6" name="矩形 5"/>
          <p:cNvSpPr/>
          <p:nvPr/>
        </p:nvSpPr>
        <p:spPr>
          <a:xfrm rot="21240266">
            <a:off x="6327858" y="3415961"/>
            <a:ext cx="1786066" cy="533223"/>
          </a:xfrm>
          <a:prstGeom prst="rect">
            <a:avLst/>
          </a:prstGeom>
        </p:spPr>
        <p:txBody>
          <a:bodyPr wrap="none">
            <a:spAutoFit/>
          </a:bodyPr>
          <a:lstStyle/>
          <a:p>
            <a:pPr algn="l"/>
            <a:r>
              <a:rPr lang="en-US" altLang="zh-CN" sz="2865" b="1" dirty="0" err="1">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Luyện</a:t>
            </a:r>
            <a:r>
              <a:rPr lang="en-US" altLang="zh-CN" sz="2865" b="1" dirty="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65" b="1" dirty="0" err="1">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tập</a:t>
            </a:r>
            <a:endParaRPr lang="zh-CN" altLang="en-US" sz="2865" b="1" dirty="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矩形 7"/>
          <p:cNvSpPr/>
          <p:nvPr/>
        </p:nvSpPr>
        <p:spPr>
          <a:xfrm rot="21240266">
            <a:off x="6664607" y="4416813"/>
            <a:ext cx="1725152" cy="533223"/>
          </a:xfrm>
          <a:prstGeom prst="rect">
            <a:avLst/>
          </a:prstGeom>
        </p:spPr>
        <p:txBody>
          <a:bodyPr wrap="none">
            <a:spAutoFit/>
          </a:bodyPr>
          <a:lstStyle/>
          <a:p>
            <a:pPr algn="l"/>
            <a:r>
              <a:rPr lang="en-US" altLang="zh-CN" sz="2865" b="1" dirty="0" err="1">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Vận</a:t>
            </a:r>
            <a:r>
              <a:rPr lang="en-US" altLang="zh-CN" sz="2865" b="1" dirty="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65" b="1" dirty="0" err="1">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dụng</a:t>
            </a:r>
            <a:endParaRPr lang="zh-CN" altLang="en-US" sz="2865" b="1" dirty="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47" presetClass="entr" presetSubtype="0" repeatCount="indefinite"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7" presetClass="entr" presetSubtype="0" repeatCount="indefinite"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anim calcmode="lin" valueType="num">
                                      <p:cBhvr>
                                        <p:cTn id="25" dur="2000" fill="hold"/>
                                        <p:tgtEl>
                                          <p:spTgt spid="16"/>
                                        </p:tgtEl>
                                        <p:attrNameLst>
                                          <p:attrName>ppt_x</p:attrName>
                                        </p:attrNameLst>
                                      </p:cBhvr>
                                      <p:tavLst>
                                        <p:tav tm="0">
                                          <p:val>
                                            <p:strVal val="#ppt_x"/>
                                          </p:val>
                                        </p:tav>
                                        <p:tav tm="100000">
                                          <p:val>
                                            <p:strVal val="#ppt_x"/>
                                          </p:val>
                                        </p:tav>
                                      </p:tavLst>
                                    </p:anim>
                                    <p:anim calcmode="lin" valueType="num">
                                      <p:cBhvr>
                                        <p:cTn id="26" dur="2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repeatCount="indefinite"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anim calcmode="lin" valueType="num">
                                      <p:cBhvr>
                                        <p:cTn id="30" dur="2000" fill="hold"/>
                                        <p:tgtEl>
                                          <p:spTgt spid="17"/>
                                        </p:tgtEl>
                                        <p:attrNameLst>
                                          <p:attrName>ppt_x</p:attrName>
                                        </p:attrNameLst>
                                      </p:cBhvr>
                                      <p:tavLst>
                                        <p:tav tm="0">
                                          <p:val>
                                            <p:strVal val="#ppt_x"/>
                                          </p:val>
                                        </p:tav>
                                        <p:tav tm="100000">
                                          <p:val>
                                            <p:strVal val="#ppt_x"/>
                                          </p:val>
                                        </p:tav>
                                      </p:tavLst>
                                    </p:anim>
                                    <p:anim calcmode="lin" valueType="num">
                                      <p:cBhvr>
                                        <p:cTn id="31" dur="2000" fill="hold"/>
                                        <p:tgtEl>
                                          <p:spTgt spid="17"/>
                                        </p:tgtEl>
                                        <p:attrNameLst>
                                          <p:attrName>ppt_y</p:attrName>
                                        </p:attrNameLst>
                                      </p:cBhvr>
                                      <p:tavLst>
                                        <p:tav tm="0">
                                          <p:val>
                                            <p:strVal val="#ppt_y+.1"/>
                                          </p:val>
                                        </p:tav>
                                        <p:tav tm="100000">
                                          <p:val>
                                            <p:strVal val="#ppt_y"/>
                                          </p:val>
                                        </p:tav>
                                      </p:tavLst>
                                    </p:anim>
                                  </p:childTnLst>
                                </p:cTn>
                              </p:par>
                              <p:par>
                                <p:cTn id="32" presetID="47" presetClass="entr" presetSubtype="0" repeatCount="indefinite"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anim calcmode="lin" valueType="num">
                                      <p:cBhvr>
                                        <p:cTn id="35" dur="2000" fill="hold"/>
                                        <p:tgtEl>
                                          <p:spTgt spid="18"/>
                                        </p:tgtEl>
                                        <p:attrNameLst>
                                          <p:attrName>ppt_x</p:attrName>
                                        </p:attrNameLst>
                                      </p:cBhvr>
                                      <p:tavLst>
                                        <p:tav tm="0">
                                          <p:val>
                                            <p:strVal val="#ppt_x"/>
                                          </p:val>
                                        </p:tav>
                                        <p:tav tm="100000">
                                          <p:val>
                                            <p:strVal val="#ppt_x"/>
                                          </p:val>
                                        </p:tav>
                                      </p:tavLst>
                                    </p:anim>
                                    <p:anim calcmode="lin" valueType="num">
                                      <p:cBhvr>
                                        <p:cTn id="36" dur="20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500"/>
                            </p:stCondLst>
                            <p:childTnLst>
                              <p:par>
                                <p:cTn id="38" presetID="2" presetClass="entr" presetSubtype="9"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0-#ppt_w/2"/>
                                          </p:val>
                                        </p:tav>
                                        <p:tav tm="100000">
                                          <p:val>
                                            <p:strVal val="#ppt_x"/>
                                          </p:val>
                                        </p:tav>
                                      </p:tavLst>
                                    </p:anim>
                                    <p:anim calcmode="lin" valueType="num">
                                      <p:cBhvr additive="base">
                                        <p:cTn id="41" dur="500" fill="hold"/>
                                        <p:tgtEl>
                                          <p:spTgt spid="3"/>
                                        </p:tgtEl>
                                        <p:attrNameLst>
                                          <p:attrName>ppt_y</p:attrName>
                                        </p:attrNameLst>
                                      </p:cBhvr>
                                      <p:tavLst>
                                        <p:tav tm="0">
                                          <p:val>
                                            <p:strVal val="0-#ppt_h/2"/>
                                          </p:val>
                                        </p:tav>
                                        <p:tav tm="100000">
                                          <p:val>
                                            <p:strVal val="#ppt_y"/>
                                          </p:val>
                                        </p:tav>
                                      </p:tavLst>
                                    </p:anim>
                                  </p:childTnLst>
                                </p:cTn>
                              </p:par>
                              <p:par>
                                <p:cTn id="42" presetID="2" presetClass="entr" presetSubtype="6"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180199" y="-131637"/>
            <a:ext cx="8766040" cy="7070967"/>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83" y="2784595"/>
            <a:ext cx="12193526" cy="4154737"/>
          </a:xfrm>
          <a:prstGeom prst="rect">
            <a:avLst/>
          </a:prstGeom>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127" y="3777410"/>
            <a:ext cx="1377305" cy="125776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476760" y="3792394"/>
            <a:ext cx="5995552" cy="1131848"/>
          </a:xfrm>
          <a:prstGeom prst="rect">
            <a:avLst/>
          </a:prstGeom>
        </p:spPr>
        <p:txBody>
          <a:bodyPr wrap="none">
            <a:spAutoFit/>
          </a:bodyPr>
          <a:lstStyle/>
          <a:p>
            <a:pPr algn="ctr"/>
            <a:r>
              <a:rPr lang="en-US" altLang="zh-CN" sz="6755" b="1" dirty="0">
                <a:solidFill>
                  <a:srgbClr val="FF5E74"/>
                </a:solidFill>
                <a:effectLst>
                  <a:glow rad="165100">
                    <a:schemeClr val="bg1"/>
                  </a:glow>
                  <a:outerShdw blurRad="50800" dist="38100" dir="8100000" algn="tr" rotWithShape="0">
                    <a:prstClr val="black">
                      <a:alpha val="40000"/>
                    </a:prstClr>
                  </a:outerShdw>
                </a:effectLst>
                <a:latin typeface="Times New Roman" panose="02020603050405020304" pitchFamily="18" charset="0"/>
                <a:ea typeface="方正稚艺_GBK" pitchFamily="65" charset="-122"/>
                <a:cs typeface="Times New Roman" panose="02020603050405020304" pitchFamily="18" charset="0"/>
              </a:rPr>
              <a:t>ĐỊNH HƯỚNG</a:t>
            </a:r>
            <a:endParaRPr lang="zh-CN" altLang="en-US" sz="6755" b="1" dirty="0">
              <a:solidFill>
                <a:srgbClr val="FF5E74"/>
              </a:solidFill>
              <a:effectLst>
                <a:glow rad="165100">
                  <a:schemeClr val="bg1"/>
                </a:glow>
                <a:outerShdw blurRad="50800" dist="38100" dir="8100000" algn="tr" rotWithShape="0">
                  <a:prstClr val="black">
                    <a:alpha val="40000"/>
                  </a:prstClr>
                </a:outerShdw>
              </a:effectLst>
              <a:latin typeface="Times New Roman" panose="02020603050405020304" pitchFamily="18" charset="0"/>
              <a:ea typeface="方正稚艺_GBK" pitchFamily="65" charset="-122"/>
              <a:cs typeface="Times New Roman" panose="02020603050405020304" pitchFamily="18" charset="0"/>
            </a:endParaRPr>
          </a:p>
        </p:txBody>
      </p:sp>
      <p:sp>
        <p:nvSpPr>
          <p:cNvPr id="21" name="矩形 20"/>
          <p:cNvSpPr/>
          <p:nvPr/>
        </p:nvSpPr>
        <p:spPr>
          <a:xfrm>
            <a:off x="5530925" y="1972929"/>
            <a:ext cx="1887220" cy="2139315"/>
          </a:xfrm>
          <a:prstGeom prst="rect">
            <a:avLst/>
          </a:prstGeom>
        </p:spPr>
        <p:txBody>
          <a:bodyPr wrap="none">
            <a:spAutoFit/>
          </a:bodyPr>
          <a:lstStyle/>
          <a:p>
            <a:pPr algn="ctr"/>
            <a:r>
              <a:rPr lang="en-US" altLang="zh-CN" sz="13310" b="1" dirty="0">
                <a:solidFill>
                  <a:schemeClr val="accent6">
                    <a:lumMod val="75000"/>
                  </a:schemeClr>
                </a:solidFill>
                <a:effectLst>
                  <a:glow rad="88900">
                    <a:schemeClr val="bg1"/>
                  </a:glow>
                  <a:outerShdw blurRad="50800" dist="38100" dir="8100000" algn="tr" rotWithShape="0">
                    <a:prstClr val="black">
                      <a:alpha val="40000"/>
                    </a:prstClr>
                  </a:outerShdw>
                </a:effectLst>
                <a:latin typeface="Times New Roman" panose="02020603050405020304" pitchFamily="18" charset="0"/>
                <a:ea typeface="方正大标宋简体" panose="02010601030101010101" charset="-122"/>
                <a:cs typeface="Times New Roman" panose="02020603050405020304" pitchFamily="18" charset="0"/>
              </a:rPr>
              <a:t>01</a:t>
            </a:r>
          </a:p>
        </p:txBody>
      </p:sp>
      <p:pic>
        <p:nvPicPr>
          <p:cNvPr id="11"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4687" y="1526866"/>
            <a:ext cx="860657" cy="7859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ppt_x</p:attrName>
                                        </p:attrNameLst>
                                      </p:cBhvr>
                                      <p:tavLst>
                                        <p:tav tm="0">
                                          <p:val>
                                            <p:strVal val="#ppt_x"/>
                                          </p:val>
                                        </p:tav>
                                        <p:tav tm="100000">
                                          <p:val>
                                            <p:strVal val="#ppt_x"/>
                                          </p:val>
                                        </p:tav>
                                      </p:tavLst>
                                    </p:anim>
                                    <p:anim calcmode="lin" valueType="num">
                                      <p:cBhvr>
                                        <p:cTn id="14" dur="2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ppt_x</p:attrName>
                                        </p:attrNameLst>
                                      </p:cBhvr>
                                      <p:tavLst>
                                        <p:tav tm="0">
                                          <p:val>
                                            <p:strVal val="#ppt_x"/>
                                          </p:val>
                                        </p:tav>
                                        <p:tav tm="100000">
                                          <p:val>
                                            <p:strVal val="#ppt_x"/>
                                          </p:val>
                                        </p:tav>
                                      </p:tavLst>
                                    </p:anim>
                                    <p:anim calcmode="lin" valueType="num">
                                      <p:cBhvr>
                                        <p:cTn id="19" dur="2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ppt_x</p:attrName>
                                        </p:attrNameLst>
                                      </p:cBhvr>
                                      <p:tavLst>
                                        <p:tav tm="0">
                                          <p:val>
                                            <p:strVal val="#ppt_x"/>
                                          </p:val>
                                        </p:tav>
                                        <p:tav tm="100000">
                                          <p:val>
                                            <p:strVal val="#ppt_x"/>
                                          </p:val>
                                        </p:tav>
                                      </p:tavLst>
                                    </p:anim>
                                    <p:anim calcmode="lin" valueType="num">
                                      <p:cBhvr>
                                        <p:cTn id="24" dur="2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4400"/>
                            </p:stCondLst>
                            <p:childTnLst>
                              <p:par>
                                <p:cTn id="46" presetID="26" presetClass="emph" presetSubtype="0" fill="hold" grpId="1" nodeType="afterEffect">
                                  <p:stCondLst>
                                    <p:cond delay="0"/>
                                  </p:stCondLst>
                                  <p:childTnLst>
                                    <p:animEffect transition="out" filter="fade">
                                      <p:cBhvr>
                                        <p:cTn id="47" dur="500" tmFilter="0, 0; .2, .5; .8, .5; 1, 0"/>
                                        <p:tgtEl>
                                          <p:spTgt spid="21"/>
                                        </p:tgtEl>
                                      </p:cBhvr>
                                    </p:animEffect>
                                    <p:animScale>
                                      <p:cBhvr>
                                        <p:cTn id="48" dur="250" autoRev="1" fill="hold"/>
                                        <p:tgtEl>
                                          <p:spTgt spid="21"/>
                                        </p:tgtEl>
                                      </p:cBhvr>
                                      <p:by x="105000" y="105000"/>
                                    </p:animScale>
                                  </p:childTnLst>
                                </p:cTn>
                              </p:par>
                              <p:par>
                                <p:cTn id="49" presetID="26" presetClass="emph" presetSubtype="0" fill="hold" grpId="1" nodeType="withEffect">
                                  <p:stCondLst>
                                    <p:cond delay="0"/>
                                  </p:stCondLst>
                                  <p:iterate type="lt">
                                    <p:tmPct val="0"/>
                                  </p:iterate>
                                  <p:childTnLst>
                                    <p:animEffect transition="out" filter="fade">
                                      <p:cBhvr>
                                        <p:cTn id="50" dur="500" tmFilter="0, 0; .2, .5; .8, .5; 1, 0"/>
                                        <p:tgtEl>
                                          <p:spTgt spid="2"/>
                                        </p:tgtEl>
                                      </p:cBhvr>
                                    </p:animEffect>
                                    <p:animScale>
                                      <p:cBhvr>
                                        <p:cTn id="5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2636154" y="1584946"/>
            <a:ext cx="6553199" cy="4326981"/>
          </a:xfrm>
          <a:prstGeom prst="rect">
            <a:avLst/>
          </a:prstGeom>
          <a:noFill/>
          <a:ln w="1016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9"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3490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224504" y="406647"/>
            <a:ext cx="3857146" cy="53322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65" b="1" i="0" u="none" strike="noStrike" kern="1200" cap="none" spc="0" normalizeH="0" baseline="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Chọn</a:t>
            </a:r>
            <a:r>
              <a:rPr kumimoji="0" lang="en-US" altLang="zh-CN" sz="2865"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2865" b="1" i="0" u="none" strike="noStrike" kern="1200" cap="none" spc="0" normalizeH="0" baseline="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từ</a:t>
            </a:r>
            <a:r>
              <a:rPr kumimoji="0" lang="en-US" altLang="zh-CN" sz="2865"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2865" b="1" i="0" u="none" strike="noStrike" kern="1200" cap="none" spc="0" normalizeH="0" baseline="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ngữ</a:t>
            </a:r>
            <a:r>
              <a:rPr kumimoji="0" lang="en-US" altLang="zh-CN" sz="2865"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2865" b="1" i="0" u="none" strike="noStrike" kern="1200" cap="none" spc="0" normalizeH="0" baseline="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thích</a:t>
            </a:r>
            <a:r>
              <a:rPr kumimoji="0" lang="en-US" altLang="zh-CN" sz="2865"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2865" b="1" i="0" u="none" strike="noStrike" kern="1200" cap="none" spc="0" normalizeH="0" baseline="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hợp</a:t>
            </a:r>
            <a:r>
              <a:rPr kumimoji="0" lang="en-US" altLang="zh-CN" sz="2865"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endParaRPr kumimoji="0" lang="zh-CN" altLang="en-US" sz="2865"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26"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8385" y="275938"/>
            <a:ext cx="807114" cy="73706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
          <p:cNvSpPr txBox="1"/>
          <p:nvPr/>
        </p:nvSpPr>
        <p:spPr>
          <a:xfrm flipH="1">
            <a:off x="2717726" y="3158591"/>
            <a:ext cx="6870702" cy="1036425"/>
          </a:xfrm>
          <a:prstGeom prst="rect">
            <a:avLst/>
          </a:prstGeom>
          <a:noFill/>
        </p:spPr>
        <p:txBody>
          <a:bodyPr wrap="square" lIns="96762" tIns="48381" rIns="96762" bIns="48381"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a:ea typeface="+mn-ea"/>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chim</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lay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lá</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cành</a:t>
            </a:r>
            <a:endPar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chim</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dậy</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800" b="0" i="1" u="none" strike="noStrike" kern="1200" cap="none" spc="0" normalizeH="0" baseline="0" noProof="0" dirty="0">
                <a:ln>
                  <a:noFill/>
                </a:ln>
                <a:solidFill>
                  <a:prstClr val="black"/>
                </a:solidFill>
                <a:effectLst/>
                <a:uLnTx/>
                <a:uFillTx/>
                <a:latin typeface="Calibri"/>
                <a:ea typeface="+mn-ea"/>
                <a:cs typeface="+mn-cs"/>
              </a:rPr>
              <a:t>.</a:t>
            </a:r>
            <a:endParaRPr kumimoji="0" lang="zh-CN" altLang="en-US" sz="2800" b="1" i="0" u="none" strike="noStrike" kern="1200" cap="none" spc="0" normalizeH="0" baseline="0" noProof="0" dirty="0">
              <a:ln>
                <a:solidFill>
                  <a:prstClr val="white"/>
                </a:solidFill>
              </a:ln>
              <a:solidFill>
                <a:srgbClr val="70AD47">
                  <a:lumMod val="75000"/>
                </a:srgbClr>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29" name="TextBox 3"/>
          <p:cNvSpPr txBox="1"/>
          <p:nvPr/>
        </p:nvSpPr>
        <p:spPr>
          <a:xfrm>
            <a:off x="2806701" y="2087240"/>
            <a:ext cx="6205242" cy="1049660"/>
          </a:xfrm>
          <a:prstGeom prst="rect">
            <a:avLst/>
          </a:prstGeom>
          <a:noFill/>
        </p:spPr>
        <p:txBody>
          <a:bodyPr wrap="square" lIns="96762" tIns="48381" rIns="96762" bIns="48381" rtlCol="0">
            <a:spAutoFit/>
          </a:bodyPr>
          <a:lstStyle/>
          <a:p>
            <a:pPr marL="457200" marR="0" lvl="0" indent="0" algn="just" defTabSz="914400" rtl="0" eaLnBrk="1" fontAlgn="auto" latinLnBrk="0" hangingPunct="1">
              <a:lnSpc>
                <a:spcPct val="100000"/>
              </a:lnSpc>
              <a:spcBef>
                <a:spcPts val="60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trời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rộng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đâu</a:t>
            </a:r>
            <a:endPar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Trời</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xanh</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xanh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7445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anim calcmode="lin" valueType="num">
                                      <p:cBhvr>
                                        <p:cTn id="13" dur="2000" fill="hold"/>
                                        <p:tgtEl>
                                          <p:spTgt spid="22"/>
                                        </p:tgtEl>
                                        <p:attrNameLst>
                                          <p:attrName>ppt_x</p:attrName>
                                        </p:attrNameLst>
                                      </p:cBhvr>
                                      <p:tavLst>
                                        <p:tav tm="0">
                                          <p:val>
                                            <p:strVal val="#ppt_x"/>
                                          </p:val>
                                        </p:tav>
                                        <p:tav tm="100000">
                                          <p:val>
                                            <p:strVal val="#ppt_x"/>
                                          </p:val>
                                        </p:tav>
                                      </p:tavLst>
                                    </p:anim>
                                    <p:anim calcmode="lin" valueType="num">
                                      <p:cBhvr>
                                        <p:cTn id="14" dur="2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anim calcmode="lin" valueType="num">
                                      <p:cBhvr>
                                        <p:cTn id="18" dur="2000" fill="hold"/>
                                        <p:tgtEl>
                                          <p:spTgt spid="23"/>
                                        </p:tgtEl>
                                        <p:attrNameLst>
                                          <p:attrName>ppt_x</p:attrName>
                                        </p:attrNameLst>
                                      </p:cBhvr>
                                      <p:tavLst>
                                        <p:tav tm="0">
                                          <p:val>
                                            <p:strVal val="#ppt_x"/>
                                          </p:val>
                                        </p:tav>
                                        <p:tav tm="100000">
                                          <p:val>
                                            <p:strVal val="#ppt_x"/>
                                          </p:val>
                                        </p:tav>
                                      </p:tavLst>
                                    </p:anim>
                                    <p:anim calcmode="lin" valueType="num">
                                      <p:cBhvr>
                                        <p:cTn id="19" dur="2000" fill="hold"/>
                                        <p:tgtEl>
                                          <p:spTgt spid="2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anim calcmode="lin" valueType="num">
                                      <p:cBhvr>
                                        <p:cTn id="23" dur="2000" fill="hold"/>
                                        <p:tgtEl>
                                          <p:spTgt spid="24"/>
                                        </p:tgtEl>
                                        <p:attrNameLst>
                                          <p:attrName>ppt_x</p:attrName>
                                        </p:attrNameLst>
                                      </p:cBhvr>
                                      <p:tavLst>
                                        <p:tav tm="0">
                                          <p:val>
                                            <p:strVal val="#ppt_x"/>
                                          </p:val>
                                        </p:tav>
                                        <p:tav tm="100000">
                                          <p:val>
                                            <p:strVal val="#ppt_x"/>
                                          </p:val>
                                        </p:tav>
                                      </p:tavLst>
                                    </p:anim>
                                    <p:anim calcmode="lin" valueType="num">
                                      <p:cBhvr>
                                        <p:cTn id="24" dur="2000" fill="hold"/>
                                        <p:tgtEl>
                                          <p:spTgt spid="24"/>
                                        </p:tgtEl>
                                        <p:attrNameLst>
                                          <p:attrName>ppt_y</p:attrName>
                                        </p:attrNameLst>
                                      </p:cBhvr>
                                      <p:tavLst>
                                        <p:tav tm="0">
                                          <p:val>
                                            <p:strVal val="#ppt_y-.1"/>
                                          </p:val>
                                        </p:tav>
                                        <p:tav tm="100000">
                                          <p:val>
                                            <p:strVal val="#ppt_y"/>
                                          </p:val>
                                        </p:tav>
                                      </p:tavLst>
                                    </p:anim>
                                  </p:childTnLst>
                                </p:cTn>
                              </p:par>
                              <p:par>
                                <p:cTn id="25" presetID="47" presetClass="entr" presetSubtype="0" repeatCount="indefinite"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anim calcmode="lin" valueType="num">
                                      <p:cBhvr>
                                        <p:cTn id="28" dur="2000" fill="hold"/>
                                        <p:tgtEl>
                                          <p:spTgt spid="26"/>
                                        </p:tgtEl>
                                        <p:attrNameLst>
                                          <p:attrName>ppt_x</p:attrName>
                                        </p:attrNameLst>
                                      </p:cBhvr>
                                      <p:tavLst>
                                        <p:tav tm="0">
                                          <p:val>
                                            <p:strVal val="#ppt_x"/>
                                          </p:val>
                                        </p:tav>
                                        <p:tav tm="100000">
                                          <p:val>
                                            <p:strVal val="#ppt_x"/>
                                          </p:val>
                                        </p:tav>
                                      </p:tavLst>
                                    </p:anim>
                                    <p:anim calcmode="lin" valueType="num">
                                      <p:cBhvr>
                                        <p:cTn id="29" dur="200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6147"/>
                                        </p:tgtEl>
                                        <p:attrNameLst>
                                          <p:attrName>style.visibility</p:attrName>
                                        </p:attrNameLst>
                                      </p:cBhvr>
                                      <p:to>
                                        <p:strVal val="visible"/>
                                      </p:to>
                                    </p:set>
                                    <p:animEffect transition="in" filter="wipe(left)">
                                      <p:cBhvr>
                                        <p:cTn id="33" dur="500"/>
                                        <p:tgtEl>
                                          <p:spTgt spid="614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heel(1)">
                                      <p:cBhvr>
                                        <p:cTn id="38" dur="2000"/>
                                        <p:tgtEl>
                                          <p:spTgt spid="25"/>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250"/>
                                        <p:tgtEl>
                                          <p:spTgt spid="29"/>
                                        </p:tgtEl>
                                      </p:cBhvr>
                                    </p:animEffect>
                                    <p:anim calcmode="lin" valueType="num">
                                      <p:cBhvr>
                                        <p:cTn id="50" dur="1250" fill="hold"/>
                                        <p:tgtEl>
                                          <p:spTgt spid="29"/>
                                        </p:tgtEl>
                                        <p:attrNameLst>
                                          <p:attrName>ppt_x</p:attrName>
                                        </p:attrNameLst>
                                      </p:cBhvr>
                                      <p:tavLst>
                                        <p:tav tm="0">
                                          <p:val>
                                            <p:strVal val="#ppt_x"/>
                                          </p:val>
                                        </p:tav>
                                        <p:tav tm="100000">
                                          <p:val>
                                            <p:strVal val="#ppt_x"/>
                                          </p:val>
                                        </p:tav>
                                      </p:tavLst>
                                    </p:anim>
                                    <p:anim calcmode="lin" valueType="num">
                                      <p:cBhvr>
                                        <p:cTn id="51" dur="12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5" grpId="0"/>
      <p:bldP spid="28" grpId="0"/>
      <p:bldP spid="29" grpId="0"/>
      <p:bldP spid="2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5351413" y="406647"/>
            <a:ext cx="1603323" cy="533223"/>
          </a:xfrm>
          <a:prstGeom prst="rect">
            <a:avLst/>
          </a:prstGeom>
        </p:spPr>
        <p:txBody>
          <a:bodyPr wrap="none">
            <a:spAutoFit/>
          </a:bodyPr>
          <a:lstStyle/>
          <a:p>
            <a:pPr algn="ctr"/>
            <a:r>
              <a:rPr lang="en-US" altLang="zh-CN" sz="2865"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Nhận</a:t>
            </a:r>
            <a:r>
              <a:rPr lang="en-US" altLang="zh-CN" sz="2865"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2865"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xét</a:t>
            </a:r>
            <a:endParaRPr lang="zh-CN" altLang="en-US" sz="2865"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sp>
        <p:nvSpPr>
          <p:cNvPr id="9" name="TextBox 3"/>
          <p:cNvSpPr txBox="1"/>
          <p:nvPr/>
        </p:nvSpPr>
        <p:spPr>
          <a:xfrm>
            <a:off x="6555955" y="2224362"/>
            <a:ext cx="5245860" cy="3067751"/>
          </a:xfrm>
          <a:prstGeom prst="rect">
            <a:avLst/>
          </a:prstGeom>
          <a:noFill/>
        </p:spPr>
        <p:txBody>
          <a:bodyPr wrap="square" lIns="96762" tIns="48381" rIns="96762" bIns="48381" rtlCol="0">
            <a:spAutoFit/>
          </a:bodyPr>
          <a:lstStyle/>
          <a:p>
            <a:pPr>
              <a:spcBef>
                <a:spcPts val="600"/>
              </a:spcBef>
            </a:pPr>
            <a:r>
              <a:rPr lang="en-US" sz="2800" b="1" dirty="0"/>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LB:</a:t>
            </a:r>
          </a:p>
          <a:p>
            <a:pPr marL="285750" indent="-285750">
              <a:spcBef>
                <a:spcPts val="600"/>
              </a:spcBef>
              <a:buFontTx/>
              <a:buChar char="-"/>
            </a:pP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endParaRPr lang="en-US" sz="2800" dirty="0">
              <a:latin typeface="Times New Roman" panose="02020603050405020304" pitchFamily="18" charset="0"/>
              <a:cs typeface="Times New Roman" panose="02020603050405020304" pitchFamily="18" charset="0"/>
            </a:endParaRPr>
          </a:p>
          <a:p>
            <a:pPr>
              <a:spcBef>
                <a:spcPts val="600"/>
              </a:spcBef>
            </a:pP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a:t>
            </a:r>
          </a:p>
          <a:p>
            <a:pPr>
              <a:spcBef>
                <a:spcPts val="600"/>
              </a:spcBef>
            </a:pPr>
            <a:endParaRPr lang="en-US" sz="2800" dirty="0">
              <a:latin typeface="Times New Roman" panose="02020603050405020304" pitchFamily="18" charset="0"/>
              <a:cs typeface="Times New Roman" panose="02020603050405020304" pitchFamily="18" charset="0"/>
            </a:endParaRPr>
          </a:p>
          <a:p>
            <a:pPr marL="285750" indent="-285750">
              <a:spcBef>
                <a:spcPts val="600"/>
              </a:spcBef>
              <a:buFontTx/>
              <a:buChar char="-"/>
            </a:pP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endParaRPr lang="en-US" sz="2800" dirty="0">
              <a:latin typeface="Times New Roman" panose="02020603050405020304" pitchFamily="18" charset="0"/>
              <a:cs typeface="Times New Roman" panose="02020603050405020304" pitchFamily="18" charset="0"/>
            </a:endParaRPr>
          </a:p>
          <a:p>
            <a:pPr>
              <a:spcBef>
                <a:spcPts val="600"/>
              </a:spcBef>
            </a:pP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endParaRPr lang="en-US" sz="2800" dirty="0">
              <a:effectLst/>
              <a:latin typeface="Times New Roman" panose="02020603050405020304" pitchFamily="18" charset="0"/>
              <a:cs typeface="Times New Roman" panose="02020603050405020304" pitchFamily="18" charset="0"/>
            </a:endParaRPr>
          </a:p>
        </p:txBody>
      </p:sp>
      <p:sp>
        <p:nvSpPr>
          <p:cNvPr id="10" name="矩形 9"/>
          <p:cNvSpPr/>
          <p:nvPr/>
        </p:nvSpPr>
        <p:spPr>
          <a:xfrm>
            <a:off x="6235701" y="1619991"/>
            <a:ext cx="5765799" cy="4326981"/>
          </a:xfrm>
          <a:prstGeom prst="rect">
            <a:avLst/>
          </a:prstGeom>
          <a:noFill/>
          <a:ln w="1016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9"/>
          <p:cNvSpPr/>
          <p:nvPr/>
        </p:nvSpPr>
        <p:spPr>
          <a:xfrm>
            <a:off x="233063" y="1619992"/>
            <a:ext cx="5930900" cy="4326981"/>
          </a:xfrm>
          <a:prstGeom prst="rect">
            <a:avLst/>
          </a:prstGeom>
          <a:noFill/>
          <a:ln w="1016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3"/>
          <p:cNvSpPr txBox="1"/>
          <p:nvPr/>
        </p:nvSpPr>
        <p:spPr>
          <a:xfrm>
            <a:off x="545321" y="2238924"/>
            <a:ext cx="6198379" cy="913315"/>
          </a:xfrm>
          <a:prstGeom prst="rect">
            <a:avLst/>
          </a:prstGeom>
          <a:noFill/>
        </p:spPr>
        <p:txBody>
          <a:bodyPr wrap="square" lIns="96762" tIns="48381" rIns="96762" bIns="48381" rtlCol="0">
            <a:spAutoFit/>
          </a:bodyPr>
          <a:lstStyle/>
          <a:p>
            <a:pPr marL="457200" algn="just">
              <a:spcBef>
                <a:spcPts val="600"/>
              </a:spcBef>
              <a:spcAft>
                <a:spcPts val="0"/>
              </a:spcAft>
            </a:pP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đâu</a:t>
            </a:r>
            <a:endPar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Bef>
                <a:spcPts val="600"/>
              </a:spcBef>
            </a:pPr>
            <a:r>
              <a:rPr lang="en-US" sz="2400" i="1" dirty="0" err="1">
                <a:latin typeface="Times New Roman" panose="02020603050405020304" pitchFamily="18" charset="0"/>
                <a:cs typeface="Times New Roman" panose="02020603050405020304" pitchFamily="18" charset="0"/>
              </a:rPr>
              <a:t>Trời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mới</a:t>
            </a:r>
            <a:r>
              <a:rPr lang="en-US" sz="2400" i="1"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lần</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(1)</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xanh</a:t>
            </a:r>
            <a:endParaRPr lang="en-US" sz="2400" dirty="0">
              <a:latin typeface="Times New Roman" panose="02020603050405020304" pitchFamily="18" charset="0"/>
              <a:cs typeface="Times New Roman" panose="02020603050405020304" pitchFamily="18" charset="0"/>
            </a:endParaRPr>
          </a:p>
        </p:txBody>
      </p:sp>
      <p:sp>
        <p:nvSpPr>
          <p:cNvPr id="14" name="TextBox 2"/>
          <p:cNvSpPr txBox="1"/>
          <p:nvPr/>
        </p:nvSpPr>
        <p:spPr>
          <a:xfrm flipH="1">
            <a:off x="304801" y="3116047"/>
            <a:ext cx="6870702" cy="974870"/>
          </a:xfrm>
          <a:prstGeom prst="rect">
            <a:avLst/>
          </a:prstGeom>
          <a:noFill/>
        </p:spPr>
        <p:txBody>
          <a:bodyPr wrap="square" lIns="96762" tIns="48381" rIns="96762" bIns="48381" rtlCol="0">
            <a:spAutoFit/>
          </a:bodyPr>
          <a:lstStyle/>
          <a:p>
            <a:pPr lvl="0">
              <a:spcBef>
                <a:spcPts val="600"/>
              </a:spcBef>
            </a:pPr>
            <a:r>
              <a:rPr lang="en-US" sz="2800" i="1" dirty="0">
                <a:solidFill>
                  <a:prstClr val="black"/>
                </a:solidFill>
              </a:rPr>
              <a:t>            </a:t>
            </a:r>
            <a:r>
              <a:rPr lang="en-US" sz="2400" i="1" dirty="0" err="1">
                <a:solidFill>
                  <a:prstClr val="black"/>
                </a:solidFill>
                <a:latin typeface="Times New Roman" panose="02020603050405020304" pitchFamily="18" charset="0"/>
                <a:cs typeface="Times New Roman" panose="02020603050405020304" pitchFamily="18" charset="0"/>
              </a:rPr>
              <a:t>Tiếng</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chim</a:t>
            </a:r>
            <a:r>
              <a:rPr lang="en-US" sz="2400" i="1" dirty="0">
                <a:solidFill>
                  <a:prstClr val="black"/>
                </a:solidFill>
                <a:latin typeface="Times New Roman" panose="02020603050405020304" pitchFamily="18" charset="0"/>
                <a:cs typeface="Times New Roman" panose="02020603050405020304" pitchFamily="18" charset="0"/>
              </a:rPr>
              <a:t> lay </a:t>
            </a:r>
            <a:r>
              <a:rPr lang="en-US" sz="2400" i="1" dirty="0" err="1">
                <a:solidFill>
                  <a:prstClr val="black"/>
                </a:solidFill>
                <a:latin typeface="Times New Roman" panose="02020603050405020304" pitchFamily="18" charset="0"/>
                <a:cs typeface="Times New Roman" panose="02020603050405020304" pitchFamily="18" charset="0"/>
              </a:rPr>
              <a:t>động</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lá</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cành</a:t>
            </a:r>
            <a:endParaRPr lang="en-US" sz="2400" i="1" dirty="0">
              <a:solidFill>
                <a:prstClr val="black"/>
              </a:solidFill>
              <a:latin typeface="Times New Roman" panose="02020603050405020304" pitchFamily="18" charset="0"/>
              <a:cs typeface="Times New Roman" panose="02020603050405020304" pitchFamily="18" charset="0"/>
            </a:endParaRPr>
          </a:p>
          <a:p>
            <a:pPr lvl="0">
              <a:spcBef>
                <a:spcPts val="600"/>
              </a:spcBef>
            </a:pPr>
            <a:r>
              <a:rPr lang="en-US" sz="2400" i="1" dirty="0" err="1">
                <a:solidFill>
                  <a:prstClr val="black"/>
                </a:solidFill>
                <a:latin typeface="Times New Roman" panose="02020603050405020304" pitchFamily="18" charset="0"/>
                <a:cs typeface="Times New Roman" panose="02020603050405020304" pitchFamily="18" charset="0"/>
              </a:rPr>
              <a:t>Tiếng</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chim</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đánh</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thức</a:t>
            </a:r>
            <a:r>
              <a:rPr lang="en-US" sz="2400" i="1" dirty="0">
                <a:solidFill>
                  <a:prstClr val="black"/>
                </a:solidFill>
                <a:latin typeface="Times New Roman" panose="02020603050405020304" pitchFamily="18" charset="0"/>
                <a:cs typeface="Times New Roman" panose="02020603050405020304" pitchFamily="18" charset="0"/>
              </a:rPr>
              <a:t> </a:t>
            </a:r>
            <a:r>
              <a:rPr lang="en-US" sz="2400" b="1" i="1" u="sng" dirty="0" err="1">
                <a:solidFill>
                  <a:prstClr val="black"/>
                </a:solidFill>
                <a:latin typeface="Times New Roman" panose="02020603050405020304" pitchFamily="18" charset="0"/>
                <a:cs typeface="Times New Roman" panose="02020603050405020304" pitchFamily="18" charset="0"/>
              </a:rPr>
              <a:t>chồi</a:t>
            </a:r>
            <a:r>
              <a:rPr lang="en-US" sz="2400" b="1" i="1" u="sng" dirty="0">
                <a:solidFill>
                  <a:prstClr val="black"/>
                </a:solidFill>
                <a:latin typeface="Times New Roman" panose="02020603050405020304" pitchFamily="18" charset="0"/>
                <a:cs typeface="Times New Roman" panose="02020603050405020304" pitchFamily="18" charset="0"/>
              </a:rPr>
              <a:t> </a:t>
            </a:r>
            <a:r>
              <a:rPr lang="en-US" sz="2400" b="1" i="1" u="sng" dirty="0" err="1">
                <a:solidFill>
                  <a:prstClr val="black"/>
                </a:solidFill>
                <a:latin typeface="Times New Roman" panose="02020603050405020304" pitchFamily="18" charset="0"/>
                <a:cs typeface="Times New Roman" panose="02020603050405020304" pitchFamily="18" charset="0"/>
              </a:rPr>
              <a:t>xanh</a:t>
            </a:r>
            <a:r>
              <a:rPr lang="en-US" sz="2400" b="1" i="1" u="sng"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(2)</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dậy</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cùng</a:t>
            </a:r>
            <a:r>
              <a:rPr lang="en-US" sz="2400" i="1" dirty="0">
                <a:solidFill>
                  <a:prstClr val="black"/>
                </a:solidFill>
              </a:rPr>
              <a:t>.</a:t>
            </a:r>
            <a:endParaRPr lang="zh-CN" altLang="en-US" sz="2400" b="1" dirty="0">
              <a:ln>
                <a:solidFill>
                  <a:schemeClr val="bg1"/>
                </a:solidFill>
              </a:ln>
              <a:solidFill>
                <a:schemeClr val="accent6">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anim calcmode="lin" valueType="num">
                                      <p:cBhvr>
                                        <p:cTn id="23" dur="2000" fill="hold"/>
                                        <p:tgtEl>
                                          <p:spTgt spid="24"/>
                                        </p:tgtEl>
                                        <p:attrNameLst>
                                          <p:attrName>ppt_x</p:attrName>
                                        </p:attrNameLst>
                                      </p:cBhvr>
                                      <p:tavLst>
                                        <p:tav tm="0">
                                          <p:val>
                                            <p:strVal val="#ppt_x"/>
                                          </p:val>
                                        </p:tav>
                                        <p:tav tm="100000">
                                          <p:val>
                                            <p:strVal val="#ppt_x"/>
                                          </p:val>
                                        </p:tav>
                                      </p:tavLst>
                                    </p:anim>
                                    <p:anim calcmode="lin" valueType="num">
                                      <p:cBhvr>
                                        <p:cTn id="24" dur="2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1000"/>
                                        <p:tgtEl>
                                          <p:spTgt spid="13"/>
                                        </p:tgtEl>
                                      </p:cBhvr>
                                    </p:animEffect>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1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9"/>
                                        </p:tgtEl>
                                        <p:attrNameLst>
                                          <p:attrName>style.visibility</p:attrName>
                                        </p:attrNameLst>
                                      </p:cBhvr>
                                      <p:to>
                                        <p:strVal val="visible"/>
                                      </p:to>
                                    </p:set>
                                    <p:anim calcmode="lin" valueType="num">
                                      <p:cBhvr>
                                        <p:cTn id="54" dur="1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5" dur="1500" fill="hold"/>
                                        <p:tgtEl>
                                          <p:spTgt spid="9"/>
                                        </p:tgtEl>
                                        <p:attrNameLst>
                                          <p:attrName>ppt_y</p:attrName>
                                        </p:attrNameLst>
                                      </p:cBhvr>
                                      <p:tavLst>
                                        <p:tav tm="0">
                                          <p:val>
                                            <p:strVal val="#ppt_y"/>
                                          </p:val>
                                        </p:tav>
                                        <p:tav tm="100000">
                                          <p:val>
                                            <p:strVal val="#ppt_y"/>
                                          </p:val>
                                        </p:tav>
                                      </p:tavLst>
                                    </p:anim>
                                    <p:anim calcmode="lin" valueType="num">
                                      <p:cBhvr>
                                        <p:cTn id="56" dur="1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7" dur="1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8" dur="1500" tmFilter="0,0; .5, 1; 1, 1"/>
                                        <p:tgtEl>
                                          <p:spTgt spid="9"/>
                                        </p:tgtEl>
                                      </p:cBhvr>
                                    </p:animEffect>
                                  </p:childTnLst>
                                </p:cTn>
                              </p:par>
                            </p:childTnLst>
                          </p:cTn>
                        </p:par>
                        <p:par>
                          <p:cTn id="59" fill="hold">
                            <p:stCondLst>
                              <p:cond delay="17100"/>
                            </p:stCondLst>
                            <p:childTnLst>
                              <p:par>
                                <p:cTn id="60" presetID="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p:bldP spid="10" grpId="0" animBg="1"/>
      <p:bldP spid="12" grpId="0" animBg="1"/>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1526" y="5043374"/>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749486" y="406647"/>
            <a:ext cx="2807180" cy="53322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65" b="1" i="0" u="none" strike="noStrike" kern="1200" cap="none" spc="0" normalizeH="0" baseline="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Luật</a:t>
            </a:r>
            <a:r>
              <a:rPr kumimoji="0" lang="en-US" altLang="zh-CN" sz="2865" b="1" i="0" u="none" strike="noStrike" kern="1200" cap="none" spc="0" normalizeH="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2865" b="1" i="0" u="none" strike="noStrike" kern="1200" cap="none" spc="0" normalizeH="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bằng</a:t>
            </a:r>
            <a:r>
              <a:rPr kumimoji="0" lang="en-US" altLang="zh-CN" sz="2865" b="1" i="0" u="none" strike="noStrike" kern="1200" cap="none" spc="0" normalizeH="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 </a:t>
            </a:r>
            <a:r>
              <a:rPr kumimoji="0" lang="en-US" altLang="zh-CN" sz="2865" b="1" i="0" u="none" strike="noStrike" kern="1200" cap="none" spc="0" normalizeH="0" noProof="0" dirty="0" err="1">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trắc</a:t>
            </a:r>
            <a:endParaRPr kumimoji="0" lang="zh-CN" altLang="en-US" sz="2865"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26"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8385" y="275938"/>
            <a:ext cx="807114" cy="737062"/>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2636154" y="1584946"/>
            <a:ext cx="6553199" cy="4326981"/>
          </a:xfrm>
          <a:prstGeom prst="rect">
            <a:avLst/>
          </a:prstGeom>
          <a:noFill/>
          <a:ln w="1016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Rectangle 1"/>
          <p:cNvSpPr/>
          <p:nvPr/>
        </p:nvSpPr>
        <p:spPr>
          <a:xfrm>
            <a:off x="3611246" y="1884666"/>
            <a:ext cx="6096000" cy="3585597"/>
          </a:xfrm>
          <a:prstGeom prst="rect">
            <a:avLst/>
          </a:prstGeom>
        </p:spPr>
        <p:txBody>
          <a:bodyPr>
            <a:spAutoFit/>
          </a:bodyPr>
          <a:lstStyle/>
          <a:p>
            <a:pPr lvl="0">
              <a:spcBef>
                <a:spcPts val="600"/>
              </a:spcBef>
            </a:pPr>
            <a:r>
              <a:rPr lang="en-US" sz="2400" dirty="0">
                <a:solidFill>
                  <a:prstClr val="black"/>
                </a:solidFill>
                <a:latin typeface="Times New Roman" panose="02020603050405020304" pitchFamily="18" charset="0"/>
                <a:cs typeface="Times New Roman" panose="02020603050405020304" pitchFamily="18" charset="0"/>
              </a:rPr>
              <a:t>      Con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thăm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mẹ</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đông</a:t>
            </a:r>
            <a:endParaRPr lang="en-US" sz="2400" dirty="0">
              <a:solidFill>
                <a:prstClr val="black"/>
              </a:solidFill>
              <a:latin typeface="Times New Roman" panose="02020603050405020304" pitchFamily="18" charset="0"/>
              <a:cs typeface="Times New Roman" panose="02020603050405020304" pitchFamily="18" charset="0"/>
            </a:endParaRPr>
          </a:p>
          <a:p>
            <a:pPr lvl="0">
              <a:spcBef>
                <a:spcPts val="600"/>
              </a:spcBef>
            </a:pPr>
            <a:r>
              <a:rPr lang="en-US" sz="2400" dirty="0">
                <a:solidFill>
                  <a:prstClr val="black"/>
                </a:solidFill>
                <a:latin typeface="Times New Roman" panose="02020603050405020304" pitchFamily="18" charset="0"/>
                <a:cs typeface="Times New Roman" panose="02020603050405020304" pitchFamily="18" charset="0"/>
              </a:rPr>
              <a:t>        B    </a:t>
            </a:r>
            <a:r>
              <a:rPr lang="en-US" sz="2400" dirty="0" err="1">
                <a:solidFill>
                  <a:prstClr val="black"/>
                </a:solidFill>
                <a:latin typeface="Times New Roman" panose="02020603050405020304" pitchFamily="18" charset="0"/>
                <a:cs typeface="Times New Roman" panose="02020603050405020304" pitchFamily="18" charset="0"/>
              </a:rPr>
              <a:t>B</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a:t>
            </a:r>
            <a:r>
              <a:rPr lang="en-US" sz="2400" dirty="0">
                <a:solidFill>
                  <a:prstClr val="black"/>
                </a:solidFill>
                <a:latin typeface="Times New Roman" panose="02020603050405020304" pitchFamily="18" charset="0"/>
                <a:cs typeface="Times New Roman" panose="02020603050405020304" pitchFamily="18" charset="0"/>
              </a:rPr>
              <a:t>     T     B       </a:t>
            </a:r>
            <a:r>
              <a:rPr lang="en-US" sz="2400" dirty="0" err="1">
                <a:solidFill>
                  <a:prstClr val="black"/>
                </a:solidFill>
                <a:latin typeface="Times New Roman" panose="02020603050405020304" pitchFamily="18" charset="0"/>
                <a:cs typeface="Times New Roman" panose="02020603050405020304" pitchFamily="18" charset="0"/>
              </a:rPr>
              <a:t>B</a:t>
            </a:r>
            <a:endParaRPr lang="en-US" sz="2400" dirty="0">
              <a:solidFill>
                <a:prstClr val="black"/>
              </a:solidFill>
              <a:latin typeface="Times New Roman" panose="02020603050405020304" pitchFamily="18" charset="0"/>
              <a:cs typeface="Times New Roman" panose="02020603050405020304" pitchFamily="18" charset="0"/>
            </a:endParaRPr>
          </a:p>
          <a:p>
            <a:pPr lvl="0">
              <a:spcBef>
                <a:spcPts val="600"/>
              </a:spcBef>
            </a:pPr>
            <a:r>
              <a:rPr lang="en-US" sz="2400" dirty="0" err="1">
                <a:solidFill>
                  <a:prstClr val="black"/>
                </a:solidFill>
                <a:latin typeface="Times New Roman" panose="02020603050405020304" pitchFamily="18" charset="0"/>
                <a:cs typeface="Times New Roman" panose="02020603050405020304" pitchFamily="18" charset="0"/>
              </a:rPr>
              <a:t>Bếp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chưa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khói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mẹ</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nhà</a:t>
            </a:r>
            <a:endParaRPr lang="en-US" sz="2400" dirty="0">
              <a:solidFill>
                <a:prstClr val="black"/>
              </a:solidFill>
              <a:latin typeface="Times New Roman" panose="02020603050405020304" pitchFamily="18" charset="0"/>
              <a:cs typeface="Times New Roman" panose="02020603050405020304" pitchFamily="18" charset="0"/>
            </a:endParaRPr>
          </a:p>
          <a:p>
            <a:pPr lvl="0">
              <a:spcBef>
                <a:spcPts val="600"/>
              </a:spcBef>
            </a:pPr>
            <a:r>
              <a:rPr lang="en-US" sz="2400" dirty="0">
                <a:solidFill>
                  <a:prstClr val="black"/>
                </a:solidFill>
                <a:latin typeface="Times New Roman" panose="02020603050405020304" pitchFamily="18" charset="0"/>
                <a:cs typeface="Times New Roman" panose="02020603050405020304" pitchFamily="18" charset="0"/>
              </a:rPr>
              <a:t> </a:t>
            </a:r>
          </a:p>
          <a:p>
            <a:pPr lvl="0">
              <a:spcBef>
                <a:spcPts val="600"/>
              </a:spcBef>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Mình</a:t>
            </a:r>
            <a:r>
              <a:rPr lang="en-US" sz="2400" dirty="0">
                <a:solidFill>
                  <a:prstClr val="black"/>
                </a:solidFill>
                <a:latin typeface="Times New Roman" panose="02020603050405020304" pitchFamily="18" charset="0"/>
                <a:cs typeface="Times New Roman" panose="02020603050405020304" pitchFamily="18" charset="0"/>
              </a:rPr>
              <a:t> con </a:t>
            </a:r>
            <a:r>
              <a:rPr lang="en-US" sz="2400" dirty="0" err="1">
                <a:solidFill>
                  <a:prstClr val="black"/>
                </a:solidFill>
                <a:latin typeface="Times New Roman" panose="02020603050405020304" pitchFamily="18" charset="0"/>
                <a:cs typeface="Times New Roman" panose="02020603050405020304" pitchFamily="18" charset="0"/>
              </a:rPr>
              <a:t>thơ</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thẩn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ra</a:t>
            </a:r>
            <a:endParaRPr lang="en-US" sz="2400" dirty="0">
              <a:solidFill>
                <a:prstClr val="black"/>
              </a:solidFill>
              <a:latin typeface="Times New Roman" panose="02020603050405020304" pitchFamily="18" charset="0"/>
              <a:cs typeface="Times New Roman" panose="02020603050405020304" pitchFamily="18" charset="0"/>
            </a:endParaRPr>
          </a:p>
          <a:p>
            <a:pPr lvl="0">
              <a:spcBef>
                <a:spcPts val="600"/>
              </a:spcBef>
            </a:pPr>
            <a:endParaRPr lang="en-US" sz="2400" dirty="0">
              <a:solidFill>
                <a:prstClr val="black"/>
              </a:solidFill>
              <a:latin typeface="Times New Roman" panose="02020603050405020304" pitchFamily="18" charset="0"/>
              <a:cs typeface="Times New Roman" panose="02020603050405020304" pitchFamily="18" charset="0"/>
            </a:endParaRPr>
          </a:p>
          <a:p>
            <a:pPr lvl="0">
              <a:spcBef>
                <a:spcPts val="600"/>
              </a:spcBef>
            </a:pPr>
            <a:r>
              <a:rPr lang="en-US" sz="2400" dirty="0" err="1">
                <a:solidFill>
                  <a:prstClr val="black"/>
                </a:solidFill>
                <a:latin typeface="Times New Roman" panose="02020603050405020304" pitchFamily="18" charset="0"/>
                <a:cs typeface="Times New Roman" panose="02020603050405020304" pitchFamily="18" charset="0"/>
              </a:rPr>
              <a:t>Trời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đang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yên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vậy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bỗng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oà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mưa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rơi</a:t>
            </a:r>
            <a:r>
              <a:rPr lang="en-US" sz="2400" dirty="0">
                <a:solidFill>
                  <a:prstClr val="black"/>
                </a:solidFill>
                <a:latin typeface="Times New Roman" panose="02020603050405020304" pitchFamily="18" charset="0"/>
                <a:cs typeface="Times New Roman" panose="02020603050405020304" pitchFamily="18" charset="0"/>
              </a:rPr>
              <a:t>.</a:t>
            </a:r>
          </a:p>
          <a:p>
            <a:pPr lvl="0">
              <a:spcBef>
                <a:spcPts val="600"/>
              </a:spcBef>
            </a:pP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003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anim calcmode="lin" valueType="num">
                                      <p:cBhvr>
                                        <p:cTn id="13" dur="2000" fill="hold"/>
                                        <p:tgtEl>
                                          <p:spTgt spid="22"/>
                                        </p:tgtEl>
                                        <p:attrNameLst>
                                          <p:attrName>ppt_x</p:attrName>
                                        </p:attrNameLst>
                                      </p:cBhvr>
                                      <p:tavLst>
                                        <p:tav tm="0">
                                          <p:val>
                                            <p:strVal val="#ppt_x"/>
                                          </p:val>
                                        </p:tav>
                                        <p:tav tm="100000">
                                          <p:val>
                                            <p:strVal val="#ppt_x"/>
                                          </p:val>
                                        </p:tav>
                                      </p:tavLst>
                                    </p:anim>
                                    <p:anim calcmode="lin" valueType="num">
                                      <p:cBhvr>
                                        <p:cTn id="14" dur="2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anim calcmode="lin" valueType="num">
                                      <p:cBhvr>
                                        <p:cTn id="18" dur="2000" fill="hold"/>
                                        <p:tgtEl>
                                          <p:spTgt spid="23"/>
                                        </p:tgtEl>
                                        <p:attrNameLst>
                                          <p:attrName>ppt_x</p:attrName>
                                        </p:attrNameLst>
                                      </p:cBhvr>
                                      <p:tavLst>
                                        <p:tav tm="0">
                                          <p:val>
                                            <p:strVal val="#ppt_x"/>
                                          </p:val>
                                        </p:tav>
                                        <p:tav tm="100000">
                                          <p:val>
                                            <p:strVal val="#ppt_x"/>
                                          </p:val>
                                        </p:tav>
                                      </p:tavLst>
                                    </p:anim>
                                    <p:anim calcmode="lin" valueType="num">
                                      <p:cBhvr>
                                        <p:cTn id="19" dur="2000" fill="hold"/>
                                        <p:tgtEl>
                                          <p:spTgt spid="2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anim calcmode="lin" valueType="num">
                                      <p:cBhvr>
                                        <p:cTn id="23" dur="2000" fill="hold"/>
                                        <p:tgtEl>
                                          <p:spTgt spid="24"/>
                                        </p:tgtEl>
                                        <p:attrNameLst>
                                          <p:attrName>ppt_x</p:attrName>
                                        </p:attrNameLst>
                                      </p:cBhvr>
                                      <p:tavLst>
                                        <p:tav tm="0">
                                          <p:val>
                                            <p:strVal val="#ppt_x"/>
                                          </p:val>
                                        </p:tav>
                                        <p:tav tm="100000">
                                          <p:val>
                                            <p:strVal val="#ppt_x"/>
                                          </p:val>
                                        </p:tav>
                                      </p:tavLst>
                                    </p:anim>
                                    <p:anim calcmode="lin" valueType="num">
                                      <p:cBhvr>
                                        <p:cTn id="24" dur="2000" fill="hold"/>
                                        <p:tgtEl>
                                          <p:spTgt spid="24"/>
                                        </p:tgtEl>
                                        <p:attrNameLst>
                                          <p:attrName>ppt_y</p:attrName>
                                        </p:attrNameLst>
                                      </p:cBhvr>
                                      <p:tavLst>
                                        <p:tav tm="0">
                                          <p:val>
                                            <p:strVal val="#ppt_y-.1"/>
                                          </p:val>
                                        </p:tav>
                                        <p:tav tm="100000">
                                          <p:val>
                                            <p:strVal val="#ppt_y"/>
                                          </p:val>
                                        </p:tav>
                                      </p:tavLst>
                                    </p:anim>
                                  </p:childTnLst>
                                </p:cTn>
                              </p:par>
                              <p:par>
                                <p:cTn id="25" presetID="47" presetClass="entr" presetSubtype="0" repeatCount="indefinite"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anim calcmode="lin" valueType="num">
                                      <p:cBhvr>
                                        <p:cTn id="28" dur="2000" fill="hold"/>
                                        <p:tgtEl>
                                          <p:spTgt spid="26"/>
                                        </p:tgtEl>
                                        <p:attrNameLst>
                                          <p:attrName>ppt_x</p:attrName>
                                        </p:attrNameLst>
                                      </p:cBhvr>
                                      <p:tavLst>
                                        <p:tav tm="0">
                                          <p:val>
                                            <p:strVal val="#ppt_x"/>
                                          </p:val>
                                        </p:tav>
                                        <p:tav tm="100000">
                                          <p:val>
                                            <p:strVal val="#ppt_x"/>
                                          </p:val>
                                        </p:tav>
                                      </p:tavLst>
                                    </p:anim>
                                    <p:anim calcmode="lin" valueType="num">
                                      <p:cBhvr>
                                        <p:cTn id="29" dur="200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6147"/>
                                        </p:tgtEl>
                                        <p:attrNameLst>
                                          <p:attrName>style.visibility</p:attrName>
                                        </p:attrNameLst>
                                      </p:cBhvr>
                                      <p:to>
                                        <p:strVal val="visible"/>
                                      </p:to>
                                    </p:set>
                                    <p:animEffect transition="in" filter="wipe(left)">
                                      <p:cBhvr>
                                        <p:cTn id="33" dur="500"/>
                                        <p:tgtEl>
                                          <p:spTgt spid="614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heel(1)">
                                      <p:cBhvr>
                                        <p:cTn id="38" dur="2000"/>
                                        <p:tgtEl>
                                          <p:spTgt spid="25"/>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749486" y="406647"/>
            <a:ext cx="2807179" cy="533223"/>
          </a:xfrm>
          <a:prstGeom prst="rect">
            <a:avLst/>
          </a:prstGeom>
        </p:spPr>
        <p:txBody>
          <a:bodyPr wrap="none">
            <a:spAutoFit/>
          </a:bodyPr>
          <a:lstStyle/>
          <a:p>
            <a:pPr algn="ctr"/>
            <a:r>
              <a:rPr lang="en-US" altLang="zh-CN" sz="2865"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Luật</a:t>
            </a:r>
            <a:r>
              <a:rPr lang="en-US" altLang="zh-CN" sz="2865"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2865"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bằng</a:t>
            </a:r>
            <a:r>
              <a:rPr lang="en-US" altLang="zh-CN" sz="2865"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 </a:t>
            </a:r>
            <a:r>
              <a:rPr lang="en-US" altLang="zh-CN" sz="2865"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trắc</a:t>
            </a:r>
            <a:endParaRPr lang="zh-CN" altLang="en-US" sz="2865"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sp>
        <p:nvSpPr>
          <p:cNvPr id="13" name="TextBox 3"/>
          <p:cNvSpPr txBox="1"/>
          <p:nvPr/>
        </p:nvSpPr>
        <p:spPr>
          <a:xfrm>
            <a:off x="116678" y="1412512"/>
            <a:ext cx="4823622" cy="3944914"/>
          </a:xfrm>
          <a:prstGeom prst="rect">
            <a:avLst/>
          </a:prstGeom>
          <a:noFill/>
        </p:spPr>
        <p:txBody>
          <a:bodyPr wrap="square" lIns="96762" tIns="48381" rIns="96762" bIns="48381" rtlCol="0">
            <a:spAutoFit/>
          </a:bodyPr>
          <a:lstStyle/>
          <a:p>
            <a:pPr>
              <a:spcBef>
                <a:spcPts val="600"/>
              </a:spcBef>
            </a:pPr>
            <a:r>
              <a:rPr lang="en-US"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đông</a:t>
            </a:r>
            <a:endParaRPr lang="en-US" sz="2400" dirty="0">
              <a:latin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T     B       </a:t>
            </a:r>
            <a:r>
              <a:rPr lang="en-US" sz="2400" dirty="0" err="1">
                <a:latin typeface="Times New Roman" panose="02020603050405020304" pitchFamily="18" charset="0"/>
                <a:cs typeface="Times New Roman" panose="02020603050405020304" pitchFamily="18" charset="0"/>
              </a:rPr>
              <a:t>B</a:t>
            </a:r>
            <a:endParaRPr lang="en-US" sz="2400" dirty="0">
              <a:latin typeface="Times New Roman" panose="02020603050405020304" pitchFamily="18" charset="0"/>
              <a:cs typeface="Times New Roman" panose="02020603050405020304" pitchFamily="18" charset="0"/>
            </a:endParaRPr>
          </a:p>
          <a:p>
            <a:pPr>
              <a:spcBef>
                <a:spcPts val="600"/>
              </a:spcBef>
            </a:pPr>
            <a:r>
              <a:rPr lang="en-US" sz="2400" dirty="0" err="1">
                <a:latin typeface="Times New Roman" panose="02020603050405020304" pitchFamily="18" charset="0"/>
                <a:cs typeface="Times New Roman" panose="02020603050405020304" pitchFamily="18" charset="0"/>
              </a:rPr>
              <a:t>Bếp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endParaRPr lang="en-US" sz="2400" dirty="0">
              <a:latin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cs typeface="Times New Roman" panose="02020603050405020304" pitchFamily="18" charset="0"/>
              </a:rPr>
              <a:t> T      B      </a:t>
            </a:r>
            <a:r>
              <a:rPr lang="en-US" sz="24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T     </a:t>
            </a:r>
            <a:r>
              <a:rPr lang="en-US" sz="2400" dirty="0" err="1">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B    T    B</a:t>
            </a:r>
          </a:p>
          <a:p>
            <a:pPr>
              <a:spcBef>
                <a:spcPts val="600"/>
              </a:spcBef>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endParaRPr lang="en-US" sz="2400" dirty="0">
              <a:latin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T    B   </a:t>
            </a:r>
            <a:r>
              <a:rPr lang="en-US" sz="2400" dirty="0" err="1">
                <a:latin typeface="Times New Roman" panose="02020603050405020304" pitchFamily="18" charset="0"/>
                <a:cs typeface="Times New Roman" panose="02020603050405020304" pitchFamily="18" charset="0"/>
              </a:rPr>
              <a:t>B</a:t>
            </a:r>
            <a:endParaRPr lang="en-US" sz="2400" dirty="0">
              <a:latin typeface="Times New Roman" panose="02020603050405020304" pitchFamily="18" charset="0"/>
              <a:cs typeface="Times New Roman" panose="02020603050405020304" pitchFamily="18" charset="0"/>
            </a:endParaRPr>
          </a:p>
          <a:p>
            <a:pPr>
              <a:spcBef>
                <a:spcPts val="600"/>
              </a:spcBef>
            </a:pP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bỗng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rơi</a:t>
            </a:r>
            <a:r>
              <a:rPr lang="en-US" sz="2400" dirty="0">
                <a:latin typeface="Times New Roman" panose="02020603050405020304" pitchFamily="18" charset="0"/>
                <a:cs typeface="Times New Roman" panose="02020603050405020304" pitchFamily="18" charset="0"/>
              </a:rPr>
              <a:t>.</a:t>
            </a:r>
          </a:p>
          <a:p>
            <a:pPr>
              <a:spcBef>
                <a:spcPts val="600"/>
              </a:spcBef>
            </a:pP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T     </a:t>
            </a:r>
            <a:r>
              <a:rPr lang="en-US" sz="2400" dirty="0" err="1">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t>
            </a:r>
            <a:endParaRPr lang="en-US" sz="2400" dirty="0">
              <a:effectLst/>
              <a:latin typeface="Times New Roman" panose="02020603050405020304" pitchFamily="18" charset="0"/>
              <a:cs typeface="Times New Roman" panose="02020603050405020304" pitchFamily="18" charset="0"/>
            </a:endParaRPr>
          </a:p>
        </p:txBody>
      </p:sp>
      <p:sp>
        <p:nvSpPr>
          <p:cNvPr id="14" name="矩形 13"/>
          <p:cNvSpPr/>
          <p:nvPr/>
        </p:nvSpPr>
        <p:spPr>
          <a:xfrm>
            <a:off x="45271" y="1577769"/>
            <a:ext cx="4895030" cy="4228465"/>
          </a:xfrm>
          <a:prstGeom prst="rect">
            <a:avLst/>
          </a:prstGeom>
          <a:noFill/>
          <a:ln w="1016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9"/>
          <p:cNvSpPr/>
          <p:nvPr/>
        </p:nvSpPr>
        <p:spPr>
          <a:xfrm>
            <a:off x="5088039" y="1528512"/>
            <a:ext cx="7103961" cy="4326981"/>
          </a:xfrm>
          <a:prstGeom prst="rect">
            <a:avLst/>
          </a:prstGeom>
          <a:noFill/>
          <a:ln w="1016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5088038" y="1793364"/>
            <a:ext cx="7105770" cy="769441"/>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bằng</a:t>
            </a:r>
            <a:r>
              <a:rPr lang="en-US" sz="2200" dirty="0">
                <a:latin typeface="Times New Roman" panose="02020603050405020304" pitchFamily="18" charset="0"/>
                <a:cs typeface="Times New Roman" panose="02020603050405020304" pitchFamily="18" charset="0"/>
              </a:rPr>
              <a:t> (B):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huyền</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trắc</a:t>
            </a:r>
            <a:r>
              <a:rPr lang="en-US" sz="2200" dirty="0">
                <a:latin typeface="Times New Roman" panose="02020603050405020304" pitchFamily="18" charset="0"/>
                <a:cs typeface="Times New Roman" panose="02020603050405020304" pitchFamily="18" charset="0"/>
              </a:rPr>
              <a:t> (T):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hỏi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nặng</a:t>
            </a:r>
            <a:r>
              <a:rPr lang="en-US" sz="2200" dirty="0">
                <a:latin typeface="Times New Roman" panose="02020603050405020304" pitchFamily="18" charset="0"/>
                <a:cs typeface="Times New Roman" panose="02020603050405020304" pitchFamily="18" charset="0"/>
              </a:rPr>
              <a:t>.</a:t>
            </a:r>
          </a:p>
        </p:txBody>
      </p:sp>
      <p:graphicFrame>
        <p:nvGraphicFramePr>
          <p:cNvPr id="7" name="Table 6"/>
          <p:cNvGraphicFramePr>
            <a:graphicFrameLocks noGrp="1"/>
          </p:cNvGraphicFramePr>
          <p:nvPr>
            <p:extLst>
              <p:ext uri="{D42A27DB-BD31-4B8C-83A1-F6EECF244321}">
                <p14:modId xmlns:p14="http://schemas.microsoft.com/office/powerpoint/2010/main" val="3367604479"/>
              </p:ext>
            </p:extLst>
          </p:nvPr>
        </p:nvGraphicFramePr>
        <p:xfrm>
          <a:off x="5245105" y="2943967"/>
          <a:ext cx="6756394" cy="2679035"/>
        </p:xfrm>
        <a:graphic>
          <a:graphicData uri="http://schemas.openxmlformats.org/drawingml/2006/table">
            <a:tbl>
              <a:tblPr firstRow="1" firstCol="1" bandRow="1">
                <a:tableStyleId>{5C22544A-7EE6-4342-B048-85BDC9FD1C3A}</a:tableStyleId>
              </a:tblPr>
              <a:tblGrid>
                <a:gridCol w="749362">
                  <a:extLst>
                    <a:ext uri="{9D8B030D-6E8A-4147-A177-3AD203B41FA5}">
                      <a16:colId xmlns:a16="http://schemas.microsoft.com/office/drawing/2014/main" xmlns="" val="3506765206"/>
                    </a:ext>
                  </a:extLst>
                </a:gridCol>
                <a:gridCol w="750879">
                  <a:extLst>
                    <a:ext uri="{9D8B030D-6E8A-4147-A177-3AD203B41FA5}">
                      <a16:colId xmlns:a16="http://schemas.microsoft.com/office/drawing/2014/main" xmlns="" val="4023494547"/>
                    </a:ext>
                  </a:extLst>
                </a:gridCol>
                <a:gridCol w="750879">
                  <a:extLst>
                    <a:ext uri="{9D8B030D-6E8A-4147-A177-3AD203B41FA5}">
                      <a16:colId xmlns:a16="http://schemas.microsoft.com/office/drawing/2014/main" xmlns="" val="1913913213"/>
                    </a:ext>
                  </a:extLst>
                </a:gridCol>
                <a:gridCol w="750879">
                  <a:extLst>
                    <a:ext uri="{9D8B030D-6E8A-4147-A177-3AD203B41FA5}">
                      <a16:colId xmlns:a16="http://schemas.microsoft.com/office/drawing/2014/main" xmlns="" val="647343259"/>
                    </a:ext>
                  </a:extLst>
                </a:gridCol>
                <a:gridCol w="750879">
                  <a:extLst>
                    <a:ext uri="{9D8B030D-6E8A-4147-A177-3AD203B41FA5}">
                      <a16:colId xmlns:a16="http://schemas.microsoft.com/office/drawing/2014/main" xmlns="" val="3988792970"/>
                    </a:ext>
                  </a:extLst>
                </a:gridCol>
                <a:gridCol w="750879">
                  <a:extLst>
                    <a:ext uri="{9D8B030D-6E8A-4147-A177-3AD203B41FA5}">
                      <a16:colId xmlns:a16="http://schemas.microsoft.com/office/drawing/2014/main" xmlns="" val="167298020"/>
                    </a:ext>
                  </a:extLst>
                </a:gridCol>
                <a:gridCol w="750879">
                  <a:extLst>
                    <a:ext uri="{9D8B030D-6E8A-4147-A177-3AD203B41FA5}">
                      <a16:colId xmlns:a16="http://schemas.microsoft.com/office/drawing/2014/main" xmlns="" val="949938227"/>
                    </a:ext>
                  </a:extLst>
                </a:gridCol>
                <a:gridCol w="750879">
                  <a:extLst>
                    <a:ext uri="{9D8B030D-6E8A-4147-A177-3AD203B41FA5}">
                      <a16:colId xmlns:a16="http://schemas.microsoft.com/office/drawing/2014/main" xmlns="" val="2050416587"/>
                    </a:ext>
                  </a:extLst>
                </a:gridCol>
                <a:gridCol w="750879">
                  <a:extLst>
                    <a:ext uri="{9D8B030D-6E8A-4147-A177-3AD203B41FA5}">
                      <a16:colId xmlns:a16="http://schemas.microsoft.com/office/drawing/2014/main" xmlns="" val="245321644"/>
                    </a:ext>
                  </a:extLst>
                </a:gridCol>
              </a:tblGrid>
              <a:tr h="535807">
                <a:tc>
                  <a:txBody>
                    <a:bodyPr/>
                    <a:lstStyle/>
                    <a:p>
                      <a:pPr algn="ctr">
                        <a:spcBef>
                          <a:spcPts val="600"/>
                        </a:spcBef>
                      </a:pPr>
                      <a:r>
                        <a:rPr lang="en-US" sz="1800" dirty="0" err="1">
                          <a:effectLst/>
                          <a:latin typeface="Times New Roman" panose="02020603050405020304" pitchFamily="18" charset="0"/>
                          <a:cs typeface="Times New Roman" panose="02020603050405020304" pitchFamily="18" charset="0"/>
                        </a:rPr>
                        <a:t>Tiếng</a:t>
                      </a:r>
                      <a:endParaRPr lang="en-US" sz="18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1</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2</a:t>
                      </a:r>
                    </a:p>
                  </a:txBody>
                  <a:tcPr marL="68580" marR="68580" marT="0" marB="0"/>
                </a:tc>
                <a:tc>
                  <a:txBody>
                    <a:bodyPr/>
                    <a:lstStyle/>
                    <a:p>
                      <a:pPr algn="ctr">
                        <a:spcBef>
                          <a:spcPts val="600"/>
                        </a:spcBef>
                      </a:pPr>
                      <a:r>
                        <a:rPr lang="en-US" sz="2000">
                          <a:effectLst/>
                          <a:latin typeface="Times New Roman" panose="02020603050405020304" pitchFamily="18" charset="0"/>
                          <a:cs typeface="Times New Roman" panose="02020603050405020304" pitchFamily="18" charset="0"/>
                        </a:rPr>
                        <a:t>3</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4</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5</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6</a:t>
                      </a:r>
                    </a:p>
                  </a:txBody>
                  <a:tcPr marL="68580" marR="68580" marT="0" marB="0"/>
                </a:tc>
                <a:tc>
                  <a:txBody>
                    <a:bodyPr/>
                    <a:lstStyle/>
                    <a:p>
                      <a:pPr algn="ctr">
                        <a:spcBef>
                          <a:spcPts val="600"/>
                        </a:spcBef>
                      </a:pPr>
                      <a:r>
                        <a:rPr lang="en-US" sz="2000">
                          <a:effectLst/>
                          <a:latin typeface="Times New Roman" panose="02020603050405020304" pitchFamily="18" charset="0"/>
                          <a:cs typeface="Times New Roman" panose="02020603050405020304" pitchFamily="18" charset="0"/>
                        </a:rPr>
                        <a:t>7</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8</a:t>
                      </a:r>
                    </a:p>
                  </a:txBody>
                  <a:tcPr marL="68580" marR="68580" marT="0" marB="0"/>
                </a:tc>
                <a:extLst>
                  <a:ext uri="{0D108BD9-81ED-4DB2-BD59-A6C34878D82A}">
                    <a16:rowId xmlns:a16="http://schemas.microsoft.com/office/drawing/2014/main" xmlns="" val="3269374559"/>
                  </a:ext>
                </a:extLst>
              </a:tr>
              <a:tr h="1071614">
                <a:tc>
                  <a:txBody>
                    <a:bodyPr/>
                    <a:lstStyle/>
                    <a:p>
                      <a:pPr>
                        <a:spcBef>
                          <a:spcPts val="600"/>
                        </a:spcBef>
                      </a:pPr>
                      <a:r>
                        <a:rPr lang="en-US" sz="2000" dirty="0" err="1">
                          <a:effectLst/>
                          <a:latin typeface="Times New Roman" panose="02020603050405020304" pitchFamily="18" charset="0"/>
                          <a:cs typeface="Times New Roman" panose="02020603050405020304" pitchFamily="18" charset="0"/>
                        </a:rPr>
                        <a:t>Dòng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lục</a:t>
                      </a:r>
                      <a:endParaRPr lang="en-US" sz="20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B</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a:spcBef>
                          <a:spcPts val="600"/>
                        </a:spcBef>
                      </a:pPr>
                      <a:r>
                        <a:rPr lang="en-US" sz="2000">
                          <a:effectLst/>
                          <a:latin typeface="Times New Roman" panose="02020603050405020304" pitchFamily="18" charset="0"/>
                          <a:cs typeface="Times New Roman" panose="02020603050405020304" pitchFamily="18" charset="0"/>
                        </a:rPr>
                        <a:t>T</a:t>
                      </a:r>
                    </a:p>
                  </a:txBody>
                  <a:tcPr marL="68580" marR="68580" marT="0" marB="0"/>
                </a:tc>
                <a:tc>
                  <a:txBody>
                    <a:bodyPr/>
                    <a:lstStyle/>
                    <a:p>
                      <a:pPr algn="ctr">
                        <a:spcBef>
                          <a:spcPts val="600"/>
                        </a:spcBef>
                      </a:pPr>
                      <a:r>
                        <a:rPr lang="en-US" sz="200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BV</a:t>
                      </a:r>
                    </a:p>
                  </a:txBody>
                  <a:tcPr marL="68580" marR="68580" marT="0" marB="0"/>
                </a:tc>
                <a:tc>
                  <a:txBody>
                    <a:bodyPr/>
                    <a:lstStyle/>
                    <a:p>
                      <a:pPr algn="ctr">
                        <a:spcBef>
                          <a:spcPts val="600"/>
                        </a:spcBef>
                      </a:pPr>
                      <a:r>
                        <a:rPr lang="en-US" sz="2000">
                          <a:effectLst/>
                          <a:latin typeface="Times New Roman" panose="02020603050405020304" pitchFamily="18" charset="0"/>
                          <a:cs typeface="Times New Roman" panose="02020603050405020304" pitchFamily="18" charset="0"/>
                        </a:rPr>
                        <a:t> </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xmlns="" val="3574754942"/>
                  </a:ext>
                </a:extLst>
              </a:tr>
              <a:tr h="1071614">
                <a:tc>
                  <a:txBody>
                    <a:bodyPr/>
                    <a:lstStyle/>
                    <a:p>
                      <a:pPr>
                        <a:spcBef>
                          <a:spcPts val="600"/>
                        </a:spcBef>
                      </a:pPr>
                      <a:r>
                        <a:rPr lang="en-US" sz="2000" dirty="0" err="1">
                          <a:effectLst/>
                          <a:latin typeface="Times New Roman" panose="02020603050405020304" pitchFamily="18" charset="0"/>
                          <a:cs typeface="Times New Roman" panose="02020603050405020304" pitchFamily="18" charset="0"/>
                        </a:rPr>
                        <a:t>Dòng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bát</a:t>
                      </a:r>
                      <a:endParaRPr lang="en-US" sz="20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pPr>
                      <a:r>
                        <a:rPr lang="en-US" sz="200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B</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T</a:t>
                      </a:r>
                    </a:p>
                  </a:txBody>
                  <a:tcPr marL="68580" marR="68580" marT="0" marB="0"/>
                </a:tc>
                <a:tc>
                  <a:txBody>
                    <a:bodyPr/>
                    <a:lstStyle/>
                    <a:p>
                      <a:pPr algn="ctr">
                        <a:spcBef>
                          <a:spcPts val="600"/>
                        </a:spcBef>
                      </a:pPr>
                      <a:r>
                        <a:rPr lang="en-US" sz="200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BV</a:t>
                      </a:r>
                    </a:p>
                  </a:txBody>
                  <a:tcPr marL="68580" marR="68580" marT="0" marB="0"/>
                </a:tc>
                <a:tc>
                  <a:txBody>
                    <a:bodyPr/>
                    <a:lstStyle/>
                    <a:p>
                      <a:pPr algn="ctr">
                        <a:spcBef>
                          <a:spcPts val="600"/>
                        </a:spcBef>
                      </a:pPr>
                      <a:r>
                        <a:rPr lang="en-US" sz="200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B</a:t>
                      </a:r>
                    </a:p>
                  </a:txBody>
                  <a:tcPr marL="68580" marR="68580" marT="0" marB="0"/>
                </a:tc>
                <a:extLst>
                  <a:ext uri="{0D108BD9-81ED-4DB2-BD59-A6C34878D82A}">
                    <a16:rowId xmlns:a16="http://schemas.microsoft.com/office/drawing/2014/main" xmlns="" val="401404556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anim calcmode="lin" valueType="num">
                                      <p:cBhvr>
                                        <p:cTn id="23" dur="2000" fill="hold"/>
                                        <p:tgtEl>
                                          <p:spTgt spid="24"/>
                                        </p:tgtEl>
                                        <p:attrNameLst>
                                          <p:attrName>ppt_x</p:attrName>
                                        </p:attrNameLst>
                                      </p:cBhvr>
                                      <p:tavLst>
                                        <p:tav tm="0">
                                          <p:val>
                                            <p:strVal val="#ppt_x"/>
                                          </p:val>
                                        </p:tav>
                                        <p:tav tm="100000">
                                          <p:val>
                                            <p:strVal val="#ppt_x"/>
                                          </p:val>
                                        </p:tav>
                                      </p:tavLst>
                                    </p:anim>
                                    <p:anim calcmode="lin" valueType="num">
                                      <p:cBhvr>
                                        <p:cTn id="24" dur="2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p:tgtEl>
                                          <p:spTgt spid="25"/>
                                        </p:tgtEl>
                                        <p:attrNameLst>
                                          <p:attrName>ppt_y</p:attrName>
                                        </p:attrNameLst>
                                      </p:cBhvr>
                                      <p:tavLst>
                                        <p:tav tm="0">
                                          <p:val>
                                            <p:strVal val="#ppt_y-#ppt_h*1.125000"/>
                                          </p:val>
                                        </p:tav>
                                        <p:tav tm="100000">
                                          <p:val>
                                            <p:strVal val="#ppt_y"/>
                                          </p:val>
                                        </p:tav>
                                      </p:tavLst>
                                    </p:anim>
                                    <p:animEffect transition="in" filter="wipe(down)">
                                      <p:cBhvr>
                                        <p:cTn id="33" dur="500"/>
                                        <p:tgtEl>
                                          <p:spTgt spid="2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35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4" dur="1000" fill="hold"/>
                                        <p:tgtEl>
                                          <p:spTgt spid="13"/>
                                        </p:tgtEl>
                                        <p:attrNameLst>
                                          <p:attrName>ppt_y</p:attrName>
                                        </p:attrNameLst>
                                      </p:cBhvr>
                                      <p:tavLst>
                                        <p:tav tm="0">
                                          <p:val>
                                            <p:strVal val="#ppt_y"/>
                                          </p:val>
                                        </p:tav>
                                        <p:tav tm="100000">
                                          <p:val>
                                            <p:strVal val="#ppt_y"/>
                                          </p:val>
                                        </p:tav>
                                      </p:tavLst>
                                    </p:anim>
                                    <p:anim calcmode="lin" valueType="num">
                                      <p:cBhvr>
                                        <p:cTn id="45"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6"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0" tmFilter="0,0; .5, 1; 1, 1"/>
                                        <p:tgtEl>
                                          <p:spTgt spid="13"/>
                                        </p:tgtEl>
                                      </p:cBhvr>
                                    </p:animEffect>
                                  </p:childTnLst>
                                </p:cTn>
                              </p:par>
                            </p:childTnLst>
                          </p:cTn>
                        </p:par>
                        <p:par>
                          <p:cTn id="48" fill="hold">
                            <p:stCondLst>
                              <p:cond delay="165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3" grpId="0"/>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180199" y="-131637"/>
            <a:ext cx="8766040" cy="7070967"/>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83" y="2784595"/>
            <a:ext cx="12193526" cy="4154737"/>
          </a:xfrm>
          <a:prstGeom prst="rect">
            <a:avLst/>
          </a:prstGeom>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127" y="3777410"/>
            <a:ext cx="1377305" cy="125776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93167" y="3792394"/>
            <a:ext cx="5562741" cy="1131848"/>
          </a:xfrm>
          <a:prstGeom prst="rect">
            <a:avLst/>
          </a:prstGeom>
        </p:spPr>
        <p:txBody>
          <a:bodyPr wrap="none">
            <a:spAutoFit/>
          </a:bodyPr>
          <a:lstStyle/>
          <a:p>
            <a:pPr algn="ctr"/>
            <a:r>
              <a:rPr lang="en-US" altLang="zh-CN" sz="6755" b="1" dirty="0">
                <a:solidFill>
                  <a:srgbClr val="FF5E74"/>
                </a:solidFill>
                <a:effectLst>
                  <a:glow rad="165100">
                    <a:schemeClr val="bg1"/>
                  </a:glow>
                  <a:outerShdw blurRad="50800" dist="38100" dir="8100000" algn="tr" rotWithShape="0">
                    <a:prstClr val="black">
                      <a:alpha val="40000"/>
                    </a:prstClr>
                  </a:outerShdw>
                </a:effectLst>
                <a:latin typeface="Times New Roman" panose="02020603050405020304" pitchFamily="18" charset="0"/>
                <a:ea typeface="方正稚艺_GBK" pitchFamily="65" charset="-122"/>
                <a:cs typeface="Times New Roman" panose="02020603050405020304" pitchFamily="18" charset="0"/>
              </a:rPr>
              <a:t>THỰC HÀNH</a:t>
            </a:r>
            <a:endParaRPr lang="zh-CN" altLang="en-US" sz="6755" b="1" dirty="0">
              <a:solidFill>
                <a:srgbClr val="FF5E74"/>
              </a:solidFill>
              <a:effectLst>
                <a:glow rad="165100">
                  <a:schemeClr val="bg1"/>
                </a:glow>
                <a:outerShdw blurRad="50800" dist="38100" dir="8100000" algn="tr" rotWithShape="0">
                  <a:prstClr val="black">
                    <a:alpha val="40000"/>
                  </a:prstClr>
                </a:outerShdw>
              </a:effectLst>
              <a:latin typeface="Times New Roman" panose="02020603050405020304" pitchFamily="18" charset="0"/>
              <a:ea typeface="方正稚艺_GBK" pitchFamily="65" charset="-122"/>
              <a:cs typeface="Times New Roman" panose="02020603050405020304" pitchFamily="18" charset="0"/>
            </a:endParaRPr>
          </a:p>
        </p:txBody>
      </p:sp>
      <p:sp>
        <p:nvSpPr>
          <p:cNvPr id="21" name="矩形 20"/>
          <p:cNvSpPr/>
          <p:nvPr/>
        </p:nvSpPr>
        <p:spPr>
          <a:xfrm>
            <a:off x="5530925" y="1972929"/>
            <a:ext cx="1887220" cy="2139315"/>
          </a:xfrm>
          <a:prstGeom prst="rect">
            <a:avLst/>
          </a:prstGeom>
        </p:spPr>
        <p:txBody>
          <a:bodyPr wrap="none">
            <a:spAutoFit/>
          </a:bodyPr>
          <a:lstStyle/>
          <a:p>
            <a:pPr algn="ctr"/>
            <a:r>
              <a:rPr lang="en-US" altLang="zh-CN" sz="13310" b="1" dirty="0">
                <a:solidFill>
                  <a:schemeClr val="accent6">
                    <a:lumMod val="75000"/>
                  </a:schemeClr>
                </a:solidFill>
                <a:effectLst>
                  <a:glow rad="88900">
                    <a:schemeClr val="bg1"/>
                  </a:glow>
                  <a:outerShdw blurRad="50800" dist="38100" dir="8100000" algn="tr" rotWithShape="0">
                    <a:prstClr val="black">
                      <a:alpha val="40000"/>
                    </a:prstClr>
                  </a:outerShdw>
                </a:effectLst>
                <a:latin typeface="Times New Roman" panose="02020603050405020304" pitchFamily="18" charset="0"/>
                <a:ea typeface="方正大标宋简体" panose="02010601030101010101" charset="-122"/>
                <a:cs typeface="Times New Roman" panose="02020603050405020304" pitchFamily="18" charset="0"/>
              </a:rPr>
              <a:t>02</a:t>
            </a:r>
          </a:p>
        </p:txBody>
      </p:sp>
      <p:pic>
        <p:nvPicPr>
          <p:cNvPr id="11"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4687" y="1526866"/>
            <a:ext cx="860657" cy="7859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ppt_x</p:attrName>
                                        </p:attrNameLst>
                                      </p:cBhvr>
                                      <p:tavLst>
                                        <p:tav tm="0">
                                          <p:val>
                                            <p:strVal val="#ppt_x"/>
                                          </p:val>
                                        </p:tav>
                                        <p:tav tm="100000">
                                          <p:val>
                                            <p:strVal val="#ppt_x"/>
                                          </p:val>
                                        </p:tav>
                                      </p:tavLst>
                                    </p:anim>
                                    <p:anim calcmode="lin" valueType="num">
                                      <p:cBhvr>
                                        <p:cTn id="14" dur="2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ppt_x</p:attrName>
                                        </p:attrNameLst>
                                      </p:cBhvr>
                                      <p:tavLst>
                                        <p:tav tm="0">
                                          <p:val>
                                            <p:strVal val="#ppt_x"/>
                                          </p:val>
                                        </p:tav>
                                        <p:tav tm="100000">
                                          <p:val>
                                            <p:strVal val="#ppt_x"/>
                                          </p:val>
                                        </p:tav>
                                      </p:tavLst>
                                    </p:anim>
                                    <p:anim calcmode="lin" valueType="num">
                                      <p:cBhvr>
                                        <p:cTn id="19" dur="2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ppt_x</p:attrName>
                                        </p:attrNameLst>
                                      </p:cBhvr>
                                      <p:tavLst>
                                        <p:tav tm="0">
                                          <p:val>
                                            <p:strVal val="#ppt_x"/>
                                          </p:val>
                                        </p:tav>
                                        <p:tav tm="100000">
                                          <p:val>
                                            <p:strVal val="#ppt_x"/>
                                          </p:val>
                                        </p:tav>
                                      </p:tavLst>
                                    </p:anim>
                                    <p:anim calcmode="lin" valueType="num">
                                      <p:cBhvr>
                                        <p:cTn id="24" dur="2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4350"/>
                            </p:stCondLst>
                            <p:childTnLst>
                              <p:par>
                                <p:cTn id="46" presetID="26" presetClass="emph" presetSubtype="0" fill="hold" grpId="1" nodeType="afterEffect">
                                  <p:stCondLst>
                                    <p:cond delay="0"/>
                                  </p:stCondLst>
                                  <p:childTnLst>
                                    <p:animEffect transition="out" filter="fade">
                                      <p:cBhvr>
                                        <p:cTn id="47" dur="500" tmFilter="0, 0; .2, .5; .8, .5; 1, 0"/>
                                        <p:tgtEl>
                                          <p:spTgt spid="21"/>
                                        </p:tgtEl>
                                      </p:cBhvr>
                                    </p:animEffect>
                                    <p:animScale>
                                      <p:cBhvr>
                                        <p:cTn id="48" dur="250" autoRev="1" fill="hold"/>
                                        <p:tgtEl>
                                          <p:spTgt spid="21"/>
                                        </p:tgtEl>
                                      </p:cBhvr>
                                      <p:by x="105000" y="105000"/>
                                    </p:animScale>
                                  </p:childTnLst>
                                </p:cTn>
                              </p:par>
                              <p:par>
                                <p:cTn id="49" presetID="26" presetClass="emph" presetSubtype="0" fill="hold" grpId="1" nodeType="withEffect">
                                  <p:stCondLst>
                                    <p:cond delay="0"/>
                                  </p:stCondLst>
                                  <p:iterate type="lt">
                                    <p:tmPct val="0"/>
                                  </p:iterate>
                                  <p:childTnLst>
                                    <p:animEffect transition="out" filter="fade">
                                      <p:cBhvr>
                                        <p:cTn id="50" dur="500" tmFilter="0, 0; .2, .5; .8, .5; 1, 0"/>
                                        <p:tgtEl>
                                          <p:spTgt spid="2"/>
                                        </p:tgtEl>
                                      </p:cBhvr>
                                    </p:animEffect>
                                    <p:animScale>
                                      <p:cBhvr>
                                        <p:cTn id="5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绿色中小学生生命安全教育培训课件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938</Words>
  <Application>Microsoft Office PowerPoint</Application>
  <PresentationFormat>Custom</PresentationFormat>
  <Paragraphs>176</Paragraphs>
  <Slides>23</Slides>
  <Notes>23</Notes>
  <HiddenSlides>0</HiddenSlides>
  <MMClips>0</MMClips>
  <ScaleCrop>false</ScaleCrop>
  <HeadingPairs>
    <vt:vector size="6" baseType="variant">
      <vt:variant>
        <vt:lpstr>Theme</vt:lpstr>
      </vt:variant>
      <vt:variant>
        <vt:i4>1</vt:i4>
      </vt:variant>
      <vt:variant>
        <vt:lpstr>Slide Titles</vt:lpstr>
      </vt:variant>
      <vt:variant>
        <vt:i4>23</vt:i4>
      </vt:variant>
      <vt:variant>
        <vt:lpstr>Custom Shows</vt:lpstr>
      </vt:variant>
      <vt:variant>
        <vt:i4>1</vt:i4>
      </vt:variant>
    </vt:vector>
  </HeadingPairs>
  <TitlesOfParts>
    <vt:vector size="25"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绿色中小学生生命安全教育培训课件PPT模板</dc:title>
  <dc:creator>Administrator</dc:creator>
  <cp:lastModifiedBy>Admin</cp:lastModifiedBy>
  <cp:revision>44</cp:revision>
  <dcterms:created xsi:type="dcterms:W3CDTF">2017-10-03T14:23:00Z</dcterms:created>
  <dcterms:modified xsi:type="dcterms:W3CDTF">2025-01-14T07:57:12Z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