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7"/>
  </p:notesMasterIdLst>
  <p:sldIdLst>
    <p:sldId id="333" r:id="rId2"/>
    <p:sldId id="335" r:id="rId3"/>
    <p:sldId id="357" r:id="rId4"/>
    <p:sldId id="334" r:id="rId5"/>
    <p:sldId id="358" r:id="rId6"/>
    <p:sldId id="359" r:id="rId7"/>
    <p:sldId id="360" r:id="rId8"/>
    <p:sldId id="361" r:id="rId9"/>
    <p:sldId id="362" r:id="rId10"/>
    <p:sldId id="383" r:id="rId11"/>
    <p:sldId id="363" r:id="rId12"/>
    <p:sldId id="384" r:id="rId13"/>
    <p:sldId id="364" r:id="rId14"/>
    <p:sldId id="365" r:id="rId15"/>
    <p:sldId id="385" r:id="rId16"/>
    <p:sldId id="386" r:id="rId17"/>
    <p:sldId id="366" r:id="rId18"/>
    <p:sldId id="388" r:id="rId19"/>
    <p:sldId id="367" r:id="rId20"/>
    <p:sldId id="368" r:id="rId21"/>
    <p:sldId id="369" r:id="rId22"/>
    <p:sldId id="370" r:id="rId23"/>
    <p:sldId id="387" r:id="rId24"/>
    <p:sldId id="371" r:id="rId25"/>
    <p:sldId id="372" r:id="rId26"/>
    <p:sldId id="373" r:id="rId27"/>
    <p:sldId id="374" r:id="rId28"/>
    <p:sldId id="375" r:id="rId29"/>
    <p:sldId id="376" r:id="rId30"/>
    <p:sldId id="377" r:id="rId31"/>
    <p:sldId id="378" r:id="rId32"/>
    <p:sldId id="379" r:id="rId33"/>
    <p:sldId id="380" r:id="rId34"/>
    <p:sldId id="381" r:id="rId35"/>
    <p:sldId id="382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FF6600"/>
    <a:srgbClr val="0000FF"/>
    <a:srgbClr val="00FFFF"/>
    <a:srgbClr val="FF0000"/>
    <a:srgbClr val="006600"/>
    <a:srgbClr val="0000CC"/>
    <a:srgbClr val="9C0C24"/>
    <a:srgbClr val="A8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294" autoAdjust="0"/>
    <p:restoredTop sz="95853" autoAdjust="0"/>
  </p:normalViewPr>
  <p:slideViewPr>
    <p:cSldViewPr snapToGrid="0">
      <p:cViewPr varScale="1">
        <p:scale>
          <a:sx n="103" d="100"/>
          <a:sy n="103" d="100"/>
        </p:scale>
        <p:origin x="168" y="3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7BCDB4-68F1-4CF5-B86E-7ECC8F61CF4F}" type="datetimeFigureOut">
              <a:rPr lang="en-US" smtClean="0"/>
              <a:pPr/>
              <a:t>7/21/24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19BF97-CCE8-4556-AECF-D3B0ACA3D1B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2742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03423-AC26-81A6-D911-CC9E4035B7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429A722-DED6-E4C0-713C-06AAA68E7C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A308FB-1498-7B9A-946F-62E1B0251D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7B41-D574-4D99-8733-CDF2B4333776}" type="datetimeFigureOut">
              <a:rPr lang="en-US" smtClean="0"/>
              <a:pPr/>
              <a:t>7/21/24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CFA85-9F4C-191C-F201-193CD17C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AB831E-DA43-063D-18A1-DB90E8D6A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5BB2F-C9CB-4F18-9077-FBA6E68299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9177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6AB99-42D0-CE95-4922-976A7F2DF9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F6EB7F-1B14-FDAC-D9F6-7677633F1B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129353-18A1-E62E-F0E7-0D1DB37C74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7B41-D574-4D99-8733-CDF2B4333776}" type="datetimeFigureOut">
              <a:rPr lang="en-US" smtClean="0"/>
              <a:pPr/>
              <a:t>7/21/24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CFBAF1-8F12-554D-5626-6E222607EE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A51114-B29E-9DB5-1161-02C36CE1D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5BB2F-C9CB-4F18-9077-FBA6E68299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1984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84FAE5C-66BA-BDC3-EED8-AB2E7FDBE5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B6C9E6-16C6-6AEE-AEA6-FD466789C7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68DFEF-F563-6ADA-AE7D-EA7B9CBD9B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7B41-D574-4D99-8733-CDF2B4333776}" type="datetimeFigureOut">
              <a:rPr lang="en-US" smtClean="0"/>
              <a:pPr/>
              <a:t>7/21/24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B8784B-C865-9894-5752-1B48F7CB77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68AD1F-F136-ABB3-FCE9-BBCDA401D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5BB2F-C9CB-4F18-9077-FBA6E68299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3690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E6424F-6FF3-581E-D9F7-CC3699FF31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20A5D7-9373-D28C-F89A-7376169690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FFF51C-A686-C9EF-6705-2D21B90A81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7B41-D574-4D99-8733-CDF2B4333776}" type="datetimeFigureOut">
              <a:rPr lang="en-US" smtClean="0"/>
              <a:pPr/>
              <a:t>7/21/24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0D90C3-869F-C288-4F55-A252885B32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3D1F9-89D8-9F64-B07C-D123DEE881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5BB2F-C9CB-4F18-9077-FBA6E68299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9620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CD1C4D-97AE-9836-D351-8BB2475332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DF857A-248B-AA0A-6ECD-ED130A5EC1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A1E298-89A3-8D15-25E9-03DFDEE533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7B41-D574-4D99-8733-CDF2B4333776}" type="datetimeFigureOut">
              <a:rPr lang="en-US" smtClean="0"/>
              <a:pPr/>
              <a:t>7/21/24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DA0F6F-0B75-E846-009B-1690213FC2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58A3CF-BCE3-2EA9-2FDD-D98673788D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5BB2F-C9CB-4F18-9077-FBA6E68299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5116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1DFA6C-AB45-DD85-3521-91DF4480D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93F6DC-66D1-6A8D-28C7-C530456E1E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A55E59-565D-A0D6-B7A4-34CCB370ED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06D9F4-C35F-E5D4-C980-AF9C8B965E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7B41-D574-4D99-8733-CDF2B4333776}" type="datetimeFigureOut">
              <a:rPr lang="en-US" smtClean="0"/>
              <a:pPr/>
              <a:t>7/21/24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2C7EAD-7C89-6EC3-C7A8-B66DDE2B4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29EFD7-C7BF-5164-3CF1-8FB389B52F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5BB2F-C9CB-4F18-9077-FBA6E68299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0249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678A87-FB49-3DEE-3661-0A34760C73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0BB807-E386-B2CB-7253-C78C9FA983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D7D980-B07A-E27C-2A45-68A39F972A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449F2E8-928C-854C-F944-59D364FCF4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E264C32-CCC0-5C55-C11E-C5BFD0D835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7046D3-876D-4C5B-45C3-7A78EAF146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7B41-D574-4D99-8733-CDF2B4333776}" type="datetimeFigureOut">
              <a:rPr lang="en-US" smtClean="0"/>
              <a:pPr/>
              <a:t>7/21/24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08E8B65-41C0-F8DC-75B1-B3B3144050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EF5E86F-4264-6A88-EF6C-EF2EE1D61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5BB2F-C9CB-4F18-9077-FBA6E68299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430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D6D308-D658-43EC-8619-1829004A63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7C2031-2CC5-7BA1-98FD-2403904DC5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7B41-D574-4D99-8733-CDF2B4333776}" type="datetimeFigureOut">
              <a:rPr lang="en-US" smtClean="0"/>
              <a:pPr/>
              <a:t>7/21/24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9A14F2-E749-902A-31C6-F874B212B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D2D4EB-9FBC-B70F-8618-4A37A97BF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5BB2F-C9CB-4F18-9077-FBA6E68299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639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9F85CE8-8581-2F50-4DAF-FC03F1FDF7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7B41-D574-4D99-8733-CDF2B4333776}" type="datetimeFigureOut">
              <a:rPr lang="en-US" smtClean="0"/>
              <a:pPr/>
              <a:t>7/21/24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7E7FA6-B5DF-8560-6067-2C59387AA6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7ED599-BE0F-70D7-28EE-1D8ED4885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5BB2F-C9CB-4F18-9077-FBA6E68299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4360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182498-553D-A2DB-F771-00B5A2B995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321FBF-EDCB-43AA-0632-84400D0C6E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1847BC-9E53-30FA-0FD6-6BE424C745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C2C796-6882-D4E3-AA7F-532004367F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7B41-D574-4D99-8733-CDF2B4333776}" type="datetimeFigureOut">
              <a:rPr lang="en-US" smtClean="0"/>
              <a:pPr/>
              <a:t>7/21/24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B08152-6956-F4C5-3A69-7CC7C7E2FB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DD2FE6-4227-FD82-4937-8D59EA69B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5BB2F-C9CB-4F18-9077-FBA6E68299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2349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C873F-E510-719F-98AC-3E70D87AE3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FC9E2E2-2AE6-3EBD-A9E4-7ED224ABC87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D2EBDC-61E3-44F2-ABB4-2EB1749927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F2E887-1386-15D9-5ECB-2E2384DFF0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7B41-D574-4D99-8733-CDF2B4333776}" type="datetimeFigureOut">
              <a:rPr lang="en-US" smtClean="0"/>
              <a:pPr/>
              <a:t>7/21/24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D42CEC-AEEF-DFC4-E282-D593A0296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F40693-F29B-CF3B-65FE-11FC48F97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5BB2F-C9CB-4F18-9077-FBA6E68299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3167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DA1EDD5-0880-E869-4D10-C85553C03F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80795F-1B41-82CD-C290-311DBA831F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C86E56-0772-62DB-E800-7629071249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547B41-D574-4D99-8733-CDF2B4333776}" type="datetimeFigureOut">
              <a:rPr lang="en-US" smtClean="0"/>
              <a:pPr/>
              <a:t>7/21/24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B15C0E-FBAF-B2D2-251A-970E2D4CC2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E648B1-B142-9FCA-13B3-C5042150F3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95BB2F-C9CB-4F18-9077-FBA6E68299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290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file:///H:/THT_Chuyen%20de%20Thuc%20hien%20giao%20an%20dien%20tu/GDCD/Yeu%20thuong%20con%20nguoi.ppt#-1,1,Slide 1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2"/>
          <p:cNvSpPr txBox="1">
            <a:spLocks noChangeArrowheads="1"/>
          </p:cNvSpPr>
          <p:nvPr/>
        </p:nvSpPr>
        <p:spPr bwMode="auto">
          <a:xfrm>
            <a:off x="2390658" y="4413719"/>
            <a:ext cx="7377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00FF"/>
                </a:solidFill>
                <a:cs typeface="Times New Roman" pitchFamily="18" charset="0"/>
              </a:rPr>
              <a:t>GIÁO </a:t>
            </a:r>
            <a:endParaRPr lang="vi-VN" b="1" dirty="0">
              <a:solidFill>
                <a:srgbClr val="FF00FF"/>
              </a:solidFill>
              <a:cs typeface="Times New Roman" pitchFamily="18" charset="0"/>
            </a:endParaRPr>
          </a:p>
        </p:txBody>
      </p:sp>
      <p:pic>
        <p:nvPicPr>
          <p:cNvPr id="2051" name="Picture 14" descr="Asian lily">
            <a:hlinkClick r:id="rId2" action="ppaction://hlinkpres?slideindex=1&amp;slidetitle=Slide 1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91251" y="3860427"/>
            <a:ext cx="6400800" cy="2662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6" descr="Buombay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-295556"/>
            <a:ext cx="12192000" cy="798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7" descr="Buombay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5944723"/>
            <a:ext cx="12192000" cy="798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4" name="WordArt 8"/>
          <p:cNvSpPr>
            <a:spLocks noChangeArrowheads="1" noChangeShapeType="1" noTextEdit="1"/>
          </p:cNvSpPr>
          <p:nvPr/>
        </p:nvSpPr>
        <p:spPr bwMode="auto">
          <a:xfrm>
            <a:off x="406400" y="672354"/>
            <a:ext cx="11785600" cy="1657070"/>
          </a:xfrm>
          <a:prstGeom prst="rect">
            <a:avLst/>
          </a:prstGeom>
        </p:spPr>
        <p:txBody>
          <a:bodyPr wrap="none" fromWordArt="1">
            <a:prstTxWarp prst="textWave2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kern="10" dirty="0" err="1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CHÀO</a:t>
            </a:r>
            <a:r>
              <a:rPr lang="en-US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kern="10" dirty="0" err="1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MỪNG</a:t>
            </a:r>
            <a:r>
              <a:rPr lang="en-US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kern="10" dirty="0" err="1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CÁC</a:t>
            </a:r>
            <a:r>
              <a:rPr lang="en-US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kern="10" dirty="0" err="1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EM</a:t>
            </a:r>
            <a:r>
              <a:rPr lang="en-US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kern="10" dirty="0" err="1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HỌC</a:t>
            </a:r>
            <a:r>
              <a:rPr lang="en-US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kern="10" dirty="0" err="1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SINH</a:t>
            </a:r>
            <a:r>
              <a:rPr lang="en-US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</a:p>
          <a:p>
            <a:pPr algn="ctr"/>
            <a:r>
              <a:rPr lang="en-US" kern="10" dirty="0" err="1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ĐẾN</a:t>
            </a:r>
            <a:r>
              <a:rPr lang="en-US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kern="10" dirty="0" err="1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VỚI</a:t>
            </a:r>
            <a:r>
              <a:rPr lang="en-US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kern="10" dirty="0" err="1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BÀI</a:t>
            </a:r>
            <a:r>
              <a:rPr lang="en-US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kern="10" dirty="0" err="1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GIẢNG</a:t>
            </a:r>
            <a:r>
              <a:rPr lang="en-US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kern="10" dirty="0" err="1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ĐIỆN</a:t>
            </a:r>
            <a:r>
              <a:rPr lang="en-US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kern="10" dirty="0" err="1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TỬ</a:t>
            </a:r>
            <a:r>
              <a:rPr lang="en-US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!</a:t>
            </a:r>
          </a:p>
        </p:txBody>
      </p:sp>
      <p:pic>
        <p:nvPicPr>
          <p:cNvPr id="2055" name="Picture 8" descr="hoahong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289621">
            <a:off x="730252" y="4332477"/>
            <a:ext cx="1835149" cy="1983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6" name="WordArt 14"/>
          <p:cNvSpPr>
            <a:spLocks noChangeArrowheads="1" noChangeShapeType="1" noTextEdit="1"/>
          </p:cNvSpPr>
          <p:nvPr/>
        </p:nvSpPr>
        <p:spPr bwMode="auto">
          <a:xfrm>
            <a:off x="3860800" y="2506847"/>
            <a:ext cx="6197600" cy="80682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/>
                <a:cs typeface="Times New Roman"/>
              </a:rPr>
              <a:t>MÔN: KHOA HỌC TỰ </a:t>
            </a:r>
            <a:r>
              <a:rPr lang="en-US" sz="3600" b="1" kern="10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/>
                <a:cs typeface="Times New Roman"/>
              </a:rPr>
              <a:t>NHIÊN</a:t>
            </a:r>
            <a:r>
              <a:rPr lang="en-US" sz="3600" b="1" kern="1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/>
                <a:cs typeface="Times New Roman"/>
              </a:rPr>
              <a:t> 8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406400" y="3591486"/>
            <a:ext cx="10363200" cy="537882"/>
          </a:xfrm>
          <a:prstGeom prst="rect">
            <a:avLst/>
          </a:prstGeom>
        </p:spPr>
        <p:txBody>
          <a:bodyPr>
            <a:normAutofit fontScale="82500" lnSpcReduction="20000"/>
          </a:bodyPr>
          <a:lstStyle/>
          <a:p>
            <a:pPr algn="ctr" eaLnBrk="0" hangingPunct="0">
              <a:defRPr/>
            </a:pPr>
            <a:r>
              <a:rPr lang="en-US" sz="4400" b="1" kern="0" dirty="0">
                <a:solidFill>
                  <a:srgbClr val="0000FF"/>
                </a:solidFill>
                <a:ea typeface="+mj-ea"/>
                <a:cs typeface="Times New Roman" pitchFamily="18" charset="0"/>
              </a:rPr>
              <a:t>BỘ SÁCH CÁNH DIỀU</a:t>
            </a:r>
            <a:endParaRPr lang="en-US" sz="4400" kern="0" dirty="0">
              <a:solidFill>
                <a:srgbClr val="0000FF"/>
              </a:solidFill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B9A85D0-728F-ADAB-9E69-108C2512C3B7}"/>
              </a:ext>
            </a:extLst>
          </p:cNvPr>
          <p:cNvSpPr/>
          <p:nvPr/>
        </p:nvSpPr>
        <p:spPr>
          <a:xfrm>
            <a:off x="390605" y="908767"/>
            <a:ext cx="5316072" cy="517263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68B113E-11EC-B318-0DA8-691FB22BB2F3}"/>
              </a:ext>
            </a:extLst>
          </p:cNvPr>
          <p:cNvSpPr/>
          <p:nvPr/>
        </p:nvSpPr>
        <p:spPr>
          <a:xfrm>
            <a:off x="522785" y="935951"/>
            <a:ext cx="5316072" cy="517263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9BBA0EB-5894-FA5C-7C5F-819049117058}"/>
              </a:ext>
            </a:extLst>
          </p:cNvPr>
          <p:cNvSpPr/>
          <p:nvPr/>
        </p:nvSpPr>
        <p:spPr>
          <a:xfrm>
            <a:off x="6280417" y="1078537"/>
            <a:ext cx="5217459" cy="517263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C501DE6-97EF-6AFA-96DC-E5BFB41B7B27}"/>
              </a:ext>
            </a:extLst>
          </p:cNvPr>
          <p:cNvSpPr/>
          <p:nvPr/>
        </p:nvSpPr>
        <p:spPr>
          <a:xfrm>
            <a:off x="6444588" y="1135548"/>
            <a:ext cx="5217459" cy="517263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76E8E65-1406-483A-650E-DDCFD92DAB10}"/>
              </a:ext>
            </a:extLst>
          </p:cNvPr>
          <p:cNvSpPr txBox="1"/>
          <p:nvPr/>
        </p:nvSpPr>
        <p:spPr>
          <a:xfrm>
            <a:off x="633696" y="2220688"/>
            <a:ext cx="905435" cy="230832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Dựa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endParaRPr lang="en-US" sz="2400" dirty="0">
              <a:solidFill>
                <a:srgbClr val="FF0000"/>
              </a:solidFill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AAD1172-E624-BB31-2C0C-1C1BDE08BE5A}"/>
              </a:ext>
            </a:extLst>
          </p:cNvPr>
          <p:cNvCxnSpPr>
            <a:cxnSpLocks/>
          </p:cNvCxnSpPr>
          <p:nvPr/>
        </p:nvCxnSpPr>
        <p:spPr>
          <a:xfrm flipV="1">
            <a:off x="1529123" y="1967524"/>
            <a:ext cx="448236" cy="16298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74EE1D7-C3CE-1F8F-0ABB-A4BB79BA9262}"/>
              </a:ext>
            </a:extLst>
          </p:cNvPr>
          <p:cNvCxnSpPr>
            <a:cxnSpLocks/>
          </p:cNvCxnSpPr>
          <p:nvPr/>
        </p:nvCxnSpPr>
        <p:spPr>
          <a:xfrm>
            <a:off x="1529122" y="3597341"/>
            <a:ext cx="519955" cy="16587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34940550-40E5-718F-788F-C6D483F93B9E}"/>
                  </a:ext>
                </a:extLst>
              </p:cNvPr>
              <p:cNvSpPr txBox="1"/>
              <p:nvPr/>
            </p:nvSpPr>
            <p:spPr>
              <a:xfrm>
                <a:off x="779063" y="1209477"/>
                <a:ext cx="4723882" cy="500330"/>
              </a:xfrm>
              <a:prstGeom prst="rect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marL="0" marR="0" indent="45720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Kim </a:t>
                </a:r>
                <a:r>
                  <a:rPr lang="en-US" sz="18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loại</a:t>
                </a:r>
                <a:r>
                  <a:rPr lang="en-US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 + </a:t>
                </a:r>
                <a:r>
                  <a:rPr lang="en-US" sz="18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Khí</a:t>
                </a:r>
                <a:r>
                  <a:rPr lang="en-US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Oxygen   </a:t>
                </a:r>
                <a14:m>
                  <m:oMath xmlns:m="http://schemas.openxmlformats.org/officeDocument/2006/math">
                    <m:box>
                      <m:boxPr>
                        <m:ctrlPr>
                          <a:rPr lang="en-US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boxPr>
                      <m:e>
                        <m:groupChr>
                          <m:groupChrPr>
                            <m:chr m:val="→"/>
                            <m:vertJc m:val="bot"/>
                            <m:ctrlP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groupChrPr>
                          <m:e>
                            <m:sSup>
                              <m:sSupPr>
                                <m:ctrlPr>
                                  <a:rPr lang="en-US" sz="18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8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𝑡</m:t>
                                </m:r>
                              </m:e>
                              <m:sup>
                                <m:r>
                                  <a:rPr lang="en-US" sz="18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0</m:t>
                                </m:r>
                              </m:sup>
                            </m:sSup>
                          </m:e>
                        </m:groupChr>
                      </m:e>
                    </m:box>
                  </m:oMath>
                </a14:m>
                <a:r>
                  <a:rPr lang="en-US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18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Oxide </a:t>
                </a:r>
                <a:r>
                  <a:rPr lang="en-US" sz="1800" dirty="0" err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kim</a:t>
                </a:r>
                <a:r>
                  <a:rPr lang="en-US" sz="18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loại</a:t>
                </a:r>
                <a:endParaRPr lang="en-US" sz="1800" dirty="0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34940550-40E5-718F-788F-C6D483F93B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9063" y="1209477"/>
                <a:ext cx="4723882" cy="500330"/>
              </a:xfrm>
              <a:prstGeom prst="rect">
                <a:avLst/>
              </a:prstGeom>
              <a:blipFill>
                <a:blip r:embed="rId2"/>
                <a:stretch>
                  <a:fillRect b="-164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51BB4345-550F-9F15-9FC3-6F35F18D1F57}"/>
                  </a:ext>
                </a:extLst>
              </p:cNvPr>
              <p:cNvSpPr txBox="1"/>
              <p:nvPr/>
            </p:nvSpPr>
            <p:spPr>
              <a:xfrm>
                <a:off x="1556850" y="2313429"/>
                <a:ext cx="6751674" cy="500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indent="457200" algn="just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 b="1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Ba   +   O</a:t>
                </a:r>
                <a:r>
                  <a:rPr lang="en-US" sz="1800" b="1" baseline="-25000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2</a:t>
                </a:r>
                <a:r>
                  <a:rPr lang="en-US" sz="1800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box>
                      <m:boxPr>
                        <m:ctrlPr>
                          <a:rPr lang="en-US" sz="1800" i="1">
                            <a:solidFill>
                              <a:srgbClr val="0070C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boxPr>
                      <m:e>
                        <m:groupChr>
                          <m:groupChrPr>
                            <m:chr m:val="→"/>
                            <m:vertJc m:val="bot"/>
                            <m:ctrlPr>
                              <a:rPr lang="en-US" sz="1800" i="1">
                                <a:solidFill>
                                  <a:srgbClr val="0070C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groupChrPr>
                          <m:e>
                            <m:sSup>
                              <m:sSupPr>
                                <m:ctrlPr>
                                  <a:rPr lang="en-US" sz="1800" i="1">
                                    <a:solidFill>
                                      <a:srgbClr val="0070C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800" i="1">
                                    <a:solidFill>
                                      <a:srgbClr val="0070C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𝑡</m:t>
                                </m:r>
                              </m:e>
                              <m:sup>
                                <m:r>
                                  <a:rPr lang="en-US" sz="1800" i="1">
                                    <a:solidFill>
                                      <a:srgbClr val="0070C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0</m:t>
                                </m:r>
                              </m:sup>
                            </m:sSup>
                          </m:e>
                        </m:groupChr>
                      </m:e>
                    </m:box>
                  </m:oMath>
                </a14:m>
                <a:r>
                  <a:rPr lang="en-US" sz="1800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  </a:t>
                </a:r>
                <a:r>
                  <a:rPr lang="en-US" sz="1800" b="1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1800" b="1" dirty="0" err="1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BaO</a:t>
                </a:r>
                <a:endParaRPr lang="en-US" sz="1800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51BB4345-550F-9F15-9FC3-6F35F18D1F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6850" y="2313429"/>
                <a:ext cx="6751674" cy="500330"/>
              </a:xfrm>
              <a:prstGeom prst="rect">
                <a:avLst/>
              </a:prstGeom>
              <a:blipFill>
                <a:blip r:embed="rId3"/>
                <a:stretch>
                  <a:fillRect b="-180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815CE15D-4245-989E-3CAC-419651CC3631}"/>
                  </a:ext>
                </a:extLst>
              </p:cNvPr>
              <p:cNvSpPr txBox="1"/>
              <p:nvPr/>
            </p:nvSpPr>
            <p:spPr>
              <a:xfrm>
                <a:off x="1618770" y="2647522"/>
                <a:ext cx="6751674" cy="500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indent="457200" algn="just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 b="1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Cu +   O</a:t>
                </a:r>
                <a:r>
                  <a:rPr lang="en-US" sz="1800" b="1" baseline="-25000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2</a:t>
                </a:r>
                <a:r>
                  <a:rPr lang="en-US" sz="1800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box>
                      <m:boxPr>
                        <m:ctrlPr>
                          <a:rPr lang="en-US" sz="1800" i="1">
                            <a:solidFill>
                              <a:srgbClr val="0070C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boxPr>
                      <m:e>
                        <m:groupChr>
                          <m:groupChrPr>
                            <m:chr m:val="→"/>
                            <m:vertJc m:val="bot"/>
                            <m:ctrlPr>
                              <a:rPr lang="en-US" sz="1800" i="1">
                                <a:solidFill>
                                  <a:srgbClr val="0070C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groupChrPr>
                          <m:e>
                            <m:sSup>
                              <m:sSupPr>
                                <m:ctrlPr>
                                  <a:rPr lang="en-US" sz="1800" i="1">
                                    <a:solidFill>
                                      <a:srgbClr val="0070C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800" i="1">
                                    <a:solidFill>
                                      <a:srgbClr val="0070C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𝑡</m:t>
                                </m:r>
                              </m:e>
                              <m:sup>
                                <m:r>
                                  <a:rPr lang="en-US" sz="1800" i="1">
                                    <a:solidFill>
                                      <a:srgbClr val="0070C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0</m:t>
                                </m:r>
                              </m:sup>
                            </m:sSup>
                          </m:e>
                        </m:groupChr>
                      </m:e>
                    </m:box>
                  </m:oMath>
                </a14:m>
                <a:r>
                  <a:rPr lang="en-US" sz="1800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  </a:t>
                </a:r>
                <a:r>
                  <a:rPr lang="en-US" sz="1800" b="1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b="1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Cu</a:t>
                </a:r>
                <a:r>
                  <a:rPr lang="en-US" sz="1800" b="1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O</a:t>
                </a:r>
                <a:endParaRPr lang="en-US" sz="1800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815CE15D-4245-989E-3CAC-419651CC36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8770" y="2647522"/>
                <a:ext cx="6751674" cy="500330"/>
              </a:xfrm>
              <a:prstGeom prst="rect">
                <a:avLst/>
              </a:prstGeom>
              <a:blipFill>
                <a:blip r:embed="rId4"/>
                <a:stretch>
                  <a:fillRect b="-195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TextBox 27">
            <a:extLst>
              <a:ext uri="{FF2B5EF4-FFF2-40B4-BE49-F238E27FC236}">
                <a16:creationId xmlns:a16="http://schemas.microsoft.com/office/drawing/2014/main" id="{944A5950-D6AE-E803-FCF9-8B7E0BD1980C}"/>
              </a:ext>
            </a:extLst>
          </p:cNvPr>
          <p:cNvSpPr txBox="1"/>
          <p:nvPr/>
        </p:nvSpPr>
        <p:spPr>
          <a:xfrm>
            <a:off x="2595200" y="1831185"/>
            <a:ext cx="67516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VD: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BaO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CuO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4CD9AA8F-C5CF-2A53-A9B8-3581979F5F82}"/>
                  </a:ext>
                </a:extLst>
              </p:cNvPr>
              <p:cNvSpPr txBox="1"/>
              <p:nvPr/>
            </p:nvSpPr>
            <p:spPr>
              <a:xfrm>
                <a:off x="725610" y="5298413"/>
                <a:ext cx="4830788" cy="500330"/>
              </a:xfrm>
              <a:prstGeom prst="rect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marL="0" marR="0" indent="457200" algn="just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Phi </a:t>
                </a:r>
                <a:r>
                  <a:rPr lang="en-US" sz="18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kim</a:t>
                </a:r>
                <a:r>
                  <a:rPr lang="en-US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  +   </a:t>
                </a:r>
                <a:r>
                  <a:rPr lang="en-US" sz="18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Khí</a:t>
                </a:r>
                <a:r>
                  <a:rPr lang="en-US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Oxygen   </a:t>
                </a:r>
                <a14:m>
                  <m:oMath xmlns:m="http://schemas.openxmlformats.org/officeDocument/2006/math">
                    <m:box>
                      <m:boxPr>
                        <m:ctrlPr>
                          <a:rPr lang="en-US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boxPr>
                      <m:e>
                        <m:groupChr>
                          <m:groupChrPr>
                            <m:chr m:val="→"/>
                            <m:vertJc m:val="bot"/>
                            <m:ctrlP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groupChrPr>
                          <m:e>
                            <m:sSup>
                              <m:sSupPr>
                                <m:ctrlPr>
                                  <a:rPr lang="en-US" sz="18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8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𝑡</m:t>
                                </m:r>
                              </m:e>
                              <m:sup>
                                <m:r>
                                  <a:rPr lang="en-US" sz="18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0</m:t>
                                </m:r>
                              </m:sup>
                            </m:sSup>
                          </m:e>
                        </m:groupChr>
                      </m:e>
                    </m:box>
                  </m:oMath>
                </a14:m>
                <a:r>
                  <a:rPr lang="en-US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1800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Oxide Phi </a:t>
                </a:r>
                <a:r>
                  <a:rPr lang="en-US" sz="1800" dirty="0" err="1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kim</a:t>
                </a:r>
                <a:endParaRPr lang="en-US" sz="18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4CD9AA8F-C5CF-2A53-A9B8-3581979F5F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610" y="5298413"/>
                <a:ext cx="4830788" cy="500330"/>
              </a:xfrm>
              <a:prstGeom prst="rect">
                <a:avLst/>
              </a:prstGeom>
              <a:blipFill>
                <a:blip r:embed="rId5"/>
                <a:stretch>
                  <a:fillRect b="-164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24" name="TextBox 1023">
                <a:extLst>
                  <a:ext uri="{FF2B5EF4-FFF2-40B4-BE49-F238E27FC236}">
                    <a16:creationId xmlns:a16="http://schemas.microsoft.com/office/drawing/2014/main" id="{24B56EB5-90E7-1CC8-29BB-22EEAF61B903}"/>
                  </a:ext>
                </a:extLst>
              </p:cNvPr>
              <p:cNvSpPr txBox="1"/>
              <p:nvPr/>
            </p:nvSpPr>
            <p:spPr>
              <a:xfrm>
                <a:off x="1890109" y="4164544"/>
                <a:ext cx="6751674" cy="500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indent="457200" algn="just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 b="1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   +   O</a:t>
                </a:r>
                <a:r>
                  <a:rPr lang="en-US" sz="1800" b="1" baseline="-25000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2</a:t>
                </a:r>
                <a:r>
                  <a:rPr lang="en-US" sz="1800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box>
                      <m:boxPr>
                        <m:ctrlPr>
                          <a:rPr lang="en-US" sz="1800" i="1">
                            <a:solidFill>
                              <a:srgbClr val="0070C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boxPr>
                      <m:e>
                        <m:groupChr>
                          <m:groupChrPr>
                            <m:chr m:val="→"/>
                            <m:vertJc m:val="bot"/>
                            <m:ctrlPr>
                              <a:rPr lang="en-US" sz="1800" i="1">
                                <a:solidFill>
                                  <a:srgbClr val="0070C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groupChrPr>
                          <m:e>
                            <m:sSup>
                              <m:sSupPr>
                                <m:ctrlPr>
                                  <a:rPr lang="en-US" sz="1800" i="1">
                                    <a:solidFill>
                                      <a:srgbClr val="0070C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800" i="1">
                                    <a:solidFill>
                                      <a:srgbClr val="0070C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𝑡</m:t>
                                </m:r>
                              </m:e>
                              <m:sup>
                                <m:r>
                                  <a:rPr lang="en-US" sz="1800" i="1">
                                    <a:solidFill>
                                      <a:srgbClr val="0070C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0</m:t>
                                </m:r>
                              </m:sup>
                            </m:sSup>
                          </m:e>
                        </m:groupChr>
                      </m:e>
                    </m:box>
                  </m:oMath>
                </a14:m>
                <a:r>
                  <a:rPr lang="en-US" sz="1800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  </a:t>
                </a:r>
                <a:r>
                  <a:rPr lang="en-US" sz="1800" b="1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CO</a:t>
                </a:r>
                <a:r>
                  <a:rPr lang="en-US" sz="1800" b="1" baseline="-25000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2</a:t>
                </a:r>
                <a:endParaRPr lang="en-US" sz="1800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24" name="TextBox 1023">
                <a:extLst>
                  <a:ext uri="{FF2B5EF4-FFF2-40B4-BE49-F238E27FC236}">
                    <a16:creationId xmlns:a16="http://schemas.microsoft.com/office/drawing/2014/main" id="{24B56EB5-90E7-1CC8-29BB-22EEAF61B9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0109" y="4164544"/>
                <a:ext cx="6751674" cy="500330"/>
              </a:xfrm>
              <a:prstGeom prst="rect">
                <a:avLst/>
              </a:prstGeom>
              <a:blipFill>
                <a:blip r:embed="rId6"/>
                <a:stretch>
                  <a:fillRect b="-195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25" name="TextBox 1024">
                <a:extLst>
                  <a:ext uri="{FF2B5EF4-FFF2-40B4-BE49-F238E27FC236}">
                    <a16:creationId xmlns:a16="http://schemas.microsoft.com/office/drawing/2014/main" id="{44F7969D-5A12-1302-C2B7-9E11B9C83560}"/>
                  </a:ext>
                </a:extLst>
              </p:cNvPr>
              <p:cNvSpPr txBox="1"/>
              <p:nvPr/>
            </p:nvSpPr>
            <p:spPr>
              <a:xfrm>
                <a:off x="1818392" y="3721866"/>
                <a:ext cx="6751674" cy="500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indent="457200" algn="just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 b="1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S+   O</a:t>
                </a:r>
                <a:r>
                  <a:rPr lang="en-US" sz="1800" b="1" baseline="-25000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2</a:t>
                </a:r>
                <a:r>
                  <a:rPr lang="en-US" sz="1800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box>
                      <m:boxPr>
                        <m:ctrlPr>
                          <a:rPr lang="en-US" sz="1800" i="1">
                            <a:solidFill>
                              <a:srgbClr val="0070C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boxPr>
                      <m:e>
                        <m:groupChr>
                          <m:groupChrPr>
                            <m:chr m:val="→"/>
                            <m:vertJc m:val="bot"/>
                            <m:ctrlPr>
                              <a:rPr lang="en-US" sz="1800" i="1">
                                <a:solidFill>
                                  <a:srgbClr val="0070C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groupChrPr>
                          <m:e>
                            <m:sSup>
                              <m:sSupPr>
                                <m:ctrlPr>
                                  <a:rPr lang="en-US" sz="1800" i="1">
                                    <a:solidFill>
                                      <a:srgbClr val="0070C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800" i="1">
                                    <a:solidFill>
                                      <a:srgbClr val="0070C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𝑡</m:t>
                                </m:r>
                              </m:e>
                              <m:sup>
                                <m:r>
                                  <a:rPr lang="en-US" sz="1800" i="1">
                                    <a:solidFill>
                                      <a:srgbClr val="0070C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0</m:t>
                                </m:r>
                              </m:sup>
                            </m:sSup>
                          </m:e>
                        </m:groupChr>
                      </m:e>
                    </m:box>
                  </m:oMath>
                </a14:m>
                <a:r>
                  <a:rPr lang="en-US" sz="1800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  </a:t>
                </a:r>
                <a:r>
                  <a:rPr lang="en-US" sz="1800" b="1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b="1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S</a:t>
                </a:r>
                <a:r>
                  <a:rPr lang="en-US" sz="1800" b="1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O</a:t>
                </a:r>
                <a:r>
                  <a:rPr lang="en-US" sz="1800" b="1" baseline="-25000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2</a:t>
                </a:r>
                <a:endParaRPr lang="en-US" sz="1800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25" name="TextBox 1024">
                <a:extLst>
                  <a:ext uri="{FF2B5EF4-FFF2-40B4-BE49-F238E27FC236}">
                    <a16:creationId xmlns:a16="http://schemas.microsoft.com/office/drawing/2014/main" id="{44F7969D-5A12-1302-C2B7-9E11B9C835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8392" y="3721866"/>
                <a:ext cx="6751674" cy="500330"/>
              </a:xfrm>
              <a:prstGeom prst="rect">
                <a:avLst/>
              </a:prstGeom>
              <a:blipFill>
                <a:blip r:embed="rId7"/>
                <a:stretch>
                  <a:fillRect b="-195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29" name="TextBox 1028">
            <a:extLst>
              <a:ext uri="{FF2B5EF4-FFF2-40B4-BE49-F238E27FC236}">
                <a16:creationId xmlns:a16="http://schemas.microsoft.com/office/drawing/2014/main" id="{5477CBB8-CB33-52CC-3182-01E8A731CC88}"/>
              </a:ext>
            </a:extLst>
          </p:cNvPr>
          <p:cNvSpPr txBox="1"/>
          <p:nvPr/>
        </p:nvSpPr>
        <p:spPr>
          <a:xfrm>
            <a:off x="6608879" y="2403301"/>
            <a:ext cx="706491" cy="230832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ựa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endParaRPr lang="en-US" sz="2400" dirty="0">
              <a:solidFill>
                <a:srgbClr val="FF0000"/>
              </a:solidFill>
            </a:endParaRPr>
          </a:p>
        </p:txBody>
      </p:sp>
      <p:cxnSp>
        <p:nvCxnSpPr>
          <p:cNvPr id="1030" name="Straight Arrow Connector 1029">
            <a:extLst>
              <a:ext uri="{FF2B5EF4-FFF2-40B4-BE49-F238E27FC236}">
                <a16:creationId xmlns:a16="http://schemas.microsoft.com/office/drawing/2014/main" id="{4211E5C9-B286-5DD0-93A7-DE9B0427F586}"/>
              </a:ext>
            </a:extLst>
          </p:cNvPr>
          <p:cNvCxnSpPr>
            <a:cxnSpLocks/>
          </p:cNvCxnSpPr>
          <p:nvPr/>
        </p:nvCxnSpPr>
        <p:spPr>
          <a:xfrm flipV="1">
            <a:off x="7380499" y="1810087"/>
            <a:ext cx="699816" cy="18446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1" name="Straight Arrow Connector 1030">
            <a:extLst>
              <a:ext uri="{FF2B5EF4-FFF2-40B4-BE49-F238E27FC236}">
                <a16:creationId xmlns:a16="http://schemas.microsoft.com/office/drawing/2014/main" id="{2ADDC207-F17A-A743-C6C7-2D72B6C82804}"/>
              </a:ext>
            </a:extLst>
          </p:cNvPr>
          <p:cNvCxnSpPr>
            <a:cxnSpLocks/>
          </p:cNvCxnSpPr>
          <p:nvPr/>
        </p:nvCxnSpPr>
        <p:spPr>
          <a:xfrm>
            <a:off x="7380498" y="3654767"/>
            <a:ext cx="880941" cy="19590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2" name="Straight Arrow Connector 1031">
            <a:extLst>
              <a:ext uri="{FF2B5EF4-FFF2-40B4-BE49-F238E27FC236}">
                <a16:creationId xmlns:a16="http://schemas.microsoft.com/office/drawing/2014/main" id="{08615E99-AA6B-FE96-0D73-6523556A7E5C}"/>
              </a:ext>
            </a:extLst>
          </p:cNvPr>
          <p:cNvCxnSpPr>
            <a:cxnSpLocks/>
          </p:cNvCxnSpPr>
          <p:nvPr/>
        </p:nvCxnSpPr>
        <p:spPr>
          <a:xfrm flipV="1">
            <a:off x="7413333" y="3280721"/>
            <a:ext cx="825088" cy="3447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3" name="Straight Arrow Connector 1032">
            <a:extLst>
              <a:ext uri="{FF2B5EF4-FFF2-40B4-BE49-F238E27FC236}">
                <a16:creationId xmlns:a16="http://schemas.microsoft.com/office/drawing/2014/main" id="{14C57CC4-8845-0087-CDB4-35520056CEC1}"/>
              </a:ext>
            </a:extLst>
          </p:cNvPr>
          <p:cNvCxnSpPr>
            <a:cxnSpLocks/>
          </p:cNvCxnSpPr>
          <p:nvPr/>
        </p:nvCxnSpPr>
        <p:spPr>
          <a:xfrm>
            <a:off x="7365172" y="3618607"/>
            <a:ext cx="1005272" cy="9104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5" name="TextBox 1044">
            <a:extLst>
              <a:ext uri="{FF2B5EF4-FFF2-40B4-BE49-F238E27FC236}">
                <a16:creationId xmlns:a16="http://schemas.microsoft.com/office/drawing/2014/main" id="{F6929584-C712-71EF-414F-43EDA4924060}"/>
              </a:ext>
            </a:extLst>
          </p:cNvPr>
          <p:cNvSpPr txBox="1"/>
          <p:nvPr/>
        </p:nvSpPr>
        <p:spPr>
          <a:xfrm>
            <a:off x="8145444" y="1564210"/>
            <a:ext cx="1266559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Oxide base</a:t>
            </a:r>
            <a:endParaRPr lang="en-US" dirty="0"/>
          </a:p>
        </p:txBody>
      </p:sp>
      <p:sp>
        <p:nvSpPr>
          <p:cNvPr id="1046" name="TextBox 1045">
            <a:extLst>
              <a:ext uri="{FF2B5EF4-FFF2-40B4-BE49-F238E27FC236}">
                <a16:creationId xmlns:a16="http://schemas.microsoft.com/office/drawing/2014/main" id="{805B358D-8933-B3CB-100C-00F65320B447}"/>
              </a:ext>
            </a:extLst>
          </p:cNvPr>
          <p:cNvSpPr txBox="1"/>
          <p:nvPr/>
        </p:nvSpPr>
        <p:spPr>
          <a:xfrm>
            <a:off x="8276241" y="3073884"/>
            <a:ext cx="1191032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O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xide acid</a:t>
            </a:r>
            <a:endParaRPr lang="en-US" dirty="0"/>
          </a:p>
        </p:txBody>
      </p:sp>
      <p:sp>
        <p:nvSpPr>
          <p:cNvPr id="1047" name="TextBox 1046">
            <a:extLst>
              <a:ext uri="{FF2B5EF4-FFF2-40B4-BE49-F238E27FC236}">
                <a16:creationId xmlns:a16="http://schemas.microsoft.com/office/drawing/2014/main" id="{AFBFF264-62AD-B48A-616B-E8183995AB17}"/>
              </a:ext>
            </a:extLst>
          </p:cNvPr>
          <p:cNvSpPr txBox="1"/>
          <p:nvPr/>
        </p:nvSpPr>
        <p:spPr>
          <a:xfrm>
            <a:off x="8370444" y="4275056"/>
            <a:ext cx="1891156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O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xide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dirty="0"/>
          </a:p>
        </p:txBody>
      </p:sp>
      <p:sp>
        <p:nvSpPr>
          <p:cNvPr id="1048" name="TextBox 1047">
            <a:extLst>
              <a:ext uri="{FF2B5EF4-FFF2-40B4-BE49-F238E27FC236}">
                <a16:creationId xmlns:a16="http://schemas.microsoft.com/office/drawing/2014/main" id="{28EBADC9-5A71-6BB5-0E44-A9BCF86A807F}"/>
              </a:ext>
            </a:extLst>
          </p:cNvPr>
          <p:cNvSpPr txBox="1"/>
          <p:nvPr/>
        </p:nvSpPr>
        <p:spPr>
          <a:xfrm>
            <a:off x="8370444" y="5365564"/>
            <a:ext cx="1891156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O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xide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lưỡng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dirty="0"/>
          </a:p>
        </p:txBody>
      </p:sp>
      <p:sp>
        <p:nvSpPr>
          <p:cNvPr id="1049" name="TextBox 1048">
            <a:extLst>
              <a:ext uri="{FF2B5EF4-FFF2-40B4-BE49-F238E27FC236}">
                <a16:creationId xmlns:a16="http://schemas.microsoft.com/office/drawing/2014/main" id="{01B6FBD8-CA1B-920C-5570-F521E56FC567}"/>
              </a:ext>
            </a:extLst>
          </p:cNvPr>
          <p:cNvSpPr txBox="1"/>
          <p:nvPr/>
        </p:nvSpPr>
        <p:spPr>
          <a:xfrm>
            <a:off x="8100850" y="2033971"/>
            <a:ext cx="67516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VD: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BaO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CuO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dirty="0"/>
          </a:p>
        </p:txBody>
      </p:sp>
      <p:sp>
        <p:nvSpPr>
          <p:cNvPr id="1050" name="TextBox 1049">
            <a:extLst>
              <a:ext uri="{FF2B5EF4-FFF2-40B4-BE49-F238E27FC236}">
                <a16:creationId xmlns:a16="http://schemas.microsoft.com/office/drawing/2014/main" id="{353E09F6-E53C-5389-4199-4B3CCEA6AD0A}"/>
              </a:ext>
            </a:extLst>
          </p:cNvPr>
          <p:cNvSpPr txBox="1"/>
          <p:nvPr/>
        </p:nvSpPr>
        <p:spPr>
          <a:xfrm>
            <a:off x="8308524" y="3517780"/>
            <a:ext cx="67516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VD: CO</a:t>
            </a:r>
            <a:r>
              <a:rPr lang="en-US" sz="1800" b="1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SO</a:t>
            </a:r>
            <a:r>
              <a:rPr lang="en-US" sz="1800" b="1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endParaRPr lang="en-US" dirty="0"/>
          </a:p>
        </p:txBody>
      </p:sp>
      <p:sp>
        <p:nvSpPr>
          <p:cNvPr id="1051" name="TextBox 1050">
            <a:extLst>
              <a:ext uri="{FF2B5EF4-FFF2-40B4-BE49-F238E27FC236}">
                <a16:creationId xmlns:a16="http://schemas.microsoft.com/office/drawing/2014/main" id="{7DD1E05E-5CF2-F3AB-1533-6CF4FF3D601F}"/>
              </a:ext>
            </a:extLst>
          </p:cNvPr>
          <p:cNvSpPr txBox="1"/>
          <p:nvPr/>
        </p:nvSpPr>
        <p:spPr>
          <a:xfrm>
            <a:off x="2449944" y="4824537"/>
            <a:ext cx="67516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VD: CO</a:t>
            </a:r>
            <a:r>
              <a:rPr lang="en-US" sz="1800" b="1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SO</a:t>
            </a:r>
            <a:r>
              <a:rPr lang="en-US" sz="1800" b="1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endParaRPr lang="en-US" dirty="0"/>
          </a:p>
        </p:txBody>
      </p:sp>
      <p:sp>
        <p:nvSpPr>
          <p:cNvPr id="1052" name="TextBox 1051">
            <a:extLst>
              <a:ext uri="{FF2B5EF4-FFF2-40B4-BE49-F238E27FC236}">
                <a16:creationId xmlns:a16="http://schemas.microsoft.com/office/drawing/2014/main" id="{BC982A58-204D-CF1E-D291-701A02B4D598}"/>
              </a:ext>
            </a:extLst>
          </p:cNvPr>
          <p:cNvSpPr txBox="1"/>
          <p:nvPr/>
        </p:nvSpPr>
        <p:spPr>
          <a:xfrm>
            <a:off x="8481044" y="4788377"/>
            <a:ext cx="67516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VD: CO  </a:t>
            </a:r>
            <a:endParaRPr lang="en-US" dirty="0"/>
          </a:p>
        </p:txBody>
      </p:sp>
      <p:sp>
        <p:nvSpPr>
          <p:cNvPr id="1053" name="TextBox 1052">
            <a:extLst>
              <a:ext uri="{FF2B5EF4-FFF2-40B4-BE49-F238E27FC236}">
                <a16:creationId xmlns:a16="http://schemas.microsoft.com/office/drawing/2014/main" id="{772C228D-08E5-0CAC-6273-00ECA730D3C9}"/>
              </a:ext>
            </a:extLst>
          </p:cNvPr>
          <p:cNvSpPr txBox="1"/>
          <p:nvPr/>
        </p:nvSpPr>
        <p:spPr>
          <a:xfrm>
            <a:off x="8641783" y="5812417"/>
            <a:ext cx="67516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VD: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ZnO</a:t>
            </a:r>
            <a:endParaRPr lang="en-US" dirty="0"/>
          </a:p>
        </p:txBody>
      </p:sp>
      <p:sp>
        <p:nvSpPr>
          <p:cNvPr id="1054" name="TextBox 1053">
            <a:extLst>
              <a:ext uri="{FF2B5EF4-FFF2-40B4-BE49-F238E27FC236}">
                <a16:creationId xmlns:a16="http://schemas.microsoft.com/office/drawing/2014/main" id="{F29BC005-9A7F-3BD2-97A1-3A82BCD2767C}"/>
              </a:ext>
            </a:extLst>
          </p:cNvPr>
          <p:cNvSpPr txBox="1"/>
          <p:nvPr/>
        </p:nvSpPr>
        <p:spPr>
          <a:xfrm flipH="1">
            <a:off x="284451" y="240958"/>
            <a:ext cx="50731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91825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1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1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0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0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1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1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1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1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3" grpId="0" animBg="1"/>
      <p:bldP spid="25" grpId="0"/>
      <p:bldP spid="26" grpId="0"/>
      <p:bldP spid="28" grpId="0"/>
      <p:bldP spid="30" grpId="0" animBg="1"/>
      <p:bldP spid="1024" grpId="0"/>
      <p:bldP spid="1025" grpId="0"/>
      <p:bldP spid="1029" grpId="0" animBg="1"/>
      <p:bldP spid="1045" grpId="0" animBg="1"/>
      <p:bldP spid="1046" grpId="0" animBg="1"/>
      <p:bldP spid="1047" grpId="0" animBg="1"/>
      <p:bldP spid="1048" grpId="0" animBg="1"/>
      <p:bldP spid="1049" grpId="0"/>
      <p:bldP spid="1050" grpId="0"/>
      <p:bldP spid="1051" grpId="0"/>
      <p:bldP spid="1052" grpId="0"/>
      <p:bldP spid="105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2" descr="Uống nước cam thời điểm nào tốt nhất cho sức khỏe?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982686" y="207787"/>
            <a:ext cx="50984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60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60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dd</a:t>
            </a:r>
            <a:r>
              <a:rPr lang="en-US" sz="360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ACID </a:t>
            </a:r>
            <a:r>
              <a:rPr lang="en-US" sz="3600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60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muối</a:t>
            </a:r>
            <a:r>
              <a:rPr lang="en-US" sz="360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4695" y="2867891"/>
            <a:ext cx="18703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OXIDE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06434" y="443315"/>
            <a:ext cx="2521527" cy="646331"/>
          </a:xfrm>
          <a:prstGeom prst="rect">
            <a:avLst/>
          </a:prstGeom>
          <a:noFill/>
          <a:ln>
            <a:solidFill>
              <a:srgbClr val="0066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Oxide base</a:t>
            </a:r>
          </a:p>
        </p:txBody>
      </p:sp>
      <p:cxnSp>
        <p:nvCxnSpPr>
          <p:cNvPr id="9" name="Straight Arrow Connector 8"/>
          <p:cNvCxnSpPr>
            <a:stCxn id="5" idx="3"/>
            <a:endCxn id="7" idx="1"/>
          </p:cNvCxnSpPr>
          <p:nvPr/>
        </p:nvCxnSpPr>
        <p:spPr>
          <a:xfrm flipV="1">
            <a:off x="1995058" y="766481"/>
            <a:ext cx="1011376" cy="2424576"/>
          </a:xfrm>
          <a:prstGeom prst="straightConnector1">
            <a:avLst/>
          </a:prstGeom>
          <a:ln w="38100">
            <a:solidFill>
              <a:srgbClr val="00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5527966" y="803533"/>
            <a:ext cx="1468581" cy="1588"/>
          </a:xfrm>
          <a:prstGeom prst="straightConnector1">
            <a:avLst/>
          </a:prstGeom>
          <a:ln w="38100">
            <a:solidFill>
              <a:srgbClr val="00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7135086" y="1579427"/>
            <a:ext cx="50984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dd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BASE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muối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158834" y="1814955"/>
            <a:ext cx="2521527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Oxide acid</a:t>
            </a:r>
          </a:p>
        </p:txBody>
      </p:sp>
      <p:cxnSp>
        <p:nvCxnSpPr>
          <p:cNvPr id="30" name="Straight Arrow Connector 29"/>
          <p:cNvCxnSpPr>
            <a:stCxn id="5" idx="3"/>
            <a:endCxn id="29" idx="1"/>
          </p:cNvCxnSpPr>
          <p:nvPr/>
        </p:nvCxnSpPr>
        <p:spPr>
          <a:xfrm flipV="1">
            <a:off x="1995058" y="2138121"/>
            <a:ext cx="1163776" cy="105293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5680366" y="2175173"/>
            <a:ext cx="1468581" cy="158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7135086" y="2909507"/>
            <a:ext cx="509847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dd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ACID,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dd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BASE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muối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158834" y="3145035"/>
            <a:ext cx="2521527" cy="1200329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Oxide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lưỡng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5" name="Straight Arrow Connector 34"/>
          <p:cNvCxnSpPr>
            <a:stCxn id="5" idx="3"/>
            <a:endCxn id="34" idx="1"/>
          </p:cNvCxnSpPr>
          <p:nvPr/>
        </p:nvCxnSpPr>
        <p:spPr>
          <a:xfrm>
            <a:off x="1995058" y="3191057"/>
            <a:ext cx="1163776" cy="554143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5680366" y="3740788"/>
            <a:ext cx="1468581" cy="1588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7135086" y="5320277"/>
            <a:ext cx="50984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600" dirty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600" dirty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600" dirty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dirty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dirty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dd</a:t>
            </a:r>
            <a:r>
              <a:rPr lang="en-US" sz="3600" dirty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ACID, </a:t>
            </a:r>
            <a:r>
              <a:rPr lang="en-US" sz="3600" dirty="0" err="1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dd</a:t>
            </a:r>
            <a:r>
              <a:rPr lang="en-US" sz="3600" dirty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BASE</a:t>
            </a:r>
            <a:r>
              <a:rPr lang="en-US" sz="3600" dirty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158834" y="5555805"/>
            <a:ext cx="2521527" cy="646331"/>
          </a:xfrm>
          <a:prstGeom prst="rect">
            <a:avLst/>
          </a:prstGeom>
          <a:noFill/>
          <a:ln>
            <a:solidFill>
              <a:srgbClr val="FF66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Oxide base</a:t>
            </a:r>
          </a:p>
        </p:txBody>
      </p:sp>
      <p:cxnSp>
        <p:nvCxnSpPr>
          <p:cNvPr id="40" name="Straight Arrow Connector 39"/>
          <p:cNvCxnSpPr>
            <a:stCxn id="5" idx="3"/>
            <a:endCxn id="39" idx="1"/>
          </p:cNvCxnSpPr>
          <p:nvPr/>
        </p:nvCxnSpPr>
        <p:spPr>
          <a:xfrm>
            <a:off x="1995058" y="3191057"/>
            <a:ext cx="1163776" cy="2687914"/>
          </a:xfrm>
          <a:prstGeom prst="straightConnector1">
            <a:avLst/>
          </a:prstGeom>
          <a:ln w="38100">
            <a:solidFill>
              <a:srgbClr val="FF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>
            <a:off x="5680366" y="5916023"/>
            <a:ext cx="1468581" cy="1588"/>
          </a:xfrm>
          <a:prstGeom prst="straightConnector1">
            <a:avLst/>
          </a:prstGeom>
          <a:ln w="38100">
            <a:solidFill>
              <a:srgbClr val="FF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3468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5" grpId="0"/>
      <p:bldP spid="7" grpId="0" animBg="1"/>
      <p:bldP spid="28" grpId="0"/>
      <p:bldP spid="29" grpId="0" animBg="1"/>
      <p:bldP spid="33" grpId="0"/>
      <p:bldP spid="34" grpId="0" animBg="1"/>
      <p:bldP spid="38" grpId="0"/>
      <p:bldP spid="3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008FA8F-5DF2-7E48-68B5-4FB065B1C314}"/>
              </a:ext>
            </a:extLst>
          </p:cNvPr>
          <p:cNvSpPr txBox="1"/>
          <p:nvPr/>
        </p:nvSpPr>
        <p:spPr>
          <a:xfrm>
            <a:off x="314213" y="1027710"/>
            <a:ext cx="11384280" cy="40110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4572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Oxide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bởi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nguyên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tố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nguyên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tố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oxygen.</a:t>
            </a:r>
          </a:p>
          <a:p>
            <a:pPr marL="0" marR="0" indent="4572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-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Dựa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oxide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 chia oxide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loại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: oxide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kim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loại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oxide phi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kim</a:t>
            </a:r>
            <a:endParaRPr lang="en-US" sz="32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4572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-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Dựa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oxide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 chia oxide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4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loại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Oxide base, oxide acid, oxide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trung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oxide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lưỡng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pic>
        <p:nvPicPr>
          <p:cNvPr id="5122" name="Picture 2" descr="Tổng hợp 5000 ảnh động tuyển chọn cực đẹp cho Powerpoint ...">
            <a:extLst>
              <a:ext uri="{FF2B5EF4-FFF2-40B4-BE49-F238E27FC236}">
                <a16:creationId xmlns:a16="http://schemas.microsoft.com/office/drawing/2014/main" id="{6FBEAE98-E402-0112-21F1-CE5CFEF4A5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5765" y="3952317"/>
            <a:ext cx="4759457" cy="2754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F512E77-0CFA-C2D8-BA65-C7CF86A88D46}"/>
              </a:ext>
            </a:extLst>
          </p:cNvPr>
          <p:cNvSpPr txBox="1"/>
          <p:nvPr/>
        </p:nvSpPr>
        <p:spPr>
          <a:xfrm flipH="1">
            <a:off x="467060" y="376515"/>
            <a:ext cx="50731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13030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0"/>
            <a:ext cx="12192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600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11:  OXIDE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368784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KHÁI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NIỆM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OXIDE</a:t>
            </a:r>
          </a:p>
        </p:txBody>
      </p:sp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0" y="85725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47" name="Rectangle 3"/>
          <p:cNvSpPr>
            <a:spLocks noChangeArrowheads="1"/>
          </p:cNvSpPr>
          <p:nvPr/>
        </p:nvSpPr>
        <p:spPr bwMode="auto">
          <a:xfrm>
            <a:off x="0" y="866775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51" name="Rectangle 7"/>
          <p:cNvSpPr>
            <a:spLocks noChangeArrowheads="1"/>
          </p:cNvSpPr>
          <p:nvPr/>
        </p:nvSpPr>
        <p:spPr bwMode="auto">
          <a:xfrm>
            <a:off x="0" y="866775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</a:t>
            </a: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52" name="Rectangle 8"/>
          <p:cNvSpPr>
            <a:spLocks noChangeArrowheads="1"/>
          </p:cNvSpPr>
          <p:nvPr/>
        </p:nvSpPr>
        <p:spPr bwMode="auto">
          <a:xfrm>
            <a:off x="0" y="114300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55" name="Rectangle 11"/>
          <p:cNvSpPr>
            <a:spLocks noChangeArrowheads="1"/>
          </p:cNvSpPr>
          <p:nvPr/>
        </p:nvSpPr>
        <p:spPr bwMode="auto">
          <a:xfrm>
            <a:off x="0" y="733425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57" name="Rectangle 13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1758" name="Rectangle 14"/>
          <p:cNvSpPr>
            <a:spLocks noChangeArrowheads="1"/>
          </p:cNvSpPr>
          <p:nvPr/>
        </p:nvSpPr>
        <p:spPr bwMode="auto">
          <a:xfrm>
            <a:off x="0" y="99060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60" name="Rectangle 16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1761" name="Rectangle 17"/>
          <p:cNvSpPr>
            <a:spLocks noChangeArrowheads="1"/>
          </p:cNvSpPr>
          <p:nvPr/>
        </p:nvSpPr>
        <p:spPr bwMode="auto">
          <a:xfrm>
            <a:off x="0" y="95250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63" name="Rectangle 19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1764" name="Rectangle 20"/>
          <p:cNvSpPr>
            <a:spLocks noChangeArrowheads="1"/>
          </p:cNvSpPr>
          <p:nvPr/>
        </p:nvSpPr>
        <p:spPr bwMode="auto">
          <a:xfrm>
            <a:off x="0" y="76200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0" y="858982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Oxide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oxygen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0" y="1343891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Silicon dioxide (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SiO</a:t>
            </a:r>
            <a:r>
              <a:rPr lang="en-US" sz="2800" baseline="-25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),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Aluminium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oxide (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Al</a:t>
            </a:r>
            <a:r>
              <a:rPr lang="en-US" sz="2800" baseline="-25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800" baseline="-25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), Carbon dioxide (CO</a:t>
            </a:r>
            <a:r>
              <a:rPr lang="en-US" sz="2800" baseline="-25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)…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1851220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OXIDE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2313707"/>
            <a:ext cx="1219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Oxide base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oxide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acid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muối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VD: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CuO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Na</a:t>
            </a:r>
            <a:r>
              <a:rPr lang="en-US" sz="2800" baseline="-25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Al</a:t>
            </a:r>
            <a:r>
              <a:rPr lang="en-US" sz="2800" baseline="-25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800" baseline="-25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…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3269671"/>
            <a:ext cx="1219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Oxide acid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oxide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base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muối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VD: CO</a:t>
            </a:r>
            <a:r>
              <a:rPr lang="en-US" sz="2800" baseline="-25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2800" baseline="-25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;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2800" baseline="-25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800" baseline="-25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…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170216"/>
            <a:ext cx="1219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Oxide </a:t>
            </a:r>
            <a:r>
              <a:rPr lang="en-US" sz="28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lưỡng</a:t>
            </a:r>
            <a:r>
              <a:rPr lang="en-US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oxide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acid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base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muối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VD: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ZnO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;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Al</a:t>
            </a:r>
            <a:r>
              <a:rPr lang="en-US" sz="2800" baseline="-25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800" baseline="-25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…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043054"/>
            <a:ext cx="1219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Oxide </a:t>
            </a:r>
            <a:r>
              <a:rPr lang="en-US" sz="28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oxide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acid, dung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base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muối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VD: CO; NO ;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2800" baseline="-25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2" descr="Uống nước cam thời điểm nào tốt nhất cho sức khỏe?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250872" y="1551709"/>
            <a:ext cx="4350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Oxide base: </a:t>
            </a:r>
            <a:r>
              <a:rPr lang="en-US" sz="36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Na</a:t>
            </a:r>
            <a:r>
              <a:rPr lang="en-US" sz="3600" baseline="-250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6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endParaRPr lang="en-US" sz="3600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306287" y="2521531"/>
            <a:ext cx="37545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Oxide acid: </a:t>
            </a:r>
            <a:r>
              <a:rPr lang="en-US" sz="36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3600" baseline="-250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3600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96213"/>
            <a:ext cx="4959927" cy="4985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TextBox 12"/>
          <p:cNvSpPr txBox="1"/>
          <p:nvPr/>
        </p:nvSpPr>
        <p:spPr>
          <a:xfrm>
            <a:off x="5361708" y="3380518"/>
            <a:ext cx="49460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Oxide </a:t>
            </a:r>
            <a:r>
              <a:rPr lang="en-US" sz="36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lưỡng</a:t>
            </a:r>
            <a:r>
              <a:rPr lang="en-US" sz="36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6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Al</a:t>
            </a:r>
            <a:r>
              <a:rPr lang="en-US" sz="3600" baseline="-250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6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3600" baseline="-250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3600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458690" y="4253346"/>
            <a:ext cx="4350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Oxide </a:t>
            </a:r>
            <a:r>
              <a:rPr lang="en-US" sz="36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36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6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3600" baseline="-250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6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endParaRPr lang="en-US" sz="3600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3468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1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4ED593B-D25F-A11A-E712-8590CF4521A8}"/>
              </a:ext>
            </a:extLst>
          </p:cNvPr>
          <p:cNvSpPr txBox="1"/>
          <p:nvPr/>
        </p:nvSpPr>
        <p:spPr>
          <a:xfrm flipH="1">
            <a:off x="4466780" y="657908"/>
            <a:ext cx="54638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----------------------------------------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10FC43-59E9-E1CD-17BC-513980B99A3C}"/>
              </a:ext>
            </a:extLst>
          </p:cNvPr>
          <p:cNvSpPr txBox="1"/>
          <p:nvPr/>
        </p:nvSpPr>
        <p:spPr>
          <a:xfrm>
            <a:off x="4298576" y="286164"/>
            <a:ext cx="3594847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ĐỌC TÊN 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OXIDE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1FC4A96-D2F3-E20B-27AE-BB850058384A}"/>
              </a:ext>
            </a:extLst>
          </p:cNvPr>
          <p:cNvSpPr txBox="1"/>
          <p:nvPr/>
        </p:nvSpPr>
        <p:spPr>
          <a:xfrm>
            <a:off x="385517" y="1027240"/>
            <a:ext cx="61587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B39D4D9-99FE-D47A-2EED-DC8F736A4F25}"/>
              </a:ext>
            </a:extLst>
          </p:cNvPr>
          <p:cNvSpPr txBox="1"/>
          <p:nvPr/>
        </p:nvSpPr>
        <p:spPr>
          <a:xfrm>
            <a:off x="2378626" y="1621155"/>
            <a:ext cx="8656927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oxide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 oxide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5DCD2B2-9D10-A88F-635B-A4F2193C59B9}"/>
              </a:ext>
            </a:extLst>
          </p:cNvPr>
          <p:cNvSpPr txBox="1"/>
          <p:nvPr/>
        </p:nvSpPr>
        <p:spPr>
          <a:xfrm>
            <a:off x="977189" y="2152792"/>
            <a:ext cx="6096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ZnO</a:t>
            </a:r>
            <a:r>
              <a:rPr lang="en-US" alt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Al</a:t>
            </a:r>
            <a:r>
              <a:rPr lang="en-US" alt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24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Box 22">
            <a:extLst>
              <a:ext uri="{FF2B5EF4-FFF2-40B4-BE49-F238E27FC236}">
                <a16:creationId xmlns:a16="http://schemas.microsoft.com/office/drawing/2014/main" id="{DED0615E-789A-D679-085F-31B15A9CB7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2165329"/>
            <a:ext cx="35814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vi-V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Zinc oxide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F6B0A9F-9880-F3ED-6CA1-1C7EADD003EE}"/>
              </a:ext>
            </a:extLst>
          </p:cNvPr>
          <p:cNvSpPr txBox="1"/>
          <p:nvPr/>
        </p:nvSpPr>
        <p:spPr>
          <a:xfrm>
            <a:off x="385517" y="3294369"/>
            <a:ext cx="61587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Kim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6" name="TextBox 9">
            <a:extLst>
              <a:ext uri="{FF2B5EF4-FFF2-40B4-BE49-F238E27FC236}">
                <a16:creationId xmlns:a16="http://schemas.microsoft.com/office/drawing/2014/main" id="{5812C77B-5DA7-EB1A-9793-94A300643981}"/>
              </a:ext>
            </a:extLst>
          </p:cNvPr>
          <p:cNvSpPr txBox="1"/>
          <p:nvPr/>
        </p:nvSpPr>
        <p:spPr>
          <a:xfrm>
            <a:off x="1828800" y="4031170"/>
            <a:ext cx="762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oxide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kèm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+ oxide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153808D-7A32-DFA8-87AE-4A63045ACE76}"/>
              </a:ext>
            </a:extLst>
          </p:cNvPr>
          <p:cNvSpPr txBox="1"/>
          <p:nvPr/>
        </p:nvSpPr>
        <p:spPr>
          <a:xfrm>
            <a:off x="1080927" y="4815097"/>
            <a:ext cx="6096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Fe</a:t>
            </a:r>
            <a:r>
              <a:rPr lang="en-US" alt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CuO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24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45286CE-41EE-216A-5ED3-C4921C2A2A02}"/>
              </a:ext>
            </a:extLst>
          </p:cNvPr>
          <p:cNvSpPr txBox="1"/>
          <p:nvPr/>
        </p:nvSpPr>
        <p:spPr>
          <a:xfrm>
            <a:off x="2057400" y="2746707"/>
            <a:ext cx="60944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Aluminium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oxide</a:t>
            </a:r>
            <a:endParaRPr lang="en-US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4EBA384-13DE-88DE-7DFB-98602D7A77FB}"/>
              </a:ext>
            </a:extLst>
          </p:cNvPr>
          <p:cNvSpPr txBox="1"/>
          <p:nvPr/>
        </p:nvSpPr>
        <p:spPr>
          <a:xfrm>
            <a:off x="2233422" y="4875845"/>
            <a:ext cx="60944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Iron 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(III)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oxide</a:t>
            </a:r>
            <a:endParaRPr lang="en-US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007A81-0A5C-AC98-F8B3-75824DC456B8}"/>
              </a:ext>
            </a:extLst>
          </p:cNvPr>
          <p:cNvSpPr txBox="1"/>
          <p:nvPr/>
        </p:nvSpPr>
        <p:spPr>
          <a:xfrm>
            <a:off x="2057400" y="5356074"/>
            <a:ext cx="60944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Copper 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(II)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oxide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695668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 animBg="1"/>
      <p:bldP spid="11" grpId="0"/>
      <p:bldP spid="12" grpId="0"/>
      <p:bldP spid="15" grpId="0"/>
      <p:bldP spid="16" grpId="0"/>
      <p:bldP spid="18" grpId="0"/>
      <p:bldP spid="20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9B9E7B9-EE84-7BE0-66E4-45002F21D768}"/>
              </a:ext>
            </a:extLst>
          </p:cNvPr>
          <p:cNvSpPr txBox="1"/>
          <p:nvPr/>
        </p:nvSpPr>
        <p:spPr>
          <a:xfrm>
            <a:off x="716997" y="2361733"/>
            <a:ext cx="109728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– mono; 2 – di ; 3 – tri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;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– tetra  ;  5 –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penta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mono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22DA996-491D-D6DD-7C50-BF0976DAD92D}"/>
              </a:ext>
            </a:extLst>
          </p:cNvPr>
          <p:cNvSpPr txBox="1"/>
          <p:nvPr/>
        </p:nvSpPr>
        <p:spPr>
          <a:xfrm flipH="1">
            <a:off x="4529531" y="671746"/>
            <a:ext cx="54638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----------------------------------------</a:t>
            </a:r>
          </a:p>
        </p:txBody>
      </p:sp>
      <p:sp>
        <p:nvSpPr>
          <p:cNvPr id="12" name="TextBox 8">
            <a:extLst>
              <a:ext uri="{FF2B5EF4-FFF2-40B4-BE49-F238E27FC236}">
                <a16:creationId xmlns:a16="http://schemas.microsoft.com/office/drawing/2014/main" id="{6475DA62-5F87-312E-9342-69171BA6D417}"/>
              </a:ext>
            </a:extLst>
          </p:cNvPr>
          <p:cNvSpPr txBox="1"/>
          <p:nvPr/>
        </p:nvSpPr>
        <p:spPr>
          <a:xfrm>
            <a:off x="373513" y="1791485"/>
            <a:ext cx="1150282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oxide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(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Phi Kim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Phi Kim +   (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oxygen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 oxide </a:t>
            </a:r>
          </a:p>
        </p:txBody>
      </p:sp>
      <p:sp>
        <p:nvSpPr>
          <p:cNvPr id="13" name="Text Box 20">
            <a:extLst>
              <a:ext uri="{FF2B5EF4-FFF2-40B4-BE49-F238E27FC236}">
                <a16:creationId xmlns:a16="http://schemas.microsoft.com/office/drawing/2014/main" id="{3096151D-F9FD-9613-C9C1-02069742AC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617" y="4042823"/>
            <a:ext cx="6720623" cy="2800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vi-V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SO</a:t>
            </a:r>
            <a:r>
              <a:rPr lang="en-US" altLang="en-US" sz="3200" baseline="-25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3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SO</a:t>
            </a:r>
            <a:r>
              <a:rPr lang="en-US" altLang="en-US" sz="3200" baseline="-25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3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32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P</a:t>
            </a:r>
            <a:r>
              <a:rPr lang="en-US" altLang="en-US" sz="3200" baseline="-25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en-US" sz="3200" baseline="-25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32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Box 22">
            <a:extLst>
              <a:ext uri="{FF2B5EF4-FFF2-40B4-BE49-F238E27FC236}">
                <a16:creationId xmlns:a16="http://schemas.microsoft.com/office/drawing/2014/main" id="{914D340D-D4DC-EED7-D07D-04221F48B6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4891" y="4832244"/>
            <a:ext cx="35814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vi-V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Sulfur 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oxide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D8F2BD4-B91C-8C19-9F3D-4AA7F052DB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41060" y="6206907"/>
            <a:ext cx="449514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vi-V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phosphorus</a:t>
            </a:r>
            <a:r>
              <a:rPr lang="vi-VN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pentao</a:t>
            </a:r>
            <a:r>
              <a:rPr lang="vi-VN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xi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</a:t>
            </a:r>
            <a:r>
              <a:rPr lang="vi-VN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7" name="Text Box 22">
            <a:extLst>
              <a:ext uri="{FF2B5EF4-FFF2-40B4-BE49-F238E27FC236}">
                <a16:creationId xmlns:a16="http://schemas.microsoft.com/office/drawing/2014/main" id="{A93AF8DF-0F02-0CA6-3A28-69133F773F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3125" y="5500433"/>
            <a:ext cx="35814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vi-V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Sulfur 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oxide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79CEC87-5E26-CA64-E90F-91D40962210B}"/>
              </a:ext>
            </a:extLst>
          </p:cNvPr>
          <p:cNvSpPr txBox="1"/>
          <p:nvPr/>
        </p:nvSpPr>
        <p:spPr>
          <a:xfrm>
            <a:off x="373513" y="1031613"/>
            <a:ext cx="61587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Phi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EB10843-1453-3887-AEFF-0A166991FE02}"/>
              </a:ext>
            </a:extLst>
          </p:cNvPr>
          <p:cNvSpPr txBox="1"/>
          <p:nvPr/>
        </p:nvSpPr>
        <p:spPr>
          <a:xfrm>
            <a:off x="4298576" y="286164"/>
            <a:ext cx="3594847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ĐỌC TÊN 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OXIDE</a:t>
            </a:r>
            <a:endParaRPr lang="en-US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0875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 bldLvl="0" animBg="1"/>
      <p:bldP spid="13" grpId="0"/>
      <p:bldP spid="14" grpId="0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0"/>
            <a:ext cx="12192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600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11:  OXIDE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368784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KHÁI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NIỆM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OXIDE</a:t>
            </a:r>
          </a:p>
        </p:txBody>
      </p:sp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0" y="85725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47" name="Rectangle 3"/>
          <p:cNvSpPr>
            <a:spLocks noChangeArrowheads="1"/>
          </p:cNvSpPr>
          <p:nvPr/>
        </p:nvSpPr>
        <p:spPr bwMode="auto">
          <a:xfrm>
            <a:off x="0" y="866775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51" name="Rectangle 7"/>
          <p:cNvSpPr>
            <a:spLocks noChangeArrowheads="1"/>
          </p:cNvSpPr>
          <p:nvPr/>
        </p:nvSpPr>
        <p:spPr bwMode="auto">
          <a:xfrm>
            <a:off x="0" y="866775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</a:t>
            </a: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52" name="Rectangle 8"/>
          <p:cNvSpPr>
            <a:spLocks noChangeArrowheads="1"/>
          </p:cNvSpPr>
          <p:nvPr/>
        </p:nvSpPr>
        <p:spPr bwMode="auto">
          <a:xfrm>
            <a:off x="0" y="114300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55" name="Rectangle 11"/>
          <p:cNvSpPr>
            <a:spLocks noChangeArrowheads="1"/>
          </p:cNvSpPr>
          <p:nvPr/>
        </p:nvSpPr>
        <p:spPr bwMode="auto">
          <a:xfrm>
            <a:off x="0" y="733425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57" name="Rectangle 13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1758" name="Rectangle 14"/>
          <p:cNvSpPr>
            <a:spLocks noChangeArrowheads="1"/>
          </p:cNvSpPr>
          <p:nvPr/>
        </p:nvSpPr>
        <p:spPr bwMode="auto">
          <a:xfrm>
            <a:off x="0" y="99060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60" name="Rectangle 16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1761" name="Rectangle 17"/>
          <p:cNvSpPr>
            <a:spLocks noChangeArrowheads="1"/>
          </p:cNvSpPr>
          <p:nvPr/>
        </p:nvSpPr>
        <p:spPr bwMode="auto">
          <a:xfrm>
            <a:off x="0" y="95250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63" name="Rectangle 19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1764" name="Rectangle 20"/>
          <p:cNvSpPr>
            <a:spLocks noChangeArrowheads="1"/>
          </p:cNvSpPr>
          <p:nvPr/>
        </p:nvSpPr>
        <p:spPr bwMode="auto">
          <a:xfrm>
            <a:off x="0" y="76200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0" y="858982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Oxide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oxygen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0" y="1343891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Silicon dioxide (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SiO</a:t>
            </a:r>
            <a:r>
              <a:rPr lang="en-US" sz="2800" baseline="-25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),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Aluminium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oxide (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Al</a:t>
            </a:r>
            <a:r>
              <a:rPr lang="en-US" sz="2800" baseline="-25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800" baseline="-25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), Carbon dioxide (CO</a:t>
            </a:r>
            <a:r>
              <a:rPr lang="en-US" sz="2800" baseline="-25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)…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1768090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OXIDE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2230577"/>
            <a:ext cx="1219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Oxide base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oxide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acid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muối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VD: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CuO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Na</a:t>
            </a:r>
            <a:r>
              <a:rPr lang="en-US" sz="2800" baseline="-25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Al</a:t>
            </a:r>
            <a:r>
              <a:rPr lang="en-US" sz="2800" baseline="-25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800" baseline="-25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…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3186541"/>
            <a:ext cx="1219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Oxide acid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oxide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base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muối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VD: CO</a:t>
            </a:r>
            <a:r>
              <a:rPr lang="en-US" sz="2800" baseline="-25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2800" baseline="-25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;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2800" baseline="-25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800" baseline="-25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…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087086"/>
            <a:ext cx="1219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Oxide </a:t>
            </a:r>
            <a:r>
              <a:rPr lang="en-US" sz="28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lưỡng</a:t>
            </a:r>
            <a:r>
              <a:rPr lang="en-US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oxide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acid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base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muối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VD: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ZnO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;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Al</a:t>
            </a:r>
            <a:r>
              <a:rPr lang="en-US" sz="2800" baseline="-25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800" baseline="-25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…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4959924"/>
            <a:ext cx="1219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Oxide </a:t>
            </a:r>
            <a:r>
              <a:rPr lang="en-US" sz="28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oxide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acid, dung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base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muối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VD: CO; NO ;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2800" baseline="-25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…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855176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OXIDE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6334780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1. Oxide base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acid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7639"/>
            <a:ext cx="10515600" cy="664235"/>
          </a:xfrm>
        </p:spPr>
        <p:txBody>
          <a:bodyPr>
            <a:normAutofit fontScale="90000"/>
          </a:bodyPr>
          <a:lstStyle/>
          <a:p>
            <a:r>
              <a:rPr lang="en-US"/>
              <a:t>Thí nghiệm CuO + HCl</a:t>
            </a:r>
          </a:p>
        </p:txBody>
      </p:sp>
      <p:pic>
        <p:nvPicPr>
          <p:cNvPr id="4" name="CuO + HCl. Copper(II) oxide tác dụng với hydrochloric acid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7034" y="905774"/>
            <a:ext cx="11869947" cy="5271189"/>
          </a:xfrm>
        </p:spPr>
      </p:pic>
    </p:spTree>
    <p:extLst>
      <p:ext uri="{BB962C8B-B14F-4D97-AF65-F5344CB8AC3E}">
        <p14:creationId xmlns:p14="http://schemas.microsoft.com/office/powerpoint/2010/main" val="3430026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2" descr="Uống nước cam thời điểm nào tốt nhất cho sức khỏe?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534400" y="429490"/>
            <a:ext cx="36576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- Hiện tượng: CuO tan dần, thu được dung dịch có màu xanh.</a:t>
            </a:r>
            <a:endParaRPr lang="en-US" sz="3200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-1"/>
            <a:ext cx="8395855" cy="5433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0" name="Straight Connector 9"/>
          <p:cNvCxnSpPr/>
          <p:nvPr/>
        </p:nvCxnSpPr>
        <p:spPr>
          <a:xfrm>
            <a:off x="609600" y="4378036"/>
            <a:ext cx="3075709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37309" y="4793672"/>
            <a:ext cx="7287491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540327" y="5153891"/>
            <a:ext cx="1759528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8534400" y="2452253"/>
            <a:ext cx="36576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chứng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tỏ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phản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xảy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vi-VN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: CuO tan dần, thu được dung dịch có màu xanh.</a:t>
            </a:r>
            <a:endParaRPr lang="en-US" sz="3200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66255" y="5225379"/>
            <a:ext cx="120257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vi-VN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ung dịch có màu xanh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muối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copper (II)</a:t>
            </a:r>
            <a:r>
              <a:rPr lang="vi-VN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dự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đoán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muối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777341" y="5793420"/>
            <a:ext cx="21474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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CuCl</a:t>
            </a:r>
            <a:r>
              <a:rPr lang="en-US" sz="3200" baseline="-250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3200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1565" y="6237997"/>
            <a:ext cx="120257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phản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thí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63468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  <p:bldP spid="18" grpId="0"/>
      <p:bldP spid="19" grpId="0"/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2775112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11: OXIDE</a:t>
            </a:r>
            <a:endParaRPr lang="en-US" sz="4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0"/>
            <a:ext cx="12192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600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11:  OXIDE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230239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KHÁI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NIỆM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OXIDE</a:t>
            </a:r>
          </a:p>
        </p:txBody>
      </p:sp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0" y="85725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47" name="Rectangle 3"/>
          <p:cNvSpPr>
            <a:spLocks noChangeArrowheads="1"/>
          </p:cNvSpPr>
          <p:nvPr/>
        </p:nvSpPr>
        <p:spPr bwMode="auto">
          <a:xfrm>
            <a:off x="0" y="866775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51" name="Rectangle 7"/>
          <p:cNvSpPr>
            <a:spLocks noChangeArrowheads="1"/>
          </p:cNvSpPr>
          <p:nvPr/>
        </p:nvSpPr>
        <p:spPr bwMode="auto">
          <a:xfrm>
            <a:off x="0" y="866775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</a:t>
            </a: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52" name="Rectangle 8"/>
          <p:cNvSpPr>
            <a:spLocks noChangeArrowheads="1"/>
          </p:cNvSpPr>
          <p:nvPr/>
        </p:nvSpPr>
        <p:spPr bwMode="auto">
          <a:xfrm>
            <a:off x="0" y="114300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55" name="Rectangle 11"/>
          <p:cNvSpPr>
            <a:spLocks noChangeArrowheads="1"/>
          </p:cNvSpPr>
          <p:nvPr/>
        </p:nvSpPr>
        <p:spPr bwMode="auto">
          <a:xfrm>
            <a:off x="0" y="733425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57" name="Rectangle 13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1758" name="Rectangle 14"/>
          <p:cNvSpPr>
            <a:spLocks noChangeArrowheads="1"/>
          </p:cNvSpPr>
          <p:nvPr/>
        </p:nvSpPr>
        <p:spPr bwMode="auto">
          <a:xfrm>
            <a:off x="0" y="99060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60" name="Rectangle 16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1761" name="Rectangle 17"/>
          <p:cNvSpPr>
            <a:spLocks noChangeArrowheads="1"/>
          </p:cNvSpPr>
          <p:nvPr/>
        </p:nvSpPr>
        <p:spPr bwMode="auto">
          <a:xfrm>
            <a:off x="0" y="95250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63" name="Rectangle 19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1764" name="Rectangle 20"/>
          <p:cNvSpPr>
            <a:spLocks noChangeArrowheads="1"/>
          </p:cNvSpPr>
          <p:nvPr/>
        </p:nvSpPr>
        <p:spPr bwMode="auto">
          <a:xfrm>
            <a:off x="0" y="76200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0" y="659727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OXIDE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1033792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OXIDE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1457976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1. Oxide base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acid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925782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PTHH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CuO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+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2HCl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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CuCl</a:t>
            </a:r>
            <a:r>
              <a:rPr lang="en-US" sz="2800" baseline="-25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2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 +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H</a:t>
            </a:r>
            <a:r>
              <a:rPr lang="en-US" sz="2800" baseline="-25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2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O</a:t>
            </a:r>
            <a:endParaRPr lang="en-US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0" y="2438400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Oxide base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acid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muối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0" y="2937162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en-US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Oxide base +</a:t>
            </a:r>
            <a:r>
              <a:rPr lang="en-US" sz="28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dd</a:t>
            </a:r>
            <a:r>
              <a:rPr lang="en-US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acid </a:t>
            </a:r>
            <a:r>
              <a:rPr lang="en-US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 </a:t>
            </a:r>
            <a:r>
              <a:rPr lang="en-US" sz="28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muối</a:t>
            </a:r>
            <a:r>
              <a:rPr lang="en-US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+ </a:t>
            </a:r>
            <a:r>
              <a:rPr lang="en-US" sz="28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2" descr="Uống nước cam thời điểm nào tốt nhất cho sức khỏe?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4668982" y="1911926"/>
            <a:ext cx="75230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a)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3200" baseline="-250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3200" baseline="-250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+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MgO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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MgSO</a:t>
            </a:r>
            <a:r>
              <a:rPr lang="en-US" sz="3200" baseline="-250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4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 +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H</a:t>
            </a:r>
            <a:r>
              <a:rPr lang="en-US" sz="3200" baseline="-250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2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O</a:t>
            </a:r>
            <a:endParaRPr lang="en-US" sz="3200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816551"/>
            <a:ext cx="4752109" cy="4889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TextBox 12"/>
          <p:cNvSpPr txBox="1"/>
          <p:nvPr/>
        </p:nvSpPr>
        <p:spPr>
          <a:xfrm>
            <a:off x="4668982" y="3158849"/>
            <a:ext cx="75230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3200" baseline="-250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3200" baseline="-250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+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CuO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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CuSO</a:t>
            </a:r>
            <a:r>
              <a:rPr lang="en-US" sz="3200" baseline="-250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4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 +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H</a:t>
            </a:r>
            <a:r>
              <a:rPr lang="en-US" sz="3200" baseline="-250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2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O</a:t>
            </a:r>
            <a:endParaRPr lang="en-US" sz="3200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668982" y="4378062"/>
            <a:ext cx="75230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c)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6HCl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+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Fe</a:t>
            </a:r>
            <a:r>
              <a:rPr lang="en-US" sz="3200" baseline="-250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3200" baseline="-250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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2FeCl</a:t>
            </a:r>
            <a:r>
              <a:rPr lang="en-US" sz="3200" baseline="-250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3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 +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3H</a:t>
            </a:r>
            <a:r>
              <a:rPr lang="en-US" sz="3200" baseline="-250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2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O</a:t>
            </a:r>
            <a:endParaRPr lang="en-US" sz="3200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3468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3" grpId="0"/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0"/>
            <a:ext cx="12192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600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11:  OXIDE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230239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KHÁI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NIỆM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OXIDE</a:t>
            </a:r>
          </a:p>
        </p:txBody>
      </p:sp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0" y="85725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47" name="Rectangle 3"/>
          <p:cNvSpPr>
            <a:spLocks noChangeArrowheads="1"/>
          </p:cNvSpPr>
          <p:nvPr/>
        </p:nvSpPr>
        <p:spPr bwMode="auto">
          <a:xfrm>
            <a:off x="0" y="866775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51" name="Rectangle 7"/>
          <p:cNvSpPr>
            <a:spLocks noChangeArrowheads="1"/>
          </p:cNvSpPr>
          <p:nvPr/>
        </p:nvSpPr>
        <p:spPr bwMode="auto">
          <a:xfrm>
            <a:off x="0" y="866775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</a:t>
            </a: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52" name="Rectangle 8"/>
          <p:cNvSpPr>
            <a:spLocks noChangeArrowheads="1"/>
          </p:cNvSpPr>
          <p:nvPr/>
        </p:nvSpPr>
        <p:spPr bwMode="auto">
          <a:xfrm>
            <a:off x="0" y="114300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55" name="Rectangle 11"/>
          <p:cNvSpPr>
            <a:spLocks noChangeArrowheads="1"/>
          </p:cNvSpPr>
          <p:nvPr/>
        </p:nvSpPr>
        <p:spPr bwMode="auto">
          <a:xfrm>
            <a:off x="0" y="733425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57" name="Rectangle 13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1758" name="Rectangle 14"/>
          <p:cNvSpPr>
            <a:spLocks noChangeArrowheads="1"/>
          </p:cNvSpPr>
          <p:nvPr/>
        </p:nvSpPr>
        <p:spPr bwMode="auto">
          <a:xfrm>
            <a:off x="0" y="99060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60" name="Rectangle 16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1761" name="Rectangle 17"/>
          <p:cNvSpPr>
            <a:spLocks noChangeArrowheads="1"/>
          </p:cNvSpPr>
          <p:nvPr/>
        </p:nvSpPr>
        <p:spPr bwMode="auto">
          <a:xfrm>
            <a:off x="0" y="95250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63" name="Rectangle 19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1764" name="Rectangle 20"/>
          <p:cNvSpPr>
            <a:spLocks noChangeArrowheads="1"/>
          </p:cNvSpPr>
          <p:nvPr/>
        </p:nvSpPr>
        <p:spPr bwMode="auto">
          <a:xfrm>
            <a:off x="0" y="76200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0" y="659727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OXIDE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1033792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OXIDE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1457976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1. Oxide base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acid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925782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PTHH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CuO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+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2HCl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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CuCl</a:t>
            </a:r>
            <a:r>
              <a:rPr lang="en-US" sz="2800" baseline="-25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2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 +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H</a:t>
            </a:r>
            <a:r>
              <a:rPr lang="en-US" sz="2800" baseline="-25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2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O</a:t>
            </a:r>
            <a:endParaRPr lang="en-US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0" y="2438400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Oxide base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acid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muối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0" y="2937162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en-US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Oxide base +</a:t>
            </a:r>
            <a:r>
              <a:rPr lang="en-US" sz="28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dd</a:t>
            </a:r>
            <a:r>
              <a:rPr lang="en-US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acid </a:t>
            </a:r>
            <a:r>
              <a:rPr lang="en-US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 </a:t>
            </a:r>
            <a:r>
              <a:rPr lang="en-US" sz="28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muối</a:t>
            </a:r>
            <a:r>
              <a:rPr lang="en-US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+ </a:t>
            </a:r>
            <a:r>
              <a:rPr lang="en-US" sz="28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3411467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2. Oxide acid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base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4891"/>
            <a:ext cx="10515600" cy="888520"/>
          </a:xfrm>
        </p:spPr>
        <p:txBody>
          <a:bodyPr/>
          <a:lstStyle/>
          <a:p>
            <a:r>
              <a:rPr lang="en-US"/>
              <a:t>Thí nghiệm CO</a:t>
            </a:r>
            <a:r>
              <a:rPr lang="en-US" baseline="-25000"/>
              <a:t>2</a:t>
            </a:r>
            <a:r>
              <a:rPr lang="en-US"/>
              <a:t> + CaCO</a:t>
            </a:r>
            <a:r>
              <a:rPr lang="en-US" baseline="-25000"/>
              <a:t>3</a:t>
            </a:r>
            <a:endParaRPr lang="en-US"/>
          </a:p>
        </p:txBody>
      </p:sp>
      <p:pic>
        <p:nvPicPr>
          <p:cNvPr id="4" name="CO2 Vào Ca(OH)2 - KHTN 8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8408" y="983411"/>
            <a:ext cx="11869947" cy="5228057"/>
          </a:xfrm>
        </p:spPr>
      </p:pic>
    </p:spTree>
    <p:extLst>
      <p:ext uri="{BB962C8B-B14F-4D97-AF65-F5344CB8AC3E}">
        <p14:creationId xmlns:p14="http://schemas.microsoft.com/office/powerpoint/2010/main" val="1286897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8007927" cy="5327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098" name="AutoShape 2" descr="Uống nước cam thời điểm nào tốt nhất cho sức khỏe?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534400" y="429490"/>
            <a:ext cx="36576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- Hiện tượng: Xuất hiện chất không tan trong nước (chất kết tủa) màu trắng.</a:t>
            </a:r>
            <a:endParaRPr lang="en-US" sz="3200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512618" y="5029200"/>
            <a:ext cx="2701637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3338945" y="5029200"/>
            <a:ext cx="1025237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8534400" y="2604643"/>
            <a:ext cx="36576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- Giải thích: CO</a:t>
            </a:r>
            <a:r>
              <a:rPr lang="vi-VN" sz="3200" baseline="-250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 đã phản ứng với dung dịch Ca(OH)</a:t>
            </a:r>
            <a:r>
              <a:rPr lang="vi-VN" sz="3200" baseline="-250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 tạo ra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vi-VN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 kết tủa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trắng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66255" y="5225379"/>
            <a:ext cx="120257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tủa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trắng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muối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tan</a:t>
            </a:r>
            <a:r>
              <a:rPr lang="vi-VN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dự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đoán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muối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156359" y="5793420"/>
            <a:ext cx="21474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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CaCO</a:t>
            </a:r>
            <a:r>
              <a:rPr lang="en-US" sz="3200" baseline="-250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3200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1565" y="6237997"/>
            <a:ext cx="120257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phản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thí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63468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  <p:bldP spid="18" grpId="0"/>
      <p:bldP spid="19" grpId="0"/>
      <p:bldP spid="2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0"/>
            <a:ext cx="12192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600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11:  OXIDE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230239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KHÁI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NIỆM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OXIDE</a:t>
            </a:r>
          </a:p>
        </p:txBody>
      </p:sp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0" y="85725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47" name="Rectangle 3"/>
          <p:cNvSpPr>
            <a:spLocks noChangeArrowheads="1"/>
          </p:cNvSpPr>
          <p:nvPr/>
        </p:nvSpPr>
        <p:spPr bwMode="auto">
          <a:xfrm>
            <a:off x="0" y="866775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51" name="Rectangle 7"/>
          <p:cNvSpPr>
            <a:spLocks noChangeArrowheads="1"/>
          </p:cNvSpPr>
          <p:nvPr/>
        </p:nvSpPr>
        <p:spPr bwMode="auto">
          <a:xfrm>
            <a:off x="0" y="866775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</a:t>
            </a: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52" name="Rectangle 8"/>
          <p:cNvSpPr>
            <a:spLocks noChangeArrowheads="1"/>
          </p:cNvSpPr>
          <p:nvPr/>
        </p:nvSpPr>
        <p:spPr bwMode="auto">
          <a:xfrm>
            <a:off x="0" y="114300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55" name="Rectangle 11"/>
          <p:cNvSpPr>
            <a:spLocks noChangeArrowheads="1"/>
          </p:cNvSpPr>
          <p:nvPr/>
        </p:nvSpPr>
        <p:spPr bwMode="auto">
          <a:xfrm>
            <a:off x="0" y="733425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57" name="Rectangle 13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1758" name="Rectangle 14"/>
          <p:cNvSpPr>
            <a:spLocks noChangeArrowheads="1"/>
          </p:cNvSpPr>
          <p:nvPr/>
        </p:nvSpPr>
        <p:spPr bwMode="auto">
          <a:xfrm>
            <a:off x="0" y="99060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60" name="Rectangle 16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1761" name="Rectangle 17"/>
          <p:cNvSpPr>
            <a:spLocks noChangeArrowheads="1"/>
          </p:cNvSpPr>
          <p:nvPr/>
        </p:nvSpPr>
        <p:spPr bwMode="auto">
          <a:xfrm>
            <a:off x="0" y="95250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63" name="Rectangle 19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1764" name="Rectangle 20"/>
          <p:cNvSpPr>
            <a:spLocks noChangeArrowheads="1"/>
          </p:cNvSpPr>
          <p:nvPr/>
        </p:nvSpPr>
        <p:spPr bwMode="auto">
          <a:xfrm>
            <a:off x="0" y="76200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0" y="659727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OXIDE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1033792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OXIDE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1457976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1. Oxide base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acid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925782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PTHH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CuO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+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2HCl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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CuCl</a:t>
            </a:r>
            <a:r>
              <a:rPr lang="en-US" sz="2800" baseline="-25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2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 +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H</a:t>
            </a:r>
            <a:r>
              <a:rPr lang="en-US" sz="2800" baseline="-25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2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O</a:t>
            </a:r>
            <a:endParaRPr lang="en-US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0" y="2438400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Oxide base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acid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muối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0" y="2937162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en-US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Oxide base +</a:t>
            </a:r>
            <a:r>
              <a:rPr lang="en-US" sz="28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dd</a:t>
            </a:r>
            <a:r>
              <a:rPr lang="en-US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acid </a:t>
            </a:r>
            <a:r>
              <a:rPr lang="en-US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 </a:t>
            </a:r>
            <a:r>
              <a:rPr lang="en-US" sz="28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muối</a:t>
            </a:r>
            <a:r>
              <a:rPr lang="en-US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+ </a:t>
            </a:r>
            <a:r>
              <a:rPr lang="en-US" sz="28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3411467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2. Oxide acid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base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3934691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PTHH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CO</a:t>
            </a:r>
            <a:r>
              <a:rPr lang="en-US" sz="2800" baseline="-25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+ Ca(OH)</a:t>
            </a:r>
            <a:r>
              <a:rPr lang="en-US" sz="2800" baseline="-25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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CaCO</a:t>
            </a:r>
            <a:r>
              <a:rPr lang="en-US" sz="2800" baseline="-25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3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 +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H</a:t>
            </a:r>
            <a:r>
              <a:rPr lang="en-US" sz="2800" baseline="-25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2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O</a:t>
            </a:r>
            <a:endParaRPr lang="en-US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0" y="4419600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Oxide acid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base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muối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0" y="4918362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en-US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Oxide acid +</a:t>
            </a:r>
            <a:r>
              <a:rPr lang="en-US" sz="28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dd</a:t>
            </a:r>
            <a:r>
              <a:rPr lang="en-US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base </a:t>
            </a:r>
            <a:r>
              <a:rPr lang="en-US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 </a:t>
            </a:r>
            <a:r>
              <a:rPr lang="en-US" sz="28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muối</a:t>
            </a:r>
            <a:r>
              <a:rPr lang="en-US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+ </a:t>
            </a:r>
            <a:r>
              <a:rPr lang="en-US" sz="28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9" grpId="0"/>
      <p:bldP spid="3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2" descr="Uống nước cam thời điểm nào tốt nhất cho sức khỏe?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4668983" y="1911926"/>
            <a:ext cx="74027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a) </a:t>
            </a:r>
            <a:r>
              <a:rPr lang="en-US" sz="40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2KOH</a:t>
            </a:r>
            <a:r>
              <a:rPr lang="en-US" sz="40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+ </a:t>
            </a:r>
            <a:r>
              <a:rPr lang="en-US" sz="40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4000" baseline="-250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40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 </a:t>
            </a:r>
            <a:r>
              <a:rPr lang="en-US" sz="40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K</a:t>
            </a:r>
            <a:r>
              <a:rPr lang="en-US" sz="4000" baseline="-250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2</a:t>
            </a:r>
            <a:r>
              <a:rPr lang="en-US" sz="40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SO</a:t>
            </a:r>
            <a:r>
              <a:rPr lang="en-US" sz="4000" baseline="-250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3</a:t>
            </a:r>
            <a:r>
              <a:rPr lang="en-US" sz="40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 + </a:t>
            </a:r>
            <a:r>
              <a:rPr lang="en-US" sz="40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H</a:t>
            </a:r>
            <a:r>
              <a:rPr lang="en-US" sz="4000" baseline="-250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2</a:t>
            </a:r>
            <a:r>
              <a:rPr lang="en-US" sz="40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O</a:t>
            </a:r>
            <a:endParaRPr lang="en-US" sz="4000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668982" y="3158849"/>
            <a:ext cx="75230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sz="40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2KOH</a:t>
            </a:r>
            <a:r>
              <a:rPr lang="en-US" sz="40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+ CO</a:t>
            </a:r>
            <a:r>
              <a:rPr lang="en-US" sz="4000" baseline="-250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40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 </a:t>
            </a:r>
            <a:r>
              <a:rPr lang="en-US" sz="40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K</a:t>
            </a:r>
            <a:r>
              <a:rPr lang="en-US" sz="4000" baseline="-250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2</a:t>
            </a:r>
            <a:r>
              <a:rPr lang="en-US" sz="40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CO</a:t>
            </a:r>
            <a:r>
              <a:rPr lang="en-US" sz="4000" baseline="-250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3</a:t>
            </a:r>
            <a:r>
              <a:rPr lang="en-US" sz="40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 + </a:t>
            </a:r>
            <a:r>
              <a:rPr lang="en-US" sz="40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H</a:t>
            </a:r>
            <a:r>
              <a:rPr lang="en-US" sz="4000" baseline="-250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2</a:t>
            </a:r>
            <a:r>
              <a:rPr lang="en-US" sz="40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O</a:t>
            </a:r>
            <a:endParaRPr lang="en-US" sz="4000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668982" y="4378062"/>
            <a:ext cx="75230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c) </a:t>
            </a:r>
            <a:r>
              <a:rPr lang="en-US" sz="40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2KOH</a:t>
            </a:r>
            <a:r>
              <a:rPr lang="en-US" sz="40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+ </a:t>
            </a:r>
            <a:r>
              <a:rPr lang="en-US" sz="40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4000" baseline="-250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40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 </a:t>
            </a:r>
            <a:r>
              <a:rPr lang="en-US" sz="40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K</a:t>
            </a:r>
            <a:r>
              <a:rPr lang="en-US" sz="4000" baseline="-250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2</a:t>
            </a:r>
            <a:r>
              <a:rPr lang="en-US" sz="40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SO</a:t>
            </a:r>
            <a:r>
              <a:rPr lang="en-US" sz="4000" baseline="-250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4</a:t>
            </a:r>
            <a:r>
              <a:rPr lang="en-US" sz="40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 + </a:t>
            </a:r>
            <a:r>
              <a:rPr lang="en-US" sz="40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H</a:t>
            </a:r>
            <a:r>
              <a:rPr lang="en-US" sz="4000" baseline="-250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2</a:t>
            </a:r>
            <a:r>
              <a:rPr lang="en-US" sz="40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O</a:t>
            </a:r>
            <a:endParaRPr lang="en-US" sz="4000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710" y="160338"/>
            <a:ext cx="4572000" cy="6072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563468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3" grpId="0"/>
      <p:bldP spid="1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2" descr="Uống nước cam thời điểm nào tốt nhất cho sức khỏe?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6779" y="-1"/>
            <a:ext cx="5850907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06482" y="0"/>
            <a:ext cx="598138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563468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0"/>
            <a:ext cx="12192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600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11:  OXIDE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230239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KHÁI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NIỆM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OXIDE</a:t>
            </a:r>
          </a:p>
        </p:txBody>
      </p:sp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0" y="85725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47" name="Rectangle 3"/>
          <p:cNvSpPr>
            <a:spLocks noChangeArrowheads="1"/>
          </p:cNvSpPr>
          <p:nvPr/>
        </p:nvSpPr>
        <p:spPr bwMode="auto">
          <a:xfrm>
            <a:off x="0" y="866775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51" name="Rectangle 7"/>
          <p:cNvSpPr>
            <a:spLocks noChangeArrowheads="1"/>
          </p:cNvSpPr>
          <p:nvPr/>
        </p:nvSpPr>
        <p:spPr bwMode="auto">
          <a:xfrm>
            <a:off x="0" y="866775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</a:t>
            </a: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52" name="Rectangle 8"/>
          <p:cNvSpPr>
            <a:spLocks noChangeArrowheads="1"/>
          </p:cNvSpPr>
          <p:nvPr/>
        </p:nvSpPr>
        <p:spPr bwMode="auto">
          <a:xfrm>
            <a:off x="0" y="114300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55" name="Rectangle 11"/>
          <p:cNvSpPr>
            <a:spLocks noChangeArrowheads="1"/>
          </p:cNvSpPr>
          <p:nvPr/>
        </p:nvSpPr>
        <p:spPr bwMode="auto">
          <a:xfrm>
            <a:off x="0" y="733425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57" name="Rectangle 13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1758" name="Rectangle 14"/>
          <p:cNvSpPr>
            <a:spLocks noChangeArrowheads="1"/>
          </p:cNvSpPr>
          <p:nvPr/>
        </p:nvSpPr>
        <p:spPr bwMode="auto">
          <a:xfrm>
            <a:off x="0" y="99060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60" name="Rectangle 16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1761" name="Rectangle 17"/>
          <p:cNvSpPr>
            <a:spLocks noChangeArrowheads="1"/>
          </p:cNvSpPr>
          <p:nvPr/>
        </p:nvSpPr>
        <p:spPr bwMode="auto">
          <a:xfrm>
            <a:off x="0" y="95250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63" name="Rectangle 19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1764" name="Rectangle 20"/>
          <p:cNvSpPr>
            <a:spLocks noChangeArrowheads="1"/>
          </p:cNvSpPr>
          <p:nvPr/>
        </p:nvSpPr>
        <p:spPr bwMode="auto">
          <a:xfrm>
            <a:off x="0" y="76200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0" y="659727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OXIDE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1033792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OXIDE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1457976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1. Oxide base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acid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925782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PTHH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CuO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+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2HCl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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CuCl</a:t>
            </a:r>
            <a:r>
              <a:rPr lang="en-US" sz="2800" baseline="-25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2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 +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H</a:t>
            </a:r>
            <a:r>
              <a:rPr lang="en-US" sz="2800" baseline="-25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2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O</a:t>
            </a:r>
            <a:endParaRPr lang="en-US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0" y="2438400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Oxide base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acid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muối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0" y="2937162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en-US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Oxide base +</a:t>
            </a:r>
            <a:r>
              <a:rPr lang="en-US" sz="28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dd</a:t>
            </a:r>
            <a:r>
              <a:rPr lang="en-US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acid </a:t>
            </a:r>
            <a:r>
              <a:rPr lang="en-US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 </a:t>
            </a:r>
            <a:r>
              <a:rPr lang="en-US" sz="28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muối</a:t>
            </a:r>
            <a:r>
              <a:rPr lang="en-US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+ </a:t>
            </a:r>
            <a:r>
              <a:rPr lang="en-US" sz="28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3411467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2. Oxide acid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base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3934691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PTHH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CO</a:t>
            </a:r>
            <a:r>
              <a:rPr lang="en-US" sz="2800" baseline="-25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+ Ca(OH)</a:t>
            </a:r>
            <a:r>
              <a:rPr lang="en-US" sz="2800" baseline="-25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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CaCO</a:t>
            </a:r>
            <a:r>
              <a:rPr lang="en-US" sz="2800" baseline="-25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3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 +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H</a:t>
            </a:r>
            <a:r>
              <a:rPr lang="en-US" sz="2800" baseline="-25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2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O</a:t>
            </a:r>
            <a:endParaRPr lang="en-US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0" y="4419600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Oxide acid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base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muối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0" y="4918362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en-US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Oxide acid +</a:t>
            </a:r>
            <a:r>
              <a:rPr lang="en-US" sz="28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dd</a:t>
            </a:r>
            <a:r>
              <a:rPr lang="en-US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base </a:t>
            </a:r>
            <a:r>
              <a:rPr lang="en-US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 </a:t>
            </a:r>
            <a:r>
              <a:rPr lang="en-US" sz="28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muối</a:t>
            </a:r>
            <a:r>
              <a:rPr lang="en-US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+ </a:t>
            </a:r>
            <a:r>
              <a:rPr lang="en-US" sz="28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0" y="5411828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IV. </a:t>
            </a:r>
            <a:r>
              <a:rPr lang="en-US" sz="2800" b="1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PHẢN</a:t>
            </a:r>
            <a:r>
              <a:rPr lang="en-US" sz="2800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800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800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OXIDE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0" y="6021428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grpSp>
        <p:nvGrpSpPr>
          <p:cNvPr id="38" name="Group 37"/>
          <p:cNvGrpSpPr/>
          <p:nvPr/>
        </p:nvGrpSpPr>
        <p:grpSpPr>
          <a:xfrm>
            <a:off x="498763" y="5902061"/>
            <a:ext cx="7633855" cy="675595"/>
            <a:chOff x="498763" y="5902061"/>
            <a:chExt cx="7633855" cy="675595"/>
          </a:xfrm>
        </p:grpSpPr>
        <p:sp>
          <p:nvSpPr>
            <p:cNvPr id="34" name="TextBox 33"/>
            <p:cNvSpPr txBox="1"/>
            <p:nvPr/>
          </p:nvSpPr>
          <p:spPr>
            <a:xfrm>
              <a:off x="498763" y="6054436"/>
              <a:ext cx="763385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- Kim </a:t>
              </a:r>
              <a:r>
                <a:rPr lang="en-US" sz="2800" dirty="0" err="1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loại</a:t>
              </a:r>
              <a:r>
                <a:rPr lang="en-US" sz="2800" dirty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  + </a:t>
              </a:r>
              <a:r>
                <a:rPr lang="en-US" sz="2800" dirty="0" err="1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O</a:t>
              </a:r>
              <a:r>
                <a:rPr lang="en-US" sz="2800" baseline="-25000" dirty="0" err="1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  <a:r>
                <a:rPr lang="en-US" sz="2800" dirty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 		       Oxide </a:t>
              </a:r>
              <a:r>
                <a:rPr lang="en-US" sz="2800" dirty="0" err="1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kim</a:t>
              </a:r>
              <a:r>
                <a:rPr lang="en-US" sz="2800" dirty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loại</a:t>
              </a:r>
              <a:endPara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35" name="Group 16"/>
            <p:cNvGrpSpPr/>
            <p:nvPr/>
          </p:nvGrpSpPr>
          <p:grpSpPr>
            <a:xfrm>
              <a:off x="3103435" y="5902061"/>
              <a:ext cx="1634836" cy="461665"/>
              <a:chOff x="6317673" y="637312"/>
              <a:chExt cx="1634836" cy="461665"/>
            </a:xfrm>
          </p:grpSpPr>
          <p:cxnSp>
            <p:nvCxnSpPr>
              <p:cNvPr id="36" name="Straight Arrow Connector 35"/>
              <p:cNvCxnSpPr/>
              <p:nvPr/>
            </p:nvCxnSpPr>
            <p:spPr>
              <a:xfrm>
                <a:off x="6317673" y="1039091"/>
                <a:ext cx="1634836" cy="1588"/>
              </a:xfrm>
              <a:prstGeom prst="straightConnector1">
                <a:avLst/>
              </a:prstGeom>
              <a:ln>
                <a:solidFill>
                  <a:srgbClr val="FF00FF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TextBox 36"/>
              <p:cNvSpPr txBox="1"/>
              <p:nvPr/>
            </p:nvSpPr>
            <p:spPr>
              <a:xfrm>
                <a:off x="7232095" y="637312"/>
                <a:ext cx="47105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err="1">
                    <a:solidFill>
                      <a:srgbClr val="FF00FF"/>
                    </a:solidFill>
                    <a:latin typeface="Times New Roman" pitchFamily="18" charset="0"/>
                    <a:cs typeface="Times New Roman" pitchFamily="18" charset="0"/>
                  </a:rPr>
                  <a:t>t</a:t>
                </a:r>
                <a:r>
                  <a:rPr lang="en-US" sz="2400" baseline="30000" dirty="0" err="1">
                    <a:solidFill>
                      <a:srgbClr val="FF00FF"/>
                    </a:solidFill>
                    <a:latin typeface="Times New Roman" pitchFamily="18" charset="0"/>
                    <a:cs typeface="Times New Roman" pitchFamily="18" charset="0"/>
                  </a:rPr>
                  <a:t>0</a:t>
                </a:r>
                <a:endParaRPr lang="en-US" sz="2400" dirty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0"/>
            <a:ext cx="12192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600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11:  OXIDE</a:t>
            </a:r>
          </a:p>
        </p:txBody>
      </p:sp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0" y="85725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47" name="Rectangle 3"/>
          <p:cNvSpPr>
            <a:spLocks noChangeArrowheads="1"/>
          </p:cNvSpPr>
          <p:nvPr/>
        </p:nvSpPr>
        <p:spPr bwMode="auto">
          <a:xfrm>
            <a:off x="0" y="866775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51" name="Rectangle 7"/>
          <p:cNvSpPr>
            <a:spLocks noChangeArrowheads="1"/>
          </p:cNvSpPr>
          <p:nvPr/>
        </p:nvSpPr>
        <p:spPr bwMode="auto">
          <a:xfrm>
            <a:off x="0" y="866775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</a:t>
            </a: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52" name="Rectangle 8"/>
          <p:cNvSpPr>
            <a:spLocks noChangeArrowheads="1"/>
          </p:cNvSpPr>
          <p:nvPr/>
        </p:nvSpPr>
        <p:spPr bwMode="auto">
          <a:xfrm>
            <a:off x="0" y="114300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55" name="Rectangle 11"/>
          <p:cNvSpPr>
            <a:spLocks noChangeArrowheads="1"/>
          </p:cNvSpPr>
          <p:nvPr/>
        </p:nvSpPr>
        <p:spPr bwMode="auto">
          <a:xfrm>
            <a:off x="0" y="733425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57" name="Rectangle 13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1758" name="Rectangle 14"/>
          <p:cNvSpPr>
            <a:spLocks noChangeArrowheads="1"/>
          </p:cNvSpPr>
          <p:nvPr/>
        </p:nvSpPr>
        <p:spPr bwMode="auto">
          <a:xfrm>
            <a:off x="0" y="99060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60" name="Rectangle 16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1761" name="Rectangle 17"/>
          <p:cNvSpPr>
            <a:spLocks noChangeArrowheads="1"/>
          </p:cNvSpPr>
          <p:nvPr/>
        </p:nvSpPr>
        <p:spPr bwMode="auto">
          <a:xfrm>
            <a:off x="0" y="95250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63" name="Rectangle 19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1764" name="Rectangle 20"/>
          <p:cNvSpPr>
            <a:spLocks noChangeArrowheads="1"/>
          </p:cNvSpPr>
          <p:nvPr/>
        </p:nvSpPr>
        <p:spPr bwMode="auto">
          <a:xfrm>
            <a:off x="0" y="76200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0" y="437883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IV. </a:t>
            </a:r>
            <a:r>
              <a:rPr lang="en-US" sz="2800" b="1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PHẢN</a:t>
            </a:r>
            <a:r>
              <a:rPr lang="en-US" sz="2800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800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800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OXIDE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0" y="6021428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grpSp>
        <p:nvGrpSpPr>
          <p:cNvPr id="2" name="Group 37"/>
          <p:cNvGrpSpPr/>
          <p:nvPr/>
        </p:nvGrpSpPr>
        <p:grpSpPr>
          <a:xfrm>
            <a:off x="110823" y="928116"/>
            <a:ext cx="7633855" cy="675595"/>
            <a:chOff x="498763" y="5902061"/>
            <a:chExt cx="7633855" cy="675595"/>
          </a:xfrm>
        </p:grpSpPr>
        <p:sp>
          <p:nvSpPr>
            <p:cNvPr id="34" name="TextBox 33"/>
            <p:cNvSpPr txBox="1"/>
            <p:nvPr/>
          </p:nvSpPr>
          <p:spPr>
            <a:xfrm>
              <a:off x="498763" y="6054436"/>
              <a:ext cx="763385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- Kim </a:t>
              </a:r>
              <a:r>
                <a:rPr lang="en-US" sz="2800" dirty="0" err="1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loại</a:t>
              </a:r>
              <a:r>
                <a:rPr lang="en-US" sz="2800" dirty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  + </a:t>
              </a:r>
              <a:r>
                <a:rPr lang="en-US" sz="2800" dirty="0" err="1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O</a:t>
              </a:r>
              <a:r>
                <a:rPr lang="en-US" sz="2800" baseline="-25000" dirty="0" err="1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  <a:r>
                <a:rPr lang="en-US" sz="2800" dirty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 		       Oxide </a:t>
              </a:r>
              <a:r>
                <a:rPr lang="en-US" sz="2800" dirty="0" err="1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kim</a:t>
              </a:r>
              <a:r>
                <a:rPr lang="en-US" sz="2800" dirty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loại</a:t>
              </a:r>
              <a:endPara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3" name="Group 16"/>
            <p:cNvGrpSpPr/>
            <p:nvPr/>
          </p:nvGrpSpPr>
          <p:grpSpPr>
            <a:xfrm>
              <a:off x="3103435" y="5902061"/>
              <a:ext cx="1634836" cy="461665"/>
              <a:chOff x="6317673" y="637312"/>
              <a:chExt cx="1634836" cy="461665"/>
            </a:xfrm>
          </p:grpSpPr>
          <p:cxnSp>
            <p:nvCxnSpPr>
              <p:cNvPr id="36" name="Straight Arrow Connector 35"/>
              <p:cNvCxnSpPr/>
              <p:nvPr/>
            </p:nvCxnSpPr>
            <p:spPr>
              <a:xfrm>
                <a:off x="6317673" y="1039091"/>
                <a:ext cx="1634836" cy="1588"/>
              </a:xfrm>
              <a:prstGeom prst="straightConnector1">
                <a:avLst/>
              </a:prstGeom>
              <a:ln>
                <a:solidFill>
                  <a:srgbClr val="FF00FF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TextBox 36"/>
              <p:cNvSpPr txBox="1"/>
              <p:nvPr/>
            </p:nvSpPr>
            <p:spPr>
              <a:xfrm>
                <a:off x="6982705" y="637312"/>
                <a:ext cx="47105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err="1">
                    <a:solidFill>
                      <a:srgbClr val="FF00FF"/>
                    </a:solidFill>
                    <a:latin typeface="Times New Roman" pitchFamily="18" charset="0"/>
                    <a:cs typeface="Times New Roman" pitchFamily="18" charset="0"/>
                  </a:rPr>
                  <a:t>t</a:t>
                </a:r>
                <a:r>
                  <a:rPr lang="en-US" sz="2400" baseline="30000" dirty="0" err="1">
                    <a:solidFill>
                      <a:srgbClr val="FF00FF"/>
                    </a:solidFill>
                    <a:latin typeface="Times New Roman" pitchFamily="18" charset="0"/>
                    <a:cs typeface="Times New Roman" pitchFamily="18" charset="0"/>
                  </a:rPr>
                  <a:t>0</a:t>
                </a:r>
                <a:endParaRPr lang="en-US" sz="2400" dirty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sp>
        <p:nvSpPr>
          <p:cNvPr id="35" name="TextBox 34"/>
          <p:cNvSpPr txBox="1"/>
          <p:nvPr/>
        </p:nvSpPr>
        <p:spPr>
          <a:xfrm>
            <a:off x="0" y="2202873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Phản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xảy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hầu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kim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trừ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Au, Ag, Pt)</a:t>
            </a:r>
          </a:p>
        </p:txBody>
      </p:sp>
      <p:grpSp>
        <p:nvGrpSpPr>
          <p:cNvPr id="40" name="Group 39"/>
          <p:cNvGrpSpPr/>
          <p:nvPr/>
        </p:nvGrpSpPr>
        <p:grpSpPr>
          <a:xfrm>
            <a:off x="0" y="1510021"/>
            <a:ext cx="12192000" cy="695736"/>
            <a:chOff x="0" y="1510021"/>
            <a:chExt cx="12192000" cy="695736"/>
          </a:xfrm>
        </p:grpSpPr>
        <p:sp>
          <p:nvSpPr>
            <p:cNvPr id="33" name="TextBox 32"/>
            <p:cNvSpPr txBox="1"/>
            <p:nvPr/>
          </p:nvSpPr>
          <p:spPr>
            <a:xfrm>
              <a:off x="0" y="1620982"/>
              <a:ext cx="121920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dirty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VD: </a:t>
              </a:r>
              <a:r>
                <a:rPr lang="en-US" sz="3200" dirty="0" err="1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4Al</a:t>
              </a:r>
              <a:r>
                <a:rPr lang="en-US" sz="3200" dirty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 + </a:t>
              </a:r>
              <a:r>
                <a:rPr lang="en-US" sz="3200" dirty="0" err="1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3O</a:t>
              </a:r>
              <a:r>
                <a:rPr lang="en-US" sz="3200" baseline="-25000" dirty="0" err="1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  <a:r>
                <a:rPr lang="en-US" sz="3200" dirty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			</a:t>
              </a:r>
              <a:r>
                <a:rPr lang="en-US" sz="3200" dirty="0" err="1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2Al</a:t>
              </a:r>
              <a:r>
                <a:rPr lang="en-US" sz="3200" baseline="-25000" dirty="0" err="1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  <a:r>
                <a:rPr lang="en-US" sz="3200" dirty="0" err="1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O</a:t>
              </a:r>
              <a:r>
                <a:rPr lang="en-US" sz="3200" baseline="-25000" dirty="0" err="1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3</a:t>
              </a:r>
              <a:r>
                <a:rPr lang="en-US" sz="3200" dirty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</a:p>
          </p:txBody>
        </p:sp>
        <p:cxnSp>
          <p:nvCxnSpPr>
            <p:cNvPr id="38" name="Straight Arrow Connector 37"/>
            <p:cNvCxnSpPr/>
            <p:nvPr/>
          </p:nvCxnSpPr>
          <p:spPr>
            <a:xfrm>
              <a:off x="2840185" y="1911800"/>
              <a:ext cx="1634836" cy="1588"/>
            </a:xfrm>
            <a:prstGeom prst="straightConnector1">
              <a:avLst/>
            </a:prstGeom>
            <a:ln>
              <a:solidFill>
                <a:srgbClr val="FF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/>
            <p:cNvSpPr txBox="1"/>
            <p:nvPr/>
          </p:nvSpPr>
          <p:spPr>
            <a:xfrm>
              <a:off x="3546782" y="1510021"/>
              <a:ext cx="47105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t</a:t>
              </a:r>
              <a:r>
                <a:rPr lang="en-US" sz="2400" baseline="30000" dirty="0" err="1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0</a:t>
              </a:r>
              <a:endParaRPr lang="en-US" sz="24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0" y="2673952"/>
            <a:ext cx="7633855" cy="675595"/>
            <a:chOff x="498763" y="5902061"/>
            <a:chExt cx="7633855" cy="675595"/>
          </a:xfrm>
        </p:grpSpPr>
        <p:sp>
          <p:nvSpPr>
            <p:cNvPr id="42" name="TextBox 41"/>
            <p:cNvSpPr txBox="1"/>
            <p:nvPr/>
          </p:nvSpPr>
          <p:spPr>
            <a:xfrm>
              <a:off x="498763" y="6054436"/>
              <a:ext cx="763385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- Phi </a:t>
              </a:r>
              <a:r>
                <a:rPr lang="en-US" sz="2800" dirty="0" err="1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kim</a:t>
              </a:r>
              <a:r>
                <a:rPr lang="en-US" sz="2800" dirty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 + </a:t>
              </a:r>
              <a:r>
                <a:rPr lang="en-US" sz="2800" dirty="0" err="1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O</a:t>
              </a:r>
              <a:r>
                <a:rPr lang="en-US" sz="2800" baseline="-25000" dirty="0" err="1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  <a:r>
                <a:rPr lang="en-US" sz="2800" dirty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 		       Oxide phi </a:t>
              </a:r>
              <a:r>
                <a:rPr lang="en-US" sz="2800" dirty="0" err="1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kim</a:t>
              </a:r>
              <a:endPara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43" name="Group 16"/>
            <p:cNvGrpSpPr/>
            <p:nvPr/>
          </p:nvGrpSpPr>
          <p:grpSpPr>
            <a:xfrm>
              <a:off x="3103435" y="5902061"/>
              <a:ext cx="1634836" cy="461665"/>
              <a:chOff x="6317673" y="637312"/>
              <a:chExt cx="1634836" cy="461665"/>
            </a:xfrm>
          </p:grpSpPr>
          <p:cxnSp>
            <p:nvCxnSpPr>
              <p:cNvPr id="44" name="Straight Arrow Connector 43"/>
              <p:cNvCxnSpPr/>
              <p:nvPr/>
            </p:nvCxnSpPr>
            <p:spPr>
              <a:xfrm>
                <a:off x="6317673" y="1039091"/>
                <a:ext cx="1634836" cy="1588"/>
              </a:xfrm>
              <a:prstGeom prst="straightConnector1">
                <a:avLst/>
              </a:prstGeom>
              <a:ln>
                <a:solidFill>
                  <a:srgbClr val="FF00FF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" name="TextBox 44"/>
              <p:cNvSpPr txBox="1"/>
              <p:nvPr/>
            </p:nvSpPr>
            <p:spPr>
              <a:xfrm>
                <a:off x="7232095" y="637312"/>
                <a:ext cx="47105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err="1">
                    <a:solidFill>
                      <a:srgbClr val="FF00FF"/>
                    </a:solidFill>
                    <a:latin typeface="Times New Roman" pitchFamily="18" charset="0"/>
                    <a:cs typeface="Times New Roman" pitchFamily="18" charset="0"/>
                  </a:rPr>
                  <a:t>t</a:t>
                </a:r>
                <a:r>
                  <a:rPr lang="en-US" sz="2400" baseline="30000" dirty="0" err="1">
                    <a:solidFill>
                      <a:srgbClr val="FF00FF"/>
                    </a:solidFill>
                    <a:latin typeface="Times New Roman" pitchFamily="18" charset="0"/>
                    <a:cs typeface="Times New Roman" pitchFamily="18" charset="0"/>
                  </a:rPr>
                  <a:t>0</a:t>
                </a:r>
                <a:endParaRPr lang="en-US" sz="2400" dirty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grpSp>
        <p:nvGrpSpPr>
          <p:cNvPr id="46" name="Group 45"/>
          <p:cNvGrpSpPr/>
          <p:nvPr/>
        </p:nvGrpSpPr>
        <p:grpSpPr>
          <a:xfrm>
            <a:off x="0" y="3352676"/>
            <a:ext cx="12192000" cy="695736"/>
            <a:chOff x="0" y="1510021"/>
            <a:chExt cx="12192000" cy="695736"/>
          </a:xfrm>
        </p:grpSpPr>
        <p:sp>
          <p:nvSpPr>
            <p:cNvPr id="47" name="TextBox 46"/>
            <p:cNvSpPr txBox="1"/>
            <p:nvPr/>
          </p:nvSpPr>
          <p:spPr>
            <a:xfrm>
              <a:off x="0" y="1620982"/>
              <a:ext cx="121920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dirty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VD: </a:t>
              </a:r>
              <a:r>
                <a:rPr lang="en-US" sz="3200" dirty="0" err="1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4P</a:t>
              </a:r>
              <a:r>
                <a:rPr lang="en-US" sz="3200" dirty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 + </a:t>
              </a:r>
              <a:r>
                <a:rPr lang="en-US" sz="3200" dirty="0" err="1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5O</a:t>
              </a:r>
              <a:r>
                <a:rPr lang="en-US" sz="3200" baseline="-25000" dirty="0" err="1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  <a:r>
                <a:rPr lang="en-US" sz="3200" dirty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			</a:t>
              </a:r>
              <a:r>
                <a:rPr lang="en-US" sz="3200" dirty="0" err="1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2P</a:t>
              </a:r>
              <a:r>
                <a:rPr lang="en-US" sz="3200" baseline="-25000" dirty="0" err="1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  <a:r>
                <a:rPr lang="en-US" sz="3200" dirty="0" err="1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O</a:t>
              </a:r>
              <a:r>
                <a:rPr lang="en-US" sz="3200" baseline="-25000" dirty="0" err="1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5</a:t>
              </a:r>
              <a:r>
                <a:rPr lang="en-US" sz="3200" dirty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</a:p>
          </p:txBody>
        </p:sp>
        <p:cxnSp>
          <p:nvCxnSpPr>
            <p:cNvPr id="48" name="Straight Arrow Connector 47"/>
            <p:cNvCxnSpPr/>
            <p:nvPr/>
          </p:nvCxnSpPr>
          <p:spPr>
            <a:xfrm>
              <a:off x="2840185" y="1911800"/>
              <a:ext cx="1634836" cy="1588"/>
            </a:xfrm>
            <a:prstGeom prst="straightConnector1">
              <a:avLst/>
            </a:prstGeom>
            <a:ln>
              <a:solidFill>
                <a:srgbClr val="FF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extBox 48"/>
            <p:cNvSpPr txBox="1"/>
            <p:nvPr/>
          </p:nvSpPr>
          <p:spPr>
            <a:xfrm>
              <a:off x="3546782" y="1510021"/>
              <a:ext cx="47105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t</a:t>
              </a:r>
              <a:r>
                <a:rPr lang="en-US" sz="2400" baseline="30000" dirty="0" err="1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0</a:t>
              </a:r>
              <a:endParaRPr lang="en-US" sz="24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50" name="TextBox 49"/>
          <p:cNvSpPr txBox="1"/>
          <p:nvPr/>
        </p:nvSpPr>
        <p:spPr>
          <a:xfrm>
            <a:off x="0" y="4031673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phi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kim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(C, S, P…)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0" y="4594247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V. </a:t>
            </a:r>
            <a:r>
              <a:rPr lang="en-US" sz="2800" b="1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2800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b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OXIDE.</a:t>
            </a:r>
            <a:endParaRPr lang="en-US" sz="2800" b="1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50" grpId="0"/>
      <p:bldP spid="5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04561"/>
            <a:ext cx="12192000" cy="4648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757850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0"/>
            <a:ext cx="12192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600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11:  OXIDE</a:t>
            </a:r>
          </a:p>
        </p:txBody>
      </p:sp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0" y="85725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47" name="Rectangle 3"/>
          <p:cNvSpPr>
            <a:spLocks noChangeArrowheads="1"/>
          </p:cNvSpPr>
          <p:nvPr/>
        </p:nvSpPr>
        <p:spPr bwMode="auto">
          <a:xfrm>
            <a:off x="0" y="866775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51" name="Rectangle 7"/>
          <p:cNvSpPr>
            <a:spLocks noChangeArrowheads="1"/>
          </p:cNvSpPr>
          <p:nvPr/>
        </p:nvSpPr>
        <p:spPr bwMode="auto">
          <a:xfrm>
            <a:off x="0" y="866775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</a:t>
            </a: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52" name="Rectangle 8"/>
          <p:cNvSpPr>
            <a:spLocks noChangeArrowheads="1"/>
          </p:cNvSpPr>
          <p:nvPr/>
        </p:nvSpPr>
        <p:spPr bwMode="auto">
          <a:xfrm>
            <a:off x="0" y="114300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55" name="Rectangle 11"/>
          <p:cNvSpPr>
            <a:spLocks noChangeArrowheads="1"/>
          </p:cNvSpPr>
          <p:nvPr/>
        </p:nvSpPr>
        <p:spPr bwMode="auto">
          <a:xfrm>
            <a:off x="0" y="733425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57" name="Rectangle 13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1758" name="Rectangle 14"/>
          <p:cNvSpPr>
            <a:spLocks noChangeArrowheads="1"/>
          </p:cNvSpPr>
          <p:nvPr/>
        </p:nvSpPr>
        <p:spPr bwMode="auto">
          <a:xfrm>
            <a:off x="0" y="99060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60" name="Rectangle 16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1761" name="Rectangle 17"/>
          <p:cNvSpPr>
            <a:spLocks noChangeArrowheads="1"/>
          </p:cNvSpPr>
          <p:nvPr/>
        </p:nvSpPr>
        <p:spPr bwMode="auto">
          <a:xfrm>
            <a:off x="0" y="95250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63" name="Rectangle 19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1764" name="Rectangle 20"/>
          <p:cNvSpPr>
            <a:spLocks noChangeArrowheads="1"/>
          </p:cNvSpPr>
          <p:nvPr/>
        </p:nvSpPr>
        <p:spPr bwMode="auto">
          <a:xfrm>
            <a:off x="0" y="76200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0" y="437883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IV. </a:t>
            </a:r>
            <a:r>
              <a:rPr lang="en-US" sz="2800" b="1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PHẢN</a:t>
            </a:r>
            <a:r>
              <a:rPr lang="en-US" sz="2800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800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800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OXIDE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0" y="895081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V. </a:t>
            </a:r>
            <a:r>
              <a:rPr lang="en-US" sz="2800" b="1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2800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OXIDE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0" y="1385455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i="1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200" b="1" i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3200" b="1" i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3200" b="1" i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+ oxide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0" y="1884218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- VD: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ZnO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zinc oxide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0" y="2424545"/>
            <a:ext cx="1219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Tx/>
              <a:buChar char="-"/>
            </a:pPr>
            <a:r>
              <a:rPr lang="en-US" sz="320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Với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320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just"/>
            <a:r>
              <a:rPr lang="en-US" sz="3200" b="1" i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 Tên oxide = tên </a:t>
            </a:r>
            <a:r>
              <a:rPr lang="en-US" sz="3200" b="1" i="1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3200" b="1" i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3200" b="1" i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200" b="1" i="1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3200" b="1" i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3200" b="1" i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i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3200" b="1" i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3200" b="1" i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) + oxide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0" y="3656813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- VD: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FeO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Iron (II) oxide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0" y="4324440"/>
            <a:ext cx="1219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oxide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phi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kim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i="1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Tiền</a:t>
            </a:r>
            <a:r>
              <a:rPr lang="en-US" sz="3200" b="1" i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3200" b="1" i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200" b="1" i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i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3200" b="1" i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3200" b="1" i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i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3200" b="1" i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3200" b="1" i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+ </a:t>
            </a:r>
            <a:r>
              <a:rPr lang="en-US" sz="3200" b="1" i="1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200" b="1" i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3200" b="1" i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3200" b="1" i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+ </a:t>
            </a:r>
            <a:r>
              <a:rPr lang="en-US" sz="3200" b="1" i="1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Tiền</a:t>
            </a:r>
            <a:r>
              <a:rPr lang="en-US" sz="3200" b="1" i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3200" b="1" i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200" b="1" i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i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3200" b="1" i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3200" b="1" i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oxygen+ oxide.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0" y="5506524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Tiền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mono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i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b="1" i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i="1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di</a:t>
            </a:r>
            <a:r>
              <a:rPr lang="en-US" sz="3200" b="1" i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i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b="1" i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, tri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i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3200" b="1" i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, tetra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i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bốn</a:t>
            </a:r>
            <a:r>
              <a:rPr lang="en-US" sz="3200" b="1" i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…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0" y="6161087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- VD: CO</a:t>
            </a:r>
            <a:r>
              <a:rPr lang="en-US" sz="3200" baseline="-250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carbon dioxide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carbon (IV) oxide.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1" grpId="0"/>
      <p:bldP spid="43" grpId="0"/>
      <p:bldP spid="46" grpId="0"/>
      <p:bldP spid="52" grpId="0"/>
      <p:bldP spid="53" grpId="0"/>
      <p:bldP spid="5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0"/>
            <a:ext cx="12192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600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11:  OXIDE</a:t>
            </a:r>
          </a:p>
        </p:txBody>
      </p:sp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0" y="85725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47" name="Rectangle 3"/>
          <p:cNvSpPr>
            <a:spLocks noChangeArrowheads="1"/>
          </p:cNvSpPr>
          <p:nvPr/>
        </p:nvSpPr>
        <p:spPr bwMode="auto">
          <a:xfrm>
            <a:off x="0" y="866775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51" name="Rectangle 7"/>
          <p:cNvSpPr>
            <a:spLocks noChangeArrowheads="1"/>
          </p:cNvSpPr>
          <p:nvPr/>
        </p:nvSpPr>
        <p:spPr bwMode="auto">
          <a:xfrm>
            <a:off x="0" y="866775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</a:t>
            </a: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52" name="Rectangle 8"/>
          <p:cNvSpPr>
            <a:spLocks noChangeArrowheads="1"/>
          </p:cNvSpPr>
          <p:nvPr/>
        </p:nvSpPr>
        <p:spPr bwMode="auto">
          <a:xfrm>
            <a:off x="0" y="114300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55" name="Rectangle 11"/>
          <p:cNvSpPr>
            <a:spLocks noChangeArrowheads="1"/>
          </p:cNvSpPr>
          <p:nvPr/>
        </p:nvSpPr>
        <p:spPr bwMode="auto">
          <a:xfrm>
            <a:off x="0" y="733425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57" name="Rectangle 13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1758" name="Rectangle 14"/>
          <p:cNvSpPr>
            <a:spLocks noChangeArrowheads="1"/>
          </p:cNvSpPr>
          <p:nvPr/>
        </p:nvSpPr>
        <p:spPr bwMode="auto">
          <a:xfrm>
            <a:off x="0" y="99060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60" name="Rectangle 16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1761" name="Rectangle 17"/>
          <p:cNvSpPr>
            <a:spLocks noChangeArrowheads="1"/>
          </p:cNvSpPr>
          <p:nvPr/>
        </p:nvSpPr>
        <p:spPr bwMode="auto">
          <a:xfrm>
            <a:off x="0" y="95250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63" name="Rectangle 19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1764" name="Rectangle 20"/>
          <p:cNvSpPr>
            <a:spLocks noChangeArrowheads="1"/>
          </p:cNvSpPr>
          <p:nvPr/>
        </p:nvSpPr>
        <p:spPr bwMode="auto">
          <a:xfrm>
            <a:off x="0" y="76200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448572" y="437886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V. </a:t>
            </a:r>
            <a:r>
              <a:rPr lang="en-US" sz="2800" b="1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2800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b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OXIDE.</a:t>
            </a:r>
            <a:endParaRPr lang="en-US" sz="2800" b="1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Cách Gọi Tên Oxide - Tên Gọi Quốc Tế Của Oxide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384" y="970630"/>
            <a:ext cx="12131615" cy="5585445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0"/>
            <a:ext cx="12192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600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11:  OXIDE</a:t>
            </a:r>
          </a:p>
        </p:txBody>
      </p:sp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0" y="85725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47" name="Rectangle 3"/>
          <p:cNvSpPr>
            <a:spLocks noChangeArrowheads="1"/>
          </p:cNvSpPr>
          <p:nvPr/>
        </p:nvSpPr>
        <p:spPr bwMode="auto">
          <a:xfrm>
            <a:off x="0" y="866775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51" name="Rectangle 7"/>
          <p:cNvSpPr>
            <a:spLocks noChangeArrowheads="1"/>
          </p:cNvSpPr>
          <p:nvPr/>
        </p:nvSpPr>
        <p:spPr bwMode="auto">
          <a:xfrm>
            <a:off x="0" y="866775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</a:t>
            </a: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52" name="Rectangle 8"/>
          <p:cNvSpPr>
            <a:spLocks noChangeArrowheads="1"/>
          </p:cNvSpPr>
          <p:nvPr/>
        </p:nvSpPr>
        <p:spPr bwMode="auto">
          <a:xfrm>
            <a:off x="0" y="114300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55" name="Rectangle 11"/>
          <p:cNvSpPr>
            <a:spLocks noChangeArrowheads="1"/>
          </p:cNvSpPr>
          <p:nvPr/>
        </p:nvSpPr>
        <p:spPr bwMode="auto">
          <a:xfrm>
            <a:off x="0" y="733425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57" name="Rectangle 13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1758" name="Rectangle 14"/>
          <p:cNvSpPr>
            <a:spLocks noChangeArrowheads="1"/>
          </p:cNvSpPr>
          <p:nvPr/>
        </p:nvSpPr>
        <p:spPr bwMode="auto">
          <a:xfrm>
            <a:off x="0" y="99060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60" name="Rectangle 16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1761" name="Rectangle 17"/>
          <p:cNvSpPr>
            <a:spLocks noChangeArrowheads="1"/>
          </p:cNvSpPr>
          <p:nvPr/>
        </p:nvSpPr>
        <p:spPr bwMode="auto">
          <a:xfrm>
            <a:off x="0" y="95250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63" name="Rectangle 19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1764" name="Rectangle 20"/>
          <p:cNvSpPr>
            <a:spLocks noChangeArrowheads="1"/>
          </p:cNvSpPr>
          <p:nvPr/>
        </p:nvSpPr>
        <p:spPr bwMode="auto">
          <a:xfrm>
            <a:off x="0" y="76200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0" y="6021428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40" name="Rectangle 39"/>
          <p:cNvSpPr/>
          <p:nvPr/>
        </p:nvSpPr>
        <p:spPr>
          <a:xfrm>
            <a:off x="0" y="598393"/>
            <a:ext cx="12192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vi-VN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 các chất sau: CuO, MgO, CO</a:t>
            </a:r>
            <a:r>
              <a:rPr lang="vi-VN" sz="2800" baseline="-2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Fe</a:t>
            </a:r>
            <a:r>
              <a:rPr lang="vi-VN" sz="2800" baseline="-2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vi-VN" sz="2800" baseline="-2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vi-VN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SO</a:t>
            </a:r>
            <a:r>
              <a:rPr lang="vi-VN" sz="2800" baseline="-2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CaO, Na</a:t>
            </a:r>
            <a:r>
              <a:rPr lang="vi-VN" sz="2800" baseline="-2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O, SO</a:t>
            </a:r>
            <a:r>
              <a:rPr lang="vi-VN" sz="2800" baseline="-2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vi-VN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vi-VN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a) Chất nào trong các chất trên phản ứng được với dung dịch KOH?</a:t>
            </a:r>
          </a:p>
          <a:p>
            <a:pPr algn="just"/>
            <a:r>
              <a:rPr lang="vi-VN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b) Chất nào trong các chất trên phản ứng được với dung dịch HCl?</a:t>
            </a:r>
          </a:p>
          <a:p>
            <a:pPr algn="just"/>
            <a:r>
              <a:rPr lang="vi-VN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Viết phương trình hóa học minh họa.</a:t>
            </a:r>
          </a:p>
        </p:txBody>
      </p:sp>
      <p:sp>
        <p:nvSpPr>
          <p:cNvPr id="41" name="Rectangle 40"/>
          <p:cNvSpPr/>
          <p:nvPr/>
        </p:nvSpPr>
        <p:spPr>
          <a:xfrm>
            <a:off x="2687782" y="2496510"/>
            <a:ext cx="6096000" cy="403187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CO</a:t>
            </a:r>
            <a:r>
              <a:rPr lang="en-US" sz="3200" baseline="-250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 +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2KOH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→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sz="3200" baseline="-250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CO</a:t>
            </a:r>
            <a:r>
              <a:rPr lang="en-US" sz="3200" baseline="-250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 +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3200" baseline="-250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endParaRPr lang="en-US" sz="3200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3200" baseline="-250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 +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2KOH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→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sz="3200" baseline="-250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3200" baseline="-250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 +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3200" baseline="-250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endParaRPr lang="en-US" sz="3200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2KOH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+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3200" baseline="-250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 →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3200" baseline="-250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+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sz="3200" baseline="-250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3200" baseline="-250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3200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CuO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+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2HCl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→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CuCl</a:t>
            </a:r>
            <a:r>
              <a:rPr lang="en-US" sz="3200" baseline="-250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baseline="-250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3200" baseline="-250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endParaRPr lang="en-US" sz="3200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MgO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+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2HCl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→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MgCl</a:t>
            </a:r>
            <a:r>
              <a:rPr lang="en-US" sz="3200" baseline="-250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 +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3200" baseline="-250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endParaRPr lang="en-US" sz="3200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Fe</a:t>
            </a:r>
            <a:r>
              <a:rPr lang="en-US" sz="3200" baseline="-250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3200" baseline="-250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 +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6HCl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→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2FeCl</a:t>
            </a:r>
            <a:r>
              <a:rPr lang="en-US" sz="3200" baseline="-250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 +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3H</a:t>
            </a:r>
            <a:r>
              <a:rPr lang="en-US" sz="3200" baseline="-250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endParaRPr lang="en-US" sz="3200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+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2HCl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→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CaCl</a:t>
            </a:r>
            <a:r>
              <a:rPr lang="en-US" sz="3200" baseline="-250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 +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3200" baseline="-250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endParaRPr lang="en-US" sz="3200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Na</a:t>
            </a:r>
            <a:r>
              <a:rPr lang="en-US" sz="3200" baseline="-250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+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2HCl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→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2NaCl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+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3200" baseline="-250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endParaRPr lang="en-US" sz="3200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0"/>
            <a:ext cx="12192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600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11:  OXIDE</a:t>
            </a:r>
          </a:p>
        </p:txBody>
      </p:sp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0" y="85725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47" name="Rectangle 3"/>
          <p:cNvSpPr>
            <a:spLocks noChangeArrowheads="1"/>
          </p:cNvSpPr>
          <p:nvPr/>
        </p:nvSpPr>
        <p:spPr bwMode="auto">
          <a:xfrm>
            <a:off x="0" y="866775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51" name="Rectangle 7"/>
          <p:cNvSpPr>
            <a:spLocks noChangeArrowheads="1"/>
          </p:cNvSpPr>
          <p:nvPr/>
        </p:nvSpPr>
        <p:spPr bwMode="auto">
          <a:xfrm>
            <a:off x="0" y="866775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</a:t>
            </a: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52" name="Rectangle 8"/>
          <p:cNvSpPr>
            <a:spLocks noChangeArrowheads="1"/>
          </p:cNvSpPr>
          <p:nvPr/>
        </p:nvSpPr>
        <p:spPr bwMode="auto">
          <a:xfrm>
            <a:off x="0" y="114300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55" name="Rectangle 11"/>
          <p:cNvSpPr>
            <a:spLocks noChangeArrowheads="1"/>
          </p:cNvSpPr>
          <p:nvPr/>
        </p:nvSpPr>
        <p:spPr bwMode="auto">
          <a:xfrm>
            <a:off x="0" y="733425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57" name="Rectangle 13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1758" name="Rectangle 14"/>
          <p:cNvSpPr>
            <a:spLocks noChangeArrowheads="1"/>
          </p:cNvSpPr>
          <p:nvPr/>
        </p:nvSpPr>
        <p:spPr bwMode="auto">
          <a:xfrm>
            <a:off x="0" y="99060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60" name="Rectangle 16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1761" name="Rectangle 17"/>
          <p:cNvSpPr>
            <a:spLocks noChangeArrowheads="1"/>
          </p:cNvSpPr>
          <p:nvPr/>
        </p:nvSpPr>
        <p:spPr bwMode="auto">
          <a:xfrm>
            <a:off x="0" y="95250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63" name="Rectangle 19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1764" name="Rectangle 20"/>
          <p:cNvSpPr>
            <a:spLocks noChangeArrowheads="1"/>
          </p:cNvSpPr>
          <p:nvPr/>
        </p:nvSpPr>
        <p:spPr bwMode="auto">
          <a:xfrm>
            <a:off x="0" y="76200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0" y="6021428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40" name="Rectangle 39"/>
          <p:cNvSpPr/>
          <p:nvPr/>
        </p:nvSpPr>
        <p:spPr>
          <a:xfrm>
            <a:off x="0" y="598393"/>
            <a:ext cx="12192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vi-VN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Viết phương trình hóa học của phản ứn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</a:t>
            </a:r>
            <a:r>
              <a:rPr lang="vi-VN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tạo ra các oxide sau từ các đơn chất và oxygen: K</a:t>
            </a:r>
            <a:r>
              <a:rPr lang="vi-VN" sz="2800" baseline="-2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O, MgO, CO</a:t>
            </a:r>
            <a:r>
              <a:rPr lang="vi-VN" sz="2800" baseline="-2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SO</a:t>
            </a:r>
            <a:r>
              <a:rPr lang="vi-VN" sz="2800" baseline="-2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Al</a:t>
            </a:r>
            <a:r>
              <a:rPr lang="vi-VN" sz="2800" baseline="-2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vi-VN" sz="2800" baseline="-2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vi-VN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CuO, P</a:t>
            </a:r>
            <a:r>
              <a:rPr lang="vi-VN" sz="2800" baseline="-2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vi-VN" sz="2800" baseline="-2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vi-VN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CaO.</a:t>
            </a:r>
          </a:p>
        </p:txBody>
      </p:sp>
      <p:sp>
        <p:nvSpPr>
          <p:cNvPr id="41" name="Rectangle 40"/>
          <p:cNvSpPr/>
          <p:nvPr/>
        </p:nvSpPr>
        <p:spPr>
          <a:xfrm>
            <a:off x="2840182" y="1595964"/>
            <a:ext cx="6096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t-BR" sz="36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4K + O</a:t>
            </a:r>
            <a:r>
              <a:rPr lang="pt-BR" sz="3600" baseline="-250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pt-BR" sz="36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 → 2K</a:t>
            </a:r>
            <a:r>
              <a:rPr lang="pt-BR" sz="3600" baseline="-250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pt-BR" sz="36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O</a:t>
            </a:r>
          </a:p>
          <a:p>
            <a:pPr algn="ctr"/>
            <a:r>
              <a:rPr lang="pt-BR" sz="36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2Mg + O</a:t>
            </a:r>
            <a:r>
              <a:rPr lang="pt-BR" sz="3600" baseline="-250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pt-BR" sz="36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 → 2MgO</a:t>
            </a:r>
          </a:p>
          <a:p>
            <a:pPr algn="ctr"/>
            <a:r>
              <a:rPr lang="pt-BR" sz="36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C + O</a:t>
            </a:r>
            <a:r>
              <a:rPr lang="pt-BR" sz="3600" baseline="-250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pt-BR" sz="36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 → CO</a:t>
            </a:r>
            <a:r>
              <a:rPr lang="pt-BR" sz="3600" baseline="-250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pt-BR" sz="3600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pt-BR" sz="36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S + O</a:t>
            </a:r>
            <a:r>
              <a:rPr lang="pt-BR" sz="3600" baseline="-250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pt-BR" sz="36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 → SO</a:t>
            </a:r>
            <a:r>
              <a:rPr lang="pt-BR" sz="3600" baseline="-250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pt-BR" sz="3600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pt-BR" sz="36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4Al + 3O</a:t>
            </a:r>
            <a:r>
              <a:rPr lang="pt-BR" sz="3600" baseline="-250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pt-BR" sz="36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 → 2Al</a:t>
            </a:r>
            <a:r>
              <a:rPr lang="pt-BR" sz="3600" baseline="-250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pt-BR" sz="36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pt-BR" sz="3600" baseline="-250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pt-BR" sz="3600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pt-BR" sz="36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2Cu + O</a:t>
            </a:r>
            <a:r>
              <a:rPr lang="pt-BR" sz="3600" baseline="-250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pt-BR" sz="36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 → 2CuO</a:t>
            </a:r>
          </a:p>
          <a:p>
            <a:pPr algn="ctr"/>
            <a:r>
              <a:rPr lang="pt-BR" sz="36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4P + 5O</a:t>
            </a:r>
            <a:r>
              <a:rPr lang="pt-BR" sz="3600" baseline="-250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pt-BR" sz="36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 → 2P</a:t>
            </a:r>
            <a:r>
              <a:rPr lang="pt-BR" sz="3600" baseline="-250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pt-BR" sz="36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pt-BR" sz="3600" baseline="-250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pt-BR" sz="3600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pt-BR" sz="36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2Ca + O</a:t>
            </a:r>
            <a:r>
              <a:rPr lang="pt-BR" sz="3600" baseline="-250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pt-BR" sz="36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 → 2CaO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 tmFilter="0,0; .5, 1; 1, 1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 tmFilter="0,0; .5, 1; 1, 1"/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 tmFilter="0,0; .5, 1; 1, 1"/>
                                        <p:tgtEl>
                                          <p:spTgt spid="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 tmFilter="0,0; .5, 1; 1, 1"/>
                                        <p:tgtEl>
                                          <p:spTgt spid="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 tmFilter="0,0; .5, 1; 1, 1"/>
                                        <p:tgtEl>
                                          <p:spTgt spid="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 tmFilter="0,0; .5, 1; 1, 1"/>
                                        <p:tgtEl>
                                          <p:spTgt spid="4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 tmFilter="0,0; .5, 1; 1, 1"/>
                                        <p:tgtEl>
                                          <p:spTgt spid="4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0"/>
            <a:ext cx="12192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600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11:  OXIDE</a:t>
            </a:r>
          </a:p>
        </p:txBody>
      </p:sp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0" y="85725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47" name="Rectangle 3"/>
          <p:cNvSpPr>
            <a:spLocks noChangeArrowheads="1"/>
          </p:cNvSpPr>
          <p:nvPr/>
        </p:nvSpPr>
        <p:spPr bwMode="auto">
          <a:xfrm>
            <a:off x="0" y="866775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51" name="Rectangle 7"/>
          <p:cNvSpPr>
            <a:spLocks noChangeArrowheads="1"/>
          </p:cNvSpPr>
          <p:nvPr/>
        </p:nvSpPr>
        <p:spPr bwMode="auto">
          <a:xfrm>
            <a:off x="0" y="866775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</a:t>
            </a: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52" name="Rectangle 8"/>
          <p:cNvSpPr>
            <a:spLocks noChangeArrowheads="1"/>
          </p:cNvSpPr>
          <p:nvPr/>
        </p:nvSpPr>
        <p:spPr bwMode="auto">
          <a:xfrm>
            <a:off x="0" y="114300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55" name="Rectangle 11"/>
          <p:cNvSpPr>
            <a:spLocks noChangeArrowheads="1"/>
          </p:cNvSpPr>
          <p:nvPr/>
        </p:nvSpPr>
        <p:spPr bwMode="auto">
          <a:xfrm>
            <a:off x="0" y="733425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57" name="Rectangle 13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1758" name="Rectangle 14"/>
          <p:cNvSpPr>
            <a:spLocks noChangeArrowheads="1"/>
          </p:cNvSpPr>
          <p:nvPr/>
        </p:nvSpPr>
        <p:spPr bwMode="auto">
          <a:xfrm>
            <a:off x="0" y="99060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60" name="Rectangle 16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1761" name="Rectangle 17"/>
          <p:cNvSpPr>
            <a:spLocks noChangeArrowheads="1"/>
          </p:cNvSpPr>
          <p:nvPr/>
        </p:nvSpPr>
        <p:spPr bwMode="auto">
          <a:xfrm>
            <a:off x="0" y="95250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63" name="Rectangle 19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1764" name="Rectangle 20"/>
          <p:cNvSpPr>
            <a:spLocks noChangeArrowheads="1"/>
          </p:cNvSpPr>
          <p:nvPr/>
        </p:nvSpPr>
        <p:spPr bwMode="auto">
          <a:xfrm>
            <a:off x="0" y="76200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0" y="6021428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40" name="Rectangle 39"/>
          <p:cNvSpPr/>
          <p:nvPr/>
        </p:nvSpPr>
        <p:spPr>
          <a:xfrm>
            <a:off x="0" y="598393"/>
            <a:ext cx="12192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vi-VN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Dẫn khí  CO</a:t>
            </a:r>
            <a:r>
              <a:rPr lang="vi-VN" sz="2800" baseline="-2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 từ từ qua dung dịch nước vôi trong ( Ca(OH)</a:t>
            </a:r>
            <a:r>
              <a:rPr lang="vi-VN" sz="2800" baseline="-2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). Sau khi phản ứng kết thúc, trong dung dịch vẫn còn dư Ca(OH)</a:t>
            </a:r>
            <a:r>
              <a:rPr lang="vi-VN" sz="2800" baseline="-2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 và tạo ra 20 gam CaCO</a:t>
            </a:r>
            <a:r>
              <a:rPr lang="vi-VN" sz="2800" baseline="-2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vi-VN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 Tính thể tích khí CO</a:t>
            </a:r>
            <a:r>
              <a:rPr lang="vi-VN" sz="2800" baseline="-2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 (dkc) đã tham gia phản ứng.</a:t>
            </a:r>
          </a:p>
        </p:txBody>
      </p:sp>
      <p:sp>
        <p:nvSpPr>
          <p:cNvPr id="41" name="Rectangle 40"/>
          <p:cNvSpPr/>
          <p:nvPr/>
        </p:nvSpPr>
        <p:spPr>
          <a:xfrm>
            <a:off x="207818" y="2357964"/>
            <a:ext cx="12192000" cy="29585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Số mol CaCO</a:t>
            </a:r>
            <a:r>
              <a:rPr lang="vi-VN" sz="3200" baseline="-250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vi-VN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 là: n</a:t>
            </a:r>
            <a:r>
              <a:rPr lang="vi-VN" sz="3200" baseline="-250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CaCO3 </a:t>
            </a:r>
            <a:r>
              <a:rPr lang="vi-VN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 = 0,2 (mol).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Phương trình hóa học: CO</a:t>
            </a:r>
            <a:r>
              <a:rPr lang="vi-VN" sz="3200" baseline="-250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2 </a:t>
            </a:r>
            <a:r>
              <a:rPr lang="vi-VN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+ Ca(OH)</a:t>
            </a:r>
            <a:r>
              <a:rPr lang="vi-VN" sz="3200" baseline="-250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 → CaCO</a:t>
            </a:r>
            <a:r>
              <a:rPr lang="vi-VN" sz="3200" baseline="-250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vi-VN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 + H</a:t>
            </a:r>
            <a:r>
              <a:rPr lang="vi-VN" sz="3200" baseline="-250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O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Theo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PTHH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: n </a:t>
            </a:r>
            <a:r>
              <a:rPr lang="vi-VN" sz="3200" baseline="-250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CO2</a:t>
            </a:r>
            <a:r>
              <a:rPr lang="vi-VN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= n</a:t>
            </a:r>
            <a:r>
              <a:rPr lang="vi-VN" sz="3200" baseline="-250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CaCO3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= 0,2 (mol)</a:t>
            </a:r>
            <a:endParaRPr lang="vi-VN" sz="3200" baseline="-25000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- T</a:t>
            </a:r>
            <a:r>
              <a:rPr lang="vi-VN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hể tích khí CO</a:t>
            </a:r>
            <a:r>
              <a:rPr lang="vi-VN" sz="3200" baseline="-250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 đã phản ứng là: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sz="3200" baseline="-250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CO2</a:t>
            </a:r>
            <a:r>
              <a:rPr lang="vi-VN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= n x 24,79 =  4,96 lít.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0"/>
            <a:ext cx="12192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600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11:  OXIDE</a:t>
            </a:r>
          </a:p>
        </p:txBody>
      </p:sp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0" y="85725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47" name="Rectangle 3"/>
          <p:cNvSpPr>
            <a:spLocks noChangeArrowheads="1"/>
          </p:cNvSpPr>
          <p:nvPr/>
        </p:nvSpPr>
        <p:spPr bwMode="auto">
          <a:xfrm>
            <a:off x="0" y="866775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51" name="Rectangle 7"/>
          <p:cNvSpPr>
            <a:spLocks noChangeArrowheads="1"/>
          </p:cNvSpPr>
          <p:nvPr/>
        </p:nvSpPr>
        <p:spPr bwMode="auto">
          <a:xfrm>
            <a:off x="0" y="866775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</a:t>
            </a: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52" name="Rectangle 8"/>
          <p:cNvSpPr>
            <a:spLocks noChangeArrowheads="1"/>
          </p:cNvSpPr>
          <p:nvPr/>
        </p:nvSpPr>
        <p:spPr bwMode="auto">
          <a:xfrm>
            <a:off x="0" y="114300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55" name="Rectangle 11"/>
          <p:cNvSpPr>
            <a:spLocks noChangeArrowheads="1"/>
          </p:cNvSpPr>
          <p:nvPr/>
        </p:nvSpPr>
        <p:spPr bwMode="auto">
          <a:xfrm>
            <a:off x="0" y="733425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57" name="Rectangle 13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1758" name="Rectangle 14"/>
          <p:cNvSpPr>
            <a:spLocks noChangeArrowheads="1"/>
          </p:cNvSpPr>
          <p:nvPr/>
        </p:nvSpPr>
        <p:spPr bwMode="auto">
          <a:xfrm>
            <a:off x="0" y="99060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60" name="Rectangle 16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1761" name="Rectangle 17"/>
          <p:cNvSpPr>
            <a:spLocks noChangeArrowheads="1"/>
          </p:cNvSpPr>
          <p:nvPr/>
        </p:nvSpPr>
        <p:spPr bwMode="auto">
          <a:xfrm>
            <a:off x="0" y="95250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63" name="Rectangle 19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1764" name="Rectangle 20"/>
          <p:cNvSpPr>
            <a:spLocks noChangeArrowheads="1"/>
          </p:cNvSpPr>
          <p:nvPr/>
        </p:nvSpPr>
        <p:spPr bwMode="auto">
          <a:xfrm>
            <a:off x="0" y="76200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0" y="6021428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40" name="Rectangle 39"/>
          <p:cNvSpPr/>
          <p:nvPr/>
        </p:nvSpPr>
        <p:spPr>
          <a:xfrm>
            <a:off x="0" y="598393"/>
            <a:ext cx="12192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vi-VN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 đốt nóng, kim loại R phản ứng mạnh với oxygen tạo ra oxide ( ở thể rắn, màu trắng, không tan trong nước nhưng tan được trong dung dịch HCl )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vi-VN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Xác định công thức của oxide trên, biết kim loại R có hóa trị II và phần trăm khối lượng của kim loại R trong oxide là 60%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vi-VN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207818" y="2357964"/>
            <a:ext cx="121920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oxide</a:t>
            </a:r>
            <a:r>
              <a:rPr lang="vi-VN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 là: 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RO</a:t>
            </a:r>
            <a:endParaRPr lang="vi-VN" sz="3200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  <a:buFontTx/>
              <a:buChar char="-"/>
            </a:pP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Theo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vi-VN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%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3200" baseline="-250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= 60%</a:t>
            </a:r>
          </a:p>
          <a:p>
            <a:pPr>
              <a:lnSpc>
                <a:spcPct val="150000"/>
              </a:lnSpc>
            </a:pPr>
            <a:endParaRPr lang="en-US" sz="3200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=&gt;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3200" baseline="-250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= 24 (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gam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/mol)</a:t>
            </a:r>
            <a:endParaRPr lang="vi-VN" sz="3200" baseline="-25000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R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magnesium (Mg) =&gt;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oxide: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MgO</a:t>
            </a:r>
            <a:endParaRPr lang="vi-VN" sz="3200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662546" y="3796145"/>
            <a:ext cx="7328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3200" baseline="-250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endParaRPr lang="en-US" sz="3200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343889" y="4267199"/>
            <a:ext cx="152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3200" baseline="-250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+16</a:t>
            </a:r>
            <a:endParaRPr lang="en-US" sz="3200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701638" y="3962399"/>
            <a:ext cx="9028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.100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685306" y="3990107"/>
            <a:ext cx="8258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=60</a:t>
            </a:r>
          </a:p>
        </p:txBody>
      </p:sp>
      <p:cxnSp>
        <p:nvCxnSpPr>
          <p:cNvPr id="24" name="Straight Connector 23"/>
          <p:cNvCxnSpPr/>
          <p:nvPr/>
        </p:nvCxnSpPr>
        <p:spPr>
          <a:xfrm>
            <a:off x="1357745" y="4364183"/>
            <a:ext cx="1385455" cy="1588"/>
          </a:xfrm>
          <a:prstGeom prst="line">
            <a:avLst/>
          </a:prstGeom>
          <a:ln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0"/>
            <a:ext cx="12192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600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11:  OXIDE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368784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KHÁI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NIỆM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OXIDE</a:t>
            </a:r>
          </a:p>
        </p:txBody>
      </p:sp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0" y="85725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47" name="Rectangle 3"/>
          <p:cNvSpPr>
            <a:spLocks noChangeArrowheads="1"/>
          </p:cNvSpPr>
          <p:nvPr/>
        </p:nvSpPr>
        <p:spPr bwMode="auto">
          <a:xfrm>
            <a:off x="0" y="866775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51" name="Rectangle 7"/>
          <p:cNvSpPr>
            <a:spLocks noChangeArrowheads="1"/>
          </p:cNvSpPr>
          <p:nvPr/>
        </p:nvSpPr>
        <p:spPr bwMode="auto">
          <a:xfrm>
            <a:off x="0" y="866775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</a:t>
            </a: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52" name="Rectangle 8"/>
          <p:cNvSpPr>
            <a:spLocks noChangeArrowheads="1"/>
          </p:cNvSpPr>
          <p:nvPr/>
        </p:nvSpPr>
        <p:spPr bwMode="auto">
          <a:xfrm>
            <a:off x="0" y="114300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55" name="Rectangle 11"/>
          <p:cNvSpPr>
            <a:spLocks noChangeArrowheads="1"/>
          </p:cNvSpPr>
          <p:nvPr/>
        </p:nvSpPr>
        <p:spPr bwMode="auto">
          <a:xfrm>
            <a:off x="0" y="733425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57" name="Rectangle 13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1758" name="Rectangle 14"/>
          <p:cNvSpPr>
            <a:spLocks noChangeArrowheads="1"/>
          </p:cNvSpPr>
          <p:nvPr/>
        </p:nvSpPr>
        <p:spPr bwMode="auto">
          <a:xfrm>
            <a:off x="0" y="99060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60" name="Rectangle 16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1761" name="Rectangle 17"/>
          <p:cNvSpPr>
            <a:spLocks noChangeArrowheads="1"/>
          </p:cNvSpPr>
          <p:nvPr/>
        </p:nvSpPr>
        <p:spPr bwMode="auto">
          <a:xfrm>
            <a:off x="0" y="95250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63" name="Rectangle 19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1764" name="Rectangle 20"/>
          <p:cNvSpPr>
            <a:spLocks noChangeArrowheads="1"/>
          </p:cNvSpPr>
          <p:nvPr/>
        </p:nvSpPr>
        <p:spPr bwMode="auto">
          <a:xfrm>
            <a:off x="0" y="76200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2" descr="Uống nước cam thời điểm nào tốt nhất cho sức khỏe?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374073" y="719666"/>
          <a:ext cx="11651671" cy="2590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346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124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9045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lang="en-US" sz="2800" baseline="0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oxide</a:t>
                      </a:r>
                      <a:endParaRPr lang="en-US" sz="2800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Công</a:t>
                      </a:r>
                      <a:r>
                        <a:rPr lang="en-US" sz="2800" baseline="0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thức</a:t>
                      </a:r>
                      <a:r>
                        <a:rPr lang="en-US" sz="2800" baseline="0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oxide</a:t>
                      </a:r>
                      <a:endParaRPr lang="en-US" sz="2800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Thành</a:t>
                      </a:r>
                      <a:r>
                        <a:rPr lang="en-US" sz="2800" baseline="0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phần</a:t>
                      </a:r>
                      <a:r>
                        <a:rPr lang="en-US" sz="2800" baseline="0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nguyên</a:t>
                      </a:r>
                      <a:r>
                        <a:rPr lang="en-US" sz="2800" baseline="0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tố</a:t>
                      </a:r>
                      <a:endParaRPr lang="en-US" sz="2800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FF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Aluminium</a:t>
                      </a:r>
                      <a:r>
                        <a:rPr lang="en-US" sz="2800" dirty="0">
                          <a:solidFill>
                            <a:srgbClr val="FF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oxide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FF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Al</a:t>
                      </a:r>
                      <a:r>
                        <a:rPr lang="en-US" sz="2800" baseline="-25000" dirty="0" err="1">
                          <a:solidFill>
                            <a:srgbClr val="FF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en-US" sz="2800" dirty="0" err="1">
                          <a:solidFill>
                            <a:srgbClr val="FF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O</a:t>
                      </a:r>
                      <a:r>
                        <a:rPr lang="en-US" sz="2800" baseline="-25000" dirty="0" err="1">
                          <a:solidFill>
                            <a:srgbClr val="FF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en-US" sz="2800" dirty="0">
                        <a:solidFill>
                          <a:srgbClr val="FF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rgbClr val="FF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FF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Barium oxide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FF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BaO</a:t>
                      </a:r>
                      <a:endParaRPr lang="en-US" sz="2800" dirty="0">
                        <a:solidFill>
                          <a:srgbClr val="FF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rgbClr val="FF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FF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Carbon dioxide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FF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CO</a:t>
                      </a:r>
                      <a:r>
                        <a:rPr lang="en-US" sz="2800" baseline="-25000" dirty="0">
                          <a:solidFill>
                            <a:srgbClr val="FF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en-US" sz="2800" dirty="0">
                        <a:solidFill>
                          <a:srgbClr val="FF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rgbClr val="FF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FF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Diphosphorus</a:t>
                      </a:r>
                      <a:r>
                        <a:rPr lang="en-US" sz="2800" dirty="0">
                          <a:solidFill>
                            <a:srgbClr val="FF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pentoxide</a:t>
                      </a:r>
                      <a:endParaRPr lang="en-US" sz="2800" dirty="0">
                        <a:solidFill>
                          <a:srgbClr val="FF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FF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</a:t>
                      </a:r>
                      <a:r>
                        <a:rPr lang="en-US" sz="2800" baseline="-25000" dirty="0" err="1">
                          <a:solidFill>
                            <a:srgbClr val="FF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en-US" sz="2800" dirty="0" err="1">
                          <a:solidFill>
                            <a:srgbClr val="FF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O</a:t>
                      </a:r>
                      <a:r>
                        <a:rPr lang="en-US" sz="2800" baseline="-25000" dirty="0" err="1">
                          <a:solidFill>
                            <a:srgbClr val="FF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en-US" sz="2800" dirty="0">
                        <a:solidFill>
                          <a:srgbClr val="FF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rgbClr val="FF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343891" y="3699164"/>
            <a:ext cx="96427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Oxide?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135091" y="1246908"/>
            <a:ext cx="48629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8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Al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O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135091" y="1745672"/>
            <a:ext cx="48629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8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O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121236" y="2272145"/>
            <a:ext cx="48629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8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O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135091" y="2798617"/>
            <a:ext cx="48629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8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O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427018" y="4350327"/>
            <a:ext cx="96427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niệm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Oxide?</a:t>
            </a:r>
          </a:p>
        </p:txBody>
      </p:sp>
    </p:spTree>
    <p:extLst>
      <p:ext uri="{BB962C8B-B14F-4D97-AF65-F5344CB8AC3E}">
        <p14:creationId xmlns:p14="http://schemas.microsoft.com/office/powerpoint/2010/main" val="3563468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0"/>
            <a:ext cx="12192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600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11:  OXIDE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368784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KHÁI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NIỆM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OXIDE</a:t>
            </a:r>
          </a:p>
        </p:txBody>
      </p:sp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0" y="85725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47" name="Rectangle 3"/>
          <p:cNvSpPr>
            <a:spLocks noChangeArrowheads="1"/>
          </p:cNvSpPr>
          <p:nvPr/>
        </p:nvSpPr>
        <p:spPr bwMode="auto">
          <a:xfrm>
            <a:off x="0" y="866775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51" name="Rectangle 7"/>
          <p:cNvSpPr>
            <a:spLocks noChangeArrowheads="1"/>
          </p:cNvSpPr>
          <p:nvPr/>
        </p:nvSpPr>
        <p:spPr bwMode="auto">
          <a:xfrm>
            <a:off x="0" y="866775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</a:t>
            </a: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52" name="Rectangle 8"/>
          <p:cNvSpPr>
            <a:spLocks noChangeArrowheads="1"/>
          </p:cNvSpPr>
          <p:nvPr/>
        </p:nvSpPr>
        <p:spPr bwMode="auto">
          <a:xfrm>
            <a:off x="0" y="114300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55" name="Rectangle 11"/>
          <p:cNvSpPr>
            <a:spLocks noChangeArrowheads="1"/>
          </p:cNvSpPr>
          <p:nvPr/>
        </p:nvSpPr>
        <p:spPr bwMode="auto">
          <a:xfrm>
            <a:off x="0" y="733425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57" name="Rectangle 13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1758" name="Rectangle 14"/>
          <p:cNvSpPr>
            <a:spLocks noChangeArrowheads="1"/>
          </p:cNvSpPr>
          <p:nvPr/>
        </p:nvSpPr>
        <p:spPr bwMode="auto">
          <a:xfrm>
            <a:off x="0" y="99060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60" name="Rectangle 16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1761" name="Rectangle 17"/>
          <p:cNvSpPr>
            <a:spLocks noChangeArrowheads="1"/>
          </p:cNvSpPr>
          <p:nvPr/>
        </p:nvSpPr>
        <p:spPr bwMode="auto">
          <a:xfrm>
            <a:off x="0" y="95250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63" name="Rectangle 19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1764" name="Rectangle 20"/>
          <p:cNvSpPr>
            <a:spLocks noChangeArrowheads="1"/>
          </p:cNvSpPr>
          <p:nvPr/>
        </p:nvSpPr>
        <p:spPr bwMode="auto">
          <a:xfrm>
            <a:off x="0" y="76200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0" y="858982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Oxide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oxygen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11382" y="2908760"/>
            <a:ext cx="10421628" cy="30902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" name="TextBox 17"/>
          <p:cNvSpPr txBox="1"/>
          <p:nvPr/>
        </p:nvSpPr>
        <p:spPr>
          <a:xfrm>
            <a:off x="0" y="1343891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Silicon dioxide (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SiO</a:t>
            </a:r>
            <a:r>
              <a:rPr lang="en-US" sz="2800" baseline="-25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),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Aluminium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oxide (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Al</a:t>
            </a:r>
            <a:r>
              <a:rPr lang="en-US" sz="2800" baseline="-25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800" baseline="-25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), Carbon dioxide (CO</a:t>
            </a:r>
            <a:r>
              <a:rPr lang="en-US" sz="2800" baseline="-25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9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2" descr="Uống nước cam thời điểm nào tốt nhất cho sức khỏe?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347854" y="3408217"/>
            <a:ext cx="64146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oxide </a:t>
            </a:r>
            <a:r>
              <a:rPr lang="en-US" sz="28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2800" baseline="-250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800" baseline="-250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2800" baseline="-250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2800" baseline="-250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en-US" sz="2800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00008"/>
            <a:ext cx="5440507" cy="4290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563468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2" descr="Uống nước cam thời điểm nào tốt nhất cho sức khỏe?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87978"/>
            <a:ext cx="5278582" cy="4912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6" name="Group 25"/>
          <p:cNvGrpSpPr/>
          <p:nvPr/>
        </p:nvGrpSpPr>
        <p:grpSpPr>
          <a:xfrm>
            <a:off x="5237018" y="637312"/>
            <a:ext cx="6414655" cy="606343"/>
            <a:chOff x="5237018" y="637312"/>
            <a:chExt cx="6414655" cy="606343"/>
          </a:xfrm>
        </p:grpSpPr>
        <p:sp>
          <p:nvSpPr>
            <p:cNvPr id="12" name="TextBox 11"/>
            <p:cNvSpPr txBox="1"/>
            <p:nvPr/>
          </p:nvSpPr>
          <p:spPr>
            <a:xfrm>
              <a:off x="5237018" y="720435"/>
              <a:ext cx="641465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S + </a:t>
              </a:r>
              <a:r>
                <a:rPr lang="en-US" sz="2800" dirty="0" err="1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O</a:t>
              </a:r>
              <a:r>
                <a:rPr lang="en-US" sz="2800" baseline="-25000" dirty="0" err="1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  <a:r>
                <a:rPr lang="en-US" sz="2800" dirty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 			</a:t>
              </a:r>
              <a:r>
                <a:rPr lang="en-US" sz="2800" dirty="0" err="1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SO</a:t>
              </a:r>
              <a:r>
                <a:rPr lang="en-US" sz="2800" baseline="-25000" dirty="0" err="1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  <a:endPara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6747178" y="637312"/>
              <a:ext cx="1634836" cy="461665"/>
              <a:chOff x="6317673" y="637312"/>
              <a:chExt cx="1634836" cy="461665"/>
            </a:xfrm>
          </p:grpSpPr>
          <p:cxnSp>
            <p:nvCxnSpPr>
              <p:cNvPr id="10" name="Straight Arrow Connector 9"/>
              <p:cNvCxnSpPr/>
              <p:nvPr/>
            </p:nvCxnSpPr>
            <p:spPr>
              <a:xfrm>
                <a:off x="6317673" y="1039091"/>
                <a:ext cx="1634836" cy="1588"/>
              </a:xfrm>
              <a:prstGeom prst="straightConnector1">
                <a:avLst/>
              </a:prstGeom>
              <a:ln>
                <a:solidFill>
                  <a:srgbClr val="FF00FF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TextBox 10"/>
              <p:cNvSpPr txBox="1"/>
              <p:nvPr/>
            </p:nvSpPr>
            <p:spPr>
              <a:xfrm>
                <a:off x="6927285" y="637312"/>
                <a:ext cx="47105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err="1">
                    <a:solidFill>
                      <a:srgbClr val="FF00FF"/>
                    </a:solidFill>
                    <a:latin typeface="Times New Roman" pitchFamily="18" charset="0"/>
                    <a:cs typeface="Times New Roman" pitchFamily="18" charset="0"/>
                  </a:rPr>
                  <a:t>t</a:t>
                </a:r>
                <a:r>
                  <a:rPr lang="en-US" sz="2400" baseline="30000" dirty="0" err="1">
                    <a:solidFill>
                      <a:srgbClr val="FF00FF"/>
                    </a:solidFill>
                    <a:latin typeface="Times New Roman" pitchFamily="18" charset="0"/>
                    <a:cs typeface="Times New Roman" pitchFamily="18" charset="0"/>
                  </a:rPr>
                  <a:t>0</a:t>
                </a:r>
                <a:endParaRPr lang="en-US" sz="2400" dirty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grpSp>
        <p:nvGrpSpPr>
          <p:cNvPr id="27" name="Group 26"/>
          <p:cNvGrpSpPr/>
          <p:nvPr/>
        </p:nvGrpSpPr>
        <p:grpSpPr>
          <a:xfrm>
            <a:off x="5278581" y="1510172"/>
            <a:ext cx="6414655" cy="703302"/>
            <a:chOff x="5278581" y="1468607"/>
            <a:chExt cx="6414655" cy="703302"/>
          </a:xfrm>
        </p:grpSpPr>
        <p:sp>
          <p:nvSpPr>
            <p:cNvPr id="6" name="TextBox 5"/>
            <p:cNvSpPr txBox="1"/>
            <p:nvPr/>
          </p:nvSpPr>
          <p:spPr>
            <a:xfrm>
              <a:off x="5278581" y="1648689"/>
              <a:ext cx="641465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2Cu</a:t>
              </a:r>
              <a:r>
                <a:rPr lang="en-US" sz="2800" dirty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 + </a:t>
              </a:r>
              <a:r>
                <a:rPr lang="en-US" sz="2800" dirty="0" err="1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O</a:t>
              </a:r>
              <a:r>
                <a:rPr lang="en-US" sz="2800" baseline="-25000" dirty="0" err="1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  <a:r>
                <a:rPr lang="en-US" sz="2800" dirty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 			</a:t>
              </a:r>
              <a:r>
                <a:rPr lang="en-US" sz="2800" dirty="0" err="1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2CuO</a:t>
              </a:r>
              <a:endPara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17" name="Group 16"/>
            <p:cNvGrpSpPr/>
            <p:nvPr/>
          </p:nvGrpSpPr>
          <p:grpSpPr>
            <a:xfrm>
              <a:off x="7065838" y="1468607"/>
              <a:ext cx="1634836" cy="461665"/>
              <a:chOff x="6317673" y="637312"/>
              <a:chExt cx="1634836" cy="461665"/>
            </a:xfrm>
          </p:grpSpPr>
          <p:cxnSp>
            <p:nvCxnSpPr>
              <p:cNvPr id="18" name="Straight Arrow Connector 17"/>
              <p:cNvCxnSpPr/>
              <p:nvPr/>
            </p:nvCxnSpPr>
            <p:spPr>
              <a:xfrm>
                <a:off x="6317673" y="1039091"/>
                <a:ext cx="1634836" cy="1588"/>
              </a:xfrm>
              <a:prstGeom prst="straightConnector1">
                <a:avLst/>
              </a:prstGeom>
              <a:ln>
                <a:solidFill>
                  <a:srgbClr val="FF00FF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TextBox 18"/>
              <p:cNvSpPr txBox="1"/>
              <p:nvPr/>
            </p:nvSpPr>
            <p:spPr>
              <a:xfrm>
                <a:off x="6927285" y="637312"/>
                <a:ext cx="47105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err="1">
                    <a:solidFill>
                      <a:srgbClr val="FF00FF"/>
                    </a:solidFill>
                    <a:latin typeface="Times New Roman" pitchFamily="18" charset="0"/>
                    <a:cs typeface="Times New Roman" pitchFamily="18" charset="0"/>
                  </a:rPr>
                  <a:t>t</a:t>
                </a:r>
                <a:r>
                  <a:rPr lang="en-US" sz="2400" baseline="30000" dirty="0" err="1">
                    <a:solidFill>
                      <a:srgbClr val="FF00FF"/>
                    </a:solidFill>
                    <a:latin typeface="Times New Roman" pitchFamily="18" charset="0"/>
                    <a:cs typeface="Times New Roman" pitchFamily="18" charset="0"/>
                  </a:rPr>
                  <a:t>0</a:t>
                </a:r>
                <a:endParaRPr lang="en-US" sz="2400" dirty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grpSp>
        <p:nvGrpSpPr>
          <p:cNvPr id="28" name="Group 27"/>
          <p:cNvGrpSpPr/>
          <p:nvPr/>
        </p:nvGrpSpPr>
        <p:grpSpPr>
          <a:xfrm>
            <a:off x="5375564" y="2618577"/>
            <a:ext cx="6414655" cy="661695"/>
            <a:chOff x="5375564" y="2590867"/>
            <a:chExt cx="6414655" cy="661695"/>
          </a:xfrm>
        </p:grpSpPr>
        <p:sp>
          <p:nvSpPr>
            <p:cNvPr id="14" name="TextBox 13"/>
            <p:cNvSpPr txBox="1"/>
            <p:nvPr/>
          </p:nvSpPr>
          <p:spPr>
            <a:xfrm>
              <a:off x="5375564" y="2729342"/>
              <a:ext cx="641465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C + </a:t>
              </a:r>
              <a:r>
                <a:rPr lang="en-US" sz="2800" dirty="0" err="1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O</a:t>
              </a:r>
              <a:r>
                <a:rPr lang="en-US" sz="2800" baseline="-25000" dirty="0" err="1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  <a:r>
                <a:rPr lang="en-US" sz="2800" dirty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 			CO</a:t>
              </a:r>
              <a:r>
                <a:rPr lang="en-US" sz="2800" baseline="-25000" dirty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  <a:endPara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20" name="Group 19"/>
            <p:cNvGrpSpPr/>
            <p:nvPr/>
          </p:nvGrpSpPr>
          <p:grpSpPr>
            <a:xfrm>
              <a:off x="7010423" y="2590867"/>
              <a:ext cx="1634836" cy="461665"/>
              <a:chOff x="6317673" y="637312"/>
              <a:chExt cx="1634836" cy="461665"/>
            </a:xfrm>
          </p:grpSpPr>
          <p:cxnSp>
            <p:nvCxnSpPr>
              <p:cNvPr id="21" name="Straight Arrow Connector 20"/>
              <p:cNvCxnSpPr/>
              <p:nvPr/>
            </p:nvCxnSpPr>
            <p:spPr>
              <a:xfrm>
                <a:off x="6317673" y="1039091"/>
                <a:ext cx="1634836" cy="1588"/>
              </a:xfrm>
              <a:prstGeom prst="straightConnector1">
                <a:avLst/>
              </a:prstGeom>
              <a:ln>
                <a:solidFill>
                  <a:srgbClr val="FF00FF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TextBox 21"/>
              <p:cNvSpPr txBox="1"/>
              <p:nvPr/>
            </p:nvSpPr>
            <p:spPr>
              <a:xfrm>
                <a:off x="6927285" y="637312"/>
                <a:ext cx="47105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err="1">
                    <a:solidFill>
                      <a:srgbClr val="FF00FF"/>
                    </a:solidFill>
                    <a:latin typeface="Times New Roman" pitchFamily="18" charset="0"/>
                    <a:cs typeface="Times New Roman" pitchFamily="18" charset="0"/>
                  </a:rPr>
                  <a:t>t</a:t>
                </a:r>
                <a:r>
                  <a:rPr lang="en-US" sz="2400" baseline="30000" dirty="0" err="1">
                    <a:solidFill>
                      <a:srgbClr val="FF00FF"/>
                    </a:solidFill>
                    <a:latin typeface="Times New Roman" pitchFamily="18" charset="0"/>
                    <a:cs typeface="Times New Roman" pitchFamily="18" charset="0"/>
                  </a:rPr>
                  <a:t>0</a:t>
                </a:r>
                <a:endParaRPr lang="en-US" sz="2400" dirty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grpSp>
        <p:nvGrpSpPr>
          <p:cNvPr id="29" name="Group 28"/>
          <p:cNvGrpSpPr/>
          <p:nvPr/>
        </p:nvGrpSpPr>
        <p:grpSpPr>
          <a:xfrm>
            <a:off x="5347854" y="3629893"/>
            <a:ext cx="6414655" cy="661761"/>
            <a:chOff x="5347854" y="3629893"/>
            <a:chExt cx="6414655" cy="661761"/>
          </a:xfrm>
        </p:grpSpPr>
        <p:sp>
          <p:nvSpPr>
            <p:cNvPr id="16" name="TextBox 15"/>
            <p:cNvSpPr txBox="1"/>
            <p:nvPr/>
          </p:nvSpPr>
          <p:spPr>
            <a:xfrm>
              <a:off x="5347854" y="3768434"/>
              <a:ext cx="641465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4Na</a:t>
              </a:r>
              <a:r>
                <a:rPr lang="en-US" sz="2800" dirty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 + </a:t>
              </a:r>
              <a:r>
                <a:rPr lang="en-US" sz="2800" dirty="0" err="1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O</a:t>
              </a:r>
              <a:r>
                <a:rPr lang="en-US" sz="2800" baseline="-25000" dirty="0" err="1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  <a:r>
                <a:rPr lang="en-US" sz="2800" dirty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 			</a:t>
              </a:r>
              <a:r>
                <a:rPr lang="en-US" sz="2800" dirty="0" err="1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2Na</a:t>
              </a:r>
              <a:r>
                <a:rPr lang="en-US" sz="2800" baseline="-25000" dirty="0" err="1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  <a:r>
                <a:rPr lang="en-US" sz="2800" dirty="0" err="1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O</a:t>
              </a:r>
              <a:r>
                <a:rPr lang="en-US" sz="2800" dirty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  <p:grpSp>
          <p:nvGrpSpPr>
            <p:cNvPr id="23" name="Group 22"/>
            <p:cNvGrpSpPr/>
            <p:nvPr/>
          </p:nvGrpSpPr>
          <p:grpSpPr>
            <a:xfrm>
              <a:off x="6996545" y="3629893"/>
              <a:ext cx="1634836" cy="461665"/>
              <a:chOff x="6317673" y="637312"/>
              <a:chExt cx="1634836" cy="461665"/>
            </a:xfrm>
          </p:grpSpPr>
          <p:cxnSp>
            <p:nvCxnSpPr>
              <p:cNvPr id="24" name="Straight Arrow Connector 23"/>
              <p:cNvCxnSpPr/>
              <p:nvPr/>
            </p:nvCxnSpPr>
            <p:spPr>
              <a:xfrm>
                <a:off x="6317673" y="1039091"/>
                <a:ext cx="1634836" cy="1588"/>
              </a:xfrm>
              <a:prstGeom prst="straightConnector1">
                <a:avLst/>
              </a:prstGeom>
              <a:ln>
                <a:solidFill>
                  <a:srgbClr val="FF00FF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TextBox 24"/>
              <p:cNvSpPr txBox="1"/>
              <p:nvPr/>
            </p:nvSpPr>
            <p:spPr>
              <a:xfrm>
                <a:off x="6927285" y="637312"/>
                <a:ext cx="47105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err="1">
                    <a:solidFill>
                      <a:srgbClr val="FF00FF"/>
                    </a:solidFill>
                    <a:latin typeface="Times New Roman" pitchFamily="18" charset="0"/>
                    <a:cs typeface="Times New Roman" pitchFamily="18" charset="0"/>
                  </a:rPr>
                  <a:t>t</a:t>
                </a:r>
                <a:r>
                  <a:rPr lang="en-US" sz="2400" baseline="30000" dirty="0" err="1">
                    <a:solidFill>
                      <a:srgbClr val="FF00FF"/>
                    </a:solidFill>
                    <a:latin typeface="Times New Roman" pitchFamily="18" charset="0"/>
                    <a:cs typeface="Times New Roman" pitchFamily="18" charset="0"/>
                  </a:rPr>
                  <a:t>0</a:t>
                </a:r>
                <a:endParaRPr lang="en-US" sz="2400" dirty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63468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0"/>
            <a:ext cx="12192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600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11:  OXIDE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368784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KHÁI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NIỆM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OXIDE</a:t>
            </a:r>
          </a:p>
        </p:txBody>
      </p:sp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0" y="85725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47" name="Rectangle 3"/>
          <p:cNvSpPr>
            <a:spLocks noChangeArrowheads="1"/>
          </p:cNvSpPr>
          <p:nvPr/>
        </p:nvSpPr>
        <p:spPr bwMode="auto">
          <a:xfrm>
            <a:off x="0" y="866775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51" name="Rectangle 7"/>
          <p:cNvSpPr>
            <a:spLocks noChangeArrowheads="1"/>
          </p:cNvSpPr>
          <p:nvPr/>
        </p:nvSpPr>
        <p:spPr bwMode="auto">
          <a:xfrm>
            <a:off x="0" y="866775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</a:t>
            </a: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52" name="Rectangle 8"/>
          <p:cNvSpPr>
            <a:spLocks noChangeArrowheads="1"/>
          </p:cNvSpPr>
          <p:nvPr/>
        </p:nvSpPr>
        <p:spPr bwMode="auto">
          <a:xfrm>
            <a:off x="0" y="114300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55" name="Rectangle 11"/>
          <p:cNvSpPr>
            <a:spLocks noChangeArrowheads="1"/>
          </p:cNvSpPr>
          <p:nvPr/>
        </p:nvSpPr>
        <p:spPr bwMode="auto">
          <a:xfrm>
            <a:off x="0" y="733425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57" name="Rectangle 13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1758" name="Rectangle 14"/>
          <p:cNvSpPr>
            <a:spLocks noChangeArrowheads="1"/>
          </p:cNvSpPr>
          <p:nvPr/>
        </p:nvSpPr>
        <p:spPr bwMode="auto">
          <a:xfrm>
            <a:off x="0" y="99060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60" name="Rectangle 16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1761" name="Rectangle 17"/>
          <p:cNvSpPr>
            <a:spLocks noChangeArrowheads="1"/>
          </p:cNvSpPr>
          <p:nvPr/>
        </p:nvSpPr>
        <p:spPr bwMode="auto">
          <a:xfrm>
            <a:off x="0" y="95250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63" name="Rectangle 19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1764" name="Rectangle 20"/>
          <p:cNvSpPr>
            <a:spLocks noChangeArrowheads="1"/>
          </p:cNvSpPr>
          <p:nvPr/>
        </p:nvSpPr>
        <p:spPr bwMode="auto">
          <a:xfrm>
            <a:off x="0" y="76200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0" y="858982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Oxide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oxygen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0" y="1343891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Silicon dioxide (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SiO</a:t>
            </a:r>
            <a:r>
              <a:rPr lang="en-US" sz="2800" baseline="-25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),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Aluminium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oxide (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Al</a:t>
            </a:r>
            <a:r>
              <a:rPr lang="en-US" sz="2800" baseline="-25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800" baseline="-25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), Carbon dioxide (CO</a:t>
            </a:r>
            <a:r>
              <a:rPr lang="en-US" sz="2800" baseline="-25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)…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1851220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OXIDE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theme/theme1.xml><?xml version="1.0" encoding="utf-8"?>
<a:theme xmlns:a="http://schemas.openxmlformats.org/drawingml/2006/main" name="MỞ ĐẦU KHTN 7-HIỀ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MỞ ĐẦU KHTN 7-HIỀN</Template>
  <TotalTime>5538</TotalTime>
  <Words>2364</Words>
  <Application>Microsoft Macintosh PowerPoint</Application>
  <PresentationFormat>Widescreen</PresentationFormat>
  <Paragraphs>277</Paragraphs>
  <Slides>35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1" baseType="lpstr">
      <vt:lpstr>Arial</vt:lpstr>
      <vt:lpstr>Calibri</vt:lpstr>
      <vt:lpstr>Calibri Light</vt:lpstr>
      <vt:lpstr>Cambria Math</vt:lpstr>
      <vt:lpstr>Times New Roman</vt:lpstr>
      <vt:lpstr>MỞ ĐẦU KHTN 7-HIỀN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Thí nghiệm CuO + HCl</vt:lpstr>
      <vt:lpstr>PowerPoint Presentation</vt:lpstr>
      <vt:lpstr>PowerPoint Presentation</vt:lpstr>
      <vt:lpstr>PowerPoint Presentation</vt:lpstr>
      <vt:lpstr>PowerPoint Presentation</vt:lpstr>
      <vt:lpstr>Thí nghiệm CO2 + CaCO3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Bùi Thị Thu Hiền</dc:creator>
  <cp:lastModifiedBy>Microsoft Office User</cp:lastModifiedBy>
  <cp:revision>628</cp:revision>
  <dcterms:created xsi:type="dcterms:W3CDTF">2022-07-11T10:05:56Z</dcterms:created>
  <dcterms:modified xsi:type="dcterms:W3CDTF">2024-07-21T10:10:24Z</dcterms:modified>
</cp:coreProperties>
</file>