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1"/>
  </p:notesMasterIdLst>
  <p:sldIdLst>
    <p:sldId id="263" r:id="rId2"/>
    <p:sldId id="284" r:id="rId3"/>
    <p:sldId id="307" r:id="rId4"/>
    <p:sldId id="288" r:id="rId5"/>
    <p:sldId id="290" r:id="rId6"/>
    <p:sldId id="285" r:id="rId7"/>
    <p:sldId id="291" r:id="rId8"/>
    <p:sldId id="292" r:id="rId9"/>
    <p:sldId id="293" r:id="rId10"/>
    <p:sldId id="295" r:id="rId11"/>
    <p:sldId id="308" r:id="rId12"/>
    <p:sldId id="309" r:id="rId13"/>
    <p:sldId id="294" r:id="rId14"/>
    <p:sldId id="310" r:id="rId15"/>
    <p:sldId id="312" r:id="rId16"/>
    <p:sldId id="311" r:id="rId17"/>
    <p:sldId id="296" r:id="rId18"/>
    <p:sldId id="297" r:id="rId19"/>
    <p:sldId id="298" r:id="rId20"/>
    <p:sldId id="299" r:id="rId21"/>
    <p:sldId id="300" r:id="rId22"/>
    <p:sldId id="265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5" r:id="rId31"/>
    <p:sldId id="302" r:id="rId32"/>
    <p:sldId id="301" r:id="rId33"/>
    <p:sldId id="303" r:id="rId34"/>
    <p:sldId id="315" r:id="rId35"/>
    <p:sldId id="278" r:id="rId36"/>
    <p:sldId id="304" r:id="rId37"/>
    <p:sldId id="313" r:id="rId38"/>
    <p:sldId id="314" r:id="rId39"/>
    <p:sldId id="28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í Nguyễn" initials="TN" lastIdx="4" clrIdx="0">
    <p:extLst>
      <p:ext uri="{19B8F6BF-5375-455C-9EA6-DF929625EA0E}">
        <p15:presenceInfo xmlns:p15="http://schemas.microsoft.com/office/powerpoint/2012/main" userId="e76d8828401575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4"/>
  </p:normalViewPr>
  <p:slideViewPr>
    <p:cSldViewPr>
      <p:cViewPr varScale="1">
        <p:scale>
          <a:sx n="106" d="100"/>
          <a:sy n="106" d="100"/>
        </p:scale>
        <p:origin x="126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3T15:21:40.704" idx="4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3T15:21:40.704" idx="4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FEA9D-1300-432C-BC2B-5BCB5E3F5F40}" type="datetimeFigureOut">
              <a:rPr lang="en-US" smtClean="0"/>
              <a:t>7/20/24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ED00-DD12-4184-A9E8-9E28133B0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21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716437EF-3297-4F65-87E1-7FCF290D5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8760DC-1039-4D24-B963-C74CE4DE5E6B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vi-VN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510B76E9-BF0A-4D10-B6B1-F76FEFC3D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C53B863B-2830-430E-B014-A1E696D09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49852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374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58ED00-DD12-4184-A9E8-9E28133B09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75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>
            <a:extLst>
              <a:ext uri="{FF2B5EF4-FFF2-40B4-BE49-F238E27FC236}">
                <a16:creationId xmlns:a16="http://schemas.microsoft.com/office/drawing/2014/main" id="{58F59A16-A8C9-4174-977F-6E37670A48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>
            <a:extLst>
              <a:ext uri="{FF2B5EF4-FFF2-40B4-BE49-F238E27FC236}">
                <a16:creationId xmlns:a16="http://schemas.microsoft.com/office/drawing/2014/main" id="{ACE5B9A7-B947-4123-9C94-949C8CE96D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9444" name="Slide Number Placeholder 3">
            <a:extLst>
              <a:ext uri="{FF2B5EF4-FFF2-40B4-BE49-F238E27FC236}">
                <a16:creationId xmlns:a16="http://schemas.microsoft.com/office/drawing/2014/main" id="{B0FC8894-76B5-4489-9B81-E60549EB4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5572A0-3720-4E39-83B0-6C21EC148FBD}" type="slidenum">
              <a:rPr lang="en-US" altLang="en-US" sz="1200" smtClean="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10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1"/>
          </a:xfrm>
        </p:spPr>
        <p:txBody>
          <a:bodyPr wrap="square" lIns="68580" tIns="34290" rIns="68580" bIns="34290" numCol="1" compatLnSpc="1"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fld id="{B1888C48-62AF-453C-AA65-C82E57AB03EA}" type="datetime8">
              <a:rPr lang="en-US"/>
              <a:t>7/20/24 3:00 PM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Lê Thị Mai Ngọc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1"/>
          </a:xfrm>
        </p:spPr>
        <p:txBody>
          <a:bodyPr/>
          <a:lstStyle>
            <a:lvl1pPr>
              <a:defRPr/>
            </a:lvl1pPr>
          </a:lstStyle>
          <a:p>
            <a:fld id="{4AE4E0CA-8A88-4FB6-A788-13E4035A6B4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82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D7E1B-10CA-41EA-912C-19D727B1D852}" type="datetimeFigureOut">
              <a:rPr lang="en-US" smtClean="0"/>
              <a:t>7/20/24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3ED7E1B-10CA-41EA-912C-19D727B1D852}" type="datetimeFigureOut">
              <a:rPr lang="en-US" smtClean="0"/>
              <a:t>7/20/24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587AAA-C9DA-460D-8DA7-6B97D925D5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/My%20Music/nhac%20quoc%20te/Cherry%20cherry%20lady%20-%20Copy.wma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7.xml"/><Relationship Id="rId12" Type="http://schemas.openxmlformats.org/officeDocument/2006/relationships/image" Target="../media/image20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26.xml"/><Relationship Id="rId11" Type="http://schemas.openxmlformats.org/officeDocument/2006/relationships/image" Target="../media/image19.gif"/><Relationship Id="rId5" Type="http://schemas.openxmlformats.org/officeDocument/2006/relationships/slide" Target="slide25.xml"/><Relationship Id="rId15" Type="http://schemas.openxmlformats.org/officeDocument/2006/relationships/slide" Target="slide31.xml"/><Relationship Id="rId10" Type="http://schemas.openxmlformats.org/officeDocument/2006/relationships/image" Target="../media/image18.gif"/><Relationship Id="rId4" Type="http://schemas.openxmlformats.org/officeDocument/2006/relationships/image" Target="../media/image17.png"/><Relationship Id="rId9" Type="http://schemas.openxmlformats.org/officeDocument/2006/relationships/slide" Target="slide29.xml"/><Relationship Id="rId14" Type="http://schemas.openxmlformats.org/officeDocument/2006/relationships/slide" Target="slide3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4.png"/><Relationship Id="rId1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4.xml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EJ1450">
            <a:extLst>
              <a:ext uri="{FF2B5EF4-FFF2-40B4-BE49-F238E27FC236}">
                <a16:creationId xmlns:a16="http://schemas.microsoft.com/office/drawing/2014/main" id="{8C51C36C-55A5-49A0-9DCA-C96A8B3F2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erry cherry lady - Copy.wma">
            <a:hlinkClick r:id="" action="ppaction://media"/>
            <a:extLst>
              <a:ext uri="{FF2B5EF4-FFF2-40B4-BE49-F238E27FC236}">
                <a16:creationId xmlns:a16="http://schemas.microsoft.com/office/drawing/2014/main" id="{95276D0E-F32D-4305-89DC-50E6F527B2DC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1722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5" descr="5%"/>
          <p:cNvSpPr>
            <a:spLocks noChangeArrowheads="1" noChangeShapeType="1" noTextEdit="1"/>
          </p:cNvSpPr>
          <p:nvPr/>
        </p:nvSpPr>
        <p:spPr bwMode="auto">
          <a:xfrm>
            <a:off x="2161903" y="4052939"/>
            <a:ext cx="4820195" cy="24398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12663"/>
              </a:avLst>
            </a:prstTxWarp>
            <a:scene3d>
              <a:camera prst="legacyPerspectiveFront">
                <a:rot lat="20099957" lon="20099957" rev="0"/>
              </a:camera>
              <a:lightRig rig="legacyFlat2" dir="t"/>
            </a:scene3d>
            <a:sp3d extrusionH="430200" prstMaterial="legacyMatte">
              <a:extrusionClr>
                <a:srgbClr val="FFCCFF"/>
              </a:extrusionClr>
              <a:contourClr>
                <a:srgbClr val="B00429"/>
              </a:contourClr>
            </a:sp3d>
          </a:bodyPr>
          <a:lstStyle/>
          <a:p>
            <a:pPr algn="ctr"/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</a:t>
            </a:r>
          </a:p>
          <a:p>
            <a:pPr algn="ctr"/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</a:t>
            </a:r>
          </a:p>
          <a:p>
            <a:pPr algn="ctr"/>
            <a:r>
              <a:rPr lang="en-US" sz="44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</a:t>
            </a:r>
          </a:p>
        </p:txBody>
      </p:sp>
    </p:spTree>
    <p:extLst>
      <p:ext uri="{BB962C8B-B14F-4D97-AF65-F5344CB8AC3E}">
        <p14:creationId xmlns:p14="http://schemas.microsoft.com/office/powerpoint/2010/main" val="130204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4533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336754"/>
            <a:ext cx="64770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1: PHẢN ỨNG HÓA HỌC</a:t>
            </a:r>
          </a:p>
        </p:txBody>
      </p:sp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2438400" y="1137876"/>
            <a:ext cx="59436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FF"/>
                    </a:gs>
                    <a:gs pos="100000">
                      <a:srgbClr val="00FF00"/>
                    </a:gs>
                  </a:gsLst>
                  <a:lin ang="5400000" scaled="1"/>
                </a:gradFill>
              </a:rPr>
              <a:t> </a:t>
            </a:r>
            <a:r>
              <a:rPr lang="en-US" sz="2700" kern="10" dirty="0"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FF"/>
                    </a:gs>
                    <a:gs pos="100000">
                      <a:srgbClr val="00FF00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TÍNH THEO PHƯƠNG TRÌNH HÓA HỌC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2070502"/>
            <a:ext cx="811530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xác định khối lượng, số mol của các chất phản ứng và sản phẩm trong phản ứng hóa học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 4 bước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2: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Viết PTHH của phản ứng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PTHH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4: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 lượng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 thể tích chất cần tìm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ổng hợp 5000 ảnh động tuyển chọn cực đẹp cho Powerpoint | CTU - Diễn đàn  Sinh viên Đại học Cần Thơ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924"/>
            <a:ext cx="1981200" cy="17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10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57200"/>
            <a:ext cx="8534400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Hiệu suất phản ứng</a:t>
            </a:r>
            <a:endParaRPr lang="vi-VN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nl-NL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phản ứng hết và chất phản ứng dư</a:t>
            </a:r>
            <a:endParaRPr lang="en-US" sz="3600" dirty="0">
              <a:latin typeface="VNI Time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0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76400" y="696558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5 PHÚT</a:t>
            </a:r>
          </a:p>
        </p:txBody>
      </p:sp>
    </p:spTree>
    <p:extLst>
      <p:ext uri="{BB962C8B-B14F-4D97-AF65-F5344CB8AC3E}">
        <p14:creationId xmlns:p14="http://schemas.microsoft.com/office/powerpoint/2010/main" val="40591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683532"/>
            <a:ext cx="4073769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1: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 sát sơ đồ mô tả số lượng phân tử chất trước và sau phản ứng để xác định trước phản ứng có bao nhiêu phân tử H</a:t>
            </a:r>
            <a:r>
              <a:rPr lang="nl-NL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bao nhiêu phân tử O</a:t>
            </a:r>
            <a:r>
              <a:rPr lang="nl-NL" sz="24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tham gia phản ứng, sau phản ứng phân tử nào còn dư, phân tử nào phản ứng hết?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4" t="38483" r="39263" b="25599"/>
          <a:stretch/>
        </p:blipFill>
        <p:spPr bwMode="auto">
          <a:xfrm>
            <a:off x="4419600" y="285252"/>
            <a:ext cx="4648200" cy="4362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1" y="5029200"/>
            <a:ext cx="49530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 cháy 1 mol khí hydrogen trong 0,4 mol khí oxygen đến khi phản ứng xảy ra hoàn toàn. Cho biết chất nào còn dư sau phản ứng</a:t>
            </a:r>
            <a:r>
              <a:rPr lang="vi-VN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5 phút đếm ngược nhạc vui vẻ hào hứng cho hoạt động nhó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0" y="5169408"/>
            <a:ext cx="1836627" cy="15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0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683532"/>
            <a:ext cx="4073769" cy="388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1: Quan sát sơ đồ mô tả số lượng phân tử chất trước và sau phản ứng để xác định trước phản ứng có bao nhiêu phân tử H</a:t>
            </a:r>
            <a:r>
              <a:rPr lang="nl-NL" sz="24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bao nhiêu phân tử O</a:t>
            </a:r>
            <a:r>
              <a:rPr lang="nl-NL" sz="24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tham gia phản ứng, sau phản ứng phân tử nào còn dư, phân tử nào phản ứng hết?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4" t="38483" r="39263" b="25599"/>
          <a:stretch/>
        </p:blipFill>
        <p:spPr bwMode="auto">
          <a:xfrm>
            <a:off x="4419600" y="285252"/>
            <a:ext cx="4648200" cy="4362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0111" y="4953000"/>
            <a:ext cx="88392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 phản ứng có 3 phân tử H</a:t>
            </a:r>
            <a:r>
              <a:rPr lang="nl-NL" sz="28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2 phân tử O</a:t>
            </a:r>
            <a:r>
              <a:rPr lang="nl-NL" sz="28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nl-NL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tham gia phản ứng, sau phản ứng phân tử H</a:t>
            </a:r>
            <a:r>
              <a:rPr lang="nl-NL" sz="28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còn dư, phân tử O</a:t>
            </a:r>
            <a:r>
              <a:rPr lang="nl-NL" sz="2800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phản ứng hết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4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457200"/>
            <a:ext cx="8229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 cháy 1 mol khí hydrogen trong 0,4 mol khí oxygen đến khi phản ứng xảy ra hoàn toàn. Cho biết chất nào còn dư sau phản ứng</a:t>
            </a:r>
            <a:r>
              <a:rPr lang="vi-VN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62000" y="2133600"/>
                <a:ext cx="8382000" cy="431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hoá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học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  2H</a:t>
                </a:r>
                <a:r>
                  <a:rPr lang="en-US" sz="2400" baseline="-250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   +   O</a:t>
                </a:r>
                <a:r>
                  <a:rPr lang="en-US" sz="2400" baseline="-250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   </a:t>
                </a:r>
                <a14:m>
                  <m:oMath xmlns:m="http://schemas.openxmlformats.org/officeDocument/2006/math">
                    <m:limUpp>
                      <m:limUp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limUp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</m:e>
                      <m:lim>
                        <m:sSup>
                          <m:sSupPr>
                            <m:ctrlP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lim>
                    </m:limUpp>
                  </m:oMath>
                </a14:m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     2H</a:t>
                </a:r>
                <a:r>
                  <a:rPr lang="en-US" sz="2400" baseline="-250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vi-VN" sz="2400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vi-VN" sz="2400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                     2             1               2</a:t>
                </a:r>
                <a:endParaRPr lang="vi-VN" sz="2400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accent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Ban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                                 1             0,4             0   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400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solidFill>
                    <a:schemeClr val="accent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                               0,8           0,4          0,8 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endParaRPr lang="vi-VN" sz="2400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accent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                          0,2          0            0,8   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endParaRPr lang="vi-VN" sz="2400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solidFill>
                    <a:schemeClr val="accent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en-US" sz="2400" baseline="-250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4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</a:t>
                </a:r>
                <a:r>
                  <a:rPr lang="en-US" sz="2400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0,2 mol.</a:t>
                </a:r>
                <a:endParaRPr lang="en-US" sz="2400" dirty="0">
                  <a:solidFill>
                    <a:schemeClr val="accent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33600"/>
                <a:ext cx="8382000" cy="4318105"/>
              </a:xfrm>
              <a:prstGeom prst="rect">
                <a:avLst/>
              </a:prstGeom>
              <a:blipFill>
                <a:blip r:embed="rId2"/>
                <a:stretch>
                  <a:fillRect l="-1091" b="-2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017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457200"/>
            <a:ext cx="8229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sz="2400" b="1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 cháy 1 mol khí hydrogen trong 0,4 mol khí oxygen đến khi phản ứng xảy ra hoàn toàn. Cho biết chất nào còn dư sau phản ứng</a:t>
            </a:r>
            <a:r>
              <a:rPr lang="vi-VN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4800" y="2001859"/>
                <a:ext cx="8534400" cy="713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hoá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học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  2H</a:t>
                </a:r>
                <a:r>
                  <a:rPr lang="en-US" sz="28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   +   O</a:t>
                </a:r>
                <a:r>
                  <a:rPr lang="en-US" sz="28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   </a:t>
                </a:r>
                <a14:m>
                  <m:oMath xmlns:m="http://schemas.openxmlformats.org/officeDocument/2006/math">
                    <m:limUpp>
                      <m:limUpp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limUpp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</m:e>
                      <m:lim>
                        <m:sSup>
                          <m:sSup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lim>
                    </m:limUpp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     2H</a:t>
                </a:r>
                <a:r>
                  <a:rPr lang="en-US" sz="28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001859"/>
                <a:ext cx="8534400" cy="713400"/>
              </a:xfrm>
              <a:prstGeom prst="rect">
                <a:avLst/>
              </a:prstGeom>
              <a:blipFill>
                <a:blip r:embed="rId2"/>
                <a:stretch>
                  <a:fillRect l="-1429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95300" y="2826909"/>
            <a:ext cx="84582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                    2             1               2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3376653"/>
            <a:ext cx="83426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                                1             0,4             0  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3845003"/>
            <a:ext cx="86868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                              0,8           0,4          0,8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300" y="4614289"/>
            <a:ext cx="84201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                         0,2          0            0,8  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9097" y="5486400"/>
            <a:ext cx="495680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0,2 mol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39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7388"/>
            <a:ext cx="830580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 phản ứng có 3 phân tử H</a:t>
            </a:r>
            <a:r>
              <a:rPr lang="nl-NL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2 phân tử O</a:t>
            </a:r>
            <a:r>
              <a:rPr lang="nl-NL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tham gia phản ứng, sau phản ứng phân tử H</a:t>
            </a:r>
            <a:r>
              <a:rPr lang="nl-NL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còn dư, phân tử O</a:t>
            </a:r>
            <a:r>
              <a:rPr lang="nl-NL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phản ứng hết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4800" y="1600200"/>
                <a:ext cx="8758084" cy="713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2: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hoá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học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  2H</a:t>
                </a:r>
                <a:r>
                  <a:rPr lang="en-US" sz="28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   +   O</a:t>
                </a:r>
                <a:r>
                  <a:rPr lang="en-US" sz="28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   </a:t>
                </a:r>
                <a14:m>
                  <m:oMath xmlns:m="http://schemas.openxmlformats.org/officeDocument/2006/math">
                    <m:limUpp>
                      <m:limUp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limUpp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</m:e>
                      <m:lim>
                        <m:sSup>
                          <m:sSup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lim>
                    </m:limUpp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     2H</a:t>
                </a:r>
                <a:r>
                  <a:rPr lang="en-US" sz="28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</a:t>
                </a:r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00200"/>
                <a:ext cx="8758084" cy="713400"/>
              </a:xfrm>
              <a:prstGeom prst="rect">
                <a:avLst/>
              </a:prstGeom>
              <a:blipFill>
                <a:blip r:embed="rId2"/>
                <a:stretch>
                  <a:fillRect l="-139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04684" y="2397518"/>
            <a:ext cx="84582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                    2             1               2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729" y="3075717"/>
            <a:ext cx="83426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                                1             0,4             0  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3845003"/>
            <a:ext cx="86868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                              0,8           0,4          0,8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" y="4614289"/>
            <a:ext cx="84201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                         0,2          0            0,8  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097" y="5486400"/>
            <a:ext cx="4956806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0,2 mol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8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752600"/>
            <a:ext cx="7696200" cy="431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Hiệu suất phản ứng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phản ứng hết và chất phản ứng dư</a:t>
            </a:r>
            <a:endParaRPr lang="en-US" sz="2800" dirty="0">
              <a:latin typeface="VNI Time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phản ứng hết là chất không còn khi phản ứng kết thúc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phản ứng dư là chất còn lại sau khi kết thúc phản ứng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 chất sản phẩm tạo thành được tính theo chất phản ứng hết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nl-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ổng hợp 5000 ảnh động tuyển chọn cực đẹp cho Powerpoint | CTU - Diễn đàn  Sinh viên Đại học Cần Thơ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6002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98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05" y="3581400"/>
            <a:ext cx="9143999" cy="13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Hiệu suất phản ứng được tính bằng cách nào?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Khi nào hiệu suất của phản ứng bằng 100%?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9805" y="408238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5 PHÚT</a:t>
            </a:r>
          </a:p>
        </p:txBody>
      </p:sp>
      <p:pic>
        <p:nvPicPr>
          <p:cNvPr id="4" name="5 phút đếm ngược nhạc vui vẻ hào hứng cho hoạt động nhó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1286" y="1317085"/>
            <a:ext cx="1836627" cy="15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3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482" y="1981200"/>
            <a:ext cx="9002786" cy="808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1: PHẢN ỨNG HÓA HỌC</a:t>
            </a:r>
          </a:p>
        </p:txBody>
      </p:sp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86482" y="3144556"/>
            <a:ext cx="8905118" cy="23418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FF"/>
                    </a:gs>
                    <a:gs pos="100000">
                      <a:srgbClr val="00FF00"/>
                    </a:gs>
                  </a:gsLst>
                  <a:lin ang="5400000" scaled="1"/>
                </a:gradFill>
              </a:rPr>
              <a:t> </a:t>
            </a:r>
            <a:r>
              <a:rPr lang="en-US" sz="2700" kern="10" dirty="0"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FF"/>
                    </a:gs>
                    <a:gs pos="100000">
                      <a:srgbClr val="00FF00"/>
                    </a:gs>
                  </a:gsLst>
                  <a:lin ang="5400000" scaled="1"/>
                </a:gradFill>
                <a:latin typeface="UTM American Sans" panose="02040603050506020204" pitchFamily="18" charset="0"/>
                <a:cs typeface="Times New Roman" panose="02020603050405020304" pitchFamily="18" charset="0"/>
              </a:rPr>
              <a:t>BÀI 5: TÍNH THEO PHƯƠNG TRÌNH HÓA HỌC</a:t>
            </a:r>
          </a:p>
        </p:txBody>
      </p:sp>
      <p:pic>
        <p:nvPicPr>
          <p:cNvPr id="5122" name="Picture 2" descr="Sách giáo khoa KHTN 8 KNTT │ SGK KHTN 8 KNT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t="22990" r="8928" b="56920"/>
          <a:stretch/>
        </p:blipFill>
        <p:spPr bwMode="auto">
          <a:xfrm>
            <a:off x="5181600" y="432232"/>
            <a:ext cx="3657601" cy="91440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2145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1000" y="152400"/>
                <a:ext cx="8001000" cy="5211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44830" marR="30480" indent="-514350" algn="just">
                  <a:buAutoNum type="arabicPeriod"/>
                </a:pPr>
                <a:r>
                  <a:rPr lang="nl-NL" sz="28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Hiệu suất phản ứng được tính bằng cách nào?</a:t>
                </a:r>
                <a:endParaRPr lang="vi-VN" sz="28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algn="just"/>
                <a:endParaRPr lang="vi-VN" sz="28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/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Thông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thường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suất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ứng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thị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phần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trăm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vi-VN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/>
                <a:endParaRPr lang="vi-VN" sz="2800" i="1" dirty="0">
                  <a:latin typeface="Cambria Math" panose="02040503050406030204" pitchFamily="18" charset="0"/>
                </a:endParaRPr>
              </a:p>
              <a:p>
                <a:pPr marL="30480" marR="3048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𝒕𝒕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  100</m:t>
                              </m:r>
                            </m:sub>
                          </m:sSub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1" i="1">
                                  <a:latin typeface="Cambria Math" panose="02040503050406030204" pitchFamily="18" charset="0"/>
                                </a:rPr>
                                <m:t>𝒍𝒕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</m:oMath>
                  </m:oMathPara>
                </a14:m>
                <a:endPara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</a:t>
                </a:r>
                <a:r>
                  <a:rPr lang="en-US" sz="2800" b="1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chất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(g)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tế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</a:t>
                </a:r>
                <a:r>
                  <a:rPr lang="en-US" sz="2800" b="1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lt</a:t>
                </a:r>
                <a:r>
                  <a:rPr lang="en-US" sz="28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khối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chất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(g)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lí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thuyết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spcAft>
                    <a:spcPts val="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hiệu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suất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phản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ứng</a:t>
                </a:r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(%).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52400"/>
                <a:ext cx="8001000" cy="5211683"/>
              </a:xfrm>
              <a:prstGeom prst="rect">
                <a:avLst/>
              </a:prstGeom>
              <a:blipFill>
                <a:blip r:embed="rId2"/>
                <a:stretch>
                  <a:fillRect l="-1220" t="-1170" r="-1143" b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28600" y="5364340"/>
            <a:ext cx="861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/>
            <a:r>
              <a:rPr lang="nl-NL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Khi nào hiệu suất của phản ứng bằng 100%?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100%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9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228600"/>
            <a:ext cx="838200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5" algn="just">
              <a:lnSpc>
                <a:spcPct val="115000"/>
              </a:lnSpc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Hiệu suất phản ứng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5" algn="just">
              <a:lnSpc>
                <a:spcPct val="115000"/>
              </a:lnSpc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Hiệu suất phản ứng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 suất phản ứng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 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lượng sản phẩm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tế và lượng sản phẩm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 thuyết.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9600" y="2798534"/>
                <a:ext cx="5596404" cy="13339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Công thức tính hiệu suất phản ứng</a:t>
                </a:r>
                <a:endParaRPr lang="vi-VN" sz="28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𝑡𝑡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>
                                  <a:latin typeface="Cambria Math" panose="02040503050406030204" pitchFamily="18" charset="0"/>
                                </a:rPr>
                                <m:t>  100</m:t>
                              </m:r>
                            </m:sub>
                          </m:sSub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𝑙𝑡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798534"/>
                <a:ext cx="5596404" cy="1333955"/>
              </a:xfrm>
              <a:prstGeom prst="rect">
                <a:avLst/>
              </a:prstGeom>
              <a:blipFill>
                <a:blip r:embed="rId3"/>
                <a:stretch>
                  <a:fillRect l="-1961" t="-4566" r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744793" y="4029640"/>
            <a:ext cx="7010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(g)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lt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(g)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(%).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 descr="Tổng hợp 5000 ảnh động tuyển chọn cực đẹp cho Powerpoint | CTU - Diễn đàn  Sinh viên Đại học Cần Thơ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93" y="228600"/>
            <a:ext cx="1295400" cy="9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9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3027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6046" y="19050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TRẮC NGHIỆM </a:t>
            </a:r>
          </a:p>
        </p:txBody>
      </p:sp>
    </p:spTree>
    <p:extLst>
      <p:ext uri="{BB962C8B-B14F-4D97-AF65-F5344CB8AC3E}">
        <p14:creationId xmlns:p14="http://schemas.microsoft.com/office/powerpoint/2010/main" val="3440185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514600" y="1734664"/>
            <a:ext cx="3276600" cy="88211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6172200" cy="1894362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VÒNG QUAY MAY MẮN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2582147"/>
            <a:ext cx="8305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24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133566" y="890465"/>
            <a:ext cx="4266478" cy="4200433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9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153584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5878287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543605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0229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643922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1767360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9" action="ppaction://hlinksldjump"/>
          </p:cNvPr>
          <p:cNvSpPr/>
          <p:nvPr/>
        </p:nvSpPr>
        <p:spPr>
          <a:xfrm>
            <a:off x="2890797" y="373304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69018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478509"/>
            <a:ext cx="535781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08" y="2486084"/>
            <a:ext cx="1206794" cy="1009193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54688" y="2495656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8415744" y="2684420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304800" y="6096000"/>
            <a:ext cx="762000" cy="6313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5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4800" y="336848"/>
            <a:ext cx="8593207" cy="174534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vi-VN" sz="28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tính khối lượng và số mol của chất phản ứng và chất sản phẩm trong một phản ứng hóa học ta thực hiện theo mấy bước?</a:t>
            </a:r>
            <a:endParaRPr lang="en-US" sz="2800" b="1" dirty="0">
              <a:solidFill>
                <a:schemeClr val="accent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800" dirty="0"/>
              <a:t> </a:t>
            </a:r>
            <a:endParaRPr lang="en-US" sz="2800" dirty="0"/>
          </a:p>
        </p:txBody>
      </p:sp>
      <p:sp>
        <p:nvSpPr>
          <p:cNvPr id="26" name="Rectangle 25"/>
          <p:cNvSpPr/>
          <p:nvPr/>
        </p:nvSpPr>
        <p:spPr>
          <a:xfrm>
            <a:off x="387928" y="2250694"/>
            <a:ext cx="318950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068026" y="2222268"/>
            <a:ext cx="477117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7928" y="3368961"/>
            <a:ext cx="3189507" cy="75221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068026" y="3383723"/>
            <a:ext cx="469164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2913582" y="2313451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2974033" y="3355106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321" y="3447342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88" y="2313451"/>
            <a:ext cx="603557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1" y="4702499"/>
            <a:ext cx="1769408" cy="1104900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7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32591" y="408931"/>
            <a:ext cx="8105289" cy="11257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 định nào dưới đây không đúng khi nói về tính toán theo phương trình hóa học?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dirty="0"/>
              <a:t>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32591" y="1712977"/>
            <a:ext cx="800790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</a:rPr>
              <a:t>	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Tính toán theo phương trình cần viết phương trình hóa học của phản ứng xảy ra.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2591" y="2636914"/>
            <a:ext cx="765588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Tính toán theo phương trình cần viết sơ đồ phản ứng xảy ra.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8973" y="3677046"/>
            <a:ext cx="784312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Sử dụng linh hoạt công thức tính khối lượng hoặc tính thể tích ở điều kiện tiêu chuẩn.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98761" y="4729139"/>
            <a:ext cx="816846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Cần tiến hành tính số mol của các chất tham gia hoặc sản phẩm trước khi tính toán theo yêu cầu của đề bài.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15" y="1994254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70377" y="3811766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253" y="4823739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59" y="2775532"/>
            <a:ext cx="603557" cy="594747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852525" y="5753100"/>
            <a:ext cx="1769408" cy="1104900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87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49838" y="130492"/>
            <a:ext cx="8194908" cy="184122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b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3: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 + 2HCl → BaCl</a:t>
            </a:r>
            <a:r>
              <a:rPr lang="vi-VN" sz="28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 H</a:t>
            </a:r>
            <a:r>
              <a:rPr lang="vi-VN" sz="28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thu được 4,16 g BaCl</a:t>
            </a:r>
            <a:r>
              <a:rPr lang="vi-VN" sz="28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cần bao nhiêu mol HCl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2033" y="2264370"/>
            <a:ext cx="804895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0,01 mol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11023" y="3138030"/>
            <a:ext cx="802832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0,02 mol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42980" y="3995303"/>
            <a:ext cx="802832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0,04 mol	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53295" y="5054901"/>
            <a:ext cx="802832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0,05 mol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353570" y="2012103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280132" y="4062031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44" y="5054901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77" y="2991849"/>
            <a:ext cx="603557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6934200" y="5807399"/>
            <a:ext cx="1926785" cy="1104900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8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0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vi-VN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 lượng nước tạo thành khi đốt cháy hết 65 gam khí hydrogen là:</a:t>
            </a:r>
            <a:endParaRPr lang="en-US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6294" y="1912065"/>
            <a:ext cx="429570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600 gam</a:t>
            </a: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24400" y="1933396"/>
            <a:ext cx="423646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450 gam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76294" y="2801237"/>
            <a:ext cx="423647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585 gam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72429" y="2805426"/>
            <a:ext cx="434041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500 gam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974822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2902112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12" y="2883480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691" y="1974822"/>
            <a:ext cx="549444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1" y="4702499"/>
            <a:ext cx="1769408" cy="1104900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2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4801" y="199869"/>
            <a:ext cx="838069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đốt cháy hết 3,1 gam P cần dùng V lít khí oxygen (đkc), biết phản ứng sinh ra chất rắn là P</a:t>
            </a:r>
            <a:r>
              <a:rPr lang="vi-VN" sz="28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="1" baseline="-25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Giá trị của V gần nhất với: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0664" y="1915702"/>
            <a:ext cx="8484833" cy="6954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1,549 lít.	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0663" y="2704389"/>
            <a:ext cx="8484833" cy="5773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B.2,479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lít.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42373" y="3409097"/>
            <a:ext cx="8484834" cy="65195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3,479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14518" y="4187554"/>
            <a:ext cx="851268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3,719 lít.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23" y="1903103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123805" y="3327577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38" y="426975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423" y="2593284"/>
            <a:ext cx="603556" cy="643793"/>
          </a:xfrm>
          <a:prstGeom prst="rect">
            <a:avLst/>
          </a:prstGeom>
        </p:spPr>
      </p:pic>
      <p:sp>
        <p:nvSpPr>
          <p:cNvPr id="20" name="Cloud 19">
            <a:hlinkClick r:id="rId14" action="ppaction://hlinksldjump"/>
          </p:cNvPr>
          <p:cNvSpPr/>
          <p:nvPr/>
        </p:nvSpPr>
        <p:spPr>
          <a:xfrm>
            <a:off x="5587662" y="5400886"/>
            <a:ext cx="1769408" cy="1104900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>
            <a:extLst>
              <a:ext uri="{FF2B5EF4-FFF2-40B4-BE49-F238E27FC236}">
                <a16:creationId xmlns:a16="http://schemas.microsoft.com/office/drawing/2014/main" id="{97CB7B22-86D8-4D1C-A5F3-BD0AAD0E2079}"/>
              </a:ext>
            </a:extLst>
          </p:cNvPr>
          <p:cNvSpPr txBox="1"/>
          <p:nvPr/>
        </p:nvSpPr>
        <p:spPr>
          <a:xfrm>
            <a:off x="2133600" y="2133600"/>
            <a:ext cx="5029200" cy="12192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5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7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5130390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0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Cho phương trình hóa học: CaCO</a:t>
            </a:r>
            <a:r>
              <a:rPr lang="vi-VN" sz="28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 +   CO</a:t>
            </a:r>
            <a:r>
              <a:rPr lang="vi-VN" sz="28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Để điều chế 2,479 lít CO</a:t>
            </a:r>
            <a:r>
              <a:rPr lang="vi-VN" sz="28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đkc) thì số mol CaCO</a:t>
            </a:r>
            <a:r>
              <a:rPr lang="vi-VN" sz="2800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cần dùng là: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949346"/>
            <a:ext cx="741148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0,2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4702500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8028" y="2913809"/>
            <a:ext cx="748003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4" y="3745038"/>
            <a:ext cx="744539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0,3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04955" y="4599848"/>
            <a:ext cx="7473104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0,4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mol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67" y="2012103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469783" y="3891577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67" y="4595665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91" y="2977320"/>
            <a:ext cx="603557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6101214" y="5753100"/>
            <a:ext cx="1769408" cy="1104900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67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43027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3048000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LUẬN</a:t>
            </a:r>
          </a:p>
        </p:txBody>
      </p:sp>
    </p:spTree>
    <p:extLst>
      <p:ext uri="{BB962C8B-B14F-4D97-AF65-F5344CB8AC3E}">
        <p14:creationId xmlns:p14="http://schemas.microsoft.com/office/powerpoint/2010/main" val="3044719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505200"/>
            <a:ext cx="8534400" cy="360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0,54 gam Al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 + 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→ Al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2286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5 PHÚT</a:t>
            </a:r>
          </a:p>
        </p:txBody>
      </p:sp>
      <p:pic>
        <p:nvPicPr>
          <p:cNvPr id="4" name="5 phút đếm ngược nhạc vui vẻ hào hứng cho hoạt động nhó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7486" y="1066800"/>
            <a:ext cx="1836627" cy="15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574" t="35416" r="25988" b="19792"/>
          <a:stretch/>
        </p:blipFill>
        <p:spPr>
          <a:xfrm>
            <a:off x="381000" y="381000"/>
            <a:ext cx="8534400" cy="518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8877" y="5562600"/>
                <a:ext cx="8219768" cy="1347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b/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Thể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khí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oxygen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tham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điều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kiện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chuẩn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nl-NL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.24,79=0,15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24,79=0,37185 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í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77" y="5562600"/>
                <a:ext cx="8219768" cy="1347613"/>
              </a:xfrm>
              <a:prstGeom prst="rect">
                <a:avLst/>
              </a:prstGeom>
              <a:blipFill>
                <a:blip r:embed="rId3"/>
                <a:stretch>
                  <a:fillRect l="-816" t="-3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1620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2"/>
              <p:cNvSpPr>
                <a:spLocks noChangeArrowheads="1"/>
              </p:cNvSpPr>
              <p:nvPr/>
            </p:nvSpPr>
            <p:spPr bwMode="auto">
              <a:xfrm>
                <a:off x="298938" y="210081"/>
                <a:ext cx="8839200" cy="67013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7:  </a:t>
                </a:r>
                <a:endParaRPr kumimoji="0" lang="vi-VN" altLang="en-US" sz="2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LcParenR"/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aluminium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oxide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ra.</a:t>
                </a:r>
                <a:endParaRPr lang="vi-VN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0" lang="vi-VN" altLang="en-US" sz="2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2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kumimoji="0" lang="en-US" altLang="en-US" sz="22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1:</a:t>
                </a: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</a:t>
                </a:r>
                <a:r>
                  <a:rPr kumimoji="0" lang="vi-VN" altLang="en-US" sz="2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luminium</a:t>
                </a: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dựa</a:t>
                </a: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kumimoji="0" lang="en-US" altLang="en-US" sz="2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endParaRPr kumimoji="0" lang="vi-VN" alt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en-US" sz="22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nAl</a:t>
                </a:r>
                <a:r>
                  <a:rPr lang="en-US" altLang="en-US" sz="2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en-US" sz="22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mAlMAl</a:t>
                </a:r>
                <a:r>
                  <a:rPr lang="en-US" altLang="en-US" sz="2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=0,5427=0,02(</a:t>
                </a:r>
                <a:r>
                  <a:rPr lang="en-US" altLang="en-US" sz="2200" i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altLang="en-US" sz="2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nl-NL" altLang="en-US" sz="2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 2:</a:t>
                </a:r>
                <a:r>
                  <a:rPr lang="nl-NL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Viết PTHH của phản ứng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nl-NL" alt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4Al     +      3O</a:t>
                </a:r>
                <a:r>
                  <a:rPr lang="nl-NL" altLang="en-US" sz="2200" baseline="-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nl-NL" alt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nl-NL" altLang="en-US" sz="22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→t0</a:t>
                </a:r>
                <a:r>
                  <a:rPr lang="nl-NL" alt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2Al</a:t>
                </a:r>
                <a:r>
                  <a:rPr lang="nl-NL" altLang="en-US" sz="2200" baseline="-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nl-NL" alt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nl-NL" altLang="en-US" sz="2200" baseline="-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nl-NL" alt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nl-NL" altLang="en-US" sz="2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PTHH :     4mol           3mol          2mol                        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nl-NL" altLang="en-US" sz="2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0,02mol      0,15mol           0,01mol       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en-US" altLang="en-US" sz="22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altLang="en-US" sz="2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3: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Dựa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PTHH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mol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PTHH: </a:t>
                </a:r>
                <a:r>
                  <a:rPr lang="en-US" altLang="en-US" sz="2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nO2=34.nAl=34.0,02=0,15mol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PTHH: </a:t>
                </a:r>
                <a:r>
                  <a:rPr lang="en-US" altLang="en-US" sz="2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nAl2O3=24.nAl=24.0,02=0,01mol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nl-NL" altLang="en-US" sz="22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 4: 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Khối lượng aluminium oxide tạo ra</a:t>
                </a: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r>
                  <a:rPr lang="vi-VN" altLang="en-US" sz="2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nl-NL" altLang="en-US" sz="22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mAl2O3=nAl2O3xMAl2O3=0,01 x 102=1,02g</a:t>
                </a:r>
                <a:endParaRPr lang="vi-VN" altLang="en-US" sz="2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419225" algn="l"/>
                  </a:tabLst>
                </a:pPr>
                <a:endParaRPr lang="en-US" altLang="en-US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b)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oxygen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vi-VN" sz="2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0480" marR="30480" algn="just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nl-NL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nl-NL" sz="2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.24,79=0,15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2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24,79=0,37185 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</m:t>
                          </m:r>
                          <m:r>
                            <a:rPr lang="nl-NL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í</m:t>
                          </m:r>
                          <m:r>
                            <a:rPr lang="nl-NL" sz="2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altLang="en-US" sz="2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938" y="210081"/>
                <a:ext cx="8839200" cy="6701386"/>
              </a:xfrm>
              <a:prstGeom prst="rect">
                <a:avLst/>
              </a:prstGeom>
              <a:blipFill>
                <a:blip r:embed="rId3"/>
                <a:stretch>
                  <a:fillRect l="-8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457200"/>
          <a:ext cx="123825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890" imgH="190335" progId="Equation.DSMT4">
                  <p:embed/>
                </p:oleObj>
              </mc:Choice>
              <mc:Fallback>
                <p:oleObj name="Equation" r:id="rId4" imgW="126890" imgH="190335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3825" cy="19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601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514600"/>
            <a:ext cx="5140911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VẬN DỤNG</a:t>
            </a:r>
          </a:p>
        </p:txBody>
      </p:sp>
    </p:spTree>
    <p:extLst>
      <p:ext uri="{BB962C8B-B14F-4D97-AF65-F5344CB8AC3E}">
        <p14:creationId xmlns:p14="http://schemas.microsoft.com/office/powerpoint/2010/main" val="13175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902803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nhôm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aluminium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oxide (Al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38782" t="39909" r="36699" b="51254"/>
          <a:stretch/>
        </p:blipFill>
        <p:spPr bwMode="auto">
          <a:xfrm>
            <a:off x="914400" y="2211546"/>
            <a:ext cx="6553200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3657600"/>
            <a:ext cx="7924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102 kg Al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nhôm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51,3 kg.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nhôm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54 kg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92%,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Al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6527" y="133362"/>
            <a:ext cx="33547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4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27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1354" y="1447800"/>
                <a:ext cx="8839200" cy="3964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</a:pPr>
                <a:r>
                  <a:rPr lang="en-US" altLang="en-US" sz="22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a/ PTHH: </a:t>
                </a:r>
                <a:endParaRPr lang="vi-VN" sz="2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tế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       (2 x 102 )                                   (2x 54 )          kg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thuyết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102                                               x                   kg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Al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thuyết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𝑙𝑡</m:t>
                          </m:r>
                        </m:sub>
                      </m:sSub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102.4.27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2.102</m:t>
                          </m:r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=54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𝑘𝑔</m:t>
                          </m:r>
                        </m:e>
                      </m:d>
                    </m:oMath>
                  </m:oMathPara>
                </a14:m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𝑡𝑡</m:t>
                              </m:r>
                            </m:sub>
                          </m:sSub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𝑙𝑡</m:t>
                              </m:r>
                            </m:sub>
                          </m:sSub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51,3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=95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%</m:t>
                          </m:r>
                        </m:e>
                      </m:d>
                    </m:oMath>
                  </m:oMathPara>
                </a14:m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54" y="1447800"/>
                <a:ext cx="8839200" cy="3964868"/>
              </a:xfrm>
              <a:prstGeom prst="rect">
                <a:avLst/>
              </a:prstGeom>
              <a:blipFill>
                <a:blip r:embed="rId2"/>
                <a:stretch>
                  <a:fillRect l="-897" t="-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2" t="39909" r="36699" b="51254"/>
          <a:stretch>
            <a:fillRect/>
          </a:stretch>
        </p:blipFill>
        <p:spPr bwMode="auto">
          <a:xfrm>
            <a:off x="1981200" y="771525"/>
            <a:ext cx="57912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88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30126" y="1295400"/>
                <a:ext cx="9013874" cy="4767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  <a:tabLst>
                    <a:tab pos="4314825" algn="l"/>
                  </a:tabLst>
                </a:pP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b/ PTHH: 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tế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       (2 x 102 )                                       (2x 54 )          kg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thuyết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y                                               54                   kg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Al</a:t>
                </a:r>
                <a:r>
                  <a:rPr lang="en-US" sz="22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n-US" sz="22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thuyết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𝑙𝑡</m:t>
                          </m:r>
                        </m:sub>
                      </m:sSub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54. 2. 102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2.54</m:t>
                          </m:r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=102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𝑘𝑔</m:t>
                          </m:r>
                        </m:e>
                      </m:d>
                    </m:oMath>
                  </m:oMathPara>
                </a14:m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92%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Al</a:t>
                </a:r>
                <a:r>
                  <a:rPr lang="en-US" sz="22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22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𝑙𝑡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𝑡𝑡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%</m:t>
                          </m:r>
                        </m:e>
                      </m:d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=&gt;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𝑡𝑡</m:t>
                          </m:r>
                        </m:sub>
                      </m:sSub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𝑙𝑡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100</m:t>
                              </m:r>
                            </m:sub>
                          </m:sSub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102 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100</m:t>
                          </m:r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%</m:t>
                              </m:r>
                            </m:e>
                          </m:d>
                        </m:num>
                        <m:den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92</m:t>
                          </m:r>
                          <m:d>
                            <m:dPr>
                              <m:ctrlP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%</m:t>
                              </m:r>
                            </m:e>
                          </m:d>
                        </m:den>
                      </m:f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=110,87</m:t>
                      </m:r>
                      <m:d>
                        <m:d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𝑘𝑔</m:t>
                          </m:r>
                        </m:e>
                      </m:d>
                    </m:oMath>
                  </m:oMathPara>
                </a14:m>
                <a:endParaRPr lang="en-US" sz="2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26" y="1295400"/>
                <a:ext cx="9013874" cy="4767780"/>
              </a:xfrm>
              <a:prstGeom prst="rect">
                <a:avLst/>
              </a:prstGeom>
              <a:blipFill>
                <a:blip r:embed="rId2"/>
                <a:stretch>
                  <a:fillRect l="-879" t="-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2" t="39909" r="36699" b="51254"/>
          <a:stretch/>
        </p:blipFill>
        <p:spPr bwMode="auto">
          <a:xfrm>
            <a:off x="2008163" y="1066800"/>
            <a:ext cx="5257800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940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J1450">
            <a:extLst>
              <a:ext uri="{FF2B5EF4-FFF2-40B4-BE49-F238E27FC236}">
                <a16:creationId xmlns:a16="http://schemas.microsoft.com/office/drawing/2014/main" id="{FAB95533-35F9-4BC5-AFD0-254CF4C82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Text Box 15">
            <a:extLst>
              <a:ext uri="{FF2B5EF4-FFF2-40B4-BE49-F238E27FC236}">
                <a16:creationId xmlns:a16="http://schemas.microsoft.com/office/drawing/2014/main" id="{0DCC6DA1-CD69-4179-9B66-9DE201A28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836" y="2209800"/>
            <a:ext cx="6054329" cy="2369880"/>
          </a:xfrm>
          <a:prstGeom prst="rect">
            <a:avLst/>
          </a:prstGeom>
          <a:noFill/>
          <a:ln w="76200" cmpd="tri">
            <a:solidFill>
              <a:srgbClr val="FF99CC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2176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HƯỚNG DẪN VỀ NHÀ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70C0"/>
                </a:solidFill>
                <a:cs typeface="Times New Roman" panose="02020603050405020304" pitchFamily="18" charset="0"/>
              </a:rPr>
              <a:t> HỌC BÀI 5: TÍNH THEO PHƯƠNG TRÌNH HÓA HỌC</a:t>
            </a:r>
          </a:p>
          <a:p>
            <a:pPr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33CC"/>
                </a:solidFill>
                <a:cs typeface="Times New Roman" panose="02020603050405020304" pitchFamily="18" charset="0"/>
              </a:rPr>
              <a:t> ĐỌC VÀ TÌM HIỂU BÀI 6: NỒNG ĐỘ DUNG DỊCH</a:t>
            </a:r>
            <a:endParaRPr lang="pt-B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4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8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8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>
            <a:extLst>
              <a:ext uri="{FF2B5EF4-FFF2-40B4-BE49-F238E27FC236}">
                <a16:creationId xmlns:a16="http://schemas.microsoft.com/office/drawing/2014/main" id="{97CB7B22-86D8-4D1C-A5F3-BD0AAD0E2079}"/>
              </a:ext>
            </a:extLst>
          </p:cNvPr>
          <p:cNvSpPr txBox="1"/>
          <p:nvPr/>
        </p:nvSpPr>
        <p:spPr>
          <a:xfrm>
            <a:off x="2971800" y="124007"/>
            <a:ext cx="3006088" cy="61434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  <a:cs typeface="+mj-cs"/>
              </a:defRPr>
            </a:lvl1pPr>
          </a:lstStyle>
          <a:p>
            <a:r>
              <a:rPr lang="en-US" altLang="zh-CN" sz="3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KHỞI ĐỘNG</a:t>
            </a:r>
            <a:endParaRPr lang="zh-CN" altLang="en-US" sz="3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18" t="38889" r="43558" b="35555"/>
          <a:stretch/>
        </p:blipFill>
        <p:spPr>
          <a:xfrm>
            <a:off x="1045844" y="951211"/>
            <a:ext cx="6858000" cy="23574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2688" y="3657600"/>
            <a:ext cx="749341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công nghiệp, người ta sản xuất nhôm từ aluminium oxide (Al</a:t>
            </a:r>
            <a:r>
              <a:rPr lang="vi-VN" sz="28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5513" y="4763097"/>
            <a:ext cx="80077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thế nào tính được khối lượng nguyên liệu cần dùng để sản xuất nhôm hoặc tính khối lượng nhôm tạo ra nếu biết khối lượng nguyên liệu đã dùng?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7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文本框 112"/>
          <p:cNvSpPr txBox="1"/>
          <p:nvPr/>
        </p:nvSpPr>
        <p:spPr>
          <a:xfrm>
            <a:off x="66597" y="2337848"/>
            <a:ext cx="1485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HÌNH THÀNH  KIẾN THỨC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3961739" y="496609"/>
            <a:ext cx="49626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khối lượng, số mol của các chất phản ứng và sản phẩm trong phản ứng hóa học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 flipV="1">
            <a:off x="1684040" y="2836199"/>
            <a:ext cx="1162993" cy="5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895600" y="1143000"/>
            <a:ext cx="0" cy="37521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>
            <a:off x="2895600" y="1143000"/>
            <a:ext cx="8382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2883313" y="4895165"/>
            <a:ext cx="8382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2907888" y="3146157"/>
            <a:ext cx="8382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24867" y="2827161"/>
            <a:ext cx="4572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2.Tìm hiểu chất phản ứng hết và chất phản ứng dư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70080" y="4666834"/>
            <a:ext cx="495674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Tìm hiểu hiệu suất phản ứng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319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46" grpId="0"/>
      <p:bldP spid="2" grpId="0" animBg="1"/>
      <p:bldP spid="10" grpId="0" animBg="1"/>
      <p:bldP spid="42" grpId="0" animBg="1"/>
      <p:bldP spid="46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0"/>
            <a:ext cx="8382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 Xác định khối lượng, số mol của các chất phản ứng và sản phẩm trong phản ứng hóa học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2915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90052" y="1005235"/>
            <a:ext cx="6705600" cy="38163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 1: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phòng thí nghiệm người ta có thể điều chế khí Hydrogen ( H</a:t>
            </a:r>
            <a:r>
              <a:rPr kumimoji="0" lang="nl-NL" altLang="en-US" sz="28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nl-NL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 bằng cách cho ZinC tác dụng với acid hydrochloric ( HCl) theo phương trình hóa học sau: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khối lượng acid hydrochloric tham gia phản ứng và thể tích khí H</a:t>
            </a:r>
            <a:r>
              <a:rPr lang="nl-NL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(đkc) thu được khi hòa tan 1,3g ZinC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00225" y="7800975"/>
            <a:ext cx="428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348565" y="2805614"/>
            <a:ext cx="397897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419225" algn="l"/>
              </a:tabLs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 + 2HCl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ZnCl</a:t>
            </a:r>
            <a:r>
              <a:rPr lang="nl-NL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H</a:t>
            </a:r>
            <a:r>
              <a:rPr lang="nl-NL" sz="28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149991" y="3099874"/>
            <a:ext cx="224403" cy="6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90052" y="5016706"/>
            <a:ext cx="7898764" cy="1539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419225" algn="l"/>
              </a:tabLs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tính được khối lượng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acid hydrochloric tham gia phản ứng và thể tích khí H</a:t>
            </a:r>
            <a:r>
              <a:rPr lang="nl-NL" sz="280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(đkc) thu được khi hòa tan 1,3g ZinC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thực hiện như thế nào?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5 phút đếm ngược nhạc vui vẻ hào hứng cho hoạt động nhó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7076" y="141438"/>
            <a:ext cx="1836627" cy="112178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19200" y="179111"/>
            <a:ext cx="5152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5 PHÚT</a:t>
            </a:r>
          </a:p>
        </p:txBody>
      </p:sp>
    </p:spTree>
    <p:extLst>
      <p:ext uri="{BB962C8B-B14F-4D97-AF65-F5344CB8AC3E}">
        <p14:creationId xmlns:p14="http://schemas.microsoft.com/office/powerpoint/2010/main" val="393463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 animBg="1"/>
      <p:bldP spid="12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826368" y="229388"/>
                <a:ext cx="7671618" cy="13867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1: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mol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Zin dựa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endPara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𝑍𝑛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𝑍𝑛</m:t>
                              </m:r>
                            </m:sub>
                          </m:sSub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1,3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=0,02 (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mol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368" y="229388"/>
                <a:ext cx="7671618" cy="1386790"/>
              </a:xfrm>
              <a:prstGeom prst="rect">
                <a:avLst/>
              </a:prstGeom>
              <a:blipFill>
                <a:blip r:embed="rId2"/>
                <a:stretch>
                  <a:fillRect l="-1322" t="-1818" b="-90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055429" y="1542265"/>
            <a:ext cx="6781800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2:</a:t>
            </a:r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Viết PTHH của phản ứng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97308" y="3114567"/>
                <a:ext cx="8129739" cy="1827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3: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Dựa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PTHH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tham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mol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phẩm</a:t>
                </a:r>
                <a:endPara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PTHH: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𝐻𝐶𝑙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𝑍𝑛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 0,02 = 0,04 </m:t>
                    </m:r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𝑚𝑜𝑙</m:t>
                        </m:r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PTHH: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𝑍𝑛</m:t>
                        </m:r>
                      </m:sub>
                    </m:sSub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=0,02 (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𝑚𝑜𝑙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08" y="3114567"/>
                <a:ext cx="8129739" cy="1827744"/>
              </a:xfrm>
              <a:prstGeom prst="rect">
                <a:avLst/>
              </a:prstGeom>
              <a:blipFill>
                <a:blip r:embed="rId3"/>
                <a:stretch>
                  <a:fillRect l="-1199" t="-1333" r="-1049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97308" y="5030256"/>
                <a:ext cx="8445912" cy="1827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 4: </a:t>
                </a:r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vi-VN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hối lượng </a:t>
                </a:r>
                <a:r>
                  <a:rPr lang="nl-NL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acid hydrochloric tham gia phản ứng là: 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𝐻𝐶𝑙</m:t>
                          </m:r>
                        </m:sub>
                      </m:sSub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𝐻𝐶𝑙</m:t>
                          </m:r>
                        </m:sub>
                      </m:sSub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𝐻𝐶𝑙</m:t>
                          </m:r>
                        </m:sub>
                      </m:sSub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=0,04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l-NL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36,5=1,46 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𝑔𝑎𝑚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nl-NL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 tích khí H</a:t>
                </a:r>
                <a:r>
                  <a:rPr lang="nl-NL" sz="2400" baseline="-25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nl-NL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(đkc) thu được là: 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.24,79=0,02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24,79=0,4958 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</m:t>
                        </m:r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í</m:t>
                        </m:r>
                        <m:r>
                          <a:rPr lang="nl-NL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=0,5 </m:t>
                    </m:r>
                    <m:r>
                      <m:rPr>
                        <m:sty m:val="p"/>
                      </m:rP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í</m:t>
                    </m:r>
                    <m:r>
                      <m:rPr>
                        <m:sty m:val="p"/>
                      </m:rP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nl-NL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08" y="5030256"/>
                <a:ext cx="8445912" cy="1827744"/>
              </a:xfrm>
              <a:prstGeom prst="rect">
                <a:avLst/>
              </a:prstGeom>
              <a:blipFill>
                <a:blip r:embed="rId5"/>
                <a:stretch>
                  <a:fillRect l="-1155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7160" t="29167" r="33602" b="62500"/>
          <a:stretch/>
        </p:blipFill>
        <p:spPr>
          <a:xfrm>
            <a:off x="1010264" y="2111631"/>
            <a:ext cx="7620000" cy="81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594852"/>
            <a:ext cx="845820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Bằng cách nào xác định khối lượng, số mol của các chất phản ứng và sản phẩm trong phản ứng hóa học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1949364"/>
            <a:ext cx="7696200" cy="401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 4 bước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2:</a:t>
            </a: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Viết PTHH của phản ứng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PTHH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 4: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hối lượng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 thể tích chất cần tìm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1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984</TotalTime>
  <Words>2266</Words>
  <Application>Microsoft Macintosh PowerPoint</Application>
  <PresentationFormat>On-screen Show (4:3)</PresentationFormat>
  <Paragraphs>235</Paragraphs>
  <Slides>39</Slides>
  <Notes>4</Notes>
  <HiddenSlides>3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Cambria Math</vt:lpstr>
      <vt:lpstr>Georgia</vt:lpstr>
      <vt:lpstr>Tahoma</vt:lpstr>
      <vt:lpstr>Times New Roman</vt:lpstr>
      <vt:lpstr>Trebuchet MS</vt:lpstr>
      <vt:lpstr>UTM American Sans</vt:lpstr>
      <vt:lpstr>VNI Times</vt:lpstr>
      <vt:lpstr>Slipstream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LUYỆN TẬP</vt:lpstr>
      <vt:lpstr>TRÒ CHƠI 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LUYỆN TẬP</vt:lpstr>
      <vt:lpstr>PowerPoint Presentation</vt:lpstr>
      <vt:lpstr>PowerPoint Presentation</vt:lpstr>
      <vt:lpstr>PowerPoint Presentation</vt:lpstr>
      <vt:lpstr>4. VẬN DỤNG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 Pro</dc:creator>
  <cp:lastModifiedBy>Microsoft Office User</cp:lastModifiedBy>
  <cp:revision>168</cp:revision>
  <dcterms:created xsi:type="dcterms:W3CDTF">2022-07-24T02:07:56Z</dcterms:created>
  <dcterms:modified xsi:type="dcterms:W3CDTF">2024-07-20T08:02:22Z</dcterms:modified>
</cp:coreProperties>
</file>