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84" r:id="rId2"/>
    <p:sldId id="285" r:id="rId3"/>
    <p:sldId id="256" r:id="rId4"/>
    <p:sldId id="286" r:id="rId5"/>
    <p:sldId id="288" r:id="rId6"/>
    <p:sldId id="287" r:id="rId7"/>
    <p:sldId id="282" r:id="rId8"/>
    <p:sldId id="283" r:id="rId9"/>
    <p:sldId id="289" r:id="rId10"/>
    <p:sldId id="259" r:id="rId11"/>
    <p:sldId id="260" r:id="rId12"/>
    <p:sldId id="261" r:id="rId13"/>
    <p:sldId id="279" r:id="rId14"/>
    <p:sldId id="262" r:id="rId15"/>
    <p:sldId id="263" r:id="rId16"/>
    <p:sldId id="290" r:id="rId17"/>
    <p:sldId id="268" r:id="rId18"/>
    <p:sldId id="280" r:id="rId19"/>
    <p:sldId id="269" r:id="rId20"/>
    <p:sldId id="270" r:id="rId21"/>
    <p:sldId id="272" r:id="rId22"/>
    <p:sldId id="273" r:id="rId23"/>
    <p:sldId id="278" r:id="rId24"/>
    <p:sldId id="274" r:id="rId25"/>
    <p:sldId id="281" r:id="rId26"/>
    <p:sldId id="275" r:id="rId27"/>
    <p:sldId id="277" r:id="rId28"/>
    <p:sldId id="291" r:id="rId29"/>
    <p:sldId id="292"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5256" autoAdjust="0"/>
  </p:normalViewPr>
  <p:slideViewPr>
    <p:cSldViewPr>
      <p:cViewPr varScale="1">
        <p:scale>
          <a:sx n="81" d="100"/>
          <a:sy n="81" d="100"/>
        </p:scale>
        <p:origin x="77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67593-D05D-4802-9289-BF1C9E7283E7}" type="datetimeFigureOut">
              <a:rPr lang="en-US" smtClean="0"/>
              <a:pPr/>
              <a:t>9/5/2024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03FA2-C46B-448C-8768-851C1F067C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F03FA2-C46B-448C-8768-851C1F067C81}"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F03FA2-C46B-448C-8768-851C1F067C81}"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7D0808-A6DD-48BB-800D-BCE8B05829E2}"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7D0808-A6DD-48BB-800D-BCE8B05829E2}"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7D0808-A6DD-48BB-800D-BCE8B05829E2}"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7D0808-A6DD-48BB-800D-BCE8B05829E2}"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7D0808-A6DD-48BB-800D-BCE8B05829E2}"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D0808-A6DD-48BB-800D-BCE8B05829E2}"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7D0808-A6DD-48BB-800D-BCE8B05829E2}"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7D0808-A6DD-48BB-800D-BCE8B05829E2}"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D0808-A6DD-48BB-800D-BCE8B05829E2}" type="datetimeFigureOut">
              <a:rPr lang="en-US" smtClean="0"/>
              <a:pPr/>
              <a:t>9/5/2024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AF78F-6BDD-4F49-B15B-5B796A6496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6989854-5797-8B59-C35D-EAB788254645}"/>
              </a:ext>
            </a:extLst>
          </p:cNvPr>
          <p:cNvSpPr txBox="1"/>
          <p:nvPr/>
        </p:nvSpPr>
        <p:spPr>
          <a:xfrm>
            <a:off x="2362200" y="2057400"/>
            <a:ext cx="7696200" cy="1631216"/>
          </a:xfrm>
          <a:prstGeom prst="rect">
            <a:avLst/>
          </a:prstGeom>
          <a:solidFill>
            <a:schemeClr val="bg1"/>
          </a:solidFill>
          <a:ln>
            <a:solidFill>
              <a:schemeClr val="bg1"/>
            </a:solidFill>
          </a:ln>
        </p:spPr>
        <p:txBody>
          <a:bodyPr wrap="square">
            <a:spAutoFit/>
          </a:bodyPr>
          <a:lstStyle/>
          <a:p>
            <a:pPr algn="ctr"/>
            <a:r>
              <a:rPr lang="en-US" sz="5000" b="1" dirty="0" err="1">
                <a:solidFill>
                  <a:srgbClr val="0070C0"/>
                </a:solidFill>
                <a:latin typeface="Times New Roman" panose="02020603050405020304" pitchFamily="18" charset="0"/>
                <a:cs typeface="Times New Roman" panose="02020603050405020304" pitchFamily="18" charset="0"/>
              </a:rPr>
              <a:t>Chào</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mừng</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các</a:t>
            </a:r>
            <a:r>
              <a:rPr lang="en-US" sz="5000" b="1" dirty="0">
                <a:solidFill>
                  <a:srgbClr val="0070C0"/>
                </a:solidFill>
                <a:latin typeface="Times New Roman" panose="02020603050405020304" pitchFamily="18" charset="0"/>
                <a:cs typeface="Times New Roman" panose="02020603050405020304" pitchFamily="18" charset="0"/>
              </a:rPr>
              <a:t> con </a:t>
            </a:r>
            <a:r>
              <a:rPr lang="en-US" sz="5000" b="1" dirty="0" err="1">
                <a:solidFill>
                  <a:srgbClr val="0070C0"/>
                </a:solidFill>
                <a:latin typeface="Times New Roman" panose="02020603050405020304" pitchFamily="18" charset="0"/>
                <a:cs typeface="Times New Roman" panose="02020603050405020304" pitchFamily="18" charset="0"/>
              </a:rPr>
              <a:t>đến</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với</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môn</a:t>
            </a:r>
            <a:r>
              <a:rPr lang="en-US" sz="5000" b="1" dirty="0">
                <a:solidFill>
                  <a:srgbClr val="0070C0"/>
                </a:solidFill>
                <a:latin typeface="Times New Roman" panose="02020603050405020304" pitchFamily="18" charset="0"/>
                <a:cs typeface="Times New Roman" panose="02020603050405020304" pitchFamily="18" charset="0"/>
              </a:rPr>
              <a:t> Khoa </a:t>
            </a:r>
            <a:r>
              <a:rPr lang="en-US" sz="5000" b="1" dirty="0" err="1">
                <a:solidFill>
                  <a:srgbClr val="0070C0"/>
                </a:solidFill>
                <a:latin typeface="Times New Roman" panose="02020603050405020304" pitchFamily="18" charset="0"/>
                <a:cs typeface="Times New Roman" panose="02020603050405020304" pitchFamily="18" charset="0"/>
              </a:rPr>
              <a:t>học</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tự</a:t>
            </a:r>
            <a:r>
              <a:rPr lang="en-US" sz="5000" b="1" dirty="0">
                <a:solidFill>
                  <a:srgbClr val="0070C0"/>
                </a:solidFill>
                <a:latin typeface="Times New Roman" panose="02020603050405020304" pitchFamily="18" charset="0"/>
                <a:cs typeface="Times New Roman" panose="02020603050405020304" pitchFamily="18" charset="0"/>
              </a:rPr>
              <a:t> </a:t>
            </a:r>
            <a:r>
              <a:rPr lang="en-US" sz="5000" b="1" dirty="0" err="1">
                <a:solidFill>
                  <a:srgbClr val="0070C0"/>
                </a:solidFill>
                <a:latin typeface="Times New Roman" panose="02020603050405020304" pitchFamily="18" charset="0"/>
                <a:cs typeface="Times New Roman" panose="02020603050405020304" pitchFamily="18" charset="0"/>
              </a:rPr>
              <a:t>nhiên</a:t>
            </a:r>
            <a:r>
              <a:rPr lang="en-US" sz="5000" b="1" dirty="0">
                <a:solidFill>
                  <a:srgbClr val="0070C0"/>
                </a:solidFill>
                <a:latin typeface="Times New Roman" panose="02020603050405020304" pitchFamily="18" charset="0"/>
                <a:cs typeface="Times New Roman" panose="02020603050405020304" pitchFamily="18" charset="0"/>
              </a:rPr>
              <a:t> 6</a:t>
            </a:r>
          </a:p>
        </p:txBody>
      </p:sp>
    </p:spTree>
    <p:extLst>
      <p:ext uri="{BB962C8B-B14F-4D97-AF65-F5344CB8AC3E}">
        <p14:creationId xmlns:p14="http://schemas.microsoft.com/office/powerpoint/2010/main" val="808922151"/>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57200" y="168676"/>
            <a:ext cx="10972800" cy="533400"/>
          </a:xfrm>
          <a:prstGeom prst="rect">
            <a:avLst/>
          </a:prstGeom>
        </p:spPr>
        <p:txBody>
          <a:bodyPr tIns="0">
            <a:noAutofit/>
          </a:bodyPr>
          <a:lstStyle/>
          <a:p>
            <a:pPr marL="27432">
              <a:spcBef>
                <a:spcPts val="600"/>
              </a:spcBef>
              <a:buClr>
                <a:schemeClr val="accent1"/>
              </a:buClr>
              <a:buSzPct val="80000"/>
              <a:defRPr/>
            </a:pPr>
            <a:r>
              <a:rPr lang="en-US" sz="4000" b="1" dirty="0">
                <a:solidFill>
                  <a:srgbClr val="00B050"/>
                </a:solidFill>
                <a:latin typeface="Times New Roman" pitchFamily="18" charset="0"/>
                <a:cs typeface="Times New Roman" pitchFamily="18" charset="0"/>
              </a:rPr>
              <a:t>II. </a:t>
            </a:r>
            <a:r>
              <a:rPr lang="en-US" sz="4000" b="1" dirty="0" err="1">
                <a:solidFill>
                  <a:srgbClr val="00B050"/>
                </a:solidFill>
                <a:latin typeface="Times New Roman" pitchFamily="18" charset="0"/>
                <a:cs typeface="Times New Roman" pitchFamily="18" charset="0"/>
              </a:rPr>
              <a:t>Vai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trò</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của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khoa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học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tự</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nhiên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trong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đời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sống</a:t>
            </a:r>
            <a:r>
              <a:rPr lang="en-US" sz="4000" b="1" dirty="0">
                <a:solidFill>
                  <a:srgbClr val="00B05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673A5E7A-0CDA-C82C-6B4B-26DB9054B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838200"/>
            <a:ext cx="9296400" cy="585112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71500" y="155536"/>
            <a:ext cx="11049000" cy="1231766"/>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cấp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thông</a:t>
            </a:r>
            <a:r>
              <a:rPr lang="en-US" sz="3000" dirty="0">
                <a:latin typeface="Times New Roman" pitchFamily="18" charset="0"/>
                <a:cs typeface="Times New Roman" pitchFamily="18" charset="0"/>
              </a:rPr>
              <a:t> tin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nâng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trời</a:t>
            </a:r>
            <a:r>
              <a:rPr lang="en-US" sz="3000" dirty="0">
                <a:latin typeface="Times New Roman" pitchFamily="18" charset="0"/>
                <a:cs typeface="Times New Roman" pitchFamily="18" charset="0"/>
              </a:rPr>
              <a:t>.</a:t>
            </a:r>
          </a:p>
        </p:txBody>
      </p:sp>
      <p:sp>
        <p:nvSpPr>
          <p:cNvPr id="11" name="Subtitle 2"/>
          <p:cNvSpPr txBox="1">
            <a:spLocks/>
          </p:cNvSpPr>
          <p:nvPr/>
        </p:nvSpPr>
        <p:spPr>
          <a:xfrm>
            <a:off x="379036" y="1525373"/>
            <a:ext cx="9067800" cy="1560566"/>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tế</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Lai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lúa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a:t>
            </a:r>
          </a:p>
        </p:txBody>
      </p:sp>
      <p:sp>
        <p:nvSpPr>
          <p:cNvPr id="12" name="Subtitle 2"/>
          <p:cNvSpPr txBox="1">
            <a:spLocks/>
          </p:cNvSpPr>
          <p:nvPr/>
        </p:nvSpPr>
        <p:spPr>
          <a:xfrm>
            <a:off x="379036" y="2925493"/>
            <a:ext cx="10058400" cy="914400"/>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khỏe</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cuộc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Nghiên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Vắcxin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phòng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bệnh</a:t>
            </a:r>
            <a:r>
              <a:rPr lang="en-US" sz="3000" dirty="0">
                <a:latin typeface="Times New Roman" pitchFamily="18" charset="0"/>
                <a:cs typeface="Times New Roman" pitchFamily="18" charset="0"/>
              </a:rPr>
              <a:t>.</a:t>
            </a:r>
          </a:p>
        </p:txBody>
      </p:sp>
      <p:sp>
        <p:nvSpPr>
          <p:cNvPr id="13" name="Subtitle 2"/>
          <p:cNvSpPr txBox="1">
            <a:spLocks/>
          </p:cNvSpPr>
          <p:nvPr/>
        </p:nvSpPr>
        <p:spPr>
          <a:xfrm>
            <a:off x="379036" y="4348588"/>
            <a:ext cx="11812964" cy="2057400"/>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hậu</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Nghiên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núi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sói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mòn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đất</a:t>
            </a:r>
            <a:r>
              <a:rPr lang="en-US" sz="3000" dirty="0">
                <a:latin typeface="Times New Roman" pitchFamily="18" charset="0"/>
                <a:cs typeface="Times New Roman" pitchFamily="18" charset="0"/>
              </a:rPr>
              <a:t>.</a:t>
            </a:r>
          </a:p>
        </p:txBody>
      </p:sp>
      <p:sp>
        <p:nvSpPr>
          <p:cNvPr id="8" name="Subtitle 2"/>
          <p:cNvSpPr txBox="1">
            <a:spLocks/>
          </p:cNvSpPr>
          <p:nvPr/>
        </p:nvSpPr>
        <p:spPr>
          <a:xfrm>
            <a:off x="0" y="0"/>
            <a:ext cx="758072" cy="559324"/>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30" t="2739" r="4558" b="4110"/>
          <a:stretch/>
        </p:blipFill>
        <p:spPr bwMode="auto">
          <a:xfrm>
            <a:off x="1066800" y="152400"/>
            <a:ext cx="9829800" cy="6553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52851535"/>
              </p:ext>
            </p:extLst>
          </p:nvPr>
        </p:nvGraphicFramePr>
        <p:xfrm>
          <a:off x="266700" y="228600"/>
          <a:ext cx="11658600" cy="64008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3016358">
                  <a:extLst>
                    <a:ext uri="{9D8B030D-6E8A-4147-A177-3AD203B41FA5}">
                      <a16:colId xmlns:a16="http://schemas.microsoft.com/office/drawing/2014/main" val="20003"/>
                    </a:ext>
                  </a:extLst>
                </a:gridCol>
                <a:gridCol w="2470042">
                  <a:extLst>
                    <a:ext uri="{9D8B030D-6E8A-4147-A177-3AD203B41FA5}">
                      <a16:colId xmlns:a16="http://schemas.microsoft.com/office/drawing/2014/main" val="20004"/>
                    </a:ext>
                  </a:extLst>
                </a:gridCol>
              </a:tblGrid>
              <a:tr h="1478481">
                <a:tc>
                  <a:txBody>
                    <a:bodyPr/>
                    <a:lstStyle/>
                    <a:p>
                      <a:pPr algn="ctr"/>
                      <a:endParaRPr lang="en-US" sz="2400" dirty="0">
                        <a:solidFill>
                          <a:schemeClr val="tx2"/>
                        </a:solidFill>
                        <a:latin typeface="Times New Roman" pitchFamily="18" charset="0"/>
                        <a:cs typeface="Times New Roman" pitchFamily="18" charset="0"/>
                      </a:endParaRPr>
                    </a:p>
                    <a:p>
                      <a:pPr algn="ctr"/>
                      <a:r>
                        <a:rPr lang="en-US" sz="2400" dirty="0" err="1">
                          <a:solidFill>
                            <a:schemeClr val="tx2"/>
                          </a:solidFill>
                          <a:latin typeface="Times New Roman" pitchFamily="18" charset="0"/>
                          <a:cs typeface="Times New Roman" pitchFamily="18" charset="0"/>
                        </a:rPr>
                        <a:t>Vai</a:t>
                      </a:r>
                      <a:r>
                        <a:rPr lang="en-US" sz="2400" dirty="0">
                          <a:solidFill>
                            <a:schemeClr val="tx2"/>
                          </a:solidFill>
                          <a:latin typeface="Times New Roman" pitchFamily="18" charset="0"/>
                          <a:cs typeface="Times New Roman" pitchFamily="18" charset="0"/>
                        </a:rPr>
                        <a:t> </a:t>
                      </a:r>
                      <a:r>
                        <a:rPr lang="en-US" sz="2400" dirty="0" err="1">
                          <a:solidFill>
                            <a:schemeClr val="tx2"/>
                          </a:solidFill>
                          <a:latin typeface="Times New Roman" pitchFamily="18" charset="0"/>
                          <a:cs typeface="Times New Roman" pitchFamily="18" charset="0"/>
                        </a:rPr>
                        <a:t>trò</a:t>
                      </a:r>
                      <a:r>
                        <a:rPr lang="en-US" sz="2400" baseline="0" dirty="0">
                          <a:solidFill>
                            <a:schemeClr val="tx2"/>
                          </a:solidFill>
                          <a:latin typeface="Times New Roman" pitchFamily="18" charset="0"/>
                          <a:cs typeface="Times New Roman" pitchFamily="18" charset="0"/>
                        </a:rPr>
                        <a:t> </a:t>
                      </a:r>
                      <a:r>
                        <a:rPr lang="en-US" sz="2400" baseline="0" dirty="0" err="1">
                          <a:solidFill>
                            <a:schemeClr val="tx2"/>
                          </a:solidFill>
                          <a:latin typeface="Times New Roman" pitchFamily="18" charset="0"/>
                          <a:cs typeface="Times New Roman" pitchFamily="18" charset="0"/>
                        </a:rPr>
                        <a:t>của</a:t>
                      </a:r>
                      <a:endParaRPr lang="en-US" sz="2400" baseline="0" dirty="0">
                        <a:solidFill>
                          <a:schemeClr val="tx2"/>
                        </a:solidFill>
                        <a:latin typeface="Times New Roman" pitchFamily="18" charset="0"/>
                        <a:cs typeface="Times New Roman" pitchFamily="18" charset="0"/>
                      </a:endParaRPr>
                    </a:p>
                    <a:p>
                      <a:pPr algn="ctr"/>
                      <a:r>
                        <a:rPr lang="en-US" sz="2400" baseline="0" dirty="0">
                          <a:solidFill>
                            <a:schemeClr val="tx2"/>
                          </a:solidFill>
                          <a:latin typeface="Times New Roman" pitchFamily="18" charset="0"/>
                          <a:cs typeface="Times New Roman" pitchFamily="18" charset="0"/>
                        </a:rPr>
                        <a:t>KHTN</a:t>
                      </a:r>
                      <a:endParaRPr lang="en-US" sz="2400" dirty="0">
                        <a:solidFill>
                          <a:schemeClr val="tx2"/>
                        </a:solidFill>
                        <a:latin typeface="Times New Roman" pitchFamily="18" charset="0"/>
                        <a:cs typeface="Times New Roman" pitchFamily="18" charset="0"/>
                      </a:endParaRPr>
                    </a:p>
                  </a:txBody>
                  <a:tcPr>
                    <a:solidFill>
                      <a:schemeClr val="bg1">
                        <a:lumMod val="85000"/>
                      </a:schemeClr>
                    </a:solidFill>
                  </a:tcPr>
                </a:tc>
                <a:tc>
                  <a:txBody>
                    <a:bodyPr/>
                    <a:lstStyle/>
                    <a:p>
                      <a:pPr algn="ctr"/>
                      <a:r>
                        <a:rPr lang="en-US" sz="2400" dirty="0" err="1">
                          <a:solidFill>
                            <a:schemeClr val="tx2">
                              <a:shade val="30000"/>
                              <a:satMod val="150000"/>
                            </a:schemeClr>
                          </a:solidFill>
                          <a:latin typeface="Times New Roman" pitchFamily="18" charset="0"/>
                          <a:cs typeface="Times New Roman" pitchFamily="18" charset="0"/>
                        </a:rPr>
                        <a:t>Bảo</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vệ</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môi</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trường</a:t>
                      </a:r>
                      <a:endParaRPr lang="en-US" sz="2400" dirty="0">
                        <a:latin typeface="Times New Roman" pitchFamily="18" charset="0"/>
                        <a:cs typeface="Times New Roman" pitchFamily="18" charset="0"/>
                      </a:endParaRPr>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hade val="30000"/>
                              <a:satMod val="150000"/>
                            </a:schemeClr>
                          </a:solidFill>
                          <a:latin typeface="Times New Roman" pitchFamily="18" charset="0"/>
                          <a:cs typeface="Times New Roman" pitchFamily="18" charset="0"/>
                        </a:rPr>
                        <a:t>Cung </a:t>
                      </a:r>
                      <a:r>
                        <a:rPr lang="en-US" sz="2400" dirty="0" err="1">
                          <a:solidFill>
                            <a:schemeClr val="tx2">
                              <a:shade val="30000"/>
                              <a:satMod val="150000"/>
                            </a:schemeClr>
                          </a:solidFill>
                          <a:latin typeface="Times New Roman" pitchFamily="18" charset="0"/>
                          <a:cs typeface="Times New Roman" pitchFamily="18" charset="0"/>
                        </a:rPr>
                        <a:t>cấp</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thông</a:t>
                      </a:r>
                      <a:r>
                        <a:rPr lang="en-US" sz="2400" dirty="0">
                          <a:solidFill>
                            <a:schemeClr val="tx2">
                              <a:shade val="30000"/>
                              <a:satMod val="150000"/>
                            </a:schemeClr>
                          </a:solidFill>
                          <a:latin typeface="Times New Roman" pitchFamily="18" charset="0"/>
                          <a:cs typeface="Times New Roman" pitchFamily="18" charset="0"/>
                        </a:rPr>
                        <a:t> tin </a:t>
                      </a:r>
                      <a:r>
                        <a:rPr lang="en-US" sz="2400" dirty="0" err="1">
                          <a:solidFill>
                            <a:schemeClr val="tx2">
                              <a:shade val="30000"/>
                              <a:satMod val="150000"/>
                            </a:schemeClr>
                          </a:solidFill>
                          <a:latin typeface="Times New Roman" pitchFamily="18" charset="0"/>
                          <a:cs typeface="Times New Roman" pitchFamily="18" charset="0"/>
                        </a:rPr>
                        <a:t>mới</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nâng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cao</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hiểu</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biết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của</a:t>
                      </a:r>
                      <a:r>
                        <a:rPr lang="en-US" sz="2400" dirty="0">
                          <a:solidFill>
                            <a:schemeClr val="tx2">
                              <a:shade val="30000"/>
                              <a:satMod val="150000"/>
                            </a:schemeClr>
                          </a:solidFill>
                          <a:latin typeface="Times New Roman" pitchFamily="18" charset="0"/>
                          <a:cs typeface="Times New Roman" pitchFamily="18" charset="0"/>
                        </a:rPr>
                        <a:t> con </a:t>
                      </a:r>
                      <a:r>
                        <a:rPr lang="en-US" sz="2400" dirty="0" err="1">
                          <a:solidFill>
                            <a:schemeClr val="tx2">
                              <a:shade val="30000"/>
                              <a:satMod val="150000"/>
                            </a:schemeClr>
                          </a:solidFill>
                          <a:latin typeface="Times New Roman" pitchFamily="18" charset="0"/>
                          <a:cs typeface="Times New Roman" pitchFamily="18" charset="0"/>
                        </a:rPr>
                        <a:t>người</a:t>
                      </a:r>
                      <a:r>
                        <a:rPr lang="en-US" sz="2400" dirty="0">
                          <a:solidFill>
                            <a:schemeClr val="tx2">
                              <a:shade val="30000"/>
                              <a:satMod val="150000"/>
                            </a:schemeClr>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Mở</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rộng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sản</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xuất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phát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triển</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kinh</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tế</a:t>
                      </a:r>
                      <a:r>
                        <a:rPr lang="en-US" sz="2400" dirty="0">
                          <a:solidFill>
                            <a:schemeClr val="tx2">
                              <a:shade val="30000"/>
                              <a:satMod val="150000"/>
                            </a:schemeClr>
                          </a:solidFill>
                          <a:latin typeface="Times New Roman" pitchFamily="18" charset="0"/>
                          <a:cs typeface="Times New Roman" pitchFamily="18" charset="0"/>
                        </a:rPr>
                        <a:t>.</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Bảo</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vệ</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sức</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khỏe</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cuộc</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sống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của</a:t>
                      </a:r>
                      <a:r>
                        <a:rPr lang="en-US" sz="2400" dirty="0">
                          <a:solidFill>
                            <a:schemeClr val="tx2">
                              <a:shade val="30000"/>
                              <a:satMod val="150000"/>
                            </a:schemeClr>
                          </a:solidFill>
                          <a:latin typeface="Times New Roman" pitchFamily="18" charset="0"/>
                          <a:cs typeface="Times New Roman" pitchFamily="18" charset="0"/>
                        </a:rPr>
                        <a:t> con </a:t>
                      </a:r>
                      <a:r>
                        <a:rPr lang="en-US" sz="2400" dirty="0" err="1">
                          <a:solidFill>
                            <a:schemeClr val="tx2">
                              <a:shade val="30000"/>
                              <a:satMod val="150000"/>
                            </a:schemeClr>
                          </a:solidFill>
                          <a:latin typeface="Times New Roman" pitchFamily="18" charset="0"/>
                          <a:cs typeface="Times New Roman" pitchFamily="18" charset="0"/>
                        </a:rPr>
                        <a:t>người</a:t>
                      </a:r>
                      <a:r>
                        <a:rPr lang="en-US" sz="2400" dirty="0">
                          <a:solidFill>
                            <a:schemeClr val="tx2">
                              <a:shade val="30000"/>
                              <a:satMod val="150000"/>
                            </a:schemeClr>
                          </a:solidFill>
                          <a:latin typeface="Times New Roman" pitchFamily="18" charset="0"/>
                          <a:cs typeface="Times New Roman" pitchFamily="18" charset="0"/>
                        </a:rPr>
                        <a:t>.</a:t>
                      </a:r>
                    </a:p>
                    <a:p>
                      <a:pPr algn="ctr"/>
                      <a:endParaRPr lang="en-US" sz="2400" dirty="0">
                        <a:latin typeface="Times New Roman" pitchFamily="18" charset="0"/>
                        <a:cs typeface="Times New Roman" pitchFamily="18" charset="0"/>
                      </a:endParaRPr>
                    </a:p>
                  </a:txBody>
                  <a:tcPr>
                    <a:solidFill>
                      <a:schemeClr val="bg1">
                        <a:lumMod val="85000"/>
                      </a:schemeClr>
                    </a:solidFill>
                  </a:tcPr>
                </a:tc>
                <a:extLst>
                  <a:ext uri="{0D108BD9-81ED-4DB2-BD59-A6C34878D82A}">
                    <a16:rowId xmlns:a16="http://schemas.microsoft.com/office/drawing/2014/main" val="10000"/>
                  </a:ext>
                </a:extLst>
              </a:tr>
              <a:tr h="4609381">
                <a:tc>
                  <a:txBody>
                    <a:bodyPr/>
                    <a:lstStyle/>
                    <a:p>
                      <a:pPr algn="l"/>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nghiên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cứu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của</a:t>
                      </a:r>
                      <a:r>
                        <a:rPr lang="en-US" sz="2400" baseline="0" dirty="0">
                          <a:latin typeface="Times New Roman" pitchFamily="18" charset="0"/>
                          <a:cs typeface="Times New Roman" pitchFamily="18" charset="0"/>
                        </a:rPr>
                        <a:t> KHTN</a:t>
                      </a:r>
                    </a:p>
                    <a:p>
                      <a:pPr algn="l"/>
                      <a:endParaRPr lang="en-US" sz="2400" dirty="0">
                        <a:latin typeface="Times New Roman" pitchFamily="18" charset="0"/>
                        <a:cs typeface="Times New Roman" pitchFamily="18" charset="0"/>
                      </a:endParaRPr>
                    </a:p>
                  </a:txBody>
                  <a:tcPr>
                    <a:solidFill>
                      <a:schemeClr val="bg1">
                        <a:lumMod val="85000"/>
                      </a:schemeClr>
                    </a:solidFill>
                  </a:tcPr>
                </a:tc>
                <a:tc>
                  <a:txBody>
                    <a:bodyPr/>
                    <a:lstStyle/>
                    <a:p>
                      <a:pPr algn="l"/>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xử</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lí</a:t>
                      </a:r>
                      <a:r>
                        <a:rPr lang="en-US" sz="2400" kern="1200" baseline="0" dirty="0">
                          <a:solidFill>
                            <a:schemeClr val="dk1"/>
                          </a:solidFill>
                          <a:latin typeface="Times New Roman" pitchFamily="18" charset="0"/>
                          <a:ea typeface="+mn-ea"/>
                          <a:cs typeface="Times New Roman" pitchFamily="18" charset="0"/>
                        </a:rPr>
                        <a:t> ô </a:t>
                      </a:r>
                      <a:r>
                        <a:rPr lang="en-US" sz="2400" kern="1200" baseline="0" dirty="0" err="1">
                          <a:solidFill>
                            <a:schemeClr val="dk1"/>
                          </a:solidFill>
                          <a:latin typeface="Times New Roman" pitchFamily="18" charset="0"/>
                          <a:ea typeface="+mn-ea"/>
                          <a:cs typeface="Times New Roman" pitchFamily="18" charset="0"/>
                        </a:rPr>
                        <a:t>nhiễm</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nước</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đất</a:t>
                      </a:r>
                      <a:r>
                        <a:rPr lang="en-US" sz="2400" kern="1200" baseline="0" dirty="0">
                          <a:solidFill>
                            <a:schemeClr val="dk1"/>
                          </a:solidFill>
                          <a:latin typeface="Times New Roman" pitchFamily="18" charset="0"/>
                          <a:ea typeface="+mn-ea"/>
                          <a:cs typeface="Times New Roman" pitchFamily="18" charset="0"/>
                        </a:rPr>
                        <a:t>…</a:t>
                      </a:r>
                    </a:p>
                    <a:p>
                      <a:pPr algn="l"/>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vi-VN" sz="2400" kern="1200" baseline="0" dirty="0">
                          <a:solidFill>
                            <a:schemeClr val="dk1"/>
                          </a:solidFill>
                          <a:latin typeface="Times New Roman" pitchFamily="18" charset="0"/>
                          <a:ea typeface="+mn-ea"/>
                          <a:cs typeface="Times New Roman" pitchFamily="18" charset="0"/>
                        </a:rPr>
                        <a:t>Khí tượng Thủy văn và Biến đổi khí hậu.</a:t>
                      </a:r>
                      <a:endParaRPr lang="en-US" sz="2400" kern="120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tc>
                  <a:txBody>
                    <a:bodyPr/>
                    <a:lstStyle/>
                    <a:p>
                      <a:pPr algn="l"/>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về</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mặt</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Trăng</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sao</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hỏa</a:t>
                      </a:r>
                      <a:r>
                        <a:rPr lang="en-US" sz="2400" kern="1200" baseline="0" dirty="0">
                          <a:solidFill>
                            <a:schemeClr val="dk1"/>
                          </a:solidFill>
                          <a:latin typeface="Times New Roman" pitchFamily="18" charset="0"/>
                          <a:ea typeface="+mn-ea"/>
                          <a:cs typeface="Times New Roman" pitchFamily="18" charset="0"/>
                        </a:rPr>
                        <a:t>…</a:t>
                      </a:r>
                    </a:p>
                    <a:p>
                      <a:r>
                        <a:rPr lang="vi-VN" sz="2400" kern="1200" baseline="0" dirty="0">
                          <a:solidFill>
                            <a:schemeClr val="dk1"/>
                          </a:solidFill>
                          <a:latin typeface="Times New Roman" pitchFamily="18" charset="0"/>
                          <a:ea typeface="+mn-ea"/>
                          <a:cs typeface="Times New Roman" pitchFamily="18" charset="0"/>
                        </a:rPr>
                        <a:t>- Nghiên cứu, sáng tạo ra điện thoại thông minh</a:t>
                      </a:r>
                    </a:p>
                    <a:p>
                      <a:r>
                        <a:rPr lang="vi-VN" sz="2400" kern="1200" baseline="0" dirty="0">
                          <a:solidFill>
                            <a:schemeClr val="dk1"/>
                          </a:solidFill>
                          <a:latin typeface="Times New Roman" pitchFamily="18" charset="0"/>
                          <a:ea typeface="+mn-ea"/>
                          <a:cs typeface="Times New Roman" pitchFamily="18" charset="0"/>
                        </a:rPr>
                        <a:t>- Phát minh ra các ứng dụng về giáo dục, thiên văn học, công nghệ giúp người dùng dễ dàng tìm hiểu, tiếp cận thông tin</a:t>
                      </a:r>
                    </a:p>
                    <a:p>
                      <a:pPr algn="l"/>
                      <a:endParaRPr lang="en-US" sz="2400" kern="120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tc>
                  <a:txBody>
                    <a:bodyPr/>
                    <a:lstStyle/>
                    <a:p>
                      <a:pPr algn="l"/>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sáng</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chế</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máy</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cấy</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gặt</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liên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hợp</a:t>
                      </a:r>
                      <a:endParaRPr lang="en-US" sz="2400" kern="1200" baseline="0" dirty="0">
                        <a:solidFill>
                          <a:schemeClr val="dk1"/>
                        </a:solidFill>
                        <a:latin typeface="Times New Roman" pitchFamily="18" charset="0"/>
                        <a:ea typeface="+mn-ea"/>
                        <a:cs typeface="Times New Roman" pitchFamily="18" charset="0"/>
                      </a:endParaRPr>
                    </a:p>
                    <a:p>
                      <a:r>
                        <a:rPr lang="vi-VN" sz="2400" kern="1200" baseline="0" dirty="0">
                          <a:solidFill>
                            <a:schemeClr val="dk1"/>
                          </a:solidFill>
                          <a:latin typeface="Times New Roman" pitchFamily="18" charset="0"/>
                          <a:ea typeface="+mn-ea"/>
                          <a:cs typeface="Times New Roman" pitchFamily="18" charset="0"/>
                        </a:rPr>
                        <a:t>- Sáng chế máy móc dựa trên công nghệ hiện đại giúp giảm thiểu sức lao động</a:t>
                      </a:r>
                    </a:p>
                    <a:p>
                      <a:r>
                        <a:rPr lang="vi-VN" sz="2400" kern="1200" baseline="0" dirty="0">
                          <a:solidFill>
                            <a:schemeClr val="dk1"/>
                          </a:solidFill>
                          <a:latin typeface="Times New Roman" pitchFamily="18" charset="0"/>
                          <a:ea typeface="+mn-ea"/>
                          <a:cs typeface="Times New Roman" pitchFamily="18" charset="0"/>
                        </a:rPr>
                        <a:t>- Nghiên cứu các loại nông sản mang lại năng suất cao ( dưa hấu không hạt, cam lai bưởi, giống lúa chịu hạn...)</a:t>
                      </a:r>
                    </a:p>
                  </a:txBody>
                  <a:tcPr>
                    <a:solidFill>
                      <a:schemeClr val="bg1">
                        <a:lumMod val="85000"/>
                      </a:schemeClr>
                    </a:solidFill>
                  </a:tcPr>
                </a:tc>
                <a:tc>
                  <a:txBody>
                    <a:bodyPr/>
                    <a:lstStyle/>
                    <a:p>
                      <a:r>
                        <a:rPr lang="en-US" sz="2400" kern="1200" baseline="0" dirty="0">
                          <a:solidFill>
                            <a:schemeClr val="dk1"/>
                          </a:solidFill>
                          <a:latin typeface="Times New Roman" pitchFamily="18" charset="0"/>
                          <a:ea typeface="+mn-ea"/>
                          <a:cs typeface="Times New Roman" pitchFamily="18" charset="0"/>
                        </a:rPr>
                        <a:t>- </a:t>
                      </a:r>
                      <a:r>
                        <a:rPr lang="vi-VN" sz="2400" kern="1200" baseline="0" dirty="0">
                          <a:solidFill>
                            <a:schemeClr val="dk1"/>
                          </a:solidFill>
                          <a:latin typeface="Times New Roman" pitchFamily="18" charset="0"/>
                          <a:ea typeface="+mn-ea"/>
                          <a:cs typeface="Times New Roman" pitchFamily="18" charset="0"/>
                        </a:rPr>
                        <a:t> Nghiên cứu các loại vacxin </a:t>
                      </a:r>
                    </a:p>
                    <a:p>
                      <a:r>
                        <a:rPr lang="vi-VN" sz="2400" kern="1200" baseline="0" dirty="0">
                          <a:solidFill>
                            <a:schemeClr val="dk1"/>
                          </a:solidFill>
                          <a:latin typeface="Times New Roman" pitchFamily="18" charset="0"/>
                          <a:ea typeface="+mn-ea"/>
                          <a:cs typeface="Times New Roman" pitchFamily="18" charset="0"/>
                        </a:rPr>
                        <a:t>- Nghiên cứu phương pháp phẫu thuật nội soi giúp giảm đau, nhanh hồi sức</a:t>
                      </a:r>
                    </a:p>
                    <a:p>
                      <a:pPr algn="l"/>
                      <a:endParaRPr lang="en-US" sz="2400" kern="120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64114-F7DA-8044-FE51-A759B15D9694}"/>
              </a:ext>
            </a:extLst>
          </p:cNvPr>
          <p:cNvPicPr>
            <a:picLocks noChangeAspect="1"/>
          </p:cNvPicPr>
          <p:nvPr/>
        </p:nvPicPr>
        <p:blipFill rotWithShape="1">
          <a:blip r:embed="rId2">
            <a:extLst>
              <a:ext uri="{28A0092B-C50C-407E-A947-70E740481C1C}">
                <a14:useLocalDpi xmlns:a14="http://schemas.microsoft.com/office/drawing/2010/main" val="0"/>
              </a:ext>
            </a:extLst>
          </a:blip>
          <a:srcRect l="11368" t="2742" r="10613" b="4493"/>
          <a:stretch/>
        </p:blipFill>
        <p:spPr>
          <a:xfrm>
            <a:off x="2895601" y="76201"/>
            <a:ext cx="5410200" cy="64980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56966" y="97006"/>
            <a:ext cx="8991600" cy="533400"/>
          </a:xfrm>
          <a:prstGeom prst="rect">
            <a:avLst/>
          </a:prstGeom>
        </p:spPr>
        <p:txBody>
          <a:bodyPr tIns="0">
            <a:noAutofit/>
          </a:bodyPr>
          <a:lstStyle/>
          <a:p>
            <a:pPr marL="27432">
              <a:spcBef>
                <a:spcPts val="600"/>
              </a:spcBef>
              <a:buClr>
                <a:schemeClr val="accent1"/>
              </a:buClr>
              <a:buSzPct val="80000"/>
              <a:defRPr/>
            </a:pPr>
            <a:r>
              <a:rPr lang="en-US" sz="3000" b="1" dirty="0">
                <a:solidFill>
                  <a:srgbClr val="00B050"/>
                </a:solidFill>
                <a:latin typeface="Times New Roman" pitchFamily="18" charset="0"/>
                <a:cs typeface="Times New Roman" pitchFamily="18" charset="0"/>
              </a:rPr>
              <a:t>III. </a:t>
            </a:r>
            <a:r>
              <a:rPr lang="en-US" sz="3000" b="1" dirty="0" err="1">
                <a:solidFill>
                  <a:srgbClr val="00B050"/>
                </a:solidFill>
                <a:latin typeface="Times New Roman" pitchFamily="18" charset="0"/>
                <a:cs typeface="Times New Roman" pitchFamily="18" charset="0"/>
              </a:rPr>
              <a:t>Các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lĩnh</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vực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chủ</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yếu</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của</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khoa</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học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tự</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nhiên</a:t>
            </a:r>
            <a:r>
              <a:rPr lang="en-US" sz="3000" b="1" dirty="0">
                <a:solidFill>
                  <a:srgbClr val="00B050"/>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D87C97BC-899F-3FD6-FB0D-35719FAD8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9" t="2798" r="5359" b="90657"/>
          <a:stretch/>
        </p:blipFill>
        <p:spPr>
          <a:xfrm>
            <a:off x="457200" y="653706"/>
            <a:ext cx="9601200" cy="648364"/>
          </a:xfrm>
          <a:prstGeom prst="rect">
            <a:avLst/>
          </a:prstGeom>
        </p:spPr>
      </p:pic>
      <p:pic>
        <p:nvPicPr>
          <p:cNvPr id="10" name="Picture 9">
            <a:extLst>
              <a:ext uri="{FF2B5EF4-FFF2-40B4-BE49-F238E27FC236}">
                <a16:creationId xmlns:a16="http://schemas.microsoft.com/office/drawing/2014/main" id="{35F1EC63-EA6B-4CBD-883B-4660408C5F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48" t="52057" r="7544" b="7325"/>
          <a:stretch/>
        </p:blipFill>
        <p:spPr>
          <a:xfrm>
            <a:off x="5562600" y="3703105"/>
            <a:ext cx="4648200" cy="2971800"/>
          </a:xfrm>
          <a:prstGeom prst="rect">
            <a:avLst/>
          </a:prstGeom>
        </p:spPr>
      </p:pic>
      <p:pic>
        <p:nvPicPr>
          <p:cNvPr id="11" name="Picture 10">
            <a:extLst>
              <a:ext uri="{FF2B5EF4-FFF2-40B4-BE49-F238E27FC236}">
                <a16:creationId xmlns:a16="http://schemas.microsoft.com/office/drawing/2014/main" id="{023C6FFD-5A5F-8274-DB51-383DA5DD1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87" t="14965" r="63701" b="51899"/>
          <a:stretch/>
        </p:blipFill>
        <p:spPr>
          <a:xfrm>
            <a:off x="1066800" y="1333971"/>
            <a:ext cx="2982896" cy="2489775"/>
          </a:xfrm>
          <a:prstGeom prst="rect">
            <a:avLst/>
          </a:prstGeom>
        </p:spPr>
      </p:pic>
      <p:pic>
        <p:nvPicPr>
          <p:cNvPr id="12" name="Picture 11">
            <a:extLst>
              <a:ext uri="{FF2B5EF4-FFF2-40B4-BE49-F238E27FC236}">
                <a16:creationId xmlns:a16="http://schemas.microsoft.com/office/drawing/2014/main" id="{AF988443-4795-0FEB-7A98-86267162AA22}"/>
              </a:ext>
            </a:extLst>
          </p:cNvPr>
          <p:cNvPicPr>
            <a:picLocks noChangeAspect="1"/>
          </p:cNvPicPr>
          <p:nvPr/>
        </p:nvPicPr>
        <p:blipFill rotWithShape="1">
          <a:blip r:embed="rId3">
            <a:extLst>
              <a:ext uri="{28A0092B-C50C-407E-A947-70E740481C1C}">
                <a14:useLocalDpi xmlns:a14="http://schemas.microsoft.com/office/drawing/2010/main" val="0"/>
              </a:ext>
            </a:extLst>
          </a:blip>
          <a:srcRect l="36299" t="14966" r="36042" b="50109"/>
          <a:stretch/>
        </p:blipFill>
        <p:spPr>
          <a:xfrm>
            <a:off x="4261837" y="1325370"/>
            <a:ext cx="2982897" cy="2489776"/>
          </a:xfrm>
          <a:prstGeom prst="rect">
            <a:avLst/>
          </a:prstGeom>
        </p:spPr>
      </p:pic>
      <p:pic>
        <p:nvPicPr>
          <p:cNvPr id="13" name="Picture 12">
            <a:extLst>
              <a:ext uri="{FF2B5EF4-FFF2-40B4-BE49-F238E27FC236}">
                <a16:creationId xmlns:a16="http://schemas.microsoft.com/office/drawing/2014/main" id="{1149B51D-B039-BA89-0272-BB17B46F12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797" t="14965" r="5029" b="53328"/>
          <a:stretch/>
        </p:blipFill>
        <p:spPr>
          <a:xfrm>
            <a:off x="7543800" y="1339425"/>
            <a:ext cx="3320364" cy="2362200"/>
          </a:xfrm>
          <a:prstGeom prst="rect">
            <a:avLst/>
          </a:prstGeom>
        </p:spPr>
      </p:pic>
      <p:pic>
        <p:nvPicPr>
          <p:cNvPr id="14" name="Picture 13">
            <a:extLst>
              <a:ext uri="{FF2B5EF4-FFF2-40B4-BE49-F238E27FC236}">
                <a16:creationId xmlns:a16="http://schemas.microsoft.com/office/drawing/2014/main" id="{E511498F-D857-770A-8137-41285FEE9B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19" t="53617" r="52805" b="6257"/>
          <a:stretch/>
        </p:blipFill>
        <p:spPr>
          <a:xfrm>
            <a:off x="914400" y="3855647"/>
            <a:ext cx="4114800" cy="2860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6A496B-C6B9-6DE9-92FF-ABB5B228D725}"/>
              </a:ext>
            </a:extLst>
          </p:cNvPr>
          <p:cNvSpPr txBox="1"/>
          <p:nvPr/>
        </p:nvSpPr>
        <p:spPr>
          <a:xfrm>
            <a:off x="457200" y="1009684"/>
            <a:ext cx="10668000" cy="2419317"/>
          </a:xfrm>
          <a:prstGeom prst="rect">
            <a:avLst/>
          </a:prstGeom>
          <a:noFill/>
        </p:spPr>
        <p:txBody>
          <a:bodyPr wrap="square">
            <a:spAutoFit/>
          </a:bodyPr>
          <a:lstStyle/>
          <a:p>
            <a:pPr algn="just" latinLnBrk="0">
              <a:lnSpc>
                <a:spcPct val="150000"/>
              </a:lnSpc>
            </a:pPr>
            <a:r>
              <a:rPr lang="en-US" sz="3500" dirty="0">
                <a:solidFill>
                  <a:srgbClr val="000000"/>
                </a:solidFill>
                <a:latin typeface="Times New Roman" panose="02020603050405020304" pitchFamily="18" charset="0"/>
                <a:cs typeface="Times New Roman" panose="02020603050405020304" pitchFamily="18" charset="0"/>
              </a:rPr>
              <a:t>- Khoa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về</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sự</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sống</a:t>
            </a:r>
            <a:r>
              <a:rPr lang="en-US" sz="3500" dirty="0">
                <a:solidFill>
                  <a:srgbClr val="000000"/>
                </a:solidFill>
                <a:latin typeface="Times New Roman" panose="02020603050405020304" pitchFamily="18" charset="0"/>
                <a:cs typeface="Times New Roman" panose="02020603050405020304" pitchFamily="18" charset="0"/>
              </a:rPr>
              <a:t>: Sinh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a:t>
            </a:r>
          </a:p>
          <a:p>
            <a:pPr algn="just" latinLnBrk="0">
              <a:lnSpc>
                <a:spcPct val="150000"/>
              </a:lnSpc>
            </a:pPr>
            <a:r>
              <a:rPr lang="en-US" sz="3500" dirty="0">
                <a:solidFill>
                  <a:srgbClr val="000000"/>
                </a:solidFill>
                <a:latin typeface="Times New Roman" panose="02020603050405020304" pitchFamily="18" charset="0"/>
                <a:cs typeface="Times New Roman" panose="02020603050405020304" pitchFamily="18" charset="0"/>
              </a:rPr>
              <a:t>- Khoa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về</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vật</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chất</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Vật</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lí</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hóa</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thiên</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văn</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khoa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Trái</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đất</a:t>
            </a:r>
            <a:r>
              <a:rPr lang="en-US" sz="35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1C5A3E9-D095-AC10-E4A2-CE8CD7BD4B78}"/>
              </a:ext>
            </a:extLst>
          </p:cNvPr>
          <p:cNvSpPr txBox="1"/>
          <p:nvPr/>
        </p:nvSpPr>
        <p:spPr>
          <a:xfrm>
            <a:off x="990600" y="161836"/>
            <a:ext cx="8763000" cy="600164"/>
          </a:xfrm>
          <a:prstGeom prst="rect">
            <a:avLst/>
          </a:prstGeom>
          <a:noFill/>
        </p:spPr>
        <p:txBody>
          <a:bodyPr wrap="square">
            <a:spAutoFit/>
          </a:bodyPr>
          <a:lstStyle/>
          <a:p>
            <a:r>
              <a:rPr lang="en-US" sz="3300" b="1" dirty="0" err="1">
                <a:solidFill>
                  <a:srgbClr val="000000"/>
                </a:solidFill>
                <a:latin typeface="Times New Roman" panose="02020603050405020304" pitchFamily="18" charset="0"/>
                <a:cs typeface="Times New Roman" panose="02020603050405020304" pitchFamily="18" charset="0"/>
              </a:rPr>
              <a:t>Các</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lĩnh</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vực</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chủ</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yếu</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của</a:t>
            </a:r>
            <a:r>
              <a:rPr lang="en-US" sz="3300" b="1" dirty="0">
                <a:solidFill>
                  <a:srgbClr val="000000"/>
                </a:solidFill>
                <a:latin typeface="Times New Roman" panose="02020603050405020304" pitchFamily="18" charset="0"/>
                <a:cs typeface="Times New Roman" panose="02020603050405020304" pitchFamily="18" charset="0"/>
              </a:rPr>
              <a:t> khoa </a:t>
            </a:r>
            <a:r>
              <a:rPr lang="en-US" sz="3300" b="1" dirty="0" err="1">
                <a:solidFill>
                  <a:srgbClr val="000000"/>
                </a:solidFill>
                <a:latin typeface="Times New Roman" panose="02020603050405020304" pitchFamily="18" charset="0"/>
                <a:cs typeface="Times New Roman" panose="02020603050405020304" pitchFamily="18" charset="0"/>
              </a:rPr>
              <a:t>học</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tự</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nhiên</a:t>
            </a:r>
            <a:r>
              <a:rPr lang="en-US" sz="3300" b="1" dirty="0">
                <a:solidFill>
                  <a:srgbClr val="000000"/>
                </a:solidFill>
                <a:latin typeface="Times New Roman" panose="02020603050405020304" pitchFamily="18" charset="0"/>
                <a:cs typeface="Times New Roman" panose="02020603050405020304" pitchFamily="18" charset="0"/>
              </a:rPr>
              <a:t> </a:t>
            </a:r>
            <a:r>
              <a:rPr lang="en-US" sz="3300" b="1" dirty="0" err="1">
                <a:solidFill>
                  <a:srgbClr val="000000"/>
                </a:solidFill>
                <a:latin typeface="Times New Roman" panose="02020603050405020304" pitchFamily="18" charset="0"/>
                <a:cs typeface="Times New Roman" panose="02020603050405020304" pitchFamily="18" charset="0"/>
              </a:rPr>
              <a:t>là</a:t>
            </a:r>
            <a:r>
              <a:rPr lang="en-US" sz="3300" b="1" dirty="0">
                <a:solidFill>
                  <a:srgbClr val="000000"/>
                </a:solidFill>
                <a:latin typeface="Times New Roman" panose="02020603050405020304" pitchFamily="18" charset="0"/>
                <a:cs typeface="Times New Roman" panose="02020603050405020304" pitchFamily="18" charset="0"/>
              </a:rPr>
              <a:t> :</a:t>
            </a:r>
            <a:endParaRPr lang="en-US" sz="3300" dirty="0">
              <a:latin typeface="Times New Roman" panose="02020603050405020304" pitchFamily="18" charset="0"/>
              <a:cs typeface="Times New Roman" panose="02020603050405020304" pitchFamily="18" charset="0"/>
            </a:endParaRPr>
          </a:p>
        </p:txBody>
      </p:sp>
      <p:sp>
        <p:nvSpPr>
          <p:cNvPr id="2" name="Subtitle 2">
            <a:extLst>
              <a:ext uri="{FF2B5EF4-FFF2-40B4-BE49-F238E27FC236}">
                <a16:creationId xmlns:a16="http://schemas.microsoft.com/office/drawing/2014/main" id="{8AD2D795-DD31-6187-1B0F-8A1E2512C0F9}"/>
              </a:ext>
            </a:extLst>
          </p:cNvPr>
          <p:cNvSpPr txBox="1">
            <a:spLocks/>
          </p:cNvSpPr>
          <p:nvPr/>
        </p:nvSpPr>
        <p:spPr>
          <a:xfrm>
            <a:off x="0" y="0"/>
            <a:ext cx="762000" cy="762000"/>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160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63" t="4000" r="5263" b="8000"/>
          <a:stretch/>
        </p:blipFill>
        <p:spPr bwMode="auto">
          <a:xfrm>
            <a:off x="762000" y="152400"/>
            <a:ext cx="10591800" cy="609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36925991"/>
              </p:ext>
            </p:extLst>
          </p:nvPr>
        </p:nvGraphicFramePr>
        <p:xfrm>
          <a:off x="304800" y="381000"/>
          <a:ext cx="11506200" cy="5262642"/>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120348">
                  <a:extLst>
                    <a:ext uri="{9D8B030D-6E8A-4147-A177-3AD203B41FA5}">
                      <a16:colId xmlns:a16="http://schemas.microsoft.com/office/drawing/2014/main" val="20003"/>
                    </a:ext>
                  </a:extLst>
                </a:gridCol>
                <a:gridCol w="1888435">
                  <a:extLst>
                    <a:ext uri="{9D8B030D-6E8A-4147-A177-3AD203B41FA5}">
                      <a16:colId xmlns:a16="http://schemas.microsoft.com/office/drawing/2014/main" val="20004"/>
                    </a:ext>
                  </a:extLst>
                </a:gridCol>
                <a:gridCol w="2087217">
                  <a:extLst>
                    <a:ext uri="{9D8B030D-6E8A-4147-A177-3AD203B41FA5}">
                      <a16:colId xmlns:a16="http://schemas.microsoft.com/office/drawing/2014/main" val="20005"/>
                    </a:ext>
                  </a:extLst>
                </a:gridCol>
              </a:tblGrid>
              <a:tr h="1397238">
                <a:tc>
                  <a:txBody>
                    <a:bodyPr/>
                    <a:lstStyle/>
                    <a:p>
                      <a:pPr algn="ctr"/>
                      <a:r>
                        <a:rPr lang="en-US" sz="2400" baseline="0" dirty="0" err="1">
                          <a:solidFill>
                            <a:schemeClr val="tx1"/>
                          </a:solidFill>
                          <a:latin typeface="Times New Roman" pitchFamily="18" charset="0"/>
                          <a:cs typeface="Times New Roman" pitchFamily="18" charset="0"/>
                        </a:rPr>
                        <a:t>Các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lĩnh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vực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chủ</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yếu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endParaRPr lang="en-US" sz="2400" baseline="0" dirty="0">
                        <a:solidFill>
                          <a:schemeClr val="tx1"/>
                        </a:solidFill>
                        <a:latin typeface="Times New Roman" pitchFamily="18" charset="0"/>
                        <a:cs typeface="Times New Roman" pitchFamily="18" charset="0"/>
                      </a:endParaRPr>
                    </a:p>
                    <a:p>
                      <a:pPr algn="ctr"/>
                      <a:r>
                        <a:rPr lang="en-US" sz="2400" baseline="0" dirty="0">
                          <a:solidFill>
                            <a:schemeClr val="tx1"/>
                          </a:solidFill>
                          <a:latin typeface="Times New Roman" pitchFamily="18" charset="0"/>
                          <a:cs typeface="Times New Roman" pitchFamily="18" charset="0"/>
                        </a:rPr>
                        <a:t>KHTN</a:t>
                      </a:r>
                      <a:endParaRPr lang="en-US" sz="2400" dirty="0">
                        <a:solidFill>
                          <a:schemeClr val="tx1"/>
                        </a:solidFill>
                        <a:latin typeface="Times New Roman" pitchFamily="18" charset="0"/>
                        <a:cs typeface="Times New Roman" pitchFamily="18" charset="0"/>
                      </a:endParaRPr>
                    </a:p>
                  </a:txBody>
                  <a:tcPr>
                    <a:solidFill>
                      <a:schemeClr val="accent5">
                        <a:lumMod val="20000"/>
                        <a:lumOff val="80000"/>
                      </a:schemeClr>
                    </a:solidFill>
                  </a:tcPr>
                </a:tc>
                <a:tc>
                  <a:txBody>
                    <a:bodyPr/>
                    <a:lstStyle/>
                    <a:p>
                      <a:pPr algn="ctr"/>
                      <a:r>
                        <a:rPr lang="en-US" sz="2400" dirty="0" err="1">
                          <a:solidFill>
                            <a:schemeClr val="tx2">
                              <a:shade val="30000"/>
                              <a:satMod val="150000"/>
                            </a:schemeClr>
                          </a:solidFill>
                          <a:latin typeface="Times New Roman" pitchFamily="18" charset="0"/>
                          <a:cs typeface="Times New Roman" pitchFamily="18" charset="0"/>
                        </a:rPr>
                        <a:t>Vật</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lí</a:t>
                      </a:r>
                      <a:endParaRPr lang="en-US" sz="2400" dirty="0">
                        <a:latin typeface="Times New Roman" pitchFamily="18" charset="0"/>
                        <a:cs typeface="Times New Roman" pitchFamily="18" charset="0"/>
                      </a:endParaRPr>
                    </a:p>
                  </a:txBody>
                  <a:tcP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Hóa</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Sinh</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Thiên</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văn</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err="1">
                          <a:solidFill>
                            <a:schemeClr val="tx2">
                              <a:shade val="30000"/>
                              <a:satMod val="150000"/>
                            </a:schemeClr>
                          </a:solidFill>
                          <a:latin typeface="Times New Roman" pitchFamily="18" charset="0"/>
                          <a:cs typeface="Times New Roman" pitchFamily="18" charset="0"/>
                        </a:rPr>
                        <a:t>Khoa</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Trái</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3708162">
                <a:tc>
                  <a:txBody>
                    <a:bodyPr/>
                    <a:lstStyle/>
                    <a:p>
                      <a:pPr algn="l"/>
                      <a:endParaRPr lang="en-US" sz="2500" dirty="0">
                        <a:latin typeface="Times New Roman" pitchFamily="18" charset="0"/>
                        <a:cs typeface="Times New Roman" pitchFamily="18" charset="0"/>
                      </a:endParaRPr>
                    </a:p>
                    <a:p>
                      <a:pPr algn="l"/>
                      <a:r>
                        <a:rPr lang="en-US" sz="2500" baseline="0" dirty="0" err="1">
                          <a:latin typeface="Times New Roman" pitchFamily="18" charset="0"/>
                          <a:cs typeface="Times New Roman" pitchFamily="18" charset="0"/>
                        </a:rPr>
                        <a:t>Đối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tượng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nghiên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cứu</a:t>
                      </a:r>
                      <a:r>
                        <a:rPr lang="en-US" sz="2500" baseline="0" dirty="0">
                          <a:latin typeface="Times New Roman" pitchFamily="18" charset="0"/>
                          <a:cs typeface="Times New Roman" pitchFamily="18" charset="0"/>
                        </a:rPr>
                        <a:t> </a:t>
                      </a:r>
                    </a:p>
                  </a:txBody>
                  <a:tcPr>
                    <a:solidFill>
                      <a:schemeClr val="accent6">
                        <a:lumMod val="20000"/>
                        <a:lumOff val="80000"/>
                      </a:schemeClr>
                    </a:solidFill>
                  </a:tcPr>
                </a:tc>
                <a:tc>
                  <a:txBody>
                    <a:bodyPr/>
                    <a:lstStyle/>
                    <a:p>
                      <a:pPr algn="l"/>
                      <a:r>
                        <a:rPr lang="en-US" sz="2500" dirty="0" err="1">
                          <a:latin typeface="Times New Roman" pitchFamily="18" charset="0"/>
                          <a:cs typeface="Times New Roman" pitchFamily="18" charset="0"/>
                        </a:rPr>
                        <a:t>Năng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lượng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điện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sự</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chuyển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động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của</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vât</a:t>
                      </a:r>
                      <a:r>
                        <a:rPr lang="en-US" sz="2500" baseline="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l"/>
                      <a:r>
                        <a:rPr lang="en-US" sz="2500" dirty="0" err="1">
                          <a:latin typeface="Times New Roman" pitchFamily="18" charset="0"/>
                          <a:cs typeface="Times New Roman" pitchFamily="18" charset="0"/>
                        </a:rPr>
                        <a:t>Chất</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hữu</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cơ</a:t>
                      </a:r>
                      <a:r>
                        <a:rPr lang="en-US" sz="2500" baseline="0" dirty="0">
                          <a:latin typeface="Times New Roman" pitchFamily="18" charset="0"/>
                          <a:cs typeface="Times New Roman" pitchFamily="18" charset="0"/>
                        </a:rPr>
                        <a:t> ở </a:t>
                      </a:r>
                      <a:r>
                        <a:rPr lang="en-US" sz="2500" baseline="0" dirty="0" err="1">
                          <a:latin typeface="Times New Roman" pitchFamily="18" charset="0"/>
                          <a:cs typeface="Times New Roman" pitchFamily="18" charset="0"/>
                        </a:rPr>
                        <a:t>đâu</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nước</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và</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sự</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biến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đổi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của</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nước</a:t>
                      </a:r>
                      <a:r>
                        <a:rPr lang="en-US" sz="2500" baseline="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l"/>
                      <a:r>
                        <a:rPr lang="en-US" sz="2500" dirty="0" err="1">
                          <a:latin typeface="Times New Roman" pitchFamily="18" charset="0"/>
                          <a:cs typeface="Times New Roman" pitchFamily="18" charset="0"/>
                        </a:rPr>
                        <a:t>Đặc</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điểm</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của</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sinh</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vật</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thực</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vật</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động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vật</a:t>
                      </a:r>
                      <a:r>
                        <a:rPr lang="en-US" sz="2500" baseline="0" dirty="0">
                          <a:latin typeface="Times New Roman" pitchFamily="18" charset="0"/>
                          <a:cs typeface="Times New Roman" pitchFamily="18" charset="0"/>
                        </a:rPr>
                        <a:t>, con </a:t>
                      </a:r>
                      <a:r>
                        <a:rPr lang="en-US" sz="2500" baseline="0" dirty="0" err="1">
                          <a:latin typeface="Times New Roman" pitchFamily="18" charset="0"/>
                          <a:cs typeface="Times New Roman" pitchFamily="18" charset="0"/>
                        </a:rPr>
                        <a:t>người</a:t>
                      </a:r>
                      <a:r>
                        <a:rPr lang="en-US" sz="2500" baseline="0" dirty="0">
                          <a:latin typeface="Times New Roman" pitchFamily="18" charset="0"/>
                          <a:cs typeface="Times New Roman"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gen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chăn</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n-US" sz="2500" b="0" i="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5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l"/>
                      <a:r>
                        <a:rPr lang="en-US" sz="2500" dirty="0" err="1">
                          <a:latin typeface="Times New Roman" pitchFamily="18" charset="0"/>
                          <a:cs typeface="Times New Roman" pitchFamily="18" charset="0"/>
                        </a:rPr>
                        <a:t>Dải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Ngân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hà</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và</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các</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hành</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tinh</a:t>
                      </a:r>
                      <a:endParaRPr lang="en-US" sz="25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err="1">
                          <a:latin typeface="Times New Roman" pitchFamily="18" charset="0"/>
                          <a:cs typeface="Times New Roman" pitchFamily="18" charset="0"/>
                        </a:rPr>
                        <a:t>Hiểu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về</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biển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đại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dương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sông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núi</a:t>
                      </a:r>
                      <a:r>
                        <a:rPr lang="en-US" sz="2500" baseline="0" dirty="0">
                          <a:latin typeface="Times New Roman" pitchFamily="18" charset="0"/>
                          <a:cs typeface="Times New Roman" pitchFamily="18" charset="0"/>
                        </a:rPr>
                        <a:t>,…</a:t>
                      </a:r>
                      <a:endParaRPr lang="en-US" sz="25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42" t="4546" r="5883" b="9740"/>
          <a:stretch/>
        </p:blipFill>
        <p:spPr bwMode="auto">
          <a:xfrm>
            <a:off x="1066800" y="609600"/>
            <a:ext cx="9525000" cy="5181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47ACC-C2C5-C68B-FAB8-DE81F3CA5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7" y="1479883"/>
            <a:ext cx="2743200" cy="3898233"/>
          </a:xfrm>
          <a:prstGeom prst="rect">
            <a:avLst/>
          </a:prstGeom>
        </p:spPr>
      </p:pic>
      <p:sp>
        <p:nvSpPr>
          <p:cNvPr id="6" name="Rectangle 5">
            <a:extLst>
              <a:ext uri="{FF2B5EF4-FFF2-40B4-BE49-F238E27FC236}">
                <a16:creationId xmlns:a16="http://schemas.microsoft.com/office/drawing/2014/main" id="{460F7D7F-8373-2C44-52B7-11980E2EC124}"/>
              </a:ext>
            </a:extLst>
          </p:cNvPr>
          <p:cNvSpPr/>
          <p:nvPr/>
        </p:nvSpPr>
        <p:spPr>
          <a:xfrm>
            <a:off x="3505200" y="174561"/>
            <a:ext cx="7696199"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500" dirty="0" err="1">
                <a:latin typeface="Times New Roman" panose="02020603050405020304" pitchFamily="18" charset="0"/>
                <a:cs typeface="Times New Roman" panose="02020603050405020304" pitchFamily="18" charset="0"/>
              </a:rPr>
              <a:t>Phần</a:t>
            </a:r>
            <a:r>
              <a:rPr lang="en-US" sz="3500" dirty="0">
                <a:latin typeface="Times New Roman" panose="02020603050405020304" pitchFamily="18" charset="0"/>
                <a:cs typeface="Times New Roman" panose="02020603050405020304" pitchFamily="18" charset="0"/>
              </a:rPr>
              <a:t> 1: </a:t>
            </a:r>
            <a:r>
              <a:rPr lang="en-US" sz="3500" dirty="0" err="1">
                <a:latin typeface="Times New Roman" panose="02020603050405020304" pitchFamily="18" charset="0"/>
                <a:cs typeface="Times New Roman" panose="02020603050405020304" pitchFamily="18" charset="0"/>
              </a:rPr>
              <a:t>Giới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khoa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phép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a:t>
            </a:r>
            <a:endParaRPr lang="en-US" sz="35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9845389-74DD-E1C2-354B-06C17E6B2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44" y="66986"/>
            <a:ext cx="4777819" cy="6789534"/>
          </a:xfrm>
          <a:prstGeom prst="rect">
            <a:avLst/>
          </a:prstGeom>
        </p:spPr>
      </p:pic>
      <p:sp>
        <p:nvSpPr>
          <p:cNvPr id="8" name="Rectangle 7">
            <a:extLst>
              <a:ext uri="{FF2B5EF4-FFF2-40B4-BE49-F238E27FC236}">
                <a16:creationId xmlns:a16="http://schemas.microsoft.com/office/drawing/2014/main" id="{0E829E05-C518-59EF-3C97-AA4019085842}"/>
              </a:ext>
            </a:extLst>
          </p:cNvPr>
          <p:cNvSpPr/>
          <p:nvPr/>
        </p:nvSpPr>
        <p:spPr>
          <a:xfrm>
            <a:off x="3505199" y="1389741"/>
            <a:ext cx="7696199" cy="1066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Chất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chất</a:t>
            </a:r>
            <a:endParaRPr lang="en-US" sz="3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F57B0C6-44DF-D2FD-1610-5C295317D3BD}"/>
              </a:ext>
            </a:extLst>
          </p:cNvPr>
          <p:cNvSpPr/>
          <p:nvPr/>
        </p:nvSpPr>
        <p:spPr>
          <a:xfrm>
            <a:off x="3522439" y="2697709"/>
            <a:ext cx="7696199"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3: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endParaRPr lang="en-US" sz="30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8E3A2D9-F543-9565-E02B-6EDDDE215007}"/>
              </a:ext>
            </a:extLst>
          </p:cNvPr>
          <p:cNvSpPr/>
          <p:nvPr/>
        </p:nvSpPr>
        <p:spPr>
          <a:xfrm>
            <a:off x="3539457" y="4014704"/>
            <a:ext cx="7661941"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4: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endParaRPr lang="en-US" sz="30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9C05984-C3D6-2B06-C917-7CB1073CFF3C}"/>
              </a:ext>
            </a:extLst>
          </p:cNvPr>
          <p:cNvSpPr/>
          <p:nvPr/>
        </p:nvSpPr>
        <p:spPr>
          <a:xfrm>
            <a:off x="3581400" y="5395142"/>
            <a:ext cx="7619998"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5: </a:t>
            </a:r>
            <a:r>
              <a:rPr lang="en-US" sz="3000" dirty="0" err="1">
                <a:latin typeface="Times New Roman" panose="02020603050405020304" pitchFamily="18" charset="0"/>
                <a:cs typeface="Times New Roman" panose="02020603050405020304" pitchFamily="18" charset="0"/>
              </a:rPr>
              <a:t>Trái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endParaRPr lang="en-US" sz="3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E36554E-5CEC-D31A-B6A9-56EEE1A9CDB4}"/>
              </a:ext>
            </a:extLst>
          </p:cNvPr>
          <p:cNvSpPr/>
          <p:nvPr/>
        </p:nvSpPr>
        <p:spPr>
          <a:xfrm>
            <a:off x="2781445" y="3022796"/>
            <a:ext cx="2247215" cy="52756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b="1" dirty="0">
                <a:latin typeface="Times New Roman" panose="02020603050405020304" pitchFamily="18" charset="0"/>
                <a:cs typeface="Times New Roman" panose="02020603050405020304" pitchFamily="18" charset="0"/>
              </a:rPr>
              <a:t>5 </a:t>
            </a:r>
            <a:r>
              <a:rPr lang="en-US" sz="3000" b="1" dirty="0" err="1">
                <a:latin typeface="Times New Roman" panose="02020603050405020304" pitchFamily="18" charset="0"/>
                <a:cs typeface="Times New Roman" panose="02020603050405020304" pitchFamily="18" charset="0"/>
              </a:rPr>
              <a:t>phần</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7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animBg="1"/>
      <p:bldP spid="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44" r="9785"/>
          <a:stretch/>
        </p:blipFill>
        <p:spPr bwMode="auto">
          <a:xfrm>
            <a:off x="304645" y="311358"/>
            <a:ext cx="3616325" cy="3231472"/>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82000" y="3693851"/>
            <a:ext cx="3554182" cy="2895866"/>
          </a:xfrm>
          <a:prstGeom prst="rect">
            <a:avLst/>
          </a:prstGeom>
          <a:noFill/>
        </p:spPr>
      </p:pic>
      <p:sp>
        <p:nvSpPr>
          <p:cNvPr id="2" name="AutoShape 2" descr="https://upload.wikimedia.org/wikipedia/commons/thumb/4/4c/Lasertests.jpg/200px-Lasertests.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51188" y="728139"/>
            <a:ext cx="4036167" cy="2697161"/>
          </a:xfrm>
          <a:prstGeom prst="rect">
            <a:avLst/>
          </a:prstGeom>
          <a:noFill/>
        </p:spPr>
      </p:pic>
      <p:pic>
        <p:nvPicPr>
          <p:cNvPr id="9220" name="Picture 4" descr="Sinh viên ngành Công nghệ sinh học của trường"/>
          <p:cNvPicPr>
            <a:picLocks noChangeAspect="1" noChangeArrowheads="1"/>
          </p:cNvPicPr>
          <p:nvPr/>
        </p:nvPicPr>
        <p:blipFill>
          <a:blip r:embed="rId5"/>
          <a:srcRect/>
          <a:stretch>
            <a:fillRect/>
          </a:stretch>
        </p:blipFill>
        <p:spPr bwMode="auto">
          <a:xfrm>
            <a:off x="4191000" y="728139"/>
            <a:ext cx="3616324" cy="2697162"/>
          </a:xfrm>
          <a:prstGeom prst="rect">
            <a:avLst/>
          </a:prstGeom>
          <a:noFill/>
        </p:spPr>
      </p:pic>
      <p:pic>
        <p:nvPicPr>
          <p:cNvPr id="4" name="Picture 3">
            <a:extLst>
              <a:ext uri="{FF2B5EF4-FFF2-40B4-BE49-F238E27FC236}">
                <a16:creationId xmlns:a16="http://schemas.microsoft.com/office/drawing/2014/main" id="{B985AC9E-0A1C-D5E8-2DC5-DBEEBBDEE7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18" y="3693851"/>
            <a:ext cx="4341629" cy="2895866"/>
          </a:xfrm>
          <a:prstGeom prst="rect">
            <a:avLst/>
          </a:prstGeom>
        </p:spPr>
      </p:pic>
      <p:pic>
        <p:nvPicPr>
          <p:cNvPr id="6" name="Picture 5">
            <a:extLst>
              <a:ext uri="{FF2B5EF4-FFF2-40B4-BE49-F238E27FC236}">
                <a16:creationId xmlns:a16="http://schemas.microsoft.com/office/drawing/2014/main" id="{D30FE1BA-15B5-CC9A-995A-46015FD7DA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84609" y="3693851"/>
            <a:ext cx="3616324" cy="28958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1000" y="152400"/>
            <a:ext cx="7696200" cy="661398"/>
          </a:xfrm>
          <a:prstGeom prst="rect">
            <a:avLst/>
          </a:prstGeom>
        </p:spPr>
        <p:txBody>
          <a:bodyPr tIns="0">
            <a:noAutofit/>
          </a:bodyPr>
          <a:lstStyle/>
          <a:p>
            <a:pPr marL="27432">
              <a:spcBef>
                <a:spcPts val="600"/>
              </a:spcBef>
              <a:buClr>
                <a:schemeClr val="accent1"/>
              </a:buClr>
              <a:buSzPct val="80000"/>
              <a:defRPr/>
            </a:pPr>
            <a:r>
              <a:rPr lang="en-US" sz="3500" b="1" dirty="0">
                <a:solidFill>
                  <a:srgbClr val="00B050"/>
                </a:solidFill>
                <a:latin typeface="Times New Roman" pitchFamily="18" charset="0"/>
                <a:cs typeface="Times New Roman" pitchFamily="18" charset="0"/>
              </a:rPr>
              <a:t>IV. </a:t>
            </a:r>
            <a:r>
              <a:rPr lang="en-US" sz="3500" b="1" dirty="0" err="1">
                <a:solidFill>
                  <a:srgbClr val="00B050"/>
                </a:solidFill>
                <a:latin typeface="Times New Roman" pitchFamily="18" charset="0"/>
                <a:cs typeface="Times New Roman" pitchFamily="18" charset="0"/>
              </a:rPr>
              <a:t>Vật</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sống</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và</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vật</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không</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sống</a:t>
            </a:r>
            <a:r>
              <a:rPr lang="en-US" sz="3500" b="1" dirty="0">
                <a:solidFill>
                  <a:srgbClr val="00B050"/>
                </a:solidFill>
                <a:latin typeface="Times New Roman" pitchFamily="18" charset="0"/>
                <a:cs typeface="Times New Roman" pitchFamily="18" charset="0"/>
              </a:rPr>
              <a:t>.</a:t>
            </a:r>
          </a:p>
        </p:txBody>
      </p:sp>
      <p:sp>
        <p:nvSpPr>
          <p:cNvPr id="11" name="Subtitle 2"/>
          <p:cNvSpPr txBox="1">
            <a:spLocks/>
          </p:cNvSpPr>
          <p:nvPr/>
        </p:nvSpPr>
        <p:spPr>
          <a:xfrm>
            <a:off x="228600" y="990600"/>
            <a:ext cx="11125200" cy="653143"/>
          </a:xfrm>
          <a:prstGeom prst="rect">
            <a:avLst/>
          </a:prstGeom>
        </p:spPr>
        <p:txBody>
          <a:bodyPr tIns="0">
            <a:noAutofit/>
          </a:bodyPr>
          <a:lstStyle/>
          <a:p>
            <a:pPr marL="27432">
              <a:spcBef>
                <a:spcPts val="600"/>
              </a:spcBef>
              <a:buClr>
                <a:schemeClr val="accent1"/>
              </a:buClr>
              <a:buSzPct val="80000"/>
              <a:defRPr/>
            </a:pP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Hãy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quan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sát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Hình</a:t>
            </a:r>
            <a:r>
              <a:rPr lang="en-US" sz="3000" dirty="0">
                <a:solidFill>
                  <a:srgbClr val="0070C0"/>
                </a:solidFill>
                <a:latin typeface="Times New Roman" pitchFamily="18" charset="0"/>
                <a:cs typeface="Times New Roman" pitchFamily="18" charset="0"/>
              </a:rPr>
              <a:t> 1.4 </a:t>
            </a:r>
            <a:r>
              <a:rPr lang="en-US" sz="3000" dirty="0" err="1">
                <a:solidFill>
                  <a:srgbClr val="0070C0"/>
                </a:solidFill>
                <a:latin typeface="Times New Roman" pitchFamily="18" charset="0"/>
                <a:cs typeface="Times New Roman" pitchFamily="18" charset="0"/>
              </a:rPr>
              <a:t>nêu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tên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đâu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id="{5DBDFA40-2050-33E8-25E5-930642CE68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29" t="24444" r="6560" b="3156"/>
          <a:stretch/>
        </p:blipFill>
        <p:spPr>
          <a:xfrm>
            <a:off x="413551" y="1643743"/>
            <a:ext cx="7511250" cy="5061857"/>
          </a:xfrm>
          <a:prstGeom prst="rect">
            <a:avLst/>
          </a:prstGeom>
        </p:spPr>
      </p:pic>
      <p:sp>
        <p:nvSpPr>
          <p:cNvPr id="3" name="TextBox 2">
            <a:extLst>
              <a:ext uri="{FF2B5EF4-FFF2-40B4-BE49-F238E27FC236}">
                <a16:creationId xmlns:a16="http://schemas.microsoft.com/office/drawing/2014/main" id="{84A54170-8460-4624-00E4-0CEA64468B12}"/>
              </a:ext>
            </a:extLst>
          </p:cNvPr>
          <p:cNvSpPr txBox="1"/>
          <p:nvPr/>
        </p:nvSpPr>
        <p:spPr>
          <a:xfrm>
            <a:off x="7696200" y="1637825"/>
            <a:ext cx="4267200" cy="2779351"/>
          </a:xfrm>
          <a:prstGeom prst="rect">
            <a:avLst/>
          </a:prstGeom>
          <a:noFill/>
        </p:spPr>
        <p:txBody>
          <a:bodyPr wrap="square">
            <a:spAutoFit/>
          </a:bodyPr>
          <a:lstStyle/>
          <a:p>
            <a:pPr algn="l">
              <a:lnSpc>
                <a:spcPct val="150000"/>
              </a:lnSpc>
            </a:pP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cá</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chim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mầm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cây</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sứa</a:t>
            </a:r>
            <a:endParaRPr lang="en-US" sz="3000" b="0" i="0" dirty="0">
              <a:solidFill>
                <a:srgbClr val="333333"/>
              </a:solidFill>
              <a:effectLst/>
              <a:latin typeface="Times New Roman" panose="02020603050405020304" pitchFamily="18" charset="0"/>
              <a:cs typeface="Times New Roman" panose="02020603050405020304" pitchFamily="18" charset="0"/>
            </a:endParaRPr>
          </a:p>
          <a:p>
            <a:pPr algn="l">
              <a:lnSpc>
                <a:spcPct val="150000"/>
              </a:lnSpc>
            </a:pP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đạp</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cái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cốc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đôi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giày</a:t>
            </a:r>
            <a:endParaRPr lang="en-US" sz="30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533400" y="209366"/>
            <a:ext cx="10286999" cy="533400"/>
          </a:xfrm>
          <a:prstGeom prst="rect">
            <a:avLst/>
          </a:prstGeom>
        </p:spPr>
        <p:txBody>
          <a:bodyPr tIns="0">
            <a:noAutofit/>
          </a:bodyPr>
          <a:lstStyle/>
          <a:p>
            <a:pPr marL="27432">
              <a:spcBef>
                <a:spcPts val="600"/>
              </a:spcBef>
              <a:buClr>
                <a:schemeClr val="accent1"/>
              </a:buClr>
              <a:buSzPct val="80000"/>
              <a:defRPr/>
            </a:pPr>
            <a:r>
              <a:rPr lang="en-US" sz="3000" dirty="0">
                <a:solidFill>
                  <a:srgbClr val="0070C0"/>
                </a:solidFill>
                <a:latin typeface="Times New Roman" pitchFamily="18" charset="0"/>
                <a:cs typeface="Times New Roman" pitchFamily="18" charset="0"/>
              </a:rPr>
              <a:t>Quan </a:t>
            </a:r>
            <a:r>
              <a:rPr lang="en-US" sz="3000" dirty="0" err="1">
                <a:solidFill>
                  <a:srgbClr val="0070C0"/>
                </a:solidFill>
                <a:latin typeface="Times New Roman" pitchFamily="18" charset="0"/>
                <a:cs typeface="Times New Roman" pitchFamily="18" charset="0"/>
              </a:rPr>
              <a:t>sát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hình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nêu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những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đặc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điểm</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để</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id="{E9A42AC9-DD55-47EC-56F3-DAF2DBA89C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34" t="5706" r="50719" b="69849"/>
          <a:stretch/>
        </p:blipFill>
        <p:spPr>
          <a:xfrm>
            <a:off x="533401" y="838200"/>
            <a:ext cx="4419600" cy="2379406"/>
          </a:xfrm>
          <a:prstGeom prst="rect">
            <a:avLst/>
          </a:prstGeom>
        </p:spPr>
      </p:pic>
      <p:pic>
        <p:nvPicPr>
          <p:cNvPr id="7" name="Picture 6">
            <a:extLst>
              <a:ext uri="{FF2B5EF4-FFF2-40B4-BE49-F238E27FC236}">
                <a16:creationId xmlns:a16="http://schemas.microsoft.com/office/drawing/2014/main" id="{FF13E015-5D3A-6A5A-FB7C-3FF9F0E091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67" t="33333" r="53432" b="43333"/>
          <a:stretch/>
        </p:blipFill>
        <p:spPr>
          <a:xfrm>
            <a:off x="8077201" y="838201"/>
            <a:ext cx="2895599" cy="2504983"/>
          </a:xfrm>
          <a:prstGeom prst="rect">
            <a:avLst/>
          </a:prstGeom>
        </p:spPr>
      </p:pic>
      <p:pic>
        <p:nvPicPr>
          <p:cNvPr id="8" name="Picture 7">
            <a:extLst>
              <a:ext uri="{FF2B5EF4-FFF2-40B4-BE49-F238E27FC236}">
                <a16:creationId xmlns:a16="http://schemas.microsoft.com/office/drawing/2014/main" id="{523FA9A6-49E1-C1EA-8AF2-8BAB5F76E8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18" t="5556" r="5836" b="68889"/>
          <a:stretch/>
        </p:blipFill>
        <p:spPr>
          <a:xfrm>
            <a:off x="4953001" y="847817"/>
            <a:ext cx="3124199" cy="2369788"/>
          </a:xfrm>
          <a:prstGeom prst="rect">
            <a:avLst/>
          </a:prstGeom>
        </p:spPr>
      </p:pic>
      <p:pic>
        <p:nvPicPr>
          <p:cNvPr id="12" name="Picture 11">
            <a:extLst>
              <a:ext uri="{FF2B5EF4-FFF2-40B4-BE49-F238E27FC236}">
                <a16:creationId xmlns:a16="http://schemas.microsoft.com/office/drawing/2014/main" id="{26B2448C-DEBB-D98D-8F6E-36F09EB682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11" t="33084" r="6254" b="42220"/>
          <a:stretch/>
        </p:blipFill>
        <p:spPr>
          <a:xfrm>
            <a:off x="533402" y="3429000"/>
            <a:ext cx="3886200" cy="2514600"/>
          </a:xfrm>
          <a:prstGeom prst="rect">
            <a:avLst/>
          </a:prstGeom>
        </p:spPr>
      </p:pic>
      <p:pic>
        <p:nvPicPr>
          <p:cNvPr id="14" name="Picture 13">
            <a:extLst>
              <a:ext uri="{FF2B5EF4-FFF2-40B4-BE49-F238E27FC236}">
                <a16:creationId xmlns:a16="http://schemas.microsoft.com/office/drawing/2014/main" id="{3C52F8D2-ADD9-0EA5-C3FF-A88ACF8060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68" t="60048" r="60501" b="16618"/>
          <a:stretch/>
        </p:blipFill>
        <p:spPr>
          <a:xfrm>
            <a:off x="4457329" y="3451194"/>
            <a:ext cx="2027067" cy="2514600"/>
          </a:xfrm>
          <a:prstGeom prst="rect">
            <a:avLst/>
          </a:prstGeom>
        </p:spPr>
      </p:pic>
      <p:pic>
        <p:nvPicPr>
          <p:cNvPr id="15" name="Picture 14">
            <a:extLst>
              <a:ext uri="{FF2B5EF4-FFF2-40B4-BE49-F238E27FC236}">
                <a16:creationId xmlns:a16="http://schemas.microsoft.com/office/drawing/2014/main" id="{076456B0-9068-C29C-8EF6-8298AA4BAF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922" t="58718" r="35089" b="17948"/>
          <a:stretch/>
        </p:blipFill>
        <p:spPr>
          <a:xfrm>
            <a:off x="6522124" y="3438618"/>
            <a:ext cx="2393276" cy="2504983"/>
          </a:xfrm>
          <a:prstGeom prst="rect">
            <a:avLst/>
          </a:prstGeom>
        </p:spPr>
      </p:pic>
      <p:pic>
        <p:nvPicPr>
          <p:cNvPr id="16" name="Picture 15">
            <a:extLst>
              <a:ext uri="{FF2B5EF4-FFF2-40B4-BE49-F238E27FC236}">
                <a16:creationId xmlns:a16="http://schemas.microsoft.com/office/drawing/2014/main" id="{9FF44A08-C4BE-5165-5EE9-44D9FCDDD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33" t="58999" r="6255" b="16944"/>
          <a:stretch/>
        </p:blipFill>
        <p:spPr>
          <a:xfrm>
            <a:off x="9144000" y="3483745"/>
            <a:ext cx="2133599" cy="24051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C4E58D-ABD6-445C-F712-E59A98E9B256}"/>
              </a:ext>
            </a:extLst>
          </p:cNvPr>
          <p:cNvSpPr txBox="1"/>
          <p:nvPr/>
        </p:nvSpPr>
        <p:spPr>
          <a:xfrm>
            <a:off x="228600" y="759781"/>
            <a:ext cx="11430000" cy="4856842"/>
          </a:xfrm>
          <a:prstGeom prst="rect">
            <a:avLst/>
          </a:prstGeom>
          <a:noFill/>
        </p:spPr>
        <p:txBody>
          <a:bodyPr wrap="square">
            <a:spAutoFit/>
          </a:bodyPr>
          <a:lstStyle/>
          <a:p>
            <a:pPr algn="just" latinLnBrk="0">
              <a:lnSpc>
                <a:spcPct val="150000"/>
              </a:lnSpc>
            </a:pPr>
            <a:r>
              <a:rPr lang="vi-VN" sz="3000" b="0" i="0" dirty="0">
                <a:solidFill>
                  <a:srgbClr val="000000"/>
                </a:solidFill>
                <a:effectLst/>
                <a:latin typeface="+mj-lt"/>
              </a:rPr>
              <a:t> </a:t>
            </a:r>
            <a:r>
              <a:rPr lang="en-US" sz="3000" b="0" i="0" dirty="0">
                <a:solidFill>
                  <a:srgbClr val="000000"/>
                </a:solidFill>
                <a:effectLst/>
                <a:latin typeface="+mj-lt"/>
              </a:rPr>
              <a:t>- </a:t>
            </a:r>
            <a:r>
              <a:rPr lang="vi-VN" sz="3000" b="0" i="0" dirty="0">
                <a:solidFill>
                  <a:srgbClr val="000000"/>
                </a:solidFill>
                <a:effectLst/>
                <a:latin typeface="+mj-lt"/>
              </a:rPr>
              <a:t>Vật sống gồm các dạng sống đơn giản (ví dụ virus) và sinh vật. Chúng mang những đặc điểm của sự sống:</a:t>
            </a:r>
          </a:p>
          <a:p>
            <a:pPr algn="just" latinLnBrk="0">
              <a:lnSpc>
                <a:spcPct val="150000"/>
              </a:lnSpc>
            </a:pPr>
            <a:r>
              <a:rPr lang="vi-VN" sz="3000" b="0" i="0" dirty="0">
                <a:solidFill>
                  <a:srgbClr val="000000"/>
                </a:solidFill>
                <a:effectLst/>
                <a:latin typeface="+mj-lt"/>
              </a:rPr>
              <a:t>+ Thu nhận chất cần thiết.</a:t>
            </a:r>
            <a:r>
              <a:rPr lang="en-US" sz="3000" b="0" i="0" dirty="0">
                <a:solidFill>
                  <a:srgbClr val="000000"/>
                </a:solidFill>
                <a:effectLst/>
                <a:latin typeface="+mj-lt"/>
              </a:rPr>
              <a:t>			</a:t>
            </a:r>
            <a:r>
              <a:rPr lang="vi-VN" sz="3000" b="0" i="0" dirty="0">
                <a:solidFill>
                  <a:srgbClr val="000000"/>
                </a:solidFill>
                <a:effectLst/>
                <a:latin typeface="+mj-lt"/>
              </a:rPr>
              <a:t>+ Thải bỏ chất thải.</a:t>
            </a:r>
          </a:p>
          <a:p>
            <a:pPr algn="just" latinLnBrk="0">
              <a:lnSpc>
                <a:spcPct val="150000"/>
              </a:lnSpc>
            </a:pPr>
            <a:r>
              <a:rPr lang="vi-VN" sz="3000" b="0" i="0" dirty="0">
                <a:solidFill>
                  <a:srgbClr val="000000"/>
                </a:solidFill>
                <a:effectLst/>
                <a:latin typeface="+mj-lt"/>
              </a:rPr>
              <a:t>+ Vận động.</a:t>
            </a:r>
            <a:r>
              <a:rPr lang="en-US" sz="3000" b="0" i="0" dirty="0">
                <a:solidFill>
                  <a:srgbClr val="000000"/>
                </a:solidFill>
                <a:effectLst/>
                <a:latin typeface="+mj-lt"/>
              </a:rPr>
              <a:t>					</a:t>
            </a:r>
            <a:r>
              <a:rPr lang="vi-VN" sz="3000" b="0" i="0" dirty="0">
                <a:solidFill>
                  <a:srgbClr val="000000"/>
                </a:solidFill>
                <a:effectLst/>
                <a:latin typeface="+mj-lt"/>
              </a:rPr>
              <a:t>+ Lớn lên.</a:t>
            </a:r>
          </a:p>
          <a:p>
            <a:pPr algn="just" latinLnBrk="0">
              <a:lnSpc>
                <a:spcPct val="150000"/>
              </a:lnSpc>
            </a:pPr>
            <a:r>
              <a:rPr lang="vi-VN" sz="3000" b="0" i="0" dirty="0">
                <a:solidFill>
                  <a:srgbClr val="000000"/>
                </a:solidFill>
                <a:effectLst/>
                <a:latin typeface="+mj-lt"/>
              </a:rPr>
              <a:t>+ Sinh sản.</a:t>
            </a:r>
            <a:r>
              <a:rPr lang="en-US" sz="3000" b="0" i="0" dirty="0">
                <a:solidFill>
                  <a:srgbClr val="000000"/>
                </a:solidFill>
                <a:effectLst/>
                <a:latin typeface="+mj-lt"/>
              </a:rPr>
              <a:t>						</a:t>
            </a:r>
            <a:r>
              <a:rPr lang="vi-VN" sz="3000" b="0" i="0" dirty="0">
                <a:solidFill>
                  <a:srgbClr val="000000"/>
                </a:solidFill>
                <a:effectLst/>
                <a:latin typeface="+mj-lt"/>
              </a:rPr>
              <a:t>+ Cảm ứng.</a:t>
            </a:r>
          </a:p>
          <a:p>
            <a:pPr algn="just" latinLnBrk="0">
              <a:lnSpc>
                <a:spcPct val="150000"/>
              </a:lnSpc>
            </a:pPr>
            <a:r>
              <a:rPr lang="vi-VN" sz="3000" b="0" i="0" dirty="0">
                <a:solidFill>
                  <a:srgbClr val="000000"/>
                </a:solidFill>
                <a:effectLst/>
                <a:latin typeface="+mj-lt"/>
              </a:rPr>
              <a:t>+ Chết.</a:t>
            </a:r>
          </a:p>
          <a:p>
            <a:pPr algn="just" latinLnBrk="0">
              <a:lnSpc>
                <a:spcPct val="150000"/>
              </a:lnSpc>
            </a:pPr>
            <a:r>
              <a:rPr lang="vi-VN" sz="3000" b="0" i="0" dirty="0">
                <a:solidFill>
                  <a:srgbClr val="000000"/>
                </a:solidFill>
                <a:effectLst/>
                <a:latin typeface="+mj-lt"/>
              </a:rPr>
              <a:t>- Vật không sống không mang những đặc điểm của sự sống.</a:t>
            </a:r>
          </a:p>
        </p:txBody>
      </p:sp>
      <p:sp>
        <p:nvSpPr>
          <p:cNvPr id="5" name="Subtitle 2">
            <a:extLst>
              <a:ext uri="{FF2B5EF4-FFF2-40B4-BE49-F238E27FC236}">
                <a16:creationId xmlns:a16="http://schemas.microsoft.com/office/drawing/2014/main" id="{39A9073F-89CD-EB20-5FBB-7369BBF95EFF}"/>
              </a:ext>
            </a:extLst>
          </p:cNvPr>
          <p:cNvSpPr txBox="1">
            <a:spLocks/>
          </p:cNvSpPr>
          <p:nvPr/>
        </p:nvSpPr>
        <p:spPr>
          <a:xfrm>
            <a:off x="0" y="0"/>
            <a:ext cx="762000" cy="762000"/>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304800" y="25893"/>
            <a:ext cx="11201400" cy="647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1714296"/>
              </p:ext>
            </p:extLst>
          </p:nvPr>
        </p:nvGraphicFramePr>
        <p:xfrm>
          <a:off x="228600" y="304800"/>
          <a:ext cx="11125198" cy="567871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404163">
                  <a:extLst>
                    <a:ext uri="{9D8B030D-6E8A-4147-A177-3AD203B41FA5}">
                      <a16:colId xmlns:a16="http://schemas.microsoft.com/office/drawing/2014/main" val="20001"/>
                    </a:ext>
                  </a:extLst>
                </a:gridCol>
                <a:gridCol w="1426307">
                  <a:extLst>
                    <a:ext uri="{9D8B030D-6E8A-4147-A177-3AD203B41FA5}">
                      <a16:colId xmlns:a16="http://schemas.microsoft.com/office/drawing/2014/main" val="20002"/>
                    </a:ext>
                  </a:extLst>
                </a:gridCol>
                <a:gridCol w="1045959">
                  <a:extLst>
                    <a:ext uri="{9D8B030D-6E8A-4147-A177-3AD203B41FA5}">
                      <a16:colId xmlns:a16="http://schemas.microsoft.com/office/drawing/2014/main" val="20003"/>
                    </a:ext>
                  </a:extLst>
                </a:gridCol>
                <a:gridCol w="1045959">
                  <a:extLst>
                    <a:ext uri="{9D8B030D-6E8A-4147-A177-3AD203B41FA5}">
                      <a16:colId xmlns:a16="http://schemas.microsoft.com/office/drawing/2014/main" val="20004"/>
                    </a:ext>
                  </a:extLst>
                </a:gridCol>
                <a:gridCol w="950872">
                  <a:extLst>
                    <a:ext uri="{9D8B030D-6E8A-4147-A177-3AD203B41FA5}">
                      <a16:colId xmlns:a16="http://schemas.microsoft.com/office/drawing/2014/main" val="20005"/>
                    </a:ext>
                  </a:extLst>
                </a:gridCol>
                <a:gridCol w="950872">
                  <a:extLst>
                    <a:ext uri="{9D8B030D-6E8A-4147-A177-3AD203B41FA5}">
                      <a16:colId xmlns:a16="http://schemas.microsoft.com/office/drawing/2014/main" val="20006"/>
                    </a:ext>
                  </a:extLst>
                </a:gridCol>
                <a:gridCol w="1236133">
                  <a:extLst>
                    <a:ext uri="{9D8B030D-6E8A-4147-A177-3AD203B41FA5}">
                      <a16:colId xmlns:a16="http://schemas.microsoft.com/office/drawing/2014/main" val="20007"/>
                    </a:ext>
                  </a:extLst>
                </a:gridCol>
                <a:gridCol w="1236133">
                  <a:extLst>
                    <a:ext uri="{9D8B030D-6E8A-4147-A177-3AD203B41FA5}">
                      <a16:colId xmlns:a16="http://schemas.microsoft.com/office/drawing/2014/main" val="20008"/>
                    </a:ext>
                  </a:extLst>
                </a:gridCol>
              </a:tblGrid>
              <a:tr h="725714">
                <a:tc rowSpan="2">
                  <a:txBody>
                    <a:bodyPr/>
                    <a:lstStyle/>
                    <a:p>
                      <a:pPr algn="ctr"/>
                      <a:r>
                        <a:rPr lang="en-US" sz="2400" dirty="0" err="1">
                          <a:latin typeface="Times New Roman" pitchFamily="18" charset="0"/>
                          <a:cs typeface="Times New Roman" pitchFamily="18" charset="0"/>
                        </a:rPr>
                        <a:t>Vật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tự</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nhiên</a:t>
                      </a:r>
                      <a:endParaRPr lang="en-US" sz="2400" dirty="0">
                        <a:latin typeface="Times New Roman" pitchFamily="18" charset="0"/>
                        <a:cs typeface="Times New Roman" pitchFamily="18" charset="0"/>
                      </a:endParaRPr>
                    </a:p>
                  </a:txBody>
                  <a:tcPr/>
                </a:tc>
                <a:tc gridSpan="6">
                  <a:txBody>
                    <a:bodyPr/>
                    <a:lstStyle/>
                    <a:p>
                      <a:pPr algn="ct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biết</a:t>
                      </a:r>
                      <a:endParaRPr lang="en-US" sz="2400"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1886858">
                <a:tc vMerge="1">
                  <a:txBody>
                    <a:bodyPr/>
                    <a:lstStyle/>
                    <a:p>
                      <a:endParaRPr lang="en-US" dirty="0"/>
                    </a:p>
                  </a:txBody>
                  <a:tcPr/>
                </a:tc>
                <a:tc>
                  <a:txBody>
                    <a:bodyPr/>
                    <a:lstStyle/>
                    <a:p>
                      <a:pPr algn="ctr"/>
                      <a:r>
                        <a:rPr lang="en-US" sz="2400" dirty="0">
                          <a:latin typeface="Times New Roman" pitchFamily="18" charset="0"/>
                          <a:cs typeface="Times New Roman" pitchFamily="18" charset="0"/>
                        </a:rPr>
                        <a:t>Thu </a:t>
                      </a:r>
                      <a:r>
                        <a:rPr lang="en-US" sz="2400" dirty="0" err="1">
                          <a:latin typeface="Times New Roman" pitchFamily="18" charset="0"/>
                          <a:cs typeface="Times New Roman" pitchFamily="18" charset="0"/>
                        </a:rPr>
                        <a:t>nhận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chất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thiết</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Thải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chất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thải</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động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sống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25714">
                <a:tc>
                  <a:txBody>
                    <a:bodyPr/>
                    <a:lstStyle/>
                    <a:p>
                      <a:pPr algn="ctr"/>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gà</a:t>
                      </a:r>
                      <a:endParaRPr lang="en-US" sz="2400" dirty="0">
                        <a:latin typeface="Times New Roman" pitchFamily="18" charset="0"/>
                        <a:cs typeface="Times New Roman" pitchFamily="18" charset="0"/>
                      </a:endParaRP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725714">
                <a:tc>
                  <a:txBody>
                    <a:bodyPr/>
                    <a:lstStyle/>
                    <a:p>
                      <a:pPr algn="ctr"/>
                      <a:r>
                        <a:rPr lang="en-US" sz="2400" dirty="0" err="1">
                          <a:latin typeface="Times New Roman" pitchFamily="18" charset="0"/>
                          <a:cs typeface="Times New Roman" pitchFamily="18" charset="0"/>
                        </a:rPr>
                        <a:t>Hòn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đá</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889000">
                <a:tc>
                  <a:txBody>
                    <a:bodyPr/>
                    <a:lstStyle/>
                    <a:p>
                      <a:pPr algn="ctr"/>
                      <a:r>
                        <a:rPr lang="en-US" sz="2400" dirty="0" err="1">
                          <a:latin typeface="Times New Roman" pitchFamily="18" charset="0"/>
                          <a:cs typeface="Times New Roman" pitchFamily="18" charset="0"/>
                        </a:rPr>
                        <a:t>Cây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xấu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hổ</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725714">
                <a:tc>
                  <a:txBody>
                    <a:bodyPr/>
                    <a:lstStyle/>
                    <a:p>
                      <a:pPr algn="ctr"/>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cá</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93176113-CEC4-A6B2-5EBE-A898CF0554DD}"/>
              </a:ext>
            </a:extLst>
          </p:cNvPr>
          <p:cNvSpPr txBox="1"/>
          <p:nvPr/>
        </p:nvSpPr>
        <p:spPr>
          <a:xfrm>
            <a:off x="10515600" y="3810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 name="TextBox 2">
            <a:extLst>
              <a:ext uri="{FF2B5EF4-FFF2-40B4-BE49-F238E27FC236}">
                <a16:creationId xmlns:a16="http://schemas.microsoft.com/office/drawing/2014/main" id="{2A94800A-B30B-6293-CD76-ED915F563C5A}"/>
              </a:ext>
            </a:extLst>
          </p:cNvPr>
          <p:cNvSpPr txBox="1"/>
          <p:nvPr/>
        </p:nvSpPr>
        <p:spPr>
          <a:xfrm>
            <a:off x="2514600" y="4572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5" name="TextBox 4">
            <a:extLst>
              <a:ext uri="{FF2B5EF4-FFF2-40B4-BE49-F238E27FC236}">
                <a16:creationId xmlns:a16="http://schemas.microsoft.com/office/drawing/2014/main" id="{95C73352-39EC-7842-8F60-67B62EB9F2B2}"/>
              </a:ext>
            </a:extLst>
          </p:cNvPr>
          <p:cNvSpPr txBox="1"/>
          <p:nvPr/>
        </p:nvSpPr>
        <p:spPr>
          <a:xfrm>
            <a:off x="3962400" y="4572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6" name="TextBox 5">
            <a:extLst>
              <a:ext uri="{FF2B5EF4-FFF2-40B4-BE49-F238E27FC236}">
                <a16:creationId xmlns:a16="http://schemas.microsoft.com/office/drawing/2014/main" id="{C730F140-CE0C-3DCF-47E9-D60FC02EE674}"/>
              </a:ext>
            </a:extLst>
          </p:cNvPr>
          <p:cNvSpPr txBox="1"/>
          <p:nvPr/>
        </p:nvSpPr>
        <p:spPr>
          <a:xfrm>
            <a:off x="5244852" y="4648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7" name="TextBox 6">
            <a:extLst>
              <a:ext uri="{FF2B5EF4-FFF2-40B4-BE49-F238E27FC236}">
                <a16:creationId xmlns:a16="http://schemas.microsoft.com/office/drawing/2014/main" id="{1B1A0D76-0CA9-A121-660C-566E0BE4CF00}"/>
              </a:ext>
            </a:extLst>
          </p:cNvPr>
          <p:cNvSpPr txBox="1"/>
          <p:nvPr/>
        </p:nvSpPr>
        <p:spPr>
          <a:xfrm>
            <a:off x="6210299" y="4656792"/>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0148F7C5-1EAA-9786-BC48-239F7D6B7D25}"/>
              </a:ext>
            </a:extLst>
          </p:cNvPr>
          <p:cNvSpPr txBox="1"/>
          <p:nvPr/>
        </p:nvSpPr>
        <p:spPr>
          <a:xfrm>
            <a:off x="7261377" y="4683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51D076D7-9D22-A0D6-6B14-D2D2D0F5E4B2}"/>
              </a:ext>
            </a:extLst>
          </p:cNvPr>
          <p:cNvSpPr txBox="1"/>
          <p:nvPr/>
        </p:nvSpPr>
        <p:spPr>
          <a:xfrm>
            <a:off x="8248648" y="4683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D05C7FC7-EDD3-413D-3640-AF833FF063CB}"/>
              </a:ext>
            </a:extLst>
          </p:cNvPr>
          <p:cNvSpPr txBox="1"/>
          <p:nvPr/>
        </p:nvSpPr>
        <p:spPr>
          <a:xfrm>
            <a:off x="9291866" y="4648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10767016-1FA7-D0B2-8384-10E703FF4E8D}"/>
              </a:ext>
            </a:extLst>
          </p:cNvPr>
          <p:cNvSpPr txBox="1"/>
          <p:nvPr/>
        </p:nvSpPr>
        <p:spPr>
          <a:xfrm>
            <a:off x="2514600"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6" name="TextBox 25">
            <a:extLst>
              <a:ext uri="{FF2B5EF4-FFF2-40B4-BE49-F238E27FC236}">
                <a16:creationId xmlns:a16="http://schemas.microsoft.com/office/drawing/2014/main" id="{E4E4D14C-F3D4-45BD-3167-4822F50C93B7}"/>
              </a:ext>
            </a:extLst>
          </p:cNvPr>
          <p:cNvSpPr txBox="1"/>
          <p:nvPr/>
        </p:nvSpPr>
        <p:spPr>
          <a:xfrm>
            <a:off x="3962400"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7" name="TextBox 26">
            <a:extLst>
              <a:ext uri="{FF2B5EF4-FFF2-40B4-BE49-F238E27FC236}">
                <a16:creationId xmlns:a16="http://schemas.microsoft.com/office/drawing/2014/main" id="{02A9861D-2458-643E-867A-2247679CF035}"/>
              </a:ext>
            </a:extLst>
          </p:cNvPr>
          <p:cNvSpPr txBox="1"/>
          <p:nvPr/>
        </p:nvSpPr>
        <p:spPr>
          <a:xfrm>
            <a:off x="5257799"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8" name="TextBox 27">
            <a:extLst>
              <a:ext uri="{FF2B5EF4-FFF2-40B4-BE49-F238E27FC236}">
                <a16:creationId xmlns:a16="http://schemas.microsoft.com/office/drawing/2014/main" id="{656B54FA-D0EC-F11C-4514-87BAB1D68CD1}"/>
              </a:ext>
            </a:extLst>
          </p:cNvPr>
          <p:cNvSpPr txBox="1"/>
          <p:nvPr/>
        </p:nvSpPr>
        <p:spPr>
          <a:xfrm>
            <a:off x="6286498"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9" name="TextBox 28">
            <a:extLst>
              <a:ext uri="{FF2B5EF4-FFF2-40B4-BE49-F238E27FC236}">
                <a16:creationId xmlns:a16="http://schemas.microsoft.com/office/drawing/2014/main" id="{FBA57D20-269F-91D3-2C0C-C9620C8D954B}"/>
              </a:ext>
            </a:extLst>
          </p:cNvPr>
          <p:cNvSpPr txBox="1"/>
          <p:nvPr/>
        </p:nvSpPr>
        <p:spPr>
          <a:xfrm>
            <a:off x="7293373" y="5445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0" name="TextBox 29">
            <a:extLst>
              <a:ext uri="{FF2B5EF4-FFF2-40B4-BE49-F238E27FC236}">
                <a16:creationId xmlns:a16="http://schemas.microsoft.com/office/drawing/2014/main" id="{0EAB58B5-92C0-865A-E6FF-F79709891CCF}"/>
              </a:ext>
            </a:extLst>
          </p:cNvPr>
          <p:cNvSpPr txBox="1"/>
          <p:nvPr/>
        </p:nvSpPr>
        <p:spPr>
          <a:xfrm>
            <a:off x="8244579"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C3810600-E245-E8F3-D4FD-A69086FEE14A}"/>
              </a:ext>
            </a:extLst>
          </p:cNvPr>
          <p:cNvSpPr txBox="1"/>
          <p:nvPr/>
        </p:nvSpPr>
        <p:spPr>
          <a:xfrm>
            <a:off x="9291866" y="542767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9" grpId="0"/>
      <p:bldP spid="10" grpId="0"/>
      <p:bldP spid="11" grpId="0"/>
      <p:bldP spid="25" grpId="0"/>
      <p:bldP spid="26" grpId="0"/>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228600"/>
            <a:ext cx="11049000" cy="914400"/>
          </a:xfrm>
          <a:prstGeom prst="rect">
            <a:avLst/>
          </a:prstGeom>
        </p:spPr>
        <p:txBody>
          <a:bodyPr tIns="0">
            <a:noAutofit/>
          </a:bodyPr>
          <a:lstStyle/>
          <a:p>
            <a:pPr marL="27432">
              <a:spcBef>
                <a:spcPts val="600"/>
              </a:spcBef>
              <a:buClr>
                <a:schemeClr val="accent1"/>
              </a:buClr>
              <a:buSzPct val="80000"/>
              <a:defRPr/>
            </a:pPr>
            <a:r>
              <a:rPr lang="en-US" sz="3000" dirty="0" err="1">
                <a:solidFill>
                  <a:srgbClr val="0070C0"/>
                </a:solidFill>
                <a:latin typeface="Times New Roman" pitchFamily="18" charset="0"/>
                <a:cs typeface="Times New Roman" pitchFamily="18" charset="0"/>
              </a:rPr>
              <a:t>Hãy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chiếc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xe</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máy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xăng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khói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chuyển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động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xe</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máy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không</a:t>
            </a:r>
            <a:r>
              <a:rPr lang="en-US" sz="3000" dirty="0">
                <a:solidFill>
                  <a:srgbClr val="0070C0"/>
                </a:solidFill>
                <a:latin typeface="Times New Roman" pitchFamily="18" charset="0"/>
                <a:cs typeface="Times New Roman" pitchFamily="18" charset="0"/>
              </a:rPr>
              <a:t> ? </a:t>
            </a:r>
            <a:r>
              <a:rPr lang="en-US" sz="3000" dirty="0" err="1">
                <a:solidFill>
                  <a:srgbClr val="0070C0"/>
                </a:solidFill>
                <a:latin typeface="Times New Roman" pitchFamily="18" charset="0"/>
                <a:cs typeface="Times New Roman" pitchFamily="18" charset="0"/>
              </a:rPr>
              <a:t>Vì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sao</a:t>
            </a:r>
            <a:r>
              <a:rPr lang="en-US" sz="3000" dirty="0">
                <a:solidFill>
                  <a:srgbClr val="0070C0"/>
                </a:solidFill>
                <a:latin typeface="Times New Roman" pitchFamily="18" charset="0"/>
                <a:cs typeface="Times New Roman" pitchFamily="18" charset="0"/>
              </a:rPr>
              <a:t> ?</a:t>
            </a:r>
          </a:p>
        </p:txBody>
      </p:sp>
      <p:sp>
        <p:nvSpPr>
          <p:cNvPr id="5" name="TextBox 4">
            <a:extLst>
              <a:ext uri="{FF2B5EF4-FFF2-40B4-BE49-F238E27FC236}">
                <a16:creationId xmlns:a16="http://schemas.microsoft.com/office/drawing/2014/main" id="{93524652-29A4-E9A1-A4DA-EB0D9543F64E}"/>
              </a:ext>
            </a:extLst>
          </p:cNvPr>
          <p:cNvSpPr txBox="1"/>
          <p:nvPr/>
        </p:nvSpPr>
        <p:spPr>
          <a:xfrm>
            <a:off x="914400" y="5261933"/>
            <a:ext cx="10134600" cy="1015663"/>
          </a:xfrm>
          <a:prstGeom prst="rect">
            <a:avLst/>
          </a:prstGeom>
          <a:noFill/>
        </p:spPr>
        <p:txBody>
          <a:bodyPr wrap="square">
            <a:spAutoFit/>
          </a:bodyPr>
          <a:lstStyle/>
          <a:p>
            <a:r>
              <a:rPr lang="en-US" sz="3000" b="0" i="0" dirty="0" err="1">
                <a:solidFill>
                  <a:srgbClr val="333333"/>
                </a:solidFill>
                <a:effectLst/>
                <a:latin typeface="Times New Roman" panose="02020603050405020304" pitchFamily="18" charset="0"/>
                <a:cs typeface="Times New Roman" panose="02020603050405020304" pitchFamily="18" charset="0"/>
              </a:rPr>
              <a:t>Chiếc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máy</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phải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vì</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máy</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có</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những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đặc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điểm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sau</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sinh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sản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cảm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ứng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lớn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lên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chết</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5B3A7AD-5624-BE6F-A7D5-474052BC7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24866"/>
            <a:ext cx="4318000" cy="3238500"/>
          </a:xfrm>
          <a:prstGeom prst="rect">
            <a:avLst/>
          </a:prstGeom>
        </p:spPr>
      </p:pic>
      <p:pic>
        <p:nvPicPr>
          <p:cNvPr id="13" name="Picture 12">
            <a:extLst>
              <a:ext uri="{FF2B5EF4-FFF2-40B4-BE49-F238E27FC236}">
                <a16:creationId xmlns:a16="http://schemas.microsoft.com/office/drawing/2014/main" id="{7525D17E-0D5D-85AD-0CFB-1913A001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24866"/>
            <a:ext cx="4038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885EF-6EE4-C426-9E2D-269375F30FAE}"/>
              </a:ext>
            </a:extLst>
          </p:cNvPr>
          <p:cNvSpPr txBox="1"/>
          <p:nvPr/>
        </p:nvSpPr>
        <p:spPr>
          <a:xfrm>
            <a:off x="1066800" y="1843950"/>
            <a:ext cx="11125200"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1: </a:t>
            </a:r>
            <a:r>
              <a:rPr lang="en-US" sz="4000" b="1" i="0" dirty="0" err="1">
                <a:solidFill>
                  <a:srgbClr val="000000"/>
                </a:solidFill>
                <a:effectLst/>
                <a:latin typeface="Times New Roman" panose="02020603050405020304" pitchFamily="18" charset="0"/>
                <a:cs typeface="Times New Roman" panose="02020603050405020304" pitchFamily="18" charset="0"/>
              </a:rPr>
              <a:t>Giới</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thiệu</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về</a:t>
            </a:r>
            <a:r>
              <a:rPr lang="en-US" sz="4000" b="1" i="0" dirty="0">
                <a:solidFill>
                  <a:srgbClr val="000000"/>
                </a:solidFill>
                <a:effectLst/>
                <a:latin typeface="Times New Roman" panose="02020603050405020304" pitchFamily="18" charset="0"/>
                <a:cs typeface="Times New Roman" panose="02020603050405020304" pitchFamily="18" charset="0"/>
              </a:rPr>
              <a:t> khoa </a:t>
            </a:r>
            <a:r>
              <a:rPr lang="en-US" sz="4000" b="1" i="0" dirty="0" err="1">
                <a:solidFill>
                  <a:srgbClr val="000000"/>
                </a:solidFill>
                <a:effectLst/>
                <a:latin typeface="Times New Roman" panose="02020603050405020304" pitchFamily="18" charset="0"/>
                <a:cs typeface="Times New Roman" panose="02020603050405020304" pitchFamily="18" charset="0"/>
              </a:rPr>
              <a:t>học</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tự</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nhiên</a:t>
            </a:r>
            <a:endParaRPr lang="en-US" sz="4000" b="1" dirty="0">
              <a:solidFill>
                <a:srgbClr val="000000"/>
              </a:solidFill>
              <a:latin typeface="Times New Roman" panose="02020603050405020304" pitchFamily="18" charset="0"/>
              <a:cs typeface="Times New Roman" panose="02020603050405020304" pitchFamily="18" charset="0"/>
            </a:endParaRPr>
          </a:p>
          <a:p>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Chuẩn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mới</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B8DF5-63FB-51C3-25D8-A28669ABC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796" y="26633"/>
            <a:ext cx="4707466" cy="2647950"/>
          </a:xfrm>
          <a:prstGeom prst="rect">
            <a:avLst/>
          </a:prstGeom>
        </p:spPr>
      </p:pic>
      <p:sp>
        <p:nvSpPr>
          <p:cNvPr id="7" name="TextBox 6">
            <a:extLst>
              <a:ext uri="{FF2B5EF4-FFF2-40B4-BE49-F238E27FC236}">
                <a16:creationId xmlns:a16="http://schemas.microsoft.com/office/drawing/2014/main" id="{C3562218-42D4-CB73-3058-C4826C548B57}"/>
              </a:ext>
            </a:extLst>
          </p:cNvPr>
          <p:cNvSpPr txBox="1"/>
          <p:nvPr/>
        </p:nvSpPr>
        <p:spPr>
          <a:xfrm>
            <a:off x="1532139" y="3925187"/>
            <a:ext cx="8983463" cy="2585323"/>
          </a:xfrm>
          <a:prstGeom prst="rect">
            <a:avLst/>
          </a:prstGeom>
          <a:noFill/>
        </p:spPr>
        <p:txBody>
          <a:bodyPr wrap="square">
            <a:spAutoFit/>
          </a:bodyPr>
          <a:lstStyle/>
          <a:p>
            <a:pPr algn="just"/>
            <a:r>
              <a:rPr lang="vi-VN" dirty="0">
                <a:solidFill>
                  <a:srgbClr val="000000"/>
                </a:solidFill>
                <a:latin typeface="+mj-lt"/>
              </a:rPr>
              <a:t>+ Trong thời kỳ chiến tranh ác liệt, ông vẫn tham gia tổ chức điều trị, phát triển ngành y tế, đồng thời với nghiên cứu khoa học, với đào tạo sinh viên, xây dựng nền tảng trường Y khoa Việt Nam, dù phải di chuyển nhiều lần.</a:t>
            </a:r>
          </a:p>
          <a:p>
            <a:pPr algn="just"/>
            <a:r>
              <a:rPr lang="vi-VN" dirty="0">
                <a:solidFill>
                  <a:srgbClr val="000000"/>
                </a:solidFill>
                <a:latin typeface="+mj-lt"/>
              </a:rPr>
              <a:t>+ Ông là người đầu tiên mổ tim ở Việt Nam nǎm 1958.</a:t>
            </a:r>
          </a:p>
          <a:p>
            <a:pPr algn="just"/>
            <a:r>
              <a:rPr lang="vi-VN" dirty="0">
                <a:solidFill>
                  <a:srgbClr val="000000"/>
                </a:solidFill>
                <a:latin typeface="+mj-lt"/>
              </a:rPr>
              <a:t>+ Trong những năm 1960, ông đã nghiên cứu thành công phương pháp "cắt gan có kế hoạch", thường được gọi là "phương pháp mổ gan khô" hay "phương pháp Tôn Thất Tùng".</a:t>
            </a:r>
          </a:p>
          <a:p>
            <a:pPr algn="just"/>
            <a:r>
              <a:rPr lang="vi-VN" dirty="0">
                <a:solidFill>
                  <a:srgbClr val="000000"/>
                </a:solidFill>
                <a:latin typeface="+mj-lt"/>
              </a:rPr>
              <a:t>+ Ông cũng là người đặt nền móng cho việc nghiên cứu tác hại của chất độc hóa học điôxin đến con người và môi trường tại Việt Nam, phương pháp điều trị các vết thương do bom bi, phương pháp điều trị ung thư gan bằng phẫu thuật kết hợp dùng miễn dịch.</a:t>
            </a:r>
          </a:p>
        </p:txBody>
      </p:sp>
      <p:sp>
        <p:nvSpPr>
          <p:cNvPr id="9" name="TextBox 8">
            <a:extLst>
              <a:ext uri="{FF2B5EF4-FFF2-40B4-BE49-F238E27FC236}">
                <a16:creationId xmlns:a16="http://schemas.microsoft.com/office/drawing/2014/main" id="{5A59E7D5-370C-C8FF-CB8A-C80A4292093F}"/>
              </a:ext>
            </a:extLst>
          </p:cNvPr>
          <p:cNvSpPr txBox="1"/>
          <p:nvPr/>
        </p:nvSpPr>
        <p:spPr>
          <a:xfrm>
            <a:off x="6289091" y="76201"/>
            <a:ext cx="4226510" cy="2585323"/>
          </a:xfrm>
          <a:prstGeom prst="rect">
            <a:avLst/>
          </a:prstGeom>
          <a:noFill/>
        </p:spPr>
        <p:txBody>
          <a:bodyPr wrap="square">
            <a:spAutoFit/>
          </a:bodyPr>
          <a:lstStyle/>
          <a:p>
            <a:pPr algn="just"/>
            <a:r>
              <a:rPr lang="vi-VN" b="1" dirty="0">
                <a:solidFill>
                  <a:srgbClr val="000000"/>
                </a:solidFill>
                <a:latin typeface="+mj-lt"/>
              </a:rPr>
              <a:t>Tôn Thất Tùng</a:t>
            </a:r>
            <a:r>
              <a:rPr lang="vi-VN" dirty="0">
                <a:solidFill>
                  <a:srgbClr val="000000"/>
                </a:solidFill>
                <a:latin typeface="+mj-lt"/>
              </a:rPr>
              <a:t> là một bác sĩ phẫu thuật, nổi danh trong lĩnh vực nghiên cứu về gan. Ông có những đóng góp cho sự phát triển của đất nước:</a:t>
            </a:r>
          </a:p>
          <a:p>
            <a:pPr algn="just"/>
            <a:r>
              <a:rPr lang="vi-VN" dirty="0">
                <a:solidFill>
                  <a:srgbClr val="000000"/>
                </a:solidFill>
                <a:latin typeface="+mj-lt"/>
              </a:rPr>
              <a:t>+ Ông đã viết và bảo vệ thành công luận án tốt nghiệp bác sĩ y khoa với nhan đề "Cách phân chia mạch máu của gan", được đánh giá rất cao và trở thành tiền đề cho những công trình khoa học nổi tiếng của ông.</a:t>
            </a:r>
          </a:p>
        </p:txBody>
      </p:sp>
      <p:sp>
        <p:nvSpPr>
          <p:cNvPr id="11" name="TextBox 10">
            <a:extLst>
              <a:ext uri="{FF2B5EF4-FFF2-40B4-BE49-F238E27FC236}">
                <a16:creationId xmlns:a16="http://schemas.microsoft.com/office/drawing/2014/main" id="{4FFBD39B-4659-C525-2DA4-D1DD6E08C5D8}"/>
              </a:ext>
            </a:extLst>
          </p:cNvPr>
          <p:cNvSpPr txBox="1"/>
          <p:nvPr/>
        </p:nvSpPr>
        <p:spPr>
          <a:xfrm>
            <a:off x="1524000" y="2724858"/>
            <a:ext cx="8606080" cy="1200329"/>
          </a:xfrm>
          <a:prstGeom prst="rect">
            <a:avLst/>
          </a:prstGeom>
          <a:noFill/>
        </p:spPr>
        <p:txBody>
          <a:bodyPr wrap="square">
            <a:spAutoFit/>
          </a:bodyPr>
          <a:lstStyle/>
          <a:p>
            <a:pPr algn="just"/>
            <a:r>
              <a:rPr lang="vi-VN" dirty="0">
                <a:solidFill>
                  <a:srgbClr val="000000"/>
                </a:solidFill>
                <a:latin typeface="+mj-lt"/>
              </a:rPr>
              <a:t>+ Ông đã viết cuốn sách tóm tắt kinh nghiệm nghiên cứu về giun với vấn đề "Viêm tụy cấp tính và phẫu thuật", là cuốn sách khoa học thuộc ngành Y được xuất bản đầu tiên tại nước Việt Nam Dân chủ Cộng hòa.</a:t>
            </a:r>
          </a:p>
          <a:p>
            <a:pPr algn="just"/>
            <a:r>
              <a:rPr lang="vi-VN" dirty="0">
                <a:solidFill>
                  <a:srgbClr val="000000"/>
                </a:solidFill>
                <a:latin typeface="+mj-lt"/>
              </a:rPr>
              <a:t>+ Ông đã bắt tay xây dựng Trường Đại học Y Hà Nội.</a:t>
            </a:r>
          </a:p>
        </p:txBody>
      </p:sp>
    </p:spTree>
    <p:extLst>
      <p:ext uri="{BB962C8B-B14F-4D97-AF65-F5344CB8AC3E}">
        <p14:creationId xmlns:p14="http://schemas.microsoft.com/office/powerpoint/2010/main" val="236502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EC991F-0D2E-A9F1-41B1-583C1331D55C}"/>
              </a:ext>
            </a:extLst>
          </p:cNvPr>
          <p:cNvSpPr txBox="1"/>
          <p:nvPr/>
        </p:nvSpPr>
        <p:spPr>
          <a:xfrm>
            <a:off x="1676400" y="2819400"/>
            <a:ext cx="8724900" cy="3985706"/>
          </a:xfrm>
          <a:prstGeom prst="rect">
            <a:avLst/>
          </a:prstGeom>
          <a:noFill/>
        </p:spPr>
        <p:txBody>
          <a:bodyPr wrap="square">
            <a:spAutoFit/>
          </a:bodyPr>
          <a:lstStyle/>
          <a:p>
            <a:pPr algn="just"/>
            <a:r>
              <a:rPr lang="vi-VN" sz="2300" b="1" dirty="0">
                <a:solidFill>
                  <a:srgbClr val="000000"/>
                </a:solidFill>
                <a:latin typeface="+mj-lt"/>
              </a:rPr>
              <a:t>Trần Đại Nghĩa</a:t>
            </a:r>
            <a:r>
              <a:rPr lang="vi-VN" sz="2300" dirty="0">
                <a:solidFill>
                  <a:srgbClr val="000000"/>
                </a:solidFill>
                <a:latin typeface="+mj-lt"/>
              </a:rPr>
              <a:t> tên thật là Phạm Quang Lễ, là người đã đặt nền móng xây dựng ngành khoa học kỹ thuật quân sự và công nghiệp quốc phòng Việt Nam.</a:t>
            </a:r>
          </a:p>
          <a:p>
            <a:pPr algn="just"/>
            <a:r>
              <a:rPr lang="vi-VN" sz="2300" dirty="0">
                <a:solidFill>
                  <a:srgbClr val="000000"/>
                </a:solidFill>
                <a:latin typeface="+mj-lt"/>
              </a:rPr>
              <a:t>Ông có những đóng góp cho sự phát triển của đất nước:</a:t>
            </a:r>
          </a:p>
          <a:p>
            <a:pPr algn="just"/>
            <a:r>
              <a:rPr lang="vi-VN" sz="2300" dirty="0">
                <a:solidFill>
                  <a:srgbClr val="000000"/>
                </a:solidFill>
                <a:latin typeface="+mj-lt"/>
              </a:rPr>
              <a:t>+ Kỹ sư Trần Đại Nghĩa cùng các cộng sự bắt tay nghiên cứu chế tạo súng và đạn chống tăng Bazooka để bộ đội Việt Nam có vũ khí chống xe tăng và lô cốt Pháp.</a:t>
            </a:r>
          </a:p>
          <a:p>
            <a:pPr algn="just"/>
            <a:r>
              <a:rPr lang="vi-VN" sz="2300" dirty="0">
                <a:solidFill>
                  <a:srgbClr val="000000"/>
                </a:solidFill>
                <a:latin typeface="+mj-lt"/>
              </a:rPr>
              <a:t>+ Ông nghiên cứu chế tạo súng không giật (SKZ) cỡ 60mm. Súng SKZ 60 là loại vũ khí công đồn nặng khoảng 26 kg, có thể tháo rời để mang vác, đầu đạn nặng khoảng 9 kg, có thể xuyên thủng bê tông dày trên 60cm.</a:t>
            </a:r>
          </a:p>
        </p:txBody>
      </p:sp>
      <p:pic>
        <p:nvPicPr>
          <p:cNvPr id="7" name="Picture 6">
            <a:extLst>
              <a:ext uri="{FF2B5EF4-FFF2-40B4-BE49-F238E27FC236}">
                <a16:creationId xmlns:a16="http://schemas.microsoft.com/office/drawing/2014/main" id="{8BD34160-5D32-B5E5-77B0-8F3629156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2057400" cy="2590798"/>
          </a:xfrm>
          <a:prstGeom prst="rect">
            <a:avLst/>
          </a:prstGeom>
        </p:spPr>
      </p:pic>
      <p:pic>
        <p:nvPicPr>
          <p:cNvPr id="9" name="Picture 8">
            <a:extLst>
              <a:ext uri="{FF2B5EF4-FFF2-40B4-BE49-F238E27FC236}">
                <a16:creationId xmlns:a16="http://schemas.microsoft.com/office/drawing/2014/main" id="{14024110-DFA1-D39E-ADE0-BC20A551C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
            <a:ext cx="3124200" cy="2590799"/>
          </a:xfrm>
          <a:prstGeom prst="rect">
            <a:avLst/>
          </a:prstGeom>
        </p:spPr>
      </p:pic>
      <p:pic>
        <p:nvPicPr>
          <p:cNvPr id="11" name="Picture 10">
            <a:extLst>
              <a:ext uri="{FF2B5EF4-FFF2-40B4-BE49-F238E27FC236}">
                <a16:creationId xmlns:a16="http://schemas.microsoft.com/office/drawing/2014/main" id="{FF46F1A4-E93F-7C05-BFC8-4B3CA44E3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1" y="0"/>
            <a:ext cx="3810000" cy="2590800"/>
          </a:xfrm>
          <a:prstGeom prst="rect">
            <a:avLst/>
          </a:prstGeom>
        </p:spPr>
      </p:pic>
    </p:spTree>
    <p:extLst>
      <p:ext uri="{BB962C8B-B14F-4D97-AF65-F5344CB8AC3E}">
        <p14:creationId xmlns:p14="http://schemas.microsoft.com/office/powerpoint/2010/main" val="3727205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94500"/>
            <a:ext cx="11277600" cy="1905000"/>
          </a:xfrm>
        </p:spPr>
        <p:txBody>
          <a:bodyPr>
            <a:noAutofit/>
          </a:bodyPr>
          <a:lstStyle/>
          <a:p>
            <a:pPr algn="ctr">
              <a:lnSpc>
                <a:spcPct val="150000"/>
              </a:lnSpc>
            </a:pPr>
            <a:r>
              <a:rPr lang="en-US" sz="2600" b="1" dirty="0">
                <a:solidFill>
                  <a:srgbClr val="FF0000"/>
                </a:solidFill>
                <a:latin typeface="Times New Roman" pitchFamily="18" charset="0"/>
                <a:cs typeface="Times New Roman" pitchFamily="18" charset="0"/>
              </a:rPr>
              <a:t>CHỦ ĐỀ 1: GIỚI THIỆU VỀ KHOA HỌC TỰ NHIÊN,</a:t>
            </a:r>
            <a:br>
              <a:rPr lang="en-US" sz="2600" b="1" dirty="0">
                <a:solidFill>
                  <a:srgbClr val="FF0000"/>
                </a:solidFill>
                <a:latin typeface="Times New Roman" pitchFamily="18" charset="0"/>
                <a:cs typeface="Times New Roman" pitchFamily="18" charset="0"/>
              </a:rPr>
            </a:br>
            <a:r>
              <a:rPr lang="en-US" sz="2600" b="1" dirty="0">
                <a:solidFill>
                  <a:srgbClr val="FF0000"/>
                </a:solidFill>
                <a:latin typeface="Times New Roman" pitchFamily="18" charset="0"/>
                <a:cs typeface="Times New Roman" pitchFamily="18" charset="0"/>
              </a:rPr>
              <a:t> DỤNG CỤ ĐO VÀ AN TOÀN THỰC HÀNH</a:t>
            </a:r>
            <a:br>
              <a:rPr lang="en-US" sz="2600" dirty="0">
                <a:solidFill>
                  <a:srgbClr val="FF0000"/>
                </a:solidFill>
                <a:latin typeface="Times New Roman" pitchFamily="18" charset="0"/>
                <a:cs typeface="Times New Roman" pitchFamily="18" charset="0"/>
              </a:rPr>
            </a:br>
            <a:r>
              <a:rPr lang="en-US" sz="2600" b="1" dirty="0">
                <a:solidFill>
                  <a:srgbClr val="FF0000"/>
                </a:solidFill>
                <a:latin typeface="Times New Roman" pitchFamily="18" charset="0"/>
                <a:cs typeface="Times New Roman" pitchFamily="18" charset="0"/>
              </a:rPr>
              <a:t>BÀI 1: GIỚI THIỆU VỀ KHOA HỌC TỰ NHIÊN ( 4 </a:t>
            </a:r>
            <a:r>
              <a:rPr lang="en-US" sz="2600" b="1" dirty="0" err="1">
                <a:solidFill>
                  <a:srgbClr val="FF0000"/>
                </a:solidFill>
                <a:latin typeface="Times New Roman" pitchFamily="18" charset="0"/>
                <a:cs typeface="Times New Roman" pitchFamily="18" charset="0"/>
              </a:rPr>
              <a:t>tiết</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p:txBody>
      </p:sp>
      <p:sp>
        <p:nvSpPr>
          <p:cNvPr id="13314" name="AutoShape 2" descr="data:image/png;base64,iVBORw0KGgoAAAANSUhEUgAABVYAAAKRCAYAAAC/c/KQAAAAAXNSR0IArs4c6QAAIABJREFUeF7t2KERAAAIAzG6/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IEHxOcCkheI/XIAAAAASUVORK5CYI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9A8550E5-FA90-3565-63D7-C4310B80C0A0}"/>
              </a:ext>
            </a:extLst>
          </p:cNvPr>
          <p:cNvSpPr/>
          <p:nvPr/>
        </p:nvSpPr>
        <p:spPr>
          <a:xfrm>
            <a:off x="0" y="76200"/>
            <a:ext cx="12115800" cy="1295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200" dirty="0" err="1">
                <a:latin typeface="Times New Roman" panose="02020603050405020304" pitchFamily="18" charset="0"/>
                <a:cs typeface="Times New Roman" panose="02020603050405020304" pitchFamily="18" charset="0"/>
              </a:rPr>
              <a:t>Phần</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khoa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phép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đo</a:t>
            </a:r>
            <a:endParaRPr lang="en-US" sz="4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F16B3A5-9A7B-406C-1706-EAFBBA457B1D}"/>
              </a:ext>
            </a:extLst>
          </p:cNvPr>
          <p:cNvPicPr>
            <a:picLocks noChangeAspect="1"/>
          </p:cNvPicPr>
          <p:nvPr/>
        </p:nvPicPr>
        <p:blipFill rotWithShape="1">
          <a:blip r:embed="rId2">
            <a:extLst>
              <a:ext uri="{28A0092B-C50C-407E-A947-70E740481C1C}">
                <a14:useLocalDpi xmlns:a14="http://schemas.microsoft.com/office/drawing/2010/main" val="0"/>
              </a:ext>
            </a:extLst>
          </a:blip>
          <a:srcRect l="7348" t="31752" r="8411" b="10462"/>
          <a:stretch/>
        </p:blipFill>
        <p:spPr>
          <a:xfrm>
            <a:off x="1219200" y="3352800"/>
            <a:ext cx="10134600" cy="31242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5461-CE70-F879-4CDB-81B463671F4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6D95063-34AB-CC36-65D8-FEE01907A98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CDFFB81-D5ED-F788-D692-80BB796CD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12143238" cy="3093721"/>
          </a:xfrm>
          <a:prstGeom prst="rect">
            <a:avLst/>
          </a:prstGeom>
        </p:spPr>
      </p:pic>
    </p:spTree>
    <p:extLst>
      <p:ext uri="{BB962C8B-B14F-4D97-AF65-F5344CB8AC3E}">
        <p14:creationId xmlns:p14="http://schemas.microsoft.com/office/powerpoint/2010/main" val="295266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D467D-98F9-64FE-5C4A-8CC73E50DD4C}"/>
              </a:ext>
            </a:extLst>
          </p:cNvPr>
          <p:cNvPicPr>
            <a:picLocks noChangeAspect="1"/>
          </p:cNvPicPr>
          <p:nvPr/>
        </p:nvPicPr>
        <p:blipFill rotWithShape="1">
          <a:blip r:embed="rId2">
            <a:extLst>
              <a:ext uri="{28A0092B-C50C-407E-A947-70E740481C1C}">
                <a14:useLocalDpi xmlns:a14="http://schemas.microsoft.com/office/drawing/2010/main" val="0"/>
              </a:ext>
            </a:extLst>
          </a:blip>
          <a:srcRect l="5669" t="5142" r="5242" b="-4508"/>
          <a:stretch/>
        </p:blipFill>
        <p:spPr>
          <a:xfrm>
            <a:off x="381000" y="0"/>
            <a:ext cx="10972800" cy="3544478"/>
          </a:xfrm>
          <a:prstGeom prst="rect">
            <a:avLst/>
          </a:prstGeom>
        </p:spPr>
      </p:pic>
      <p:pic>
        <p:nvPicPr>
          <p:cNvPr id="7" name="Picture 6">
            <a:extLst>
              <a:ext uri="{FF2B5EF4-FFF2-40B4-BE49-F238E27FC236}">
                <a16:creationId xmlns:a16="http://schemas.microsoft.com/office/drawing/2014/main" id="{C6EE73E7-D8C9-9D21-964F-EFCD9D964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947" y="798206"/>
            <a:ext cx="8286553" cy="5309577"/>
          </a:xfrm>
          <a:prstGeom prst="rect">
            <a:avLst/>
          </a:prstGeom>
        </p:spPr>
      </p:pic>
      <p:pic>
        <p:nvPicPr>
          <p:cNvPr id="11" name="Picture 10">
            <a:extLst>
              <a:ext uri="{FF2B5EF4-FFF2-40B4-BE49-F238E27FC236}">
                <a16:creationId xmlns:a16="http://schemas.microsoft.com/office/drawing/2014/main" id="{D0A92C64-6527-E013-5A20-8CAD6E1B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573" y="620064"/>
            <a:ext cx="8477053" cy="5665859"/>
          </a:xfrm>
          <a:prstGeom prst="rect">
            <a:avLst/>
          </a:prstGeom>
        </p:spPr>
      </p:pic>
      <p:pic>
        <p:nvPicPr>
          <p:cNvPr id="13" name="Picture 12">
            <a:extLst>
              <a:ext uri="{FF2B5EF4-FFF2-40B4-BE49-F238E27FC236}">
                <a16:creationId xmlns:a16="http://schemas.microsoft.com/office/drawing/2014/main" id="{F1581B3D-E205-96A3-6A09-0E892C59D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887005"/>
            <a:ext cx="9715893" cy="5398917"/>
          </a:xfrm>
          <a:prstGeom prst="rect">
            <a:avLst/>
          </a:prstGeom>
        </p:spPr>
      </p:pic>
    </p:spTree>
    <p:extLst>
      <p:ext uri="{BB962C8B-B14F-4D97-AF65-F5344CB8AC3E}">
        <p14:creationId xmlns:p14="http://schemas.microsoft.com/office/powerpoint/2010/main" val="16851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A7856-BD4B-D5F0-2AAB-EE2E866E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500062"/>
            <a:ext cx="9372599" cy="5857875"/>
          </a:xfrm>
          <a:prstGeom prst="rect">
            <a:avLst/>
          </a:prstGeom>
        </p:spPr>
      </p:pic>
      <p:pic>
        <p:nvPicPr>
          <p:cNvPr id="7" name="Picture 6">
            <a:extLst>
              <a:ext uri="{FF2B5EF4-FFF2-40B4-BE49-F238E27FC236}">
                <a16:creationId xmlns:a16="http://schemas.microsoft.com/office/drawing/2014/main" id="{776A5A12-57B7-87ED-7058-2320EC96C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999" y="649876"/>
            <a:ext cx="9579550" cy="5558245"/>
          </a:xfrm>
          <a:prstGeom prst="rect">
            <a:avLst/>
          </a:prstGeom>
        </p:spPr>
      </p:pic>
    </p:spTree>
    <p:extLst>
      <p:ext uri="{BB962C8B-B14F-4D97-AF65-F5344CB8AC3E}">
        <p14:creationId xmlns:p14="http://schemas.microsoft.com/office/powerpoint/2010/main" val="349667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F443788-0F9A-98B6-47E3-9D9002E69979}"/>
              </a:ext>
            </a:extLst>
          </p:cNvPr>
          <p:cNvSpPr txBox="1">
            <a:spLocks/>
          </p:cNvSpPr>
          <p:nvPr/>
        </p:nvSpPr>
        <p:spPr>
          <a:xfrm>
            <a:off x="381000" y="328464"/>
            <a:ext cx="9597272" cy="533400"/>
          </a:xfrm>
          <a:prstGeom prst="rect">
            <a:avLst/>
          </a:prstGeom>
        </p:spPr>
        <p:txBody>
          <a:bodyPr tIns="0">
            <a:noAutofit/>
          </a:bodyPr>
          <a:lstStyle/>
          <a:p>
            <a:pPr marL="27432">
              <a:spcBef>
                <a:spcPts val="600"/>
              </a:spcBef>
              <a:buClr>
                <a:schemeClr val="accent1"/>
              </a:buClr>
              <a:buSzPct val="80000"/>
              <a:defRPr/>
            </a:pPr>
            <a:r>
              <a:rPr lang="en-US" sz="4200" b="1" dirty="0">
                <a:solidFill>
                  <a:srgbClr val="00B050"/>
                </a:solidFill>
                <a:latin typeface="Times New Roman" pitchFamily="18" charset="0"/>
                <a:cs typeface="Times New Roman" pitchFamily="18" charset="0"/>
              </a:rPr>
              <a:t>I. </a:t>
            </a:r>
            <a:r>
              <a:rPr lang="en-US" sz="4200" b="1" dirty="0" err="1">
                <a:solidFill>
                  <a:srgbClr val="00B050"/>
                </a:solidFill>
                <a:latin typeface="Times New Roman" pitchFamily="18" charset="0"/>
                <a:cs typeface="Times New Roman" pitchFamily="18" charset="0"/>
              </a:rPr>
              <a:t>Thế</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nào</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là</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khoa</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học</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tự</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nhiên</a:t>
            </a:r>
            <a:r>
              <a:rPr lang="en-US" sz="4200" b="1" dirty="0">
                <a:solidFill>
                  <a:srgbClr val="00B050"/>
                </a:solidFill>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id="{D805DD49-7938-852E-6A8E-34F712347FDA}"/>
              </a:ext>
            </a:extLst>
          </p:cNvPr>
          <p:cNvSpPr txBox="1"/>
          <p:nvPr/>
        </p:nvSpPr>
        <p:spPr>
          <a:xfrm>
            <a:off x="381000" y="1189672"/>
            <a:ext cx="11506200" cy="1615827"/>
          </a:xfrm>
          <a:prstGeom prst="rect">
            <a:avLst/>
          </a:prstGeom>
          <a:noFill/>
        </p:spPr>
        <p:txBody>
          <a:bodyPr wrap="square">
            <a:spAutoFit/>
          </a:bodyPr>
          <a:lstStyle/>
          <a:p>
            <a:pPr latinLnBrk="0"/>
            <a:r>
              <a:rPr lang="en-US" sz="3300" dirty="0">
                <a:solidFill>
                  <a:srgbClr val="000000"/>
                </a:solidFill>
                <a:latin typeface="Times New Roman" panose="02020603050405020304" pitchFamily="18" charset="0"/>
                <a:cs typeface="Times New Roman" panose="02020603050405020304" pitchFamily="18" charset="0"/>
              </a:rPr>
              <a:t>- </a:t>
            </a:r>
            <a:r>
              <a:rPr lang="vi-VN" sz="3300" b="1" i="1" dirty="0">
                <a:solidFill>
                  <a:srgbClr val="000000"/>
                </a:solidFill>
                <a:latin typeface="Times New Roman" panose="02020603050405020304" pitchFamily="18" charset="0"/>
                <a:cs typeface="Times New Roman" panose="02020603050405020304" pitchFamily="18" charset="0"/>
              </a:rPr>
              <a:t>Khoa học tự nhiên </a:t>
            </a:r>
            <a:r>
              <a:rPr lang="vi-VN" sz="3300" dirty="0">
                <a:solidFill>
                  <a:srgbClr val="000000"/>
                </a:solidFill>
                <a:latin typeface="Times New Roman" panose="02020603050405020304" pitchFamily="18" charset="0"/>
                <a:cs typeface="Times New Roman" panose="02020603050405020304" pitchFamily="18" charset="0"/>
              </a:rPr>
              <a:t>nghiên cứu các sự vật, hiện tượng của thế giới tự nhiên và ảnh hưởng của thế giới tự nhiên đến cuộc sống của con người.</a:t>
            </a:r>
          </a:p>
        </p:txBody>
      </p:sp>
      <p:sp>
        <p:nvSpPr>
          <p:cNvPr id="3" name="TextBox 2">
            <a:extLst>
              <a:ext uri="{FF2B5EF4-FFF2-40B4-BE49-F238E27FC236}">
                <a16:creationId xmlns:a16="http://schemas.microsoft.com/office/drawing/2014/main" id="{B1AD5CFD-42D5-F3B4-8441-91DCE0E9CFBE}"/>
              </a:ext>
            </a:extLst>
          </p:cNvPr>
          <p:cNvSpPr txBox="1"/>
          <p:nvPr/>
        </p:nvSpPr>
        <p:spPr>
          <a:xfrm>
            <a:off x="381000" y="2832287"/>
            <a:ext cx="11506200" cy="2779351"/>
          </a:xfrm>
          <a:prstGeom prst="rect">
            <a:avLst/>
          </a:prstGeom>
          <a:noFill/>
        </p:spPr>
        <p:txBody>
          <a:bodyPr wrap="square">
            <a:spAutoFit/>
          </a:bodyPr>
          <a:lstStyle/>
          <a:p>
            <a:pPr latinLnBrk="0">
              <a:lnSpc>
                <a:spcPct val="150000"/>
              </a:lnSpc>
            </a:pPr>
            <a:r>
              <a:rPr lang="en-US" dirty="0">
                <a:solidFill>
                  <a:srgbClr val="000000"/>
                </a:solidFill>
                <a:latin typeface="Times New Roman" panose="02020603050405020304" pitchFamily="18" charset="0"/>
                <a:cs typeface="Times New Roman" panose="02020603050405020304" pitchFamily="18" charset="0"/>
              </a:rPr>
              <a:t>-</a:t>
            </a:r>
            <a:r>
              <a:rPr lang="vi-VN" dirty="0">
                <a:solidFill>
                  <a:srgbClr val="000000"/>
                </a:solidFill>
                <a:latin typeface="Times New Roman" panose="02020603050405020304" pitchFamily="18" charset="0"/>
                <a:cs typeface="Times New Roman" panose="02020603050405020304" pitchFamily="18" charset="0"/>
              </a:rPr>
              <a:t> </a:t>
            </a:r>
            <a:r>
              <a:rPr lang="vi-VN" sz="3000" dirty="0">
                <a:solidFill>
                  <a:srgbClr val="000000"/>
                </a:solidFill>
                <a:latin typeface="Times New Roman" panose="02020603050405020304" pitchFamily="18" charset="0"/>
                <a:cs typeface="Times New Roman" panose="02020603050405020304" pitchFamily="18" charset="0"/>
              </a:rPr>
              <a:t>Những người chuyên nghiên cứu khoa học tự nhiên là các </a:t>
            </a:r>
            <a:r>
              <a:rPr lang="vi-VN" sz="3000" b="1" dirty="0">
                <a:solidFill>
                  <a:srgbClr val="000000"/>
                </a:solidFill>
                <a:latin typeface="Times New Roman" panose="02020603050405020304" pitchFamily="18" charset="0"/>
                <a:cs typeface="Times New Roman" panose="02020603050405020304" pitchFamily="18" charset="0"/>
              </a:rPr>
              <a:t>nhà khoa học </a:t>
            </a:r>
            <a:r>
              <a:rPr lang="vi-VN" sz="3000" dirty="0">
                <a:solidFill>
                  <a:srgbClr val="000000"/>
                </a:solidFill>
                <a:latin typeface="Times New Roman" panose="02020603050405020304" pitchFamily="18" charset="0"/>
                <a:cs typeface="Times New Roman" panose="02020603050405020304" pitchFamily="18" charset="0"/>
              </a:rPr>
              <a:t>trong lĩnh vực khoa học tự nhiên.</a:t>
            </a:r>
          </a:p>
          <a:p>
            <a:pPr latinLnBrk="0">
              <a:lnSpc>
                <a:spcPct val="150000"/>
              </a:lnSpc>
            </a:pPr>
            <a:r>
              <a:rPr lang="vi-VN" sz="3000" dirty="0">
                <a:solidFill>
                  <a:srgbClr val="000000"/>
                </a:solidFill>
                <a:latin typeface="Times New Roman" panose="02020603050405020304" pitchFamily="18" charset="0"/>
                <a:cs typeface="Times New Roman" panose="02020603050405020304" pitchFamily="18" charset="0"/>
              </a:rPr>
              <a:t>- </a:t>
            </a:r>
            <a:r>
              <a:rPr lang="vi-VN" sz="3000" b="1" dirty="0">
                <a:solidFill>
                  <a:srgbClr val="000000"/>
                </a:solidFill>
                <a:latin typeface="Times New Roman" panose="02020603050405020304" pitchFamily="18" charset="0"/>
                <a:cs typeface="Times New Roman" panose="02020603050405020304" pitchFamily="18" charset="0"/>
              </a:rPr>
              <a:t>Phương pháp nghiên cứu </a:t>
            </a:r>
            <a:r>
              <a:rPr lang="vi-VN" sz="3000" dirty="0">
                <a:solidFill>
                  <a:srgbClr val="000000"/>
                </a:solidFill>
                <a:latin typeface="Times New Roman" panose="02020603050405020304" pitchFamily="18" charset="0"/>
                <a:cs typeface="Times New Roman" panose="02020603050405020304" pitchFamily="18" charset="0"/>
              </a:rPr>
              <a:t>chúng là </a:t>
            </a:r>
            <a:r>
              <a:rPr lang="vi-VN" sz="3000" b="1" dirty="0">
                <a:solidFill>
                  <a:srgbClr val="000000"/>
                </a:solidFill>
                <a:latin typeface="Times New Roman" panose="02020603050405020304" pitchFamily="18" charset="0"/>
                <a:cs typeface="Times New Roman" panose="02020603050405020304" pitchFamily="18" charset="0"/>
              </a:rPr>
              <a:t>tìm hiểu </a:t>
            </a:r>
            <a:r>
              <a:rPr lang="vi-VN" sz="3000" dirty="0">
                <a:solidFill>
                  <a:srgbClr val="000000"/>
                </a:solidFill>
                <a:latin typeface="Times New Roman" panose="02020603050405020304" pitchFamily="18" charset="0"/>
                <a:cs typeface="Times New Roman" panose="02020603050405020304" pitchFamily="18" charset="0"/>
              </a:rPr>
              <a:t>để khám phá những điều mà con người chưa biết về thế giới tự nhiên, hình thành tri thức khoa học.</a:t>
            </a:r>
          </a:p>
        </p:txBody>
      </p:sp>
    </p:spTree>
    <p:extLst>
      <p:ext uri="{BB962C8B-B14F-4D97-AF65-F5344CB8AC3E}">
        <p14:creationId xmlns:p14="http://schemas.microsoft.com/office/powerpoint/2010/main" val="20001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A3E86-37E9-1881-40F0-EAC0E3E5E252}"/>
              </a:ext>
            </a:extLst>
          </p:cNvPr>
          <p:cNvPicPr>
            <a:picLocks noChangeAspect="1"/>
          </p:cNvPicPr>
          <p:nvPr/>
        </p:nvPicPr>
        <p:blipFill rotWithShape="1">
          <a:blip r:embed="rId2">
            <a:extLst>
              <a:ext uri="{28A0092B-C50C-407E-A947-70E740481C1C}">
                <a14:useLocalDpi xmlns:a14="http://schemas.microsoft.com/office/drawing/2010/main" val="0"/>
              </a:ext>
            </a:extLst>
          </a:blip>
          <a:srcRect l="3726" t="3771" b="84917"/>
          <a:stretch/>
        </p:blipFill>
        <p:spPr>
          <a:xfrm>
            <a:off x="762000" y="228600"/>
            <a:ext cx="10210800" cy="990600"/>
          </a:xfrm>
          <a:prstGeom prst="rect">
            <a:avLst/>
          </a:prstGeom>
        </p:spPr>
      </p:pic>
      <p:pic>
        <p:nvPicPr>
          <p:cNvPr id="5" name="Picture 4">
            <a:extLst>
              <a:ext uri="{FF2B5EF4-FFF2-40B4-BE49-F238E27FC236}">
                <a16:creationId xmlns:a16="http://schemas.microsoft.com/office/drawing/2014/main" id="{246239A0-FEC1-07EA-4C59-1FAE269D3B33}"/>
              </a:ext>
            </a:extLst>
          </p:cNvPr>
          <p:cNvPicPr>
            <a:picLocks noChangeAspect="1"/>
          </p:cNvPicPr>
          <p:nvPr/>
        </p:nvPicPr>
        <p:blipFill rotWithShape="1">
          <a:blip r:embed="rId2">
            <a:extLst>
              <a:ext uri="{28A0092B-C50C-407E-A947-70E740481C1C}">
                <a14:useLocalDpi xmlns:a14="http://schemas.microsoft.com/office/drawing/2010/main" val="0"/>
              </a:ext>
            </a:extLst>
          </a:blip>
          <a:srcRect l="4913" t="14178" r="3725"/>
          <a:stretch/>
        </p:blipFill>
        <p:spPr>
          <a:xfrm>
            <a:off x="1143000" y="1219200"/>
            <a:ext cx="9464511" cy="5257800"/>
          </a:xfrm>
          <a:prstGeom prst="rect">
            <a:avLst/>
          </a:prstGeom>
        </p:spPr>
      </p:pic>
      <p:sp>
        <p:nvSpPr>
          <p:cNvPr id="7" name="Oval 6">
            <a:extLst>
              <a:ext uri="{FF2B5EF4-FFF2-40B4-BE49-F238E27FC236}">
                <a16:creationId xmlns:a16="http://schemas.microsoft.com/office/drawing/2014/main" id="{4F9F494E-9C4B-87E9-5818-256C2EE0AF2B}"/>
              </a:ext>
            </a:extLst>
          </p:cNvPr>
          <p:cNvSpPr/>
          <p:nvPr/>
        </p:nvSpPr>
        <p:spPr>
          <a:xfrm>
            <a:off x="1106010" y="3016241"/>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28B57FF-EFA2-B350-975A-E6F0D0BA3567}"/>
              </a:ext>
            </a:extLst>
          </p:cNvPr>
          <p:cNvSpPr/>
          <p:nvPr/>
        </p:nvSpPr>
        <p:spPr>
          <a:xfrm>
            <a:off x="4700164" y="3016241"/>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Oval 9">
            <a:extLst>
              <a:ext uri="{FF2B5EF4-FFF2-40B4-BE49-F238E27FC236}">
                <a16:creationId xmlns:a16="http://schemas.microsoft.com/office/drawing/2014/main" id="{39728606-D7FC-5937-D1D6-6D82308CE756}"/>
              </a:ext>
            </a:extLst>
          </p:cNvPr>
          <p:cNvSpPr/>
          <p:nvPr/>
        </p:nvSpPr>
        <p:spPr>
          <a:xfrm>
            <a:off x="7315200" y="3031830"/>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Oval 10">
            <a:extLst>
              <a:ext uri="{FF2B5EF4-FFF2-40B4-BE49-F238E27FC236}">
                <a16:creationId xmlns:a16="http://schemas.microsoft.com/office/drawing/2014/main" id="{D4B9FD39-E49D-7994-B7E2-5AE93B94AC64}"/>
              </a:ext>
            </a:extLst>
          </p:cNvPr>
          <p:cNvSpPr/>
          <p:nvPr/>
        </p:nvSpPr>
        <p:spPr>
          <a:xfrm>
            <a:off x="7391400" y="5486400"/>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1" t="9606" r="4728" b="8031"/>
          <a:stretch/>
        </p:blipFill>
        <p:spPr bwMode="auto">
          <a:xfrm>
            <a:off x="1943100" y="0"/>
            <a:ext cx="8305800" cy="1592492"/>
          </a:xfrm>
          <a:prstGeom prst="rect">
            <a:avLst/>
          </a:prstGeom>
          <a:noFill/>
          <a:ln w="9525">
            <a:noFill/>
            <a:miter lim="800000"/>
            <a:headEnd/>
            <a:tailEnd/>
          </a:ln>
          <a:effec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7" t="711" r="6275" b="-711"/>
          <a:stretch/>
        </p:blipFill>
        <p:spPr bwMode="auto">
          <a:xfrm>
            <a:off x="914400" y="1"/>
            <a:ext cx="9982200" cy="3739229"/>
          </a:xfrm>
          <a:prstGeom prst="rect">
            <a:avLst/>
          </a:prstGeom>
          <a:noFill/>
          <a:ln w="9525">
            <a:noFill/>
            <a:miter lim="800000"/>
            <a:headEnd/>
            <a:tailEnd/>
          </a:ln>
          <a:effectLst/>
        </p:spPr>
      </p:pic>
      <p:sp>
        <p:nvSpPr>
          <p:cNvPr id="9" name="Subtitle 2"/>
          <p:cNvSpPr txBox="1">
            <a:spLocks/>
          </p:cNvSpPr>
          <p:nvPr/>
        </p:nvSpPr>
        <p:spPr>
          <a:xfrm>
            <a:off x="900344" y="1524000"/>
            <a:ext cx="10210799" cy="5021492"/>
          </a:xfrm>
          <a:prstGeom prst="rect">
            <a:avLst/>
          </a:prstGeom>
        </p:spPr>
        <p:txBody>
          <a:bodyPr tIns="0">
            <a:noAutofit/>
          </a:bodyPr>
          <a:lstStyle/>
          <a:p>
            <a:pPr>
              <a:lnSpc>
                <a:spcPct val="150000"/>
              </a:lnSpc>
            </a:pP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Chế</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tạo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máy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móc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Nghiên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cứu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vacxin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Khám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vũ</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trụ</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tìm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nguyên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tố</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mới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Tìm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hiểu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về</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biến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chủng</a:t>
            </a:r>
            <a:r>
              <a:rPr lang="en-US" sz="2500" dirty="0">
                <a:latin typeface="Times New Roman" pitchFamily="18" charset="0"/>
                <a:cs typeface="Times New Roman" pitchFamily="18" charset="0"/>
              </a:rPr>
              <a:t> covid, </a:t>
            </a:r>
            <a:r>
              <a:rPr lang="vi-VN" sz="2500" dirty="0">
                <a:latin typeface="Times New Roman" panose="02020603050405020304" pitchFamily="18" charset="0"/>
                <a:cs typeface="Times New Roman" panose="02020603050405020304" pitchFamily="18" charset="0"/>
              </a:rPr>
              <a:t>Khám phá các thành phần trong lớp vỏ trái đất</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Nghiên cứu sự sống trên các hành tinh khác</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Nghiên cứu sự biến đổi chất trong tự nhiên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Hoạt động tìm ra giải pháp cải thiện tình trạng bạo lực học đường</a:t>
            </a:r>
            <a:r>
              <a:rPr lang="en-US" sz="2500" dirty="0">
                <a:latin typeface="Times New Roman" panose="02020603050405020304" pitchFamily="18" charset="0"/>
                <a:cs typeface="Times New Roman" panose="02020603050405020304" pitchFamily="18" charset="0"/>
              </a:rPr>
              <a:t> …</a:t>
            </a:r>
          </a:p>
          <a:p>
            <a:pPr marL="27432">
              <a:lnSpc>
                <a:spcPct val="150000"/>
              </a:lnSpc>
              <a:spcBef>
                <a:spcPts val="600"/>
              </a:spcBef>
              <a:buClr>
                <a:schemeClr val="accent1"/>
              </a:buClr>
              <a:buSzPct val="80000"/>
              <a:defRPr/>
            </a:pPr>
            <a:r>
              <a:rPr lang="en-US" sz="2500" dirty="0">
                <a:latin typeface="Times New Roman" panose="02020603050405020304" pitchFamily="18" charset="0"/>
                <a:cs typeface="Times New Roman" panose="02020603050405020304" pitchFamily="18" charset="0"/>
              </a:rPr>
              <a:t>- </a:t>
            </a:r>
            <a:r>
              <a:rPr lang="en-US" sz="2500" dirty="0" err="1">
                <a:latin typeface="Times New Roman" pitchFamily="18" charset="0"/>
                <a:cs typeface="Times New Roman" pitchFamily="18" charset="0"/>
              </a:rPr>
              <a:t>Chơi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đá</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bóng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đánh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đàn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xe</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đạp</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uống</a:t>
            </a:r>
            <a:r>
              <a:rPr lang="en-US" sz="2500" dirty="0">
                <a:latin typeface="Times New Roman" pitchFamily="18" charset="0"/>
                <a:cs typeface="Times New Roman" pitchFamily="18" charset="0"/>
              </a:rPr>
              <a:t>, ca </a:t>
            </a:r>
            <a:r>
              <a:rPr lang="en-US" sz="2500" dirty="0" err="1">
                <a:latin typeface="Times New Roman" pitchFamily="18" charset="0"/>
                <a:cs typeface="Times New Roman" pitchFamily="18" charset="0"/>
              </a:rPr>
              <a:t>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nhảy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múa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trồng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cây</a:t>
            </a:r>
            <a:r>
              <a:rPr lang="en-US" sz="2500"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Effect transition="in" filter="blinds(horizontal)">
                                      <p:cBhvr>
                                        <p:cTn id="25" dur="500"/>
                                        <p:tgtEl>
                                          <p:spTgt spid="307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500"/>
                                        <p:tgtEl>
                                          <p:spTgt spid="3075"/>
                                        </p:tgtEl>
                                      </p:cBhvr>
                                    </p:animEffect>
                                    <p:set>
                                      <p:cBhvr>
                                        <p:cTn id="30" dur="1" fill="hold">
                                          <p:stCondLst>
                                            <p:cond delay="4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D5DC987-287A-DEB9-E0C8-7767099CC5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r="5141" b="4646"/>
          <a:stretch/>
        </p:blipFill>
        <p:spPr bwMode="auto">
          <a:xfrm>
            <a:off x="1104900" y="76200"/>
            <a:ext cx="9982200" cy="3962400"/>
          </a:xfrm>
          <a:prstGeom prst="rect">
            <a:avLst/>
          </a:prstGeom>
          <a:noFill/>
          <a:ln w="9525">
            <a:noFill/>
            <a:miter lim="800000"/>
            <a:headEnd/>
            <a:tailEnd/>
          </a:ln>
          <a:effectLst/>
        </p:spPr>
      </p:pic>
      <p:sp>
        <p:nvSpPr>
          <p:cNvPr id="2" name="Oval 1">
            <a:hlinkClick r:id="rId3" action="ppaction://hlinksldjump"/>
            <a:extLst>
              <a:ext uri="{FF2B5EF4-FFF2-40B4-BE49-F238E27FC236}">
                <a16:creationId xmlns:a16="http://schemas.microsoft.com/office/drawing/2014/main" id="{F4F4B922-A9A6-DF95-FBA9-634AB30EE0DB}"/>
              </a:ext>
            </a:extLst>
          </p:cNvPr>
          <p:cNvSpPr/>
          <p:nvPr/>
        </p:nvSpPr>
        <p:spPr>
          <a:xfrm>
            <a:off x="5410200" y="5943600"/>
            <a:ext cx="990600" cy="457200"/>
          </a:xfrm>
          <a:prstGeom prst="ellipse">
            <a:avLst/>
          </a:prstGeom>
          <a:solidFill>
            <a:schemeClr val="bg1"/>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876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1721</TotalTime>
  <Words>1543</Words>
  <Application>Microsoft Office PowerPoint</Application>
  <PresentationFormat>Widescreen</PresentationFormat>
  <Paragraphs>130</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PowerPoint Presentation</vt:lpstr>
      <vt:lpstr>PowerPoint Presentation</vt:lpstr>
      <vt:lpstr>CHỦ ĐỀ 1: GIỚI THIỆU VỀ KHOA HỌC TỰ NHIÊN,  DỤNG CỤ ĐO VÀ AN TOÀN THỰC HÀNH BÀI 1: GIỚI THIỆU VỀ KHOA HỌC TỰ NHIÊN ( 4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1: GIỚI THIỆU VỀ KHOA HỌC TỰ NHIÊN VÀ CÁC PHÉP ĐO CHỦ ĐỀ 1: GIỚI THIỆU VỀ KHOA HỌC TỰ NHIHÊN,  DỤNG CỤ ĐO VÀ AN TOÀN THỰC HÀNH BÀI 1: GIỚI THIỆU VỀ KHOA HỌC TỰ NHIÊN </dc:title>
  <dc:creator>User</dc:creator>
  <cp:lastModifiedBy>huong tran</cp:lastModifiedBy>
  <cp:revision>93</cp:revision>
  <dcterms:created xsi:type="dcterms:W3CDTF">2021-09-11T23:02:42Z</dcterms:created>
  <dcterms:modified xsi:type="dcterms:W3CDTF">2024-09-05T08:27:20Z</dcterms:modified>
</cp:coreProperties>
</file>