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79" r:id="rId3"/>
    <p:sldId id="281" r:id="rId4"/>
    <p:sldId id="315" r:id="rId5"/>
    <p:sldId id="316" r:id="rId6"/>
    <p:sldId id="317" r:id="rId7"/>
    <p:sldId id="333" r:id="rId8"/>
    <p:sldId id="283" r:id="rId9"/>
    <p:sldId id="335" r:id="rId10"/>
    <p:sldId id="336" r:id="rId11"/>
    <p:sldId id="337" r:id="rId12"/>
    <p:sldId id="340" r:id="rId13"/>
    <p:sldId id="341" r:id="rId14"/>
    <p:sldId id="343" r:id="rId15"/>
    <p:sldId id="314" r:id="rId16"/>
    <p:sldId id="33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801"/>
    <a:srgbClr val="CBEAF0"/>
    <a:srgbClr val="48C0B6"/>
    <a:srgbClr val="00B2A5"/>
    <a:srgbClr val="00A9A5"/>
    <a:srgbClr val="0FB7BD"/>
    <a:srgbClr val="FBB040"/>
    <a:srgbClr val="F7941E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3089"/>
  </p:normalViewPr>
  <p:slideViewPr>
    <p:cSldViewPr snapToGrid="0" showGuides="1">
      <p:cViewPr varScale="1">
        <p:scale>
          <a:sx n="71" d="100"/>
          <a:sy n="71" d="100"/>
        </p:scale>
        <p:origin x="72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VOCABULARY</a:t>
          </a:r>
          <a:endParaRPr lang="en-US" sz="4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PRONUNCIATION</a:t>
          </a:r>
          <a:endParaRPr lang="en-US" sz="4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VOCABULARY</a:t>
          </a:r>
          <a:endParaRPr lang="en-US" sz="4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PRONUNCIATION</a:t>
          </a:r>
          <a:endParaRPr lang="en-US" sz="4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530617"/>
          <a:ext cx="6264101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28776"/>
          <a:ext cx="4384870" cy="1003680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VOCABULARY</a:t>
          </a:r>
          <a:endParaRPr lang="en-US" sz="4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2201" y="77772"/>
        <a:ext cx="4286878" cy="905688"/>
      </dsp:txXfrm>
    </dsp:sp>
    <dsp:sp modelId="{0943D2D3-D540-4B67-9430-6AB54FD11AEA}">
      <dsp:nvSpPr>
        <dsp:cNvPr id="0" name=""/>
        <dsp:cNvSpPr/>
      </dsp:nvSpPr>
      <dsp:spPr>
        <a:xfrm>
          <a:off x="0" y="2072857"/>
          <a:ext cx="6264101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571017"/>
          <a:ext cx="4384870" cy="100368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PRONUNCIATION</a:t>
          </a:r>
          <a:endParaRPr lang="en-US" sz="4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2201" y="1620013"/>
        <a:ext cx="4286878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VOCABULARY</a:t>
          </a:r>
          <a:endParaRPr lang="en-US" sz="4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PRONUNCIATION</a:t>
          </a:r>
          <a:endParaRPr lang="en-US" sz="4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6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52776" y="1324153"/>
            <a:ext cx="5020836" cy="635340"/>
          </a:xfrm>
          <a:prstGeom prst="roundRect">
            <a:avLst>
              <a:gd name="adj" fmla="val 4266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7" y="957846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05547" y="1411365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2: A CLOSER LOOK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5554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A VISIT TO A SCHOOL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831010413"/>
              </p:ext>
            </p:extLst>
          </p:nvPr>
        </p:nvGraphicFramePr>
        <p:xfrm>
          <a:off x="2729176" y="2046705"/>
          <a:ext cx="6264101" cy="2958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F991E47-4AB2-C812-B764-5F0CECECCC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775" y="547766"/>
            <a:ext cx="3111794" cy="23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7272" y="973226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phrases in         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06313" y="93228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9098" y="8296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098" y="262148"/>
            <a:ext cx="413269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30320" y="88216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3105" y="7795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6313" y="1702709"/>
            <a:ext cx="11211098" cy="464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sz="2800" b="1" dirty="0">
                <a:solidFill>
                  <a:srgbClr val="F265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Lower Secondary School is for _____________ in the city.</a:t>
            </a:r>
            <a:b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265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____________ usually covers the first three units.</a:t>
            </a:r>
            <a:b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265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Students in my school take part in many _______________ during the school year.</a:t>
            </a:r>
            <a:b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265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school has a lot of modern _____________.</a:t>
            </a:r>
          </a:p>
          <a:p>
            <a:pPr>
              <a:lnSpc>
                <a:spcPts val="4500"/>
              </a:lnSpc>
            </a:pPr>
            <a:r>
              <a:rPr lang="en-US" sz="2800" b="1" dirty="0">
                <a:solidFill>
                  <a:srgbClr val="F265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order to study in Quoc Hoc – Hue you have to pass an __________________.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32926" y="1777890"/>
            <a:ext cx="2418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gifted students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1955" y="2905780"/>
            <a:ext cx="2236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mid-term test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2926" y="3494075"/>
            <a:ext cx="2814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outdoor activities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1517" y="4653831"/>
            <a:ext cx="2463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school facilities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9098" y="5692195"/>
            <a:ext cx="3412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extrance examination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4230" y="909431"/>
            <a:ext cx="1015616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Answer the questions about your school.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3271" y="86849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056" y="76585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843" y="1708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476056" y="1345641"/>
            <a:ext cx="7151866" cy="5175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4000"/>
              </a:lnSpc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is the most gifted student in your school?</a:t>
            </a:r>
          </a:p>
          <a:p>
            <a:pPr marL="457200" indent="-457200" algn="just">
              <a:lnSpc>
                <a:spcPts val="4000"/>
              </a:lnSpc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does the first-term test take place?</a:t>
            </a:r>
          </a:p>
          <a:p>
            <a:pPr marL="457200" indent="-457200" algn="just">
              <a:lnSpc>
                <a:spcPts val="4000"/>
              </a:lnSpc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you have to take an entrance examination to study at your school?</a:t>
            </a:r>
          </a:p>
          <a:p>
            <a:pPr marL="457200" indent="-457200" algn="just">
              <a:lnSpc>
                <a:spcPts val="4000"/>
              </a:lnSpc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kind of facilities does your school have?</a:t>
            </a:r>
          </a:p>
          <a:p>
            <a:pPr marL="457200" indent="-457200" algn="just">
              <a:lnSpc>
                <a:spcPts val="4000"/>
              </a:lnSpc>
              <a:buAutoNum type="arabicPeriod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types of outdoor activities do you like to take part in?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23AA42-5C45-1445-A8C6-81069C407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922" y="2361737"/>
            <a:ext cx="4273067" cy="31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50597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497" y="1021607"/>
            <a:ext cx="10890258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What letters can we use to make the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dʒ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sound?</a:t>
            </a:r>
            <a:r>
              <a:rPr lang="en-US" sz="3200" b="1" dirty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D47C0B-5867-1D47-B808-EC2DD213D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078258"/>
              </p:ext>
            </p:extLst>
          </p:nvPr>
        </p:nvGraphicFramePr>
        <p:xfrm>
          <a:off x="1207247" y="2098825"/>
          <a:ext cx="81280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2421182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4520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tʃ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dʒ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69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erry</a:t>
                      </a: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eaper</a:t>
                      </a: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ildren</a:t>
                      </a:r>
                    </a:p>
                    <a:p>
                      <a:pPr algn="ctr"/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</a:p>
                    <a:p>
                      <a:pPr algn="ctr"/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ym</a:t>
                      </a: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uice</a:t>
                      </a:r>
                    </a:p>
                    <a:p>
                      <a:pPr algn="ctr"/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  <a:p>
                      <a:pPr algn="ctr"/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ect</a:t>
                      </a:r>
                    </a:p>
                    <a:p>
                      <a:pPr algn="ctr"/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677184"/>
                  </a:ext>
                </a:extLst>
              </a:tr>
            </a:tbl>
          </a:graphicData>
        </a:graphic>
      </p:graphicFrame>
      <p:pic>
        <p:nvPicPr>
          <p:cNvPr id="2" name="0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5247" y="219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3800" y="880533"/>
            <a:ext cx="1089025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chant. Pay attention to the sounds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dʒ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4281" y="86811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067" y="7243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7600" y="1834640"/>
            <a:ext cx="82018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Orange juice, orange juice,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Who likes orange juice?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Children do, children do.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Children like orange juice.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	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	Chicken chop, chicken chop,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	Who likes chicken chop?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	John does, John does.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	John likes chicken chop.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2668" y="2008806"/>
            <a:ext cx="3147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and /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dʒ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D7A8F-88D5-9A43-91E9-96ABD7DD4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92706"/>
            <a:ext cx="2387600" cy="176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02820E-F8CF-A840-A4B5-2797B287B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194" y="5074997"/>
            <a:ext cx="2482489" cy="1783003"/>
          </a:xfrm>
          <a:prstGeom prst="rect">
            <a:avLst/>
          </a:prstGeom>
        </p:spPr>
      </p:pic>
      <p:pic>
        <p:nvPicPr>
          <p:cNvPr id="2" name="0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0533" y="2714860"/>
            <a:ext cx="1017494" cy="10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71" y="2250238"/>
            <a:ext cx="5114477" cy="31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97110" y="3123842"/>
            <a:ext cx="55190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/>
              <a:t>To test students' quick reaction to the targeted sounds.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2589" y="1780408"/>
            <a:ext cx="518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Game: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and down</a:t>
            </a:r>
          </a:p>
        </p:txBody>
      </p: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93987335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999418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some more words with the sounds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tʃ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dʒ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9764" y="180791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4625" y="2986830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playground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24222" y="2899872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room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8059" y="5888132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library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F0FCC6-D81C-4847-AE23-55C6C0C1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057" y="827122"/>
            <a:ext cx="3624132" cy="2038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B0AD35-ED69-1B4C-B4EC-A4E1164D6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070" y="744835"/>
            <a:ext cx="3727301" cy="2017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4A5F2-B778-224E-AEAD-3EFA71A1D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96" y="3716244"/>
            <a:ext cx="3465923" cy="2033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2555A-A2B7-C784-7B39-B9C6B65AD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059" y="916699"/>
            <a:ext cx="3237749" cy="23611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F6D464-B442-C6A0-87AB-B3698308C530}"/>
              </a:ext>
            </a:extLst>
          </p:cNvPr>
          <p:cNvSpPr/>
          <p:nvPr/>
        </p:nvSpPr>
        <p:spPr>
          <a:xfrm>
            <a:off x="3142425" y="154319"/>
            <a:ext cx="5459396" cy="699274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 the secret</a:t>
            </a:r>
            <a:endParaRPr lang="en-GB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5AAF39-E303-3FCA-FDF8-97041EE60C15}"/>
              </a:ext>
            </a:extLst>
          </p:cNvPr>
          <p:cNvSpPr txBox="1"/>
          <p:nvPr/>
        </p:nvSpPr>
        <p:spPr>
          <a:xfrm>
            <a:off x="4367113" y="5851689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4FC2B-5E68-1723-1CC7-8EFB266DE2E1}"/>
              </a:ext>
            </a:extLst>
          </p:cNvPr>
          <p:cNvSpPr txBox="1"/>
          <p:nvPr/>
        </p:nvSpPr>
        <p:spPr>
          <a:xfrm>
            <a:off x="8749507" y="5907718"/>
            <a:ext cx="29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lab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D7BC66-417A-6EE5-1EAF-A7788F7B4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238" y="3641043"/>
            <a:ext cx="4318747" cy="2109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3AD6D2-6A54-5B6F-314C-704BF28EB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9901" y="3434909"/>
            <a:ext cx="3979504" cy="231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100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</a:t>
            </a:r>
            <a:r>
              <a:rPr lang="vi-V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 bị/ cơ sở vật chất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1957" y="3252092"/>
            <a:ext cx="2143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fəˈsɪl.ə.ti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2ABB5-50D1-9746-AC52-23C4C8E5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105" y="1876915"/>
            <a:ext cx="6338895" cy="29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873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entrance exam</a:t>
            </a:r>
            <a:r>
              <a:rPr lang="vi-V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0622" y="4065625"/>
            <a:ext cx="4656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kỳ thi đầu vào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9651" y="3252092"/>
            <a:ext cx="3527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/ˈ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en.trəns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ɪɡˌzæm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996E0-B1C9-B549-9985-237B96CBD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648" y="1625747"/>
            <a:ext cx="5864352" cy="37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midterm</a:t>
            </a:r>
            <a:r>
              <a:rPr lang="vi-V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giữa học kỳ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53409" y="3252092"/>
            <a:ext cx="2300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/ˈ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mɪd.tɜːm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5923" y="63431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85E6B-8687-B04A-AA24-CA2F68826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088" y="2026790"/>
            <a:ext cx="5518912" cy="31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939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outdoor</a:t>
            </a:r>
            <a:r>
              <a:rPr lang="vi-V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adj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ngoài trời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0999" y="3252092"/>
            <a:ext cx="2105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/ˈ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aʊtˌdɔːr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1E3D1-B556-514C-A02E-88B283019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023" y="2026790"/>
            <a:ext cx="5428977" cy="305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1056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gifted</a:t>
            </a:r>
            <a:r>
              <a:rPr lang="vi-V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adj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 khiếu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00077" y="3252092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/ˈ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ɡɪf.tɪd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98AED7-AA57-544A-B489-1602DEEBE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256" y="1590116"/>
            <a:ext cx="5667355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860227-FD1B-ED48-9164-CA94A6A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65137"/>
              </p:ext>
            </p:extLst>
          </p:nvPr>
        </p:nvGraphicFramePr>
        <p:xfrm>
          <a:off x="980122" y="1412780"/>
          <a:ext cx="9797606" cy="3793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7078">
                  <a:extLst>
                    <a:ext uri="{9D8B030D-6E8A-4147-A177-3AD203B41FA5}">
                      <a16:colId xmlns:a16="http://schemas.microsoft.com/office/drawing/2014/main" val="1125760532"/>
                    </a:ext>
                  </a:extLst>
                </a:gridCol>
                <a:gridCol w="3121152">
                  <a:extLst>
                    <a:ext uri="{9D8B030D-6E8A-4147-A177-3AD203B41FA5}">
                      <a16:colId xmlns:a16="http://schemas.microsoft.com/office/drawing/2014/main" val="121726448"/>
                    </a:ext>
                  </a:extLst>
                </a:gridCol>
                <a:gridCol w="3389376">
                  <a:extLst>
                    <a:ext uri="{9D8B030D-6E8A-4147-A177-3AD203B41FA5}">
                      <a16:colId xmlns:a16="http://schemas.microsoft.com/office/drawing/2014/main" val="3554578945"/>
                    </a:ext>
                  </a:extLst>
                </a:gridCol>
              </a:tblGrid>
              <a:tr h="4847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Form</a:t>
                      </a:r>
                      <a:endParaRPr 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Pronunciation</a:t>
                      </a:r>
                      <a:endParaRPr 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Meaning</a:t>
                      </a:r>
                      <a:endParaRPr lang="en-US" sz="2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43099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 entrance exam (n)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/ˈ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en.trəns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ɪɡˌzæm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endParaRPr lang="en-US" sz="2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kỳ thi đầu vào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7390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 facility (n)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fəˈsɪl.ə.ti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endParaRPr lang="en-US" sz="2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thiết</a:t>
                      </a: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bị</a:t>
                      </a:r>
                      <a:r>
                        <a:rPr lang="vi-VN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 tiện nghi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63157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 midterm (n)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/ˈ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mɪd.tɜːm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endParaRPr lang="en-US" sz="2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giữa</a:t>
                      </a: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học</a:t>
                      </a: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kỳ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21773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 outdoor (adj)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/ˈ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aʊtˌdɔːr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endParaRPr lang="en-US" sz="2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ngoài</a:t>
                      </a: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trời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10045"/>
                  </a:ext>
                </a:extLst>
              </a:tr>
              <a:tr h="48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 gifted (adj)</a:t>
                      </a:r>
                      <a:endParaRPr lang="en-US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/ˈ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ɡɪf.tɪd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endParaRPr lang="en-US" sz="2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năng</a:t>
                      </a: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khiếu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935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806163"/>
            <a:ext cx="111839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in columns A and B to form phrases. Then say them aloud.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2978" y="70707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49" y="5417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8556102" y="1036995"/>
            <a:ext cx="2039389" cy="4144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d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b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a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5213BC-8FCC-FE42-B5BE-81BDCF76B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671568"/>
              </p:ext>
            </p:extLst>
          </p:nvPr>
        </p:nvGraphicFramePr>
        <p:xfrm>
          <a:off x="539852" y="1249667"/>
          <a:ext cx="6829136" cy="4220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568">
                  <a:extLst>
                    <a:ext uri="{9D8B030D-6E8A-4147-A177-3AD203B41FA5}">
                      <a16:colId xmlns:a16="http://schemas.microsoft.com/office/drawing/2014/main" val="4152932299"/>
                    </a:ext>
                  </a:extLst>
                </a:gridCol>
                <a:gridCol w="3414568">
                  <a:extLst>
                    <a:ext uri="{9D8B030D-6E8A-4147-A177-3AD203B41FA5}">
                      <a16:colId xmlns:a16="http://schemas.microsoft.com/office/drawing/2014/main" val="3033462854"/>
                    </a:ext>
                  </a:extLst>
                </a:gridCol>
              </a:tblGrid>
              <a:tr h="70342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816259"/>
                  </a:ext>
                </a:extLst>
              </a:tr>
              <a:tr h="703426"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entrance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students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286179"/>
                  </a:ext>
                </a:extLst>
              </a:tr>
              <a:tr h="703426"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school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activities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03572"/>
                  </a:ext>
                </a:extLst>
              </a:tr>
              <a:tr h="703426"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outdoor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facilities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056060"/>
                  </a:ext>
                </a:extLst>
              </a:tr>
              <a:tr h="703426"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midterm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examination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874976"/>
                  </a:ext>
                </a:extLst>
              </a:tr>
              <a:tr h="703426"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gifted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test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447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2646</TotalTime>
  <Words>487</Words>
  <Application>Microsoft Office PowerPoint</Application>
  <PresentationFormat>Widescreen</PresentationFormat>
  <Paragraphs>150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(Body)</vt:lpstr>
      <vt:lpstr>Calibri Light</vt:lpstr>
      <vt:lpstr>ChronicaPro-Bold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170</cp:revision>
  <dcterms:created xsi:type="dcterms:W3CDTF">2020-12-09T02:04:09Z</dcterms:created>
  <dcterms:modified xsi:type="dcterms:W3CDTF">2023-12-11T07:43:26Z</dcterms:modified>
</cp:coreProperties>
</file>