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75" r:id="rId2"/>
    <p:sldId id="261" r:id="rId3"/>
    <p:sldId id="262" r:id="rId4"/>
    <p:sldId id="263" r:id="rId5"/>
    <p:sldId id="264" r:id="rId6"/>
    <p:sldId id="265" r:id="rId7"/>
    <p:sldId id="266" r:id="rId8"/>
    <p:sldId id="267" r:id="rId9"/>
    <p:sldId id="268" r:id="rId10"/>
    <p:sldId id="269" r:id="rId11"/>
    <p:sldId id="270" r:id="rId12"/>
    <p:sldId id="277" r:id="rId13"/>
    <p:sldId id="271" r:id="rId14"/>
    <p:sldId id="272" r:id="rId15"/>
    <p:sldId id="276" r:id="rId16"/>
    <p:sldId id="273" r:id="rId17"/>
  </p:sldIdLst>
  <p:sldSz cx="12192000" cy="6858000"/>
  <p:notesSz cx="6858000" cy="9144000"/>
  <p:embeddedFontLst>
    <p:embeddedFont>
      <p:font typeface="Open Sans"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9BjTEpwNtHj5tYJw2PnCOegI2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6D8"/>
    <a:srgbClr val="FFE9CA"/>
    <a:srgbClr val="FFDAAE"/>
    <a:srgbClr val="21BAB8"/>
    <a:srgbClr val="158180"/>
    <a:srgbClr val="7DC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57CD1D-360B-433E-9236-EF76F88E0263}">
  <a:tblStyle styleId="{2B57CD1D-360B-433E-9236-EF76F88E02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4"/>
    <p:restoredTop sz="94650"/>
  </p:normalViewPr>
  <p:slideViewPr>
    <p:cSldViewPr snapToGrid="0">
      <p:cViewPr varScale="1">
        <p:scale>
          <a:sx n="72" d="100"/>
          <a:sy n="72" d="100"/>
        </p:scale>
        <p:origin x="90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3351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125e1123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125e11237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1125e11237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1125e1123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11125e1123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g11125e1123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1125e1123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11125e1123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g11125e1123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125e11237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125e11237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1125e11237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1ea7f8a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11ea7f8a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111ea7f8aa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1ea7f8aa0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11ea7f8aa0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111ea7f8aa0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1ea7f8aa0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11ea7f8aa0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g111ea7f8aa0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11ea7f8aa0_1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11ea7f8aa0_1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111ea7f8aa0_1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11ea7f8aa0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g111ea7f8aa0_1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111ea7f8aa0_1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1ea7f8aa0_1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11ea7f8aa0_1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111ea7f8aa0_1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a:spLocks noGrp="1"/>
          </p:cNvSpPr>
          <p:nvPr>
            <p:ph type="pic" idx="2"/>
          </p:nvPr>
        </p:nvSpPr>
        <p:spPr>
          <a:xfrm>
            <a:off x="5183188" y="987425"/>
            <a:ext cx="6172200" cy="4873625"/>
          </a:xfrm>
          <a:prstGeom prst="rect">
            <a:avLst/>
          </a:prstGeom>
          <a:noFill/>
          <a:ln>
            <a:noFill/>
          </a:ln>
        </p:spPr>
      </p:sp>
      <p:sp>
        <p:nvSpPr>
          <p:cNvPr id="68" name="Google Shape;68;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14" name="Folded Corner 13">
            <a:extLst>
              <a:ext uri="{FF2B5EF4-FFF2-40B4-BE49-F238E27FC236}">
                <a16:creationId xmlns:a16="http://schemas.microsoft.com/office/drawing/2014/main" id="{3F593AD8-5134-4943-9DD8-F691042E197D}"/>
              </a:ext>
            </a:extLst>
          </p:cNvPr>
          <p:cNvSpPr/>
          <p:nvPr/>
        </p:nvSpPr>
        <p:spPr>
          <a:xfrm>
            <a:off x="-1" y="1250790"/>
            <a:ext cx="12192000" cy="5607210"/>
          </a:xfrm>
          <a:prstGeom prst="foldedCorner">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3" name="Google Shape;95;p2">
            <a:extLst>
              <a:ext uri="{FF2B5EF4-FFF2-40B4-BE49-F238E27FC236}">
                <a16:creationId xmlns:a16="http://schemas.microsoft.com/office/drawing/2014/main" id="{CC210410-2D2F-574D-B83F-5D19ECA97F0E}"/>
              </a:ext>
            </a:extLst>
          </p:cNvPr>
          <p:cNvPicPr preferRelativeResize="0"/>
          <p:nvPr/>
        </p:nvPicPr>
        <p:blipFill rotWithShape="1">
          <a:blip r:embed="rId4">
            <a:alphaModFix/>
          </a:blip>
          <a:srcRect/>
          <a:stretch/>
        </p:blipFill>
        <p:spPr>
          <a:xfrm>
            <a:off x="2110672" y="172218"/>
            <a:ext cx="855823" cy="848808"/>
          </a:xfrm>
          <a:prstGeom prst="rect">
            <a:avLst/>
          </a:prstGeom>
          <a:noFill/>
          <a:ln>
            <a:noFill/>
          </a:ln>
        </p:spPr>
      </p:pic>
      <p:sp>
        <p:nvSpPr>
          <p:cNvPr id="44" name="Google Shape;96;p2">
            <a:extLst>
              <a:ext uri="{FF2B5EF4-FFF2-40B4-BE49-F238E27FC236}">
                <a16:creationId xmlns:a16="http://schemas.microsoft.com/office/drawing/2014/main" id="{13D1FEEE-72A8-9B40-860D-3101107533E2}"/>
              </a:ext>
            </a:extLst>
          </p:cNvPr>
          <p:cNvSpPr txBox="1"/>
          <p:nvPr/>
        </p:nvSpPr>
        <p:spPr>
          <a:xfrm>
            <a:off x="618950" y="237700"/>
            <a:ext cx="13446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effectLst>
                  <a:outerShdw blurRad="38100" dist="38100" dir="2700000" algn="tl">
                    <a:srgbClr val="000000">
                      <a:alpha val="43137"/>
                    </a:srgbClr>
                  </a:outerShdw>
                </a:effectLst>
                <a:latin typeface="Open Sans"/>
                <a:ea typeface="Open Sans"/>
                <a:cs typeface="Open Sans"/>
                <a:sym typeface="Open Sans"/>
              </a:rPr>
              <a:t>Unit</a:t>
            </a:r>
            <a:endParaRPr sz="1400" b="0" i="0" u="none" strike="noStrike" cap="none">
              <a:solidFill>
                <a:srgbClr val="FF0000"/>
              </a:solidFill>
              <a:effectLst>
                <a:outerShdw blurRad="38100" dist="38100" dir="2700000" algn="tl">
                  <a:srgbClr val="000000">
                    <a:alpha val="43137"/>
                  </a:srgbClr>
                </a:outerShdw>
              </a:effectLst>
              <a:sym typeface="Arial"/>
            </a:endParaRPr>
          </a:p>
        </p:txBody>
      </p:sp>
      <p:sp>
        <p:nvSpPr>
          <p:cNvPr id="45" name="Google Shape;97;p2">
            <a:extLst>
              <a:ext uri="{FF2B5EF4-FFF2-40B4-BE49-F238E27FC236}">
                <a16:creationId xmlns:a16="http://schemas.microsoft.com/office/drawing/2014/main" id="{5262F939-7EF0-7741-8AC9-782BF0C25A2F}"/>
              </a:ext>
            </a:extLst>
          </p:cNvPr>
          <p:cNvSpPr txBox="1"/>
          <p:nvPr/>
        </p:nvSpPr>
        <p:spPr>
          <a:xfrm>
            <a:off x="3092343" y="226701"/>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FF0000"/>
                </a:solidFill>
                <a:effectLst>
                  <a:outerShdw blurRad="38100" dist="38100" dir="2700000" algn="tl">
                    <a:srgbClr val="000000">
                      <a:alpha val="43137"/>
                    </a:srgbClr>
                  </a:outerShdw>
                </a:effectLst>
                <a:latin typeface="Open Sans"/>
                <a:ea typeface="Open Sans"/>
                <a:cs typeface="Open Sans"/>
                <a:sym typeface="Open Sans"/>
              </a:rPr>
              <a:t>FOOD AND DRINK</a:t>
            </a:r>
            <a:endParaRPr sz="4000" b="1" i="0" u="none" strike="noStrike" cap="none" dirty="0">
              <a:solidFill>
                <a:srgbClr val="FF0000"/>
              </a:solidFill>
              <a:effectLst>
                <a:outerShdw blurRad="38100" dist="38100" dir="2700000" algn="tl">
                  <a:srgbClr val="000000">
                    <a:alpha val="43137"/>
                  </a:srgbClr>
                </a:outerShdw>
              </a:effectLst>
              <a:latin typeface="Open Sans"/>
              <a:ea typeface="Open Sans"/>
              <a:cs typeface="Open Sans"/>
              <a:sym typeface="Open Sans"/>
            </a:endParaRPr>
          </a:p>
        </p:txBody>
      </p:sp>
      <p:sp>
        <p:nvSpPr>
          <p:cNvPr id="46" name="Google Shape;98;p2">
            <a:extLst>
              <a:ext uri="{FF2B5EF4-FFF2-40B4-BE49-F238E27FC236}">
                <a16:creationId xmlns:a16="http://schemas.microsoft.com/office/drawing/2014/main" id="{C4DBA515-6768-494C-962D-E4806B1DAC0F}"/>
              </a:ext>
            </a:extLst>
          </p:cNvPr>
          <p:cNvSpPr txBox="1"/>
          <p:nvPr/>
        </p:nvSpPr>
        <p:spPr>
          <a:xfrm>
            <a:off x="2177363" y="190029"/>
            <a:ext cx="7224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lt1"/>
                </a:solidFill>
                <a:latin typeface="Open Sans"/>
                <a:ea typeface="Open Sans"/>
                <a:cs typeface="Open Sans"/>
                <a:sym typeface="Open Sans"/>
              </a:rPr>
              <a:t>5</a:t>
            </a:r>
            <a:endParaRPr sz="4800" b="1" i="0" u="none" strike="noStrike" cap="none">
              <a:solidFill>
                <a:schemeClr val="lt1"/>
              </a:solidFill>
              <a:latin typeface="Open Sans"/>
              <a:ea typeface="Open Sans"/>
              <a:cs typeface="Open Sans"/>
              <a:sym typeface="Open Sans"/>
            </a:endParaRPr>
          </a:p>
        </p:txBody>
      </p:sp>
      <p:grpSp>
        <p:nvGrpSpPr>
          <p:cNvPr id="47" name="Group 46">
            <a:extLst>
              <a:ext uri="{FF2B5EF4-FFF2-40B4-BE49-F238E27FC236}">
                <a16:creationId xmlns:a16="http://schemas.microsoft.com/office/drawing/2014/main" id="{0B7EDC08-0CEE-E445-ABEB-C82C64D07C91}"/>
              </a:ext>
            </a:extLst>
          </p:cNvPr>
          <p:cNvGrpSpPr/>
          <p:nvPr/>
        </p:nvGrpSpPr>
        <p:grpSpPr>
          <a:xfrm>
            <a:off x="6525898" y="1820313"/>
            <a:ext cx="5465474" cy="1773527"/>
            <a:chOff x="5698295" y="2086092"/>
            <a:chExt cx="5190840" cy="1773527"/>
          </a:xfrm>
        </p:grpSpPr>
        <p:sp>
          <p:nvSpPr>
            <p:cNvPr id="48" name="Teardrop 47">
              <a:extLst>
                <a:ext uri="{FF2B5EF4-FFF2-40B4-BE49-F238E27FC236}">
                  <a16:creationId xmlns:a16="http://schemas.microsoft.com/office/drawing/2014/main" id="{BBA45F4C-EC20-E74B-A2DF-F8EE3C6005E0}"/>
                </a:ext>
              </a:extLst>
            </p:cNvPr>
            <p:cNvSpPr/>
            <p:nvPr/>
          </p:nvSpPr>
          <p:spPr>
            <a:xfrm>
              <a:off x="5698295" y="2086092"/>
              <a:ext cx="2888092" cy="1773527"/>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Google Shape;100;p2">
              <a:extLst>
                <a:ext uri="{FF2B5EF4-FFF2-40B4-BE49-F238E27FC236}">
                  <a16:creationId xmlns:a16="http://schemas.microsoft.com/office/drawing/2014/main" id="{A43CE2BD-FEDB-6341-86F8-0E2083E3B4FC}"/>
                </a:ext>
              </a:extLst>
            </p:cNvPr>
            <p:cNvSpPr/>
            <p:nvPr/>
          </p:nvSpPr>
          <p:spPr>
            <a:xfrm>
              <a:off x="6151220" y="2553732"/>
              <a:ext cx="4737915" cy="864984"/>
            </a:xfrm>
            <a:prstGeom prst="roundRect">
              <a:avLst>
                <a:gd name="adj" fmla="val 42661"/>
              </a:avLst>
            </a:prstGeom>
            <a:solidFill>
              <a:srgbClr val="FF98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0" name="Google Shape;101;p2">
              <a:extLst>
                <a:ext uri="{FF2B5EF4-FFF2-40B4-BE49-F238E27FC236}">
                  <a16:creationId xmlns:a16="http://schemas.microsoft.com/office/drawing/2014/main" id="{A51F643C-7E9A-C34E-871D-ACE1A517AE95}"/>
                </a:ext>
              </a:extLst>
            </p:cNvPr>
            <p:cNvPicPr preferRelativeResize="0"/>
            <p:nvPr/>
          </p:nvPicPr>
          <p:blipFill rotWithShape="1">
            <a:blip r:embed="rId5">
              <a:alphaModFix/>
            </a:blip>
            <a:srcRect/>
            <a:stretch/>
          </p:blipFill>
          <p:spPr>
            <a:xfrm>
              <a:off x="5806619" y="2211676"/>
              <a:ext cx="1608379" cy="1554049"/>
            </a:xfrm>
            <a:prstGeom prst="rect">
              <a:avLst/>
            </a:prstGeom>
            <a:noFill/>
            <a:ln>
              <a:noFill/>
            </a:ln>
          </p:spPr>
        </p:pic>
        <p:sp>
          <p:nvSpPr>
            <p:cNvPr id="51" name="Google Shape;102;p2">
              <a:extLst>
                <a:ext uri="{FF2B5EF4-FFF2-40B4-BE49-F238E27FC236}">
                  <a16:creationId xmlns:a16="http://schemas.microsoft.com/office/drawing/2014/main" id="{FCB92938-B1E8-1542-90DC-914F9CA01688}"/>
                </a:ext>
              </a:extLst>
            </p:cNvPr>
            <p:cNvSpPr txBox="1"/>
            <p:nvPr/>
          </p:nvSpPr>
          <p:spPr>
            <a:xfrm>
              <a:off x="7425383" y="2642917"/>
              <a:ext cx="346375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a:solidFill>
                    <a:schemeClr val="lt1"/>
                  </a:solidFill>
                  <a:latin typeface="Calibri"/>
                  <a:ea typeface="Calibri"/>
                  <a:cs typeface="Calibri"/>
                  <a:sym typeface="Calibri"/>
                </a:rPr>
                <a:t>Lesson 6: SKILLS 2</a:t>
              </a:r>
              <a:endParaRPr sz="2000" dirty="0"/>
            </a:p>
          </p:txBody>
        </p:sp>
      </p:grpSp>
      <p:grpSp>
        <p:nvGrpSpPr>
          <p:cNvPr id="52" name="Group 51">
            <a:extLst>
              <a:ext uri="{FF2B5EF4-FFF2-40B4-BE49-F238E27FC236}">
                <a16:creationId xmlns:a16="http://schemas.microsoft.com/office/drawing/2014/main" id="{3924116F-FAF1-054B-9503-C08938E3872F}"/>
              </a:ext>
            </a:extLst>
          </p:cNvPr>
          <p:cNvGrpSpPr/>
          <p:nvPr/>
        </p:nvGrpSpPr>
        <p:grpSpPr>
          <a:xfrm>
            <a:off x="457966" y="1061476"/>
            <a:ext cx="6181987" cy="4182922"/>
            <a:chOff x="-1" y="1321768"/>
            <a:chExt cx="6096001" cy="4462807"/>
          </a:xfrm>
        </p:grpSpPr>
        <p:sp>
          <p:nvSpPr>
            <p:cNvPr id="53" name="Snip Diagonal Corner Rectangle 52">
              <a:extLst>
                <a:ext uri="{FF2B5EF4-FFF2-40B4-BE49-F238E27FC236}">
                  <a16:creationId xmlns:a16="http://schemas.microsoft.com/office/drawing/2014/main" id="{61314C66-35DF-DC4E-94D4-4E5B100B6DE4}"/>
                </a:ext>
              </a:extLst>
            </p:cNvPr>
            <p:cNvSpPr/>
            <p:nvPr/>
          </p:nvSpPr>
          <p:spPr>
            <a:xfrm>
              <a:off x="-1" y="1321769"/>
              <a:ext cx="6096001" cy="4462806"/>
            </a:xfrm>
            <a:prstGeom prst="snip2Diag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4" name="Picture 53">
              <a:extLst>
                <a:ext uri="{FF2B5EF4-FFF2-40B4-BE49-F238E27FC236}">
                  <a16:creationId xmlns:a16="http://schemas.microsoft.com/office/drawing/2014/main" id="{59FCF458-95F4-594E-9E1D-7A73BD744294}"/>
                </a:ext>
              </a:extLst>
            </p:cNvPr>
            <p:cNvPicPr>
              <a:picLocks noChangeAspect="1"/>
            </p:cNvPicPr>
            <p:nvPr/>
          </p:nvPicPr>
          <p:blipFill rotWithShape="1">
            <a:blip r:embed="rId7"/>
            <a:srcRect b="8432"/>
            <a:stretch/>
          </p:blipFill>
          <p:spPr>
            <a:xfrm>
              <a:off x="61450" y="1321768"/>
              <a:ext cx="5288693" cy="3776845"/>
            </a:xfrm>
            <a:prstGeom prst="rect">
              <a:avLst/>
            </a:prstGeom>
          </p:spPr>
        </p:pic>
      </p:grpSp>
      <p:pic>
        <p:nvPicPr>
          <p:cNvPr id="2" name="Google Shape;88;p1">
            <a:extLst>
              <a:ext uri="{FF2B5EF4-FFF2-40B4-BE49-F238E27FC236}">
                <a16:creationId xmlns:a16="http://schemas.microsoft.com/office/drawing/2014/main" id="{E8E66E24-B7A9-B1B2-CD6A-A47F42DFB5A8}"/>
              </a:ext>
            </a:extLst>
          </p:cNvPr>
          <p:cNvPicPr preferRelativeResize="0"/>
          <p:nvPr/>
        </p:nvPicPr>
        <p:blipFill rotWithShape="1">
          <a:blip r:embed="rId8">
            <a:alphaModFix/>
          </a:blip>
          <a:srcRect/>
          <a:stretch/>
        </p:blipFill>
        <p:spPr>
          <a:xfrm>
            <a:off x="7169891" y="3935896"/>
            <a:ext cx="3973032" cy="2882910"/>
          </a:xfrm>
          <a:prstGeom prst="rect">
            <a:avLst/>
          </a:prstGeom>
          <a:noFill/>
          <a:ln>
            <a:noFill/>
          </a:ln>
        </p:spPr>
      </p:pic>
    </p:spTree>
    <p:extLst>
      <p:ext uri="{BB962C8B-B14F-4D97-AF65-F5344CB8AC3E}">
        <p14:creationId xmlns:p14="http://schemas.microsoft.com/office/powerpoint/2010/main" val="326348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g11125e11237_0_4"/>
          <p:cNvSpPr txBox="1"/>
          <p:nvPr/>
        </p:nvSpPr>
        <p:spPr>
          <a:xfrm>
            <a:off x="455227" y="220769"/>
            <a:ext cx="2681513"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39" name="Google Shape;239;g11125e11237_0_4"/>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40" name="Google Shape;240;g11125e11237_0_4"/>
          <p:cNvSpPr/>
          <p:nvPr/>
        </p:nvSpPr>
        <p:spPr>
          <a:xfrm>
            <a:off x="1290057" y="1242076"/>
            <a:ext cx="10525403" cy="8876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Listen to Minh talking about the eating habits in his area. Circle the food and drink you hear.</a:t>
            </a:r>
            <a:endParaRPr sz="2800" b="1" dirty="0">
              <a:solidFill>
                <a:srgbClr val="2416D8"/>
              </a:solidFill>
              <a:latin typeface="Calibri"/>
              <a:ea typeface="Calibri"/>
              <a:cs typeface="Calibri"/>
              <a:sym typeface="Calibri"/>
            </a:endParaRPr>
          </a:p>
        </p:txBody>
      </p:sp>
      <p:graphicFrame>
        <p:nvGraphicFramePr>
          <p:cNvPr id="241" name="Google Shape;241;g11125e11237_0_4"/>
          <p:cNvGraphicFramePr/>
          <p:nvPr>
            <p:extLst>
              <p:ext uri="{D42A27DB-BD31-4B8C-83A1-F6EECF244321}">
                <p14:modId xmlns:p14="http://schemas.microsoft.com/office/powerpoint/2010/main" val="1649197135"/>
              </p:ext>
            </p:extLst>
          </p:nvPr>
        </p:nvGraphicFramePr>
        <p:xfrm>
          <a:off x="2193422" y="2562225"/>
          <a:ext cx="8284078" cy="1981200"/>
        </p:xfrm>
        <a:graphic>
          <a:graphicData uri="http://schemas.openxmlformats.org/drawingml/2006/table">
            <a:tbl>
              <a:tblPr>
                <a:noFill/>
                <a:tableStyleId>{2B57CD1D-360B-433E-9236-EF76F88E0263}</a:tableStyleId>
              </a:tblPr>
              <a:tblGrid>
                <a:gridCol w="2750053">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905125">
                  <a:extLst>
                    <a:ext uri="{9D8B030D-6E8A-4147-A177-3AD203B41FA5}">
                      <a16:colId xmlns:a16="http://schemas.microsoft.com/office/drawing/2014/main" val="20002"/>
                    </a:ext>
                  </a:extLst>
                </a:gridCol>
              </a:tblGrid>
              <a:tr h="990600">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eel soup</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cakes</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green tea</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38100" cap="flat" cmpd="sng" algn="ctr">
                      <a:solidFill>
                        <a:srgbClr val="15818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90600">
                <a:tc>
                  <a:txBody>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latin typeface="Calibri"/>
                          <a:ea typeface="Calibri"/>
                          <a:cs typeface="Calibri"/>
                          <a:sym typeface="Calibri"/>
                        </a:rPr>
                        <a:t>coffee</a:t>
                      </a: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38100" cap="flat" cmpd="sng" algn="ctr">
                      <a:solidFill>
                        <a:srgbClr val="158180"/>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3600" b="1">
                          <a:effectLst>
                            <a:outerShdw blurRad="38100" dist="38100" dir="2700000" algn="tl">
                              <a:srgbClr val="000000">
                                <a:alpha val="43137"/>
                              </a:srgbClr>
                            </a:outerShdw>
                          </a:effectLst>
                          <a:latin typeface="Calibri"/>
                          <a:ea typeface="Calibri"/>
                          <a:cs typeface="Calibri"/>
                          <a:sym typeface="Calibri"/>
                        </a:rPr>
                        <a:t>toast</a:t>
                      </a:r>
                      <a:endParaRPr sz="3600" b="1">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endParaRPr sz="36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9525" cap="flat" cmpd="sng">
                      <a:noFill/>
                      <a:prstDash val="solid"/>
                      <a:round/>
                      <a:headEnd type="none" w="sm" len="sm"/>
                      <a:tailEnd type="none" w="sm" len="sm"/>
                    </a:lnL>
                    <a:lnR w="38100" cap="flat" cmpd="sng" algn="ctr">
                      <a:solidFill>
                        <a:srgbClr val="158180"/>
                      </a:solidFill>
                      <a:prstDash val="solid"/>
                      <a:round/>
                      <a:headEnd type="none" w="med" len="med"/>
                      <a:tailEnd type="none" w="med" len="med"/>
                    </a:lnR>
                    <a:lnT w="9525" cap="flat" cmpd="sng">
                      <a:noFill/>
                      <a:prstDash val="solid"/>
                      <a:round/>
                      <a:headEnd type="none" w="sm" len="sm"/>
                      <a:tailEnd type="none" w="sm" len="sm"/>
                    </a:lnT>
                    <a:lnB w="38100" cap="flat" cmpd="sng" algn="ctr">
                      <a:solidFill>
                        <a:srgbClr val="1581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42" name="Google Shape;242;g11125e11237_0_4"/>
          <p:cNvSpPr/>
          <p:nvPr/>
        </p:nvSpPr>
        <p:spPr>
          <a:xfrm>
            <a:off x="2639348" y="2705100"/>
            <a:ext cx="1883653"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11125e11237_0_4"/>
          <p:cNvSpPr/>
          <p:nvPr/>
        </p:nvSpPr>
        <p:spPr>
          <a:xfrm>
            <a:off x="7848600" y="2705099"/>
            <a:ext cx="2305050" cy="818943"/>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F89C2D39-4E7B-5549-A793-3EF0BE95FFB9}"/>
              </a:ext>
            </a:extLst>
          </p:cNvPr>
          <p:cNvGrpSpPr/>
          <p:nvPr/>
        </p:nvGrpSpPr>
        <p:grpSpPr>
          <a:xfrm>
            <a:off x="647700" y="1240151"/>
            <a:ext cx="601731" cy="646331"/>
            <a:chOff x="487066" y="1282946"/>
            <a:chExt cx="582963" cy="694292"/>
          </a:xfrm>
          <a:solidFill>
            <a:srgbClr val="009FA5"/>
          </a:solidFill>
        </p:grpSpPr>
        <p:sp>
          <p:nvSpPr>
            <p:cNvPr id="14" name="Rounded Rectangle 13">
              <a:extLst>
                <a:ext uri="{FF2B5EF4-FFF2-40B4-BE49-F238E27FC236}">
                  <a16:creationId xmlns:a16="http://schemas.microsoft.com/office/drawing/2014/main" id="{B1F27787-4CD3-B045-B285-49184792EBE2}"/>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5" name="TextBox 14">
              <a:extLst>
                <a:ext uri="{FF2B5EF4-FFF2-40B4-BE49-F238E27FC236}">
                  <a16:creationId xmlns:a16="http://schemas.microsoft.com/office/drawing/2014/main" id="{D02CADC2-A644-4043-8496-583CC62AFE8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2</a:t>
              </a:r>
              <a:endParaRPr lang="en-US" sz="3600" b="1" dirty="0">
                <a:solidFill>
                  <a:schemeClr val="bg1"/>
                </a:solidFill>
                <a:latin typeface="Myriad Pro" pitchFamily="34" charset="0"/>
              </a:endParaRPr>
            </a:p>
          </p:txBody>
        </p:sp>
      </p:grpSp>
      <p:pic>
        <p:nvPicPr>
          <p:cNvPr id="2" name="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4004" y="51237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childTnLst>
                                </p:cTn>
                              </p:par>
                              <p:par>
                                <p:cTn id="8" presetID="10" presetClass="entr" presetSubtype="0"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fade">
                                      <p:cBhvr>
                                        <p:cTn id="10"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347"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2" name="Google Shape;252;g11125e11237_0_13"/>
          <p:cNvSpPr/>
          <p:nvPr/>
        </p:nvSpPr>
        <p:spPr>
          <a:xfrm>
            <a:off x="1300584" y="1301370"/>
            <a:ext cx="6328941" cy="6155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Listen again and tick True (T) or False (F).</a:t>
            </a:r>
            <a:endParaRPr sz="2800" b="1" dirty="0">
              <a:solidFill>
                <a:srgbClr val="2416D8"/>
              </a:solidFill>
              <a:latin typeface="Calibri"/>
              <a:ea typeface="Calibri"/>
              <a:cs typeface="Calibri"/>
              <a:sym typeface="Calibri"/>
            </a:endParaRPr>
          </a:p>
        </p:txBody>
      </p:sp>
      <p:graphicFrame>
        <p:nvGraphicFramePr>
          <p:cNvPr id="253" name="Google Shape;253;g11125e11237_0_13"/>
          <p:cNvGraphicFramePr/>
          <p:nvPr>
            <p:extLst>
              <p:ext uri="{D42A27DB-BD31-4B8C-83A1-F6EECF244321}">
                <p14:modId xmlns:p14="http://schemas.microsoft.com/office/powerpoint/2010/main" val="1513743172"/>
              </p:ext>
            </p:extLst>
          </p:nvPr>
        </p:nvGraphicFramePr>
        <p:xfrm>
          <a:off x="647700" y="1775205"/>
          <a:ext cx="11042788" cy="4084140"/>
        </p:xfrm>
        <a:graphic>
          <a:graphicData uri="http://schemas.openxmlformats.org/drawingml/2006/table">
            <a:tbl>
              <a:tblPr>
                <a:noFill/>
                <a:tableStyleId>{2B57CD1D-360B-433E-9236-EF76F88E0263}</a:tableStyleId>
              </a:tblPr>
              <a:tblGrid>
                <a:gridCol w="9782175">
                  <a:extLst>
                    <a:ext uri="{9D8B030D-6E8A-4147-A177-3AD203B41FA5}">
                      <a16:colId xmlns:a16="http://schemas.microsoft.com/office/drawing/2014/main" val="20000"/>
                    </a:ext>
                  </a:extLst>
                </a:gridCol>
                <a:gridCol w="628650">
                  <a:extLst>
                    <a:ext uri="{9D8B030D-6E8A-4147-A177-3AD203B41FA5}">
                      <a16:colId xmlns:a16="http://schemas.microsoft.com/office/drawing/2014/main" val="20001"/>
                    </a:ext>
                  </a:extLst>
                </a:gridCol>
                <a:gridCol w="631963">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280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US" sz="2800" b="0" dirty="0">
                          <a:latin typeface="Calibri"/>
                          <a:ea typeface="Calibri"/>
                          <a:cs typeface="Calibri"/>
                          <a:sym typeface="Calibri"/>
                        </a:rPr>
                        <a:t>T</a:t>
                      </a:r>
                      <a:endParaRPr sz="2800" b="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1BAB8"/>
                    </a:solidFill>
                  </a:tcPr>
                </a:tc>
                <a:tc>
                  <a:txBody>
                    <a:bodyPr/>
                    <a:lstStyle/>
                    <a:p>
                      <a:pPr marL="0" lvl="0" indent="0" algn="ctr" rtl="0">
                        <a:spcBef>
                          <a:spcPts val="0"/>
                        </a:spcBef>
                        <a:spcAft>
                          <a:spcPts val="0"/>
                        </a:spcAft>
                        <a:buNone/>
                      </a:pPr>
                      <a:r>
                        <a:rPr lang="en-US" sz="2800" b="0" dirty="0">
                          <a:latin typeface="Calibri"/>
                          <a:ea typeface="Calibri"/>
                          <a:cs typeface="Calibri"/>
                          <a:sym typeface="Calibri"/>
                        </a:rPr>
                        <a:t>F</a:t>
                      </a:r>
                      <a:endParaRPr sz="2800" b="0" dirty="0">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1BAB8"/>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1. People in Minh's area often have four meals a day.</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2. Most of them have lunch at home.</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3. Lunch is the main meal of the day in his area.</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4. People in his neighborhood often have rice, fresh vegetables, and seafood or meat for dinner.</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5. After dinner, they often have some fruit and green tea.</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tc>
                  <a:txBody>
                    <a:bodyPr/>
                    <a:lstStyle/>
                    <a:p>
                      <a:pPr marL="0" lvl="0" indent="0" algn="ctr" rtl="0">
                        <a:spcBef>
                          <a:spcPts val="0"/>
                        </a:spcBef>
                        <a:spcAft>
                          <a:spcPts val="0"/>
                        </a:spcAft>
                        <a:buNone/>
                      </a:pPr>
                      <a:endParaRPr sz="2800" b="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alpha val="41000"/>
                      </a:schemeClr>
                    </a:solidFill>
                  </a:tcPr>
                </a:tc>
                <a:extLst>
                  <a:ext uri="{0D108BD9-81ED-4DB2-BD59-A6C34878D82A}">
                    <a16:rowId xmlns:a16="http://schemas.microsoft.com/office/drawing/2014/main" val="10005"/>
                  </a:ext>
                </a:extLst>
              </a:tr>
            </a:tbl>
          </a:graphicData>
        </a:graphic>
      </p:graphicFrame>
      <p:sp>
        <p:nvSpPr>
          <p:cNvPr id="254" name="Google Shape;254;g11125e11237_0_13"/>
          <p:cNvSpPr txBox="1"/>
          <p:nvPr/>
        </p:nvSpPr>
        <p:spPr>
          <a:xfrm>
            <a:off x="11195513" y="2375127"/>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F</a:t>
            </a:r>
            <a:endParaRPr sz="3200" b="1" dirty="0">
              <a:solidFill>
                <a:srgbClr val="FF0000"/>
              </a:solidFill>
              <a:effectLst>
                <a:outerShdw blurRad="38100" dist="38100" dir="2700000" algn="tl">
                  <a:srgbClr val="000000">
                    <a:alpha val="43137"/>
                  </a:srgbClr>
                </a:outerShdw>
              </a:effectLst>
            </a:endParaRPr>
          </a:p>
        </p:txBody>
      </p:sp>
      <p:sp>
        <p:nvSpPr>
          <p:cNvPr id="255" name="Google Shape;255;g11125e11237_0_13"/>
          <p:cNvSpPr txBox="1"/>
          <p:nvPr/>
        </p:nvSpPr>
        <p:spPr>
          <a:xfrm>
            <a:off x="10536925" y="2958487"/>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6" name="Google Shape;256;g11125e11237_0_13"/>
          <p:cNvSpPr txBox="1"/>
          <p:nvPr/>
        </p:nvSpPr>
        <p:spPr>
          <a:xfrm>
            <a:off x="10536925" y="4449530"/>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7" name="Google Shape;257;g11125e11237_0_13"/>
          <p:cNvSpPr txBox="1"/>
          <p:nvPr/>
        </p:nvSpPr>
        <p:spPr>
          <a:xfrm>
            <a:off x="10536925" y="5286850"/>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T</a:t>
            </a:r>
            <a:endParaRPr sz="3200" b="1" dirty="0">
              <a:solidFill>
                <a:srgbClr val="FF0000"/>
              </a:solidFill>
              <a:effectLst>
                <a:outerShdw blurRad="38100" dist="38100" dir="2700000" algn="tl">
                  <a:srgbClr val="000000">
                    <a:alpha val="43137"/>
                  </a:srgbClr>
                </a:outerShdw>
              </a:effectLst>
            </a:endParaRPr>
          </a:p>
        </p:txBody>
      </p:sp>
      <p:sp>
        <p:nvSpPr>
          <p:cNvPr id="258" name="Google Shape;258;g11125e11237_0_13"/>
          <p:cNvSpPr txBox="1"/>
          <p:nvPr/>
        </p:nvSpPr>
        <p:spPr>
          <a:xfrm>
            <a:off x="11195513" y="3606603"/>
            <a:ext cx="34320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dirty="0">
                <a:solidFill>
                  <a:srgbClr val="FF0000"/>
                </a:solidFill>
                <a:effectLst>
                  <a:outerShdw blurRad="38100" dist="38100" dir="2700000" algn="tl">
                    <a:srgbClr val="000000">
                      <a:alpha val="43137"/>
                    </a:srgbClr>
                  </a:outerShdw>
                </a:effectLst>
                <a:latin typeface="Calibri"/>
                <a:ea typeface="Calibri"/>
                <a:cs typeface="Calibri"/>
                <a:sym typeface="Calibri"/>
              </a:rPr>
              <a:t>F</a:t>
            </a:r>
            <a:endParaRPr sz="3200" b="1" dirty="0">
              <a:solidFill>
                <a:srgbClr val="FF0000"/>
              </a:solidFill>
              <a:effectLst>
                <a:outerShdw blurRad="38100" dist="38100" dir="2700000" algn="tl">
                  <a:srgbClr val="000000">
                    <a:alpha val="43137"/>
                  </a:srgbClr>
                </a:outerShdw>
              </a:effectLst>
            </a:endParaRPr>
          </a:p>
        </p:txBody>
      </p:sp>
      <p:grpSp>
        <p:nvGrpSpPr>
          <p:cNvPr id="12" name="Group 11">
            <a:extLst>
              <a:ext uri="{FF2B5EF4-FFF2-40B4-BE49-F238E27FC236}">
                <a16:creationId xmlns:a16="http://schemas.microsoft.com/office/drawing/2014/main" id="{611847F4-B854-8342-9127-0B9807E0BFA2}"/>
              </a:ext>
            </a:extLst>
          </p:cNvPr>
          <p:cNvGrpSpPr/>
          <p:nvPr/>
        </p:nvGrpSpPr>
        <p:grpSpPr>
          <a:xfrm>
            <a:off x="647700" y="1240151"/>
            <a:ext cx="601731" cy="646331"/>
            <a:chOff x="487066" y="1282946"/>
            <a:chExt cx="582963" cy="694292"/>
          </a:xfrm>
          <a:solidFill>
            <a:srgbClr val="009FA5"/>
          </a:solidFill>
        </p:grpSpPr>
        <p:sp>
          <p:nvSpPr>
            <p:cNvPr id="13" name="Rounded Rectangle 12">
              <a:extLst>
                <a:ext uri="{FF2B5EF4-FFF2-40B4-BE49-F238E27FC236}">
                  <a16:creationId xmlns:a16="http://schemas.microsoft.com/office/drawing/2014/main" id="{401C2E9C-3D96-D049-B1D9-7A7143BC6A24}"/>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4" name="TextBox 13">
              <a:extLst>
                <a:ext uri="{FF2B5EF4-FFF2-40B4-BE49-F238E27FC236}">
                  <a16:creationId xmlns:a16="http://schemas.microsoft.com/office/drawing/2014/main" id="{2D799429-2ABF-8B4F-8540-8E5A48B47292}"/>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3</a:t>
              </a:r>
              <a:endParaRPr lang="en-US" sz="3600" b="1" dirty="0">
                <a:solidFill>
                  <a:schemeClr val="bg1"/>
                </a:solidFill>
                <a:latin typeface="Myriad Pro" pitchFamily="34" charset="0"/>
              </a:endParaRPr>
            </a:p>
          </p:txBody>
        </p:sp>
      </p:grpSp>
      <p:sp>
        <p:nvSpPr>
          <p:cNvPr id="15" name="Google Shape;238;g11125e11237_0_4"/>
          <p:cNvSpPr txBox="1"/>
          <p:nvPr/>
        </p:nvSpPr>
        <p:spPr>
          <a:xfrm>
            <a:off x="455227" y="220769"/>
            <a:ext cx="2681513" cy="70784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pic>
        <p:nvPicPr>
          <p:cNvPr id="2" name="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97029" y="4375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1000"/>
                                        <p:tgtEl>
                                          <p:spTgt spid="2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
                                        </p:tgtEl>
                                        <p:attrNameLst>
                                          <p:attrName>style.visibility</p:attrName>
                                        </p:attrNameLst>
                                      </p:cBhvr>
                                      <p:to>
                                        <p:strVal val="visible"/>
                                      </p:to>
                                    </p:set>
                                    <p:animEffect transition="in" filter="fade">
                                      <p:cBhvr>
                                        <p:cTn id="17" dur="1000"/>
                                        <p:tgtEl>
                                          <p:spTgt spid="2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
                                        </p:tgtEl>
                                        <p:attrNameLst>
                                          <p:attrName>style.visibility</p:attrName>
                                        </p:attrNameLst>
                                      </p:cBhvr>
                                      <p:to>
                                        <p:strVal val="visible"/>
                                      </p:to>
                                    </p:set>
                                    <p:animEffect transition="in" filter="fade">
                                      <p:cBhvr>
                                        <p:cTn id="22" dur="1000"/>
                                        <p:tgtEl>
                                          <p:spTgt spid="2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gtEl>
                                        <p:attrNameLst>
                                          <p:attrName>style.visibility</p:attrName>
                                        </p:attrNameLst>
                                      </p:cBhvr>
                                      <p:to>
                                        <p:strVal val="visible"/>
                                      </p:to>
                                    </p:set>
                                    <p:animEffect transition="in" filter="fade">
                                      <p:cBhvr>
                                        <p:cTn id="27"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97199"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357" y="357810"/>
            <a:ext cx="11025808" cy="6494085"/>
          </a:xfrm>
          <a:prstGeom prst="rect">
            <a:avLst/>
          </a:prstGeom>
        </p:spPr>
        <p:txBody>
          <a:bodyPr wrap="square">
            <a:spAutoFit/>
          </a:bodyPr>
          <a:lstStyle/>
          <a:p>
            <a:r>
              <a:rPr lang="en-US" sz="3200" dirty="0">
                <a:latin typeface="+mn-lt"/>
              </a:rPr>
              <a:t>People in my area often have three meals a day: breakfast, lunch and dinner. For breakfast, we usually have pho or eel soup with bread. Sometimes we have instant noodles or </a:t>
            </a:r>
            <a:r>
              <a:rPr lang="en-US" sz="3200" dirty="0" err="1">
                <a:latin typeface="+mn-lt"/>
              </a:rPr>
              <a:t>xoi</a:t>
            </a:r>
            <a:r>
              <a:rPr lang="en-US" sz="3200" dirty="0">
                <a:latin typeface="+mn-lt"/>
              </a:rPr>
              <a:t> (sticky rice). Lunch often starts at 11:30 a.m. Most of us have lunch at home. We often have rice, fish, meat, and vegetables. Dinner is the main meal of the day. It's also the time when family members gather at home, so it takes a bit longer than the other meals. It often starts at around 7:30 p.m. We usually have rice with a lot of fresh vegetables and seafood or meat. We normally talk about everyday activities during the meal. Then we have some fruit and green tea. I think the food in my area is fabulous. It's very healthy and delicious.</a:t>
            </a:r>
          </a:p>
        </p:txBody>
      </p:sp>
      <p:pic>
        <p:nvPicPr>
          <p:cNvPr id="5" name="0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0365" y="53010"/>
            <a:ext cx="609600" cy="609600"/>
          </a:xfrm>
          <a:prstGeom prst="rect">
            <a:avLst/>
          </a:prstGeom>
        </p:spPr>
      </p:pic>
    </p:spTree>
    <p:extLst>
      <p:ext uri="{BB962C8B-B14F-4D97-AF65-F5344CB8AC3E}">
        <p14:creationId xmlns:p14="http://schemas.microsoft.com/office/powerpoint/2010/main" val="1082572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Google Shape;265;g11125e11237_0_23"/>
          <p:cNvSpPr txBox="1"/>
          <p:nvPr/>
        </p:nvSpPr>
        <p:spPr>
          <a:xfrm>
            <a:off x="647700" y="531224"/>
            <a:ext cx="26120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WRITING</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66" name="Google Shape;266;g11125e11237_0_23"/>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67" name="Google Shape;267;g11125e11237_0_23"/>
          <p:cNvSpPr/>
          <p:nvPr/>
        </p:nvSpPr>
        <p:spPr>
          <a:xfrm>
            <a:off x="1380104" y="1347549"/>
            <a:ext cx="8144040" cy="62071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Make notes about the eating habits in your area.</a:t>
            </a:r>
            <a:endParaRPr sz="2800" b="1" dirty="0">
              <a:solidFill>
                <a:srgbClr val="2416D8"/>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2800" b="1" dirty="0">
              <a:solidFill>
                <a:srgbClr val="2416D8"/>
              </a:solidFill>
              <a:latin typeface="Calibri"/>
              <a:ea typeface="Calibri"/>
              <a:cs typeface="Calibri"/>
              <a:sym typeface="Calibri"/>
            </a:endParaRPr>
          </a:p>
        </p:txBody>
      </p:sp>
      <p:graphicFrame>
        <p:nvGraphicFramePr>
          <p:cNvPr id="268" name="Google Shape;268;g11125e11237_0_23"/>
          <p:cNvGraphicFramePr/>
          <p:nvPr>
            <p:extLst>
              <p:ext uri="{D42A27DB-BD31-4B8C-83A1-F6EECF244321}">
                <p14:modId xmlns:p14="http://schemas.microsoft.com/office/powerpoint/2010/main" val="4212531662"/>
              </p:ext>
            </p:extLst>
          </p:nvPr>
        </p:nvGraphicFramePr>
        <p:xfrm>
          <a:off x="653728" y="2150725"/>
          <a:ext cx="10931274" cy="3668805"/>
        </p:xfrm>
        <a:graphic>
          <a:graphicData uri="http://schemas.openxmlformats.org/drawingml/2006/table">
            <a:tbl>
              <a:tblPr>
                <a:noFill/>
                <a:tableStyleId>{2B57CD1D-360B-433E-9236-EF76F88E0263}</a:tableStyleId>
              </a:tblPr>
              <a:tblGrid>
                <a:gridCol w="1951662">
                  <a:extLst>
                    <a:ext uri="{9D8B030D-6E8A-4147-A177-3AD203B41FA5}">
                      <a16:colId xmlns:a16="http://schemas.microsoft.com/office/drawing/2014/main" val="20000"/>
                    </a:ext>
                  </a:extLst>
                </a:gridCol>
                <a:gridCol w="4407613">
                  <a:extLst>
                    <a:ext uri="{9D8B030D-6E8A-4147-A177-3AD203B41FA5}">
                      <a16:colId xmlns:a16="http://schemas.microsoft.com/office/drawing/2014/main" val="20001"/>
                    </a:ext>
                  </a:extLst>
                </a:gridCol>
                <a:gridCol w="4571999">
                  <a:extLst>
                    <a:ext uri="{9D8B030D-6E8A-4147-A177-3AD203B41FA5}">
                      <a16:colId xmlns:a16="http://schemas.microsoft.com/office/drawing/2014/main" val="20002"/>
                    </a:ext>
                  </a:extLst>
                </a:gridCol>
              </a:tblGrid>
              <a:tr h="523665">
                <a:tc>
                  <a:txBody>
                    <a:bodyPr/>
                    <a:lstStyle/>
                    <a:p>
                      <a:pPr marL="0" lvl="0" indent="0" algn="l" rtl="0">
                        <a:spcBef>
                          <a:spcPts val="0"/>
                        </a:spcBef>
                        <a:spcAft>
                          <a:spcPts val="0"/>
                        </a:spcAft>
                        <a:buNone/>
                      </a:pP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ctr" rtl="0">
                        <a:spcBef>
                          <a:spcPts val="0"/>
                        </a:spcBef>
                        <a:spcAft>
                          <a:spcPts val="0"/>
                        </a:spcAft>
                        <a:buNone/>
                      </a:pPr>
                      <a:r>
                        <a:rPr lang="en-US" sz="2800" b="1" dirty="0">
                          <a:solidFill>
                            <a:srgbClr val="FF0000"/>
                          </a:solidFill>
                          <a:effectLst>
                            <a:outerShdw blurRad="38100" dist="38100" dir="2700000" algn="tl">
                              <a:srgbClr val="000000">
                                <a:alpha val="43137"/>
                              </a:srgbClr>
                            </a:outerShdw>
                          </a:effectLst>
                          <a:latin typeface="Calibri"/>
                          <a:ea typeface="Calibri"/>
                          <a:cs typeface="Calibri"/>
                          <a:sym typeface="Calibri"/>
                        </a:rPr>
                        <a:t>Time</a:t>
                      </a:r>
                      <a:endParaRPr sz="28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ctr" rtl="0">
                        <a:spcBef>
                          <a:spcPts val="0"/>
                        </a:spcBef>
                        <a:spcAft>
                          <a:spcPts val="0"/>
                        </a:spcAft>
                        <a:buNone/>
                      </a:pPr>
                      <a:r>
                        <a:rPr lang="en-US" sz="2800" b="1" dirty="0">
                          <a:solidFill>
                            <a:srgbClr val="FF0000"/>
                          </a:solidFill>
                          <a:effectLst>
                            <a:outerShdw blurRad="38100" dist="38100" dir="2700000" algn="tl">
                              <a:srgbClr val="000000">
                                <a:alpha val="43137"/>
                              </a:srgbClr>
                            </a:outerShdw>
                          </a:effectLst>
                          <a:latin typeface="Calibri"/>
                          <a:ea typeface="Calibri"/>
                          <a:cs typeface="Calibri"/>
                          <a:sym typeface="Calibri"/>
                        </a:rPr>
                        <a:t>Food and drink</a:t>
                      </a:r>
                      <a:endParaRPr sz="28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0"/>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Breakfast</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1"/>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Lunch</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2"/>
                  </a:ext>
                </a:extLst>
              </a:tr>
              <a:tr h="1019745">
                <a:tc>
                  <a:txBody>
                    <a:bodyPr/>
                    <a:lstStyle/>
                    <a:p>
                      <a:pPr marL="0" lvl="0" indent="0" algn="l" rtl="0">
                        <a:spcBef>
                          <a:spcPts val="0"/>
                        </a:spcBef>
                        <a:spcAft>
                          <a:spcPts val="0"/>
                        </a:spcAft>
                        <a:buNone/>
                      </a:pPr>
                      <a:r>
                        <a:rPr lang="en-US" sz="2800" b="1" dirty="0">
                          <a:effectLst>
                            <a:outerShdw blurRad="38100" dist="38100" dir="2700000" algn="tl">
                              <a:srgbClr val="000000">
                                <a:alpha val="43137"/>
                              </a:srgbClr>
                            </a:outerShdw>
                          </a:effectLst>
                          <a:latin typeface="Calibri"/>
                          <a:ea typeface="Calibri"/>
                          <a:cs typeface="Calibri"/>
                          <a:sym typeface="Calibri"/>
                        </a:rPr>
                        <a:t>Dinner</a:t>
                      </a:r>
                      <a:endParaRPr sz="2800" b="1"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tc>
                  <a:txBody>
                    <a:bodyPr/>
                    <a:lstStyle/>
                    <a:p>
                      <a:pPr marL="0" lvl="0" indent="0" algn="l" rtl="0">
                        <a:spcBef>
                          <a:spcPts val="0"/>
                        </a:spcBef>
                        <a:spcAft>
                          <a:spcPts val="0"/>
                        </a:spcAft>
                        <a:buNone/>
                      </a:pPr>
                      <a:endParaRPr sz="2800" dirty="0">
                        <a:effectLst>
                          <a:outerShdw blurRad="38100" dist="38100" dir="2700000" algn="tl">
                            <a:srgbClr val="000000">
                              <a:alpha val="43137"/>
                            </a:srgbClr>
                          </a:outerShdw>
                        </a:effectLst>
                        <a:latin typeface="Calibri"/>
                        <a:ea typeface="Calibri"/>
                        <a:cs typeface="Calibri"/>
                        <a:sym typeface="Calibri"/>
                      </a:endParaRPr>
                    </a:p>
                  </a:txBody>
                  <a:tcPr marL="91425" marR="91425" marT="91425" marB="914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blipFill dpi="0" rotWithShape="1">
                      <a:blip r:embed="rId3">
                        <a:alphaModFix amt="55000"/>
                      </a:blip>
                      <a:srcRect/>
                      <a:tile tx="0" ty="0" sx="100000" sy="100000" flip="none" algn="tl"/>
                    </a:blipFill>
                  </a:tcPr>
                </a:tc>
                <a:extLst>
                  <a:ext uri="{0D108BD9-81ED-4DB2-BD59-A6C34878D82A}">
                    <a16:rowId xmlns:a16="http://schemas.microsoft.com/office/drawing/2014/main" val="10003"/>
                  </a:ext>
                </a:extLst>
              </a:tr>
            </a:tbl>
          </a:graphicData>
        </a:graphic>
      </p:graphicFrame>
      <p:grpSp>
        <p:nvGrpSpPr>
          <p:cNvPr id="7" name="Group 6">
            <a:extLst>
              <a:ext uri="{FF2B5EF4-FFF2-40B4-BE49-F238E27FC236}">
                <a16:creationId xmlns:a16="http://schemas.microsoft.com/office/drawing/2014/main" id="{74B18D58-85C1-864A-A312-CC17CCA3EDB2}"/>
              </a:ext>
            </a:extLst>
          </p:cNvPr>
          <p:cNvGrpSpPr/>
          <p:nvPr/>
        </p:nvGrpSpPr>
        <p:grpSpPr>
          <a:xfrm>
            <a:off x="647700" y="1240151"/>
            <a:ext cx="601731" cy="646331"/>
            <a:chOff x="487066" y="1282946"/>
            <a:chExt cx="582963" cy="694292"/>
          </a:xfrm>
          <a:solidFill>
            <a:srgbClr val="009FA5"/>
          </a:solidFill>
        </p:grpSpPr>
        <p:sp>
          <p:nvSpPr>
            <p:cNvPr id="8" name="Rounded Rectangle 7">
              <a:extLst>
                <a:ext uri="{FF2B5EF4-FFF2-40B4-BE49-F238E27FC236}">
                  <a16:creationId xmlns:a16="http://schemas.microsoft.com/office/drawing/2014/main" id="{6DEA5DBC-B40D-9D4B-800C-570F3FED2AFB}"/>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B37C7F68-136E-1D44-B619-F5E3C927287A}"/>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g11125e11237_0_33"/>
          <p:cNvSpPr/>
          <p:nvPr/>
        </p:nvSpPr>
        <p:spPr>
          <a:xfrm>
            <a:off x="4604328" y="1122624"/>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77" name="Google Shape;277;g11125e11237_0_33"/>
          <p:cNvSpPr/>
          <p:nvPr/>
        </p:nvSpPr>
        <p:spPr>
          <a:xfrm>
            <a:off x="1172240" y="840134"/>
            <a:ext cx="10332188" cy="77837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Write a paragraph of about 70 words about the eating habits in your area. Use the information in 4 to help you.</a:t>
            </a:r>
            <a:endParaRPr sz="2800" b="1" dirty="0">
              <a:solidFill>
                <a:srgbClr val="2416D8"/>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37D01894-C75B-BE49-A279-807DF1A4D50A}"/>
              </a:ext>
            </a:extLst>
          </p:cNvPr>
          <p:cNvGrpSpPr/>
          <p:nvPr/>
        </p:nvGrpSpPr>
        <p:grpSpPr>
          <a:xfrm>
            <a:off x="470040" y="783355"/>
            <a:ext cx="601731" cy="646331"/>
            <a:chOff x="487066" y="1282946"/>
            <a:chExt cx="582963" cy="694292"/>
          </a:xfrm>
          <a:solidFill>
            <a:srgbClr val="009FA5"/>
          </a:solidFill>
        </p:grpSpPr>
        <p:sp>
          <p:nvSpPr>
            <p:cNvPr id="8" name="Rounded Rectangle 7">
              <a:extLst>
                <a:ext uri="{FF2B5EF4-FFF2-40B4-BE49-F238E27FC236}">
                  <a16:creationId xmlns:a16="http://schemas.microsoft.com/office/drawing/2014/main" id="{E2206463-A16E-B24E-9A9B-ACD3AA513220}"/>
                </a:ext>
              </a:extLst>
            </p:cNvPr>
            <p:cNvSpPr/>
            <p:nvPr/>
          </p:nvSpPr>
          <p:spPr>
            <a:xfrm>
              <a:off x="487066" y="1357585"/>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26EE3421-2AA2-8844-BED8-61A14CAFC5F0}"/>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4</a:t>
              </a:r>
              <a:endParaRPr lang="en-US" sz="3600" b="1" dirty="0">
                <a:solidFill>
                  <a:schemeClr val="bg1"/>
                </a:solidFill>
                <a:latin typeface="Myriad Pro" pitchFamily="34" charset="0"/>
              </a:endParaRPr>
            </a:p>
          </p:txBody>
        </p:sp>
      </p:grpSp>
      <p:sp>
        <p:nvSpPr>
          <p:cNvPr id="10" name="Google Shape;265;g11125e11237_0_23"/>
          <p:cNvSpPr txBox="1"/>
          <p:nvPr/>
        </p:nvSpPr>
        <p:spPr>
          <a:xfrm>
            <a:off x="600713" y="206548"/>
            <a:ext cx="261206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WRITING</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7570381" y="1716041"/>
            <a:ext cx="3850714" cy="3855684"/>
          </a:xfrm>
          <a:prstGeom prst="rect">
            <a:avLst/>
          </a:prstGeom>
        </p:spPr>
      </p:pic>
      <p:sp>
        <p:nvSpPr>
          <p:cNvPr id="4" name="TextBox 3">
            <a:extLst>
              <a:ext uri="{FF2B5EF4-FFF2-40B4-BE49-F238E27FC236}">
                <a16:creationId xmlns:a16="http://schemas.microsoft.com/office/drawing/2014/main" id="{9F45CC28-52C3-36BA-39AF-958E65006D29}"/>
              </a:ext>
            </a:extLst>
          </p:cNvPr>
          <p:cNvSpPr txBox="1"/>
          <p:nvPr/>
        </p:nvSpPr>
        <p:spPr>
          <a:xfrm>
            <a:off x="770904" y="1658724"/>
            <a:ext cx="10834523" cy="4648837"/>
          </a:xfrm>
          <a:prstGeom prst="rect">
            <a:avLst/>
          </a:prstGeom>
          <a:solidFill>
            <a:schemeClr val="bg1"/>
          </a:solidFill>
        </p:spPr>
        <p:txBody>
          <a:bodyPr wrap="square">
            <a:spAutoFit/>
          </a:bodyPr>
          <a:lstStyle/>
          <a:p>
            <a:pPr>
              <a:lnSpc>
                <a:spcPts val="4500"/>
              </a:lnSpc>
            </a:pP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People in my city love delicious food and they usually eat three meals a day including breakfast, lunch, and dinner. At around 6.30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a.m</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 they usually have a light breakfast with a bowl of pho or bread. Some people eat a bowl of instant noodles and drink a cup of coffee before going to work. Lunch usually starts around 11.30 a.m. They usually have a plate of fried rice and drink juice for lunch. Dinner usually starts at 18:00 with rice, lots of vegetables, some meat and fish. Then they usually have some fruit and some tea.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5"/>
          <p:cNvSpPr txBox="1"/>
          <p:nvPr/>
        </p:nvSpPr>
        <p:spPr>
          <a:xfrm>
            <a:off x="1123250" y="1300918"/>
            <a:ext cx="24177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2416D8"/>
                </a:solidFill>
                <a:latin typeface="Arial"/>
                <a:ea typeface="Arial"/>
                <a:cs typeface="Arial"/>
                <a:sym typeface="Arial"/>
              </a:rPr>
              <a:t>WRAP-UP</a:t>
            </a:r>
            <a:endParaRPr sz="2400" b="1" i="0" u="none" strike="noStrike" cap="none" dirty="0">
              <a:solidFill>
                <a:srgbClr val="2416D8"/>
              </a:solidFill>
              <a:latin typeface="Arial"/>
              <a:ea typeface="Arial"/>
              <a:cs typeface="Arial"/>
              <a:sym typeface="Arial"/>
            </a:endParaRPr>
          </a:p>
        </p:txBody>
      </p:sp>
      <p:sp>
        <p:nvSpPr>
          <p:cNvPr id="305" name="Google Shape;305;p15"/>
          <p:cNvSpPr txBox="1"/>
          <p:nvPr/>
        </p:nvSpPr>
        <p:spPr>
          <a:xfrm>
            <a:off x="390846" y="509762"/>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n-ea"/>
                <a:cs typeface="Calibri" panose="020F0502020204030204" pitchFamily="34" charset="0"/>
              </a:rPr>
              <a:t>CONSOLIDATION</a:t>
            </a:r>
            <a:endParaRPr sz="3600" b="1" kern="1200" dirty="0">
              <a:solidFill>
                <a:srgbClr val="FF0000"/>
              </a:solidFill>
              <a:effectLst>
                <a:glow rad="88900">
                  <a:schemeClr val="bg1"/>
                </a:glow>
              </a:effectLst>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94884AF9-CDB4-BB4E-8A7A-16879EB19243}"/>
              </a:ext>
            </a:extLst>
          </p:cNvPr>
          <p:cNvSpPr/>
          <p:nvPr/>
        </p:nvSpPr>
        <p:spPr>
          <a:xfrm>
            <a:off x="596948" y="2146407"/>
            <a:ext cx="10735452" cy="2308324"/>
          </a:xfrm>
          <a:prstGeom prst="rect">
            <a:avLst/>
          </a:prstGeom>
        </p:spPr>
        <p:txBody>
          <a:bodyPr wrap="square">
            <a:spAutoFit/>
          </a:bodyPr>
          <a:lstStyle/>
          <a:p>
            <a:pPr marL="76200">
              <a:lnSpc>
                <a:spcPct val="150000"/>
              </a:lnSpc>
              <a:buSzPts val="2400"/>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this lesson, we have learnt to:</a:t>
            </a:r>
          </a:p>
          <a:p>
            <a:pPr marL="457200" indent="-457200">
              <a:lnSpc>
                <a:spcPct val="1500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listen for specific information about eating habits</a:t>
            </a:r>
          </a:p>
          <a:p>
            <a:pPr marL="457200" indent="-457200">
              <a:lnSpc>
                <a:spcPct val="1500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write a paragraph about eating habits in the area. </a:t>
            </a:r>
          </a:p>
        </p:txBody>
      </p:sp>
      <p:grpSp>
        <p:nvGrpSpPr>
          <p:cNvPr id="8" name="Group 7">
            <a:extLst>
              <a:ext uri="{FF2B5EF4-FFF2-40B4-BE49-F238E27FC236}">
                <a16:creationId xmlns:a16="http://schemas.microsoft.com/office/drawing/2014/main" id="{3681D0E8-09DA-844A-8212-1C2B25214ACB}"/>
              </a:ext>
            </a:extLst>
          </p:cNvPr>
          <p:cNvGrpSpPr/>
          <p:nvPr/>
        </p:nvGrpSpPr>
        <p:grpSpPr>
          <a:xfrm>
            <a:off x="390846" y="1147247"/>
            <a:ext cx="601731" cy="646331"/>
            <a:chOff x="487066" y="1282946"/>
            <a:chExt cx="582963" cy="694292"/>
          </a:xfrm>
          <a:solidFill>
            <a:srgbClr val="009FA5"/>
          </a:solidFill>
        </p:grpSpPr>
        <p:sp>
          <p:nvSpPr>
            <p:cNvPr id="9" name="Rounded Rectangle 8">
              <a:extLst>
                <a:ext uri="{FF2B5EF4-FFF2-40B4-BE49-F238E27FC236}">
                  <a16:creationId xmlns:a16="http://schemas.microsoft.com/office/drawing/2014/main" id="{E7B17159-C42E-9F4F-8F8C-B48EC369F00A}"/>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83BE4FF4-4AEF-A44E-8D99-BA8B864AD6F9}"/>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1</a:t>
              </a:r>
              <a:endParaRPr lang="en-US" sz="3600" b="1" dirty="0">
                <a:solidFill>
                  <a:schemeClr val="bg1"/>
                </a:solidFill>
                <a:latin typeface="Myriad Pro"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txBox="1"/>
          <p:nvPr/>
        </p:nvSpPr>
        <p:spPr>
          <a:xfrm>
            <a:off x="1068512" y="1157555"/>
            <a:ext cx="241771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1" i="0" u="none" strike="noStrike" cap="none" dirty="0">
                <a:solidFill>
                  <a:srgbClr val="2416D8"/>
                </a:solidFill>
                <a:latin typeface="Arial"/>
                <a:ea typeface="Arial"/>
                <a:cs typeface="Arial"/>
                <a:sym typeface="Arial"/>
              </a:rPr>
              <a:t>HOMEWORK</a:t>
            </a:r>
            <a:endParaRPr sz="2800" b="1" i="0" u="none" strike="noStrike" cap="none" dirty="0">
              <a:solidFill>
                <a:srgbClr val="2416D8"/>
              </a:solidFill>
              <a:latin typeface="Arial"/>
              <a:ea typeface="Arial"/>
              <a:cs typeface="Arial"/>
              <a:sym typeface="Arial"/>
            </a:endParaRPr>
          </a:p>
        </p:txBody>
      </p:sp>
      <p:sp>
        <p:nvSpPr>
          <p:cNvPr id="287" name="Google Shape;287;p15"/>
          <p:cNvSpPr txBox="1"/>
          <p:nvPr/>
        </p:nvSpPr>
        <p:spPr>
          <a:xfrm>
            <a:off x="706239" y="451660"/>
            <a:ext cx="413269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CONSOLIDATION</a:t>
            </a:r>
            <a:endParaRPr sz="36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 name="Rectangle 1">
            <a:extLst>
              <a:ext uri="{FF2B5EF4-FFF2-40B4-BE49-F238E27FC236}">
                <a16:creationId xmlns:a16="http://schemas.microsoft.com/office/drawing/2014/main" id="{CA666036-FCC4-AD46-89B4-2B72AAE8C1B1}"/>
              </a:ext>
            </a:extLst>
          </p:cNvPr>
          <p:cNvSpPr/>
          <p:nvPr/>
        </p:nvSpPr>
        <p:spPr>
          <a:xfrm>
            <a:off x="992577" y="2124378"/>
            <a:ext cx="7692716" cy="1787669"/>
          </a:xfrm>
          <a:prstGeom prst="rect">
            <a:avLst/>
          </a:prstGeom>
        </p:spPr>
        <p:txBody>
          <a:bodyPr wrap="square">
            <a:spAutoFit/>
          </a:bodyPr>
          <a:lstStyle/>
          <a:p>
            <a:pPr marL="457200" indent="-457200">
              <a:lnSpc>
                <a:spcPts val="4500"/>
              </a:lnSpc>
              <a:buFont typeface="Wingdings" panose="05000000000000000000" pitchFamily="2" charset="2"/>
              <a:buChar char="ü"/>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Write a paragraph about your eating habits and upload on the drive link given.</a:t>
            </a:r>
            <a:endParaRPr lang="en-US" sz="3200" b="1" dirty="0">
              <a:solidFill>
                <a:schemeClr val="accent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ts val="4500"/>
              </a:lnSpc>
              <a:buFont typeface="Wingdings" panose="05000000000000000000" pitchFamily="2" charset="2"/>
              <a:buChar char="ü"/>
            </a:pP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Prepare for the project.</a:t>
            </a:r>
          </a:p>
        </p:txBody>
      </p:sp>
      <p:grpSp>
        <p:nvGrpSpPr>
          <p:cNvPr id="8" name="Group 7">
            <a:extLst>
              <a:ext uri="{FF2B5EF4-FFF2-40B4-BE49-F238E27FC236}">
                <a16:creationId xmlns:a16="http://schemas.microsoft.com/office/drawing/2014/main" id="{611D01AD-6A8D-C242-9594-51518DF68578}"/>
              </a:ext>
            </a:extLst>
          </p:cNvPr>
          <p:cNvGrpSpPr/>
          <p:nvPr/>
        </p:nvGrpSpPr>
        <p:grpSpPr>
          <a:xfrm>
            <a:off x="390846" y="1147247"/>
            <a:ext cx="601731" cy="646331"/>
            <a:chOff x="487066" y="1282946"/>
            <a:chExt cx="582963" cy="694292"/>
          </a:xfrm>
          <a:solidFill>
            <a:srgbClr val="009FA5"/>
          </a:solidFill>
        </p:grpSpPr>
        <p:sp>
          <p:nvSpPr>
            <p:cNvPr id="9" name="Rounded Rectangle 8">
              <a:extLst>
                <a:ext uri="{FF2B5EF4-FFF2-40B4-BE49-F238E27FC236}">
                  <a16:creationId xmlns:a16="http://schemas.microsoft.com/office/drawing/2014/main" id="{B4F03D7B-E4E6-E740-AA28-794C9490DF3A}"/>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10" name="TextBox 9">
              <a:extLst>
                <a:ext uri="{FF2B5EF4-FFF2-40B4-BE49-F238E27FC236}">
                  <a16:creationId xmlns:a16="http://schemas.microsoft.com/office/drawing/2014/main" id="{6B753B49-DE85-F542-99C7-2FCEC248CE06}"/>
                </a:ext>
              </a:extLst>
            </p:cNvPr>
            <p:cNvSpPr txBox="1"/>
            <p:nvPr/>
          </p:nvSpPr>
          <p:spPr>
            <a:xfrm>
              <a:off x="613663" y="1282946"/>
              <a:ext cx="337392" cy="69429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600" b="1" dirty="0">
                  <a:solidFill>
                    <a:schemeClr val="bg1"/>
                  </a:solidFill>
                  <a:latin typeface="Myriad Pro" pitchFamily="34" charset="0"/>
                </a:rPr>
                <a:t>2</a:t>
              </a:r>
              <a:endParaRPr lang="en-US" sz="3600" b="1" dirty="0">
                <a:solidFill>
                  <a:schemeClr val="bg1"/>
                </a:solidFill>
                <a:latin typeface="Myriad Pro"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068298"/>
            <a:ext cx="731521" cy="673460"/>
            <a:chOff x="3940602" y="308034"/>
            <a:chExt cx="2116791" cy="3428999"/>
          </a:xfrm>
          <a:solidFill>
            <a:schemeClr val="accent4"/>
          </a:solidFill>
        </p:grpSpPr>
        <p:sp>
          <p:nvSpPr>
            <p:cNvPr id="96" name="Rectangle 95">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sp>
          <p:nvSpPr>
            <p:cNvPr id="97" name="Rectangle 96">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sp>
          <p:nvSpPr>
            <p:cNvPr id="98" name="Rectangle 97">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grpSp>
      <p:sp>
        <p:nvSpPr>
          <p:cNvPr id="100" name="Rectangle 99">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1083306"/>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1475192"/>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812BD9-AABA-E540-95C6-3C512DA72E25}"/>
              </a:ext>
            </a:extLst>
          </p:cNvPr>
          <p:cNvPicPr>
            <a:picLocks noChangeAspect="1"/>
          </p:cNvPicPr>
          <p:nvPr/>
        </p:nvPicPr>
        <p:blipFill rotWithShape="1">
          <a:blip r:embed="rId3"/>
          <a:srcRect l="13426" r="13743"/>
          <a:stretch/>
        </p:blipFill>
        <p:spPr>
          <a:xfrm>
            <a:off x="5852981" y="1571150"/>
            <a:ext cx="5616668" cy="5147692"/>
          </a:xfrm>
          <a:prstGeom prst="rect">
            <a:avLst/>
          </a:prstGeom>
        </p:spPr>
      </p:pic>
      <p:sp>
        <p:nvSpPr>
          <p:cNvPr id="152" name="Google Shape;152;p6"/>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1" i="1" u="none" strike="noStrike" cap="none">
              <a:solidFill>
                <a:schemeClr val="dk1"/>
              </a:solidFill>
              <a:effectLst>
                <a:outerShdw blurRad="38100" dist="38100" dir="2700000" algn="tl">
                  <a:srgbClr val="000000">
                    <a:alpha val="43137"/>
                  </a:srgbClr>
                </a:outerShdw>
              </a:effectLst>
              <a:latin typeface="Calibri"/>
              <a:ea typeface="Calibri"/>
              <a:cs typeface="Calibri"/>
              <a:sym typeface="Calibri"/>
            </a:endParaRPr>
          </a:p>
        </p:txBody>
      </p:sp>
      <p:sp>
        <p:nvSpPr>
          <p:cNvPr id="15" name="Google Shape;151;p6">
            <a:extLst>
              <a:ext uri="{FF2B5EF4-FFF2-40B4-BE49-F238E27FC236}">
                <a16:creationId xmlns:a16="http://schemas.microsoft.com/office/drawing/2014/main" id="{DBE0DB05-7F4C-0C49-BF12-141A40846657}"/>
              </a:ext>
            </a:extLst>
          </p:cNvPr>
          <p:cNvSpPr txBox="1"/>
          <p:nvPr/>
        </p:nvSpPr>
        <p:spPr>
          <a:xfrm>
            <a:off x="365760" y="261890"/>
            <a:ext cx="2493187" cy="755677"/>
          </a:xfrm>
          <a:prstGeom prst="rect">
            <a:avLst/>
          </a:prstGeom>
        </p:spPr>
        <p:txBody>
          <a:bodyPr spcFirstLastPara="1" vert="horz" lIns="91440" tIns="45720" rIns="91440" bIns="45720" rtlCol="0" anchor="t" anchorCtr="0">
            <a:normAutofit/>
          </a:bodyPr>
          <a:lstStyle/>
          <a:p>
            <a:pPr marL="0" marR="0" lvl="0" indent="0">
              <a:lnSpc>
                <a:spcPct val="90000"/>
              </a:lnSpc>
              <a:spcBef>
                <a:spcPct val="0"/>
              </a:spcBef>
              <a:spcAft>
                <a:spcPts val="600"/>
              </a:spcAft>
              <a:buClr>
                <a:srgbClr val="000000"/>
              </a:buClr>
              <a:buSzPts val="3600"/>
            </a:pPr>
            <a:r>
              <a:rPr lang="en-US" sz="3600" b="1" kern="1200" dirty="0">
                <a:solidFill>
                  <a:srgbClr val="FF0000"/>
                </a:solidFill>
                <a:effectLst>
                  <a:glow rad="88900">
                    <a:schemeClr val="bg1"/>
                  </a:glow>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MINI GAME</a:t>
            </a:r>
          </a:p>
        </p:txBody>
      </p:sp>
      <p:sp>
        <p:nvSpPr>
          <p:cNvPr id="16" name="Rectangle 15">
            <a:extLst>
              <a:ext uri="{FF2B5EF4-FFF2-40B4-BE49-F238E27FC236}">
                <a16:creationId xmlns:a16="http://schemas.microsoft.com/office/drawing/2014/main" id="{C77DDFED-4C45-6C4E-81B9-FEBCA931ACD8}"/>
              </a:ext>
            </a:extLst>
          </p:cNvPr>
          <p:cNvSpPr/>
          <p:nvPr/>
        </p:nvSpPr>
        <p:spPr>
          <a:xfrm>
            <a:off x="865110" y="3274912"/>
            <a:ext cx="5286354" cy="2123658"/>
          </a:xfrm>
          <a:prstGeom prst="rect">
            <a:avLst/>
          </a:prstGeom>
        </p:spPr>
        <p:txBody>
          <a:bodyPr wrap="square">
            <a:spAutoFit/>
          </a:bodyPr>
          <a:lstStyle/>
          <a:p>
            <a:r>
              <a:rPr lang="en-US" sz="34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your groups, talk about: </a:t>
            </a:r>
          </a:p>
          <a:p>
            <a:pPr marL="457200" indent="-457200">
              <a:buFont typeface="Wingdings" panose="05000000000000000000" pitchFamily="2" charset="2"/>
              <a:buChar char="§"/>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you ate and drank yesterday</a:t>
            </a:r>
          </a:p>
          <a:p>
            <a:pPr marL="457200" indent="-457200">
              <a:buFont typeface="Wingdings" panose="05000000000000000000" pitchFamily="2" charset="2"/>
              <a:buChar char="§"/>
            </a:pP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had healthy diets </a:t>
            </a:r>
            <a:endParaRPr lang="en-VN"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Google Shape;153;p6"/>
          <p:cNvSpPr txBox="1"/>
          <p:nvPr/>
        </p:nvSpPr>
        <p:spPr>
          <a:xfrm>
            <a:off x="3858633" y="132089"/>
            <a:ext cx="5073300" cy="738633"/>
          </a:xfrm>
          <a:prstGeom prst="rect">
            <a:avLst/>
          </a:prstGeom>
          <a:noFill/>
          <a:ln>
            <a:noFill/>
          </a:ln>
        </p:spPr>
        <p:txBody>
          <a:bodyPr spcFirstLastPara="1" wrap="square" lIns="91425" tIns="91425" rIns="91425" bIns="91425" anchor="t" anchorCtr="0">
            <a:spAutoFit/>
          </a:bodyPr>
          <a:lstStyle/>
          <a:p>
            <a:pPr algn="ctr"/>
            <a:r>
              <a:rPr lang="en-US" sz="3600" b="1" kern="1200" dirty="0">
                <a:solidFill>
                  <a:srgbClr val="00B050"/>
                </a:solidFill>
                <a:effectLst>
                  <a:glow rad="88900">
                    <a:schemeClr val="bg1"/>
                  </a:glow>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Our eating habits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g111ea7f8aa0_0_0"/>
          <p:cNvSpPr txBox="1"/>
          <p:nvPr/>
        </p:nvSpPr>
        <p:spPr>
          <a:xfrm>
            <a:off x="663574" y="202250"/>
            <a:ext cx="566219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61" name="Google Shape;161;g111ea7f8aa0_0_0"/>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62" name="Google Shape;162;g111ea7f8aa0_0_0"/>
          <p:cNvSpPr txBox="1"/>
          <p:nvPr/>
        </p:nvSpPr>
        <p:spPr>
          <a:xfrm>
            <a:off x="-234016" y="3086940"/>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a:t>
            </a:r>
            <a:r>
              <a:rPr lang="en-US" sz="4400" b="1" dirty="0" err="1">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mɪəl</a:t>
            </a:r>
            <a:r>
              <a:rPr lang="en-US"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a:t>
            </a:r>
            <a:endParaRPr sz="4400" b="1" dirty="0">
              <a:solidFill>
                <a:srgbClr val="2416D8"/>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163" name="Google Shape;163;g111ea7f8aa0_0_0"/>
          <p:cNvSpPr txBox="1"/>
          <p:nvPr/>
        </p:nvSpPr>
        <p:spPr>
          <a:xfrm>
            <a:off x="-203498" y="4089077"/>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bữa</a:t>
            </a:r>
            <a:r>
              <a:rPr lang="en-US" sz="4400" b="1" dirty="0">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4400" b="1" dirty="0" err="1">
                <a:solidFill>
                  <a:srgbClr val="231F2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ăn</a:t>
            </a:r>
            <a:endParaRPr sz="4400" b="1" dirty="0">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164" name="Google Shape;164;g111ea7f8aa0_0_0"/>
          <p:cNvSpPr txBox="1"/>
          <p:nvPr/>
        </p:nvSpPr>
        <p:spPr>
          <a:xfrm>
            <a:off x="-206566" y="1908753"/>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meal</a:t>
            </a:r>
            <a:endParaRPr sz="6000" b="1" dirty="0">
              <a:solidFill>
                <a:srgbClr val="FF000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pic>
        <p:nvPicPr>
          <p:cNvPr id="165" name="Google Shape;165;g111ea7f8aa0_0_0"/>
          <p:cNvPicPr preferRelativeResize="0"/>
          <p:nvPr/>
        </p:nvPicPr>
        <p:blipFill>
          <a:blip r:embed="rId3">
            <a:alphaModFix/>
          </a:blip>
          <a:stretch>
            <a:fillRect/>
          </a:stretch>
        </p:blipFill>
        <p:spPr>
          <a:xfrm>
            <a:off x="5520969" y="1845638"/>
            <a:ext cx="5662201" cy="381660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g111ea7f8aa0_1_18"/>
          <p:cNvSpPr txBox="1"/>
          <p:nvPr/>
        </p:nvSpPr>
        <p:spPr>
          <a:xfrm>
            <a:off x="651999" y="225400"/>
            <a:ext cx="277410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73" name="Google Shape;173;g111ea7f8aa0_1_18"/>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pic>
        <p:nvPicPr>
          <p:cNvPr id="174" name="Google Shape;174;g111ea7f8aa0_1_18"/>
          <p:cNvPicPr preferRelativeResize="0"/>
          <p:nvPr/>
        </p:nvPicPr>
        <p:blipFill>
          <a:blip r:embed="rId3">
            <a:alphaModFix/>
          </a:blip>
          <a:stretch>
            <a:fillRect/>
          </a:stretch>
        </p:blipFill>
        <p:spPr>
          <a:xfrm>
            <a:off x="5306061" y="1980649"/>
            <a:ext cx="5767753" cy="3739038"/>
          </a:xfrm>
          <a:prstGeom prst="rect">
            <a:avLst/>
          </a:prstGeom>
          <a:ln>
            <a:noFill/>
          </a:ln>
          <a:effectLst>
            <a:outerShdw blurRad="190500" algn="tl" rotWithShape="0">
              <a:srgbClr val="000000">
                <a:alpha val="70000"/>
              </a:srgbClr>
            </a:outerShdw>
          </a:effectLst>
        </p:spPr>
      </p:pic>
      <p:sp>
        <p:nvSpPr>
          <p:cNvPr id="175" name="Google Shape;175;g111ea7f8aa0_1_18"/>
          <p:cNvSpPr txBox="1"/>
          <p:nvPr/>
        </p:nvSpPr>
        <p:spPr>
          <a:xfrm>
            <a:off x="-158262" y="3050116"/>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/ˈ</a:t>
            </a:r>
            <a:r>
              <a:rPr lang="en-US" sz="4400" b="1" dirty="0" err="1">
                <a:solidFill>
                  <a:srgbClr val="2416D8"/>
                </a:solidFill>
                <a:effectLst>
                  <a:outerShdw blurRad="38100" dist="38100" dir="2700000" algn="tl">
                    <a:srgbClr val="000000">
                      <a:alpha val="43137"/>
                    </a:srgbClr>
                  </a:outerShdw>
                </a:effectLst>
                <a:latin typeface="Calibri"/>
                <a:ea typeface="Calibri"/>
                <a:cs typeface="Calibri"/>
                <a:sym typeface="Calibri"/>
              </a:rPr>
              <a:t>brek.fəst</a:t>
            </a: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ea typeface="Calibri"/>
              <a:cs typeface="Calibri"/>
              <a:sym typeface="Calibri"/>
            </a:endParaRPr>
          </a:p>
        </p:txBody>
      </p:sp>
      <p:sp>
        <p:nvSpPr>
          <p:cNvPr id="176" name="Google Shape;176;g111ea7f8aa0_1_18"/>
          <p:cNvSpPr txBox="1"/>
          <p:nvPr/>
        </p:nvSpPr>
        <p:spPr>
          <a:xfrm>
            <a:off x="925973" y="4015407"/>
            <a:ext cx="3728689"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sáng</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77" name="Google Shape;177;g111ea7f8aa0_1_18"/>
          <p:cNvSpPr txBox="1"/>
          <p:nvPr/>
        </p:nvSpPr>
        <p:spPr>
          <a:xfrm>
            <a:off x="-103362" y="1980649"/>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breakfast</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g111ea7f8aa0_1_6"/>
          <p:cNvSpPr txBox="1"/>
          <p:nvPr/>
        </p:nvSpPr>
        <p:spPr>
          <a:xfrm>
            <a:off x="663575" y="202250"/>
            <a:ext cx="288985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85" name="Google Shape;185;g111ea7f8aa0_1_6"/>
          <p:cNvSpPr/>
          <p:nvPr/>
        </p:nvSpPr>
        <p:spPr>
          <a:xfrm>
            <a:off x="4689388" y="1845638"/>
            <a:ext cx="7001100" cy="35829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186" name="Google Shape;186;g111ea7f8aa0_1_6"/>
          <p:cNvSpPr txBox="1"/>
          <p:nvPr/>
        </p:nvSpPr>
        <p:spPr>
          <a:xfrm>
            <a:off x="-137012" y="3281243"/>
            <a:ext cx="57171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r>
              <a:rPr lang="en-US" sz="4400" b="1" dirty="0" err="1">
                <a:solidFill>
                  <a:srgbClr val="2416D8"/>
                </a:solidFill>
                <a:effectLst>
                  <a:outerShdw blurRad="38100" dist="38100" dir="2700000" algn="tl">
                    <a:srgbClr val="000000">
                      <a:alpha val="43137"/>
                    </a:srgbClr>
                  </a:outerShdw>
                </a:effectLst>
                <a:latin typeface="Calibri"/>
                <a:cs typeface="Calibri"/>
              </a:rPr>
              <a:t>lʌntʃ</a:t>
            </a: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ea typeface="Calibri"/>
              <a:cs typeface="Calibri"/>
              <a:sym typeface="Calibri"/>
            </a:endParaRPr>
          </a:p>
        </p:txBody>
      </p:sp>
      <p:sp>
        <p:nvSpPr>
          <p:cNvPr id="187" name="Google Shape;187;g111ea7f8aa0_1_6"/>
          <p:cNvSpPr txBox="1"/>
          <p:nvPr/>
        </p:nvSpPr>
        <p:spPr>
          <a:xfrm>
            <a:off x="-137012" y="4214574"/>
            <a:ext cx="5717100"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trưa</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88" name="Google Shape;188;g111ea7f8aa0_1_6"/>
          <p:cNvSpPr txBox="1"/>
          <p:nvPr/>
        </p:nvSpPr>
        <p:spPr>
          <a:xfrm>
            <a:off x="-82112" y="2103655"/>
            <a:ext cx="56622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lunch</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189" name="Google Shape;189;g111ea7f8aa0_1_6"/>
          <p:cNvPicPr preferRelativeResize="0"/>
          <p:nvPr/>
        </p:nvPicPr>
        <p:blipFill rotWithShape="1">
          <a:blip r:embed="rId3">
            <a:alphaModFix/>
          </a:blip>
          <a:srcRect b="7467"/>
          <a:stretch/>
        </p:blipFill>
        <p:spPr>
          <a:xfrm>
            <a:off x="5497975" y="2145635"/>
            <a:ext cx="6192513" cy="3639616"/>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111ea7f8aa0_1_30"/>
          <p:cNvSpPr txBox="1"/>
          <p:nvPr/>
        </p:nvSpPr>
        <p:spPr>
          <a:xfrm>
            <a:off x="663574" y="202250"/>
            <a:ext cx="586031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197" name="Google Shape;197;g111ea7f8aa0_1_30"/>
          <p:cNvSpPr txBox="1"/>
          <p:nvPr/>
        </p:nvSpPr>
        <p:spPr>
          <a:xfrm>
            <a:off x="-113596" y="3265057"/>
            <a:ext cx="4597961"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ea typeface="Calibri"/>
                <a:cs typeface="Calibri"/>
                <a:sym typeface="Calibri"/>
              </a:rPr>
              <a:t>/</a:t>
            </a:r>
            <a:r>
              <a:rPr lang="en-US" sz="4400" b="1" dirty="0">
                <a:solidFill>
                  <a:srgbClr val="2416D8"/>
                </a:solidFill>
                <a:effectLst>
                  <a:outerShdw blurRad="38100" dist="38100" dir="2700000" algn="tl">
                    <a:srgbClr val="000000">
                      <a:alpha val="43137"/>
                    </a:srgbClr>
                  </a:outerShdw>
                </a:effectLst>
                <a:latin typeface="Calibri"/>
                <a:cs typeface="Calibri"/>
              </a:rPr>
              <a:t>ˈ</a:t>
            </a:r>
            <a:r>
              <a:rPr lang="en-US" sz="4400" b="1" dirty="0" err="1">
                <a:solidFill>
                  <a:srgbClr val="2416D8"/>
                </a:solidFill>
                <a:effectLst>
                  <a:outerShdw blurRad="38100" dist="38100" dir="2700000" algn="tl">
                    <a:srgbClr val="000000">
                      <a:alpha val="43137"/>
                    </a:srgbClr>
                  </a:outerShdw>
                </a:effectLst>
                <a:latin typeface="Calibri"/>
                <a:cs typeface="Calibri"/>
              </a:rPr>
              <a:t>dɪnər</a:t>
            </a: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cs typeface="Calibri"/>
              <a:sym typeface="Calibri"/>
            </a:endParaRPr>
          </a:p>
        </p:txBody>
      </p:sp>
      <p:sp>
        <p:nvSpPr>
          <p:cNvPr id="198" name="Google Shape;198;g111ea7f8aa0_1_30"/>
          <p:cNvSpPr txBox="1"/>
          <p:nvPr/>
        </p:nvSpPr>
        <p:spPr>
          <a:xfrm>
            <a:off x="312516" y="4126801"/>
            <a:ext cx="3738623"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bữa</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tối</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199" name="Google Shape;199;g111ea7f8aa0_1_30"/>
          <p:cNvSpPr txBox="1"/>
          <p:nvPr/>
        </p:nvSpPr>
        <p:spPr>
          <a:xfrm>
            <a:off x="27451" y="2274274"/>
            <a:ext cx="4584236"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dinner</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00" name="Google Shape;200;g111ea7f8aa0_1_30"/>
          <p:cNvPicPr preferRelativeResize="0"/>
          <p:nvPr/>
        </p:nvPicPr>
        <p:blipFill>
          <a:blip r:embed="rId3">
            <a:alphaModFix/>
          </a:blip>
          <a:stretch>
            <a:fillRect/>
          </a:stretch>
        </p:blipFill>
        <p:spPr>
          <a:xfrm>
            <a:off x="4611686" y="1874012"/>
            <a:ext cx="6853484" cy="411340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7" name="Google Shape;207;g111ea7f8aa0_1_43"/>
          <p:cNvSpPr txBox="1"/>
          <p:nvPr/>
        </p:nvSpPr>
        <p:spPr>
          <a:xfrm>
            <a:off x="470144" y="181469"/>
            <a:ext cx="508659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208" name="Google Shape;208;g111ea7f8aa0_1_43"/>
          <p:cNvSpPr txBox="1"/>
          <p:nvPr/>
        </p:nvSpPr>
        <p:spPr>
          <a:xfrm>
            <a:off x="-577875" y="2939909"/>
            <a:ext cx="57171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r>
              <a:rPr lang="en-US" sz="4400" b="1" dirty="0">
                <a:solidFill>
                  <a:srgbClr val="2416D8"/>
                </a:solidFill>
                <a:effectLst>
                  <a:outerShdw blurRad="38100" dist="38100" dir="2700000" algn="tl">
                    <a:srgbClr val="000000">
                      <a:alpha val="43137"/>
                    </a:srgbClr>
                  </a:outerShdw>
                </a:effectLst>
                <a:latin typeface="Calibri"/>
                <a:cs typeface="Calibri"/>
              </a:rPr>
              <a:t>ˈ</a:t>
            </a:r>
            <a:r>
              <a:rPr lang="en-US" sz="4400" b="1" dirty="0" err="1">
                <a:solidFill>
                  <a:srgbClr val="2416D8"/>
                </a:solidFill>
                <a:effectLst>
                  <a:outerShdw blurRad="38100" dist="38100" dir="2700000" algn="tl">
                    <a:srgbClr val="000000">
                      <a:alpha val="43137"/>
                    </a:srgbClr>
                  </a:outerShdw>
                </a:effectLst>
                <a:latin typeface="Calibri"/>
                <a:cs typeface="Calibri"/>
              </a:rPr>
              <a:t>fæbjələs</a:t>
            </a:r>
            <a:r>
              <a:rPr lang="en-US" sz="4400" b="1" dirty="0">
                <a:solidFill>
                  <a:srgbClr val="2416D8"/>
                </a:solidFill>
                <a:effectLst>
                  <a:outerShdw blurRad="38100" dist="38100" dir="2700000" algn="tl">
                    <a:srgbClr val="000000">
                      <a:alpha val="43137"/>
                    </a:srgbClr>
                  </a:outerShdw>
                </a:effectLst>
                <a:latin typeface="Calibri"/>
                <a:cs typeface="Calibri"/>
                <a:sym typeface="Calibri"/>
              </a:rPr>
              <a:t>/</a:t>
            </a:r>
            <a:endParaRPr sz="4400" b="1" dirty="0">
              <a:solidFill>
                <a:srgbClr val="2416D8"/>
              </a:solidFill>
              <a:effectLst>
                <a:outerShdw blurRad="38100" dist="38100" dir="2700000" algn="tl">
                  <a:srgbClr val="000000">
                    <a:alpha val="43137"/>
                  </a:srgbClr>
                </a:outerShdw>
              </a:effectLst>
              <a:latin typeface="Calibri"/>
              <a:cs typeface="Calibri"/>
              <a:sym typeface="Calibri"/>
            </a:endParaRPr>
          </a:p>
        </p:txBody>
      </p:sp>
      <p:sp>
        <p:nvSpPr>
          <p:cNvPr id="209" name="Google Shape;209;g111ea7f8aa0_1_43"/>
          <p:cNvSpPr txBox="1"/>
          <p:nvPr/>
        </p:nvSpPr>
        <p:spPr>
          <a:xfrm>
            <a:off x="-288938" y="3877161"/>
            <a:ext cx="5139225" cy="861744"/>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rất</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tuyệt</a:t>
            </a:r>
            <a:r>
              <a:rPr lang="en-US" sz="4400" b="1" dirty="0">
                <a:solidFill>
                  <a:srgbClr val="231F20"/>
                </a:solidFill>
                <a:effectLst>
                  <a:outerShdw blurRad="38100" dist="38100" dir="2700000" algn="tl">
                    <a:srgbClr val="000000">
                      <a:alpha val="43137"/>
                    </a:srgbClr>
                  </a:outerShdw>
                </a:effectLst>
                <a:latin typeface="Calibri"/>
                <a:ea typeface="Calibri"/>
                <a:cs typeface="Calibri"/>
                <a:sym typeface="Calibri"/>
              </a:rPr>
              <a:t> </a:t>
            </a:r>
            <a:r>
              <a:rPr lang="en-US" sz="4400" b="1" dirty="0" err="1">
                <a:solidFill>
                  <a:srgbClr val="231F20"/>
                </a:solidFill>
                <a:effectLst>
                  <a:outerShdw blurRad="38100" dist="38100" dir="2700000" algn="tl">
                    <a:srgbClr val="000000">
                      <a:alpha val="43137"/>
                    </a:srgbClr>
                  </a:outerShdw>
                </a:effectLst>
                <a:latin typeface="Calibri"/>
                <a:ea typeface="Calibri"/>
                <a:cs typeface="Calibri"/>
                <a:sym typeface="Calibri"/>
              </a:rPr>
              <a:t>vời</a:t>
            </a:r>
            <a:endParaRPr sz="4400" b="1" dirty="0">
              <a:effectLst>
                <a:outerShdw blurRad="38100" dist="38100" dir="2700000" algn="tl">
                  <a:srgbClr val="000000">
                    <a:alpha val="43137"/>
                  </a:srgbClr>
                </a:outerShdw>
              </a:effectLst>
              <a:latin typeface="Calibri"/>
              <a:ea typeface="Calibri"/>
              <a:cs typeface="Calibri"/>
              <a:sym typeface="Calibri"/>
            </a:endParaRPr>
          </a:p>
        </p:txBody>
      </p:sp>
      <p:sp>
        <p:nvSpPr>
          <p:cNvPr id="210" name="Google Shape;210;g111ea7f8aa0_1_43"/>
          <p:cNvSpPr txBox="1"/>
          <p:nvPr/>
        </p:nvSpPr>
        <p:spPr>
          <a:xfrm>
            <a:off x="-65057" y="1820461"/>
            <a:ext cx="5093491"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fabulous</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11" name="Google Shape;211;g111ea7f8aa0_1_43"/>
          <p:cNvPicPr preferRelativeResize="0"/>
          <p:nvPr/>
        </p:nvPicPr>
        <p:blipFill>
          <a:blip r:embed="rId3">
            <a:alphaModFix/>
          </a:blip>
          <a:stretch>
            <a:fillRect/>
          </a:stretch>
        </p:blipFill>
        <p:spPr>
          <a:xfrm>
            <a:off x="4963378" y="1820461"/>
            <a:ext cx="6572129" cy="411340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g111ea7f8aa0_1_54"/>
          <p:cNvSpPr txBox="1"/>
          <p:nvPr/>
        </p:nvSpPr>
        <p:spPr>
          <a:xfrm>
            <a:off x="393711" y="182703"/>
            <a:ext cx="310086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rPr>
              <a:t>Vocabulary</a:t>
            </a:r>
            <a:endParaRPr sz="3600" b="1" kern="1200" dirty="0">
              <a:solidFill>
                <a:srgbClr val="FF0000"/>
              </a:solidFill>
              <a:effectLst>
                <a:glow rad="88900">
                  <a:schemeClr val="bg1"/>
                </a:glow>
                <a:outerShdw blurRad="38100" dist="38100" dir="2700000" algn="tl">
                  <a:srgbClr val="000000">
                    <a:alpha val="43137"/>
                  </a:srgbClr>
                </a:outerShdw>
              </a:effectLst>
              <a:latin typeface="+mj-lt"/>
              <a:ea typeface="+mj-ea"/>
              <a:cs typeface="+mj-cs"/>
              <a:sym typeface="Calibri"/>
            </a:endParaRPr>
          </a:p>
        </p:txBody>
      </p:sp>
      <p:sp>
        <p:nvSpPr>
          <p:cNvPr id="219" name="Google Shape;219;g111ea7f8aa0_1_54"/>
          <p:cNvSpPr txBox="1"/>
          <p:nvPr/>
        </p:nvSpPr>
        <p:spPr>
          <a:xfrm>
            <a:off x="39475" y="2803790"/>
            <a:ext cx="4080600" cy="861744"/>
          </a:xfrm>
          <a:prstGeom prst="rect">
            <a:avLst/>
          </a:prstGeom>
          <a:noFill/>
          <a:ln>
            <a:noFill/>
          </a:ln>
        </p:spPr>
        <p:txBody>
          <a:bodyPr spcFirstLastPara="1" wrap="square" lIns="91425" tIns="91425" rIns="91425" bIns="91425" anchor="t" anchorCtr="0">
            <a:spAutoFit/>
          </a:bodyPr>
          <a:lstStyle/>
          <a:p>
            <a:pPr marL="144145" lvl="0" indent="-144145" algn="ctr"/>
            <a:r>
              <a:rPr lang="en-US" sz="4400" b="1" dirty="0">
                <a:solidFill>
                  <a:srgbClr val="2416D8"/>
                </a:solidFill>
                <a:latin typeface="Calibri"/>
                <a:cs typeface="Calibri"/>
                <a:sym typeface="Calibri"/>
              </a:rPr>
              <a:t>/</a:t>
            </a:r>
            <a:r>
              <a:rPr lang="en-US" sz="4400" b="1" dirty="0">
                <a:solidFill>
                  <a:srgbClr val="2416D8"/>
                </a:solidFill>
                <a:latin typeface="Calibri"/>
                <a:cs typeface="Calibri"/>
              </a:rPr>
              <a:t>ˈ</a:t>
            </a:r>
            <a:r>
              <a:rPr lang="en-US" sz="4400" b="1" dirty="0" err="1">
                <a:solidFill>
                  <a:srgbClr val="2416D8"/>
                </a:solidFill>
                <a:latin typeface="Calibri"/>
                <a:cs typeface="Calibri"/>
              </a:rPr>
              <a:t>hel</a:t>
            </a:r>
            <a:r>
              <a:rPr lang="el-GR" sz="4400" b="1" dirty="0">
                <a:solidFill>
                  <a:srgbClr val="2416D8"/>
                </a:solidFill>
                <a:latin typeface="Calibri"/>
                <a:cs typeface="Calibri"/>
              </a:rPr>
              <a:t>θ</a:t>
            </a:r>
            <a:r>
              <a:rPr lang="en-US" sz="4400" b="1" dirty="0" err="1">
                <a:solidFill>
                  <a:srgbClr val="2416D8"/>
                </a:solidFill>
                <a:latin typeface="Calibri"/>
                <a:cs typeface="Calibri"/>
              </a:rPr>
              <a:t>i</a:t>
            </a:r>
            <a:r>
              <a:rPr lang="en-US" sz="4400" b="1" dirty="0">
                <a:solidFill>
                  <a:srgbClr val="2416D8"/>
                </a:solidFill>
                <a:latin typeface="Calibri"/>
                <a:cs typeface="Calibri"/>
                <a:sym typeface="Calibri"/>
              </a:rPr>
              <a:t>/</a:t>
            </a:r>
            <a:endParaRPr sz="4400" b="1" dirty="0">
              <a:solidFill>
                <a:srgbClr val="2416D8"/>
              </a:solidFill>
              <a:latin typeface="Calibri"/>
              <a:cs typeface="Calibri"/>
              <a:sym typeface="Calibri"/>
            </a:endParaRPr>
          </a:p>
        </p:txBody>
      </p:sp>
      <p:sp>
        <p:nvSpPr>
          <p:cNvPr id="220" name="Google Shape;220;g111ea7f8aa0_1_54"/>
          <p:cNvSpPr txBox="1"/>
          <p:nvPr/>
        </p:nvSpPr>
        <p:spPr>
          <a:xfrm>
            <a:off x="170063" y="3765392"/>
            <a:ext cx="3857927" cy="1538853"/>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tốt</a:t>
            </a: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cho</a:t>
            </a:r>
            <a:r>
              <a:rPr lang="en-US" sz="4400" b="1" dirty="0">
                <a:solidFill>
                  <a:srgbClr val="231F20"/>
                </a:solidFill>
                <a:latin typeface="Calibri"/>
                <a:ea typeface="Calibri"/>
                <a:cs typeface="Calibri"/>
                <a:sym typeface="Calibri"/>
              </a:rPr>
              <a:t> </a:t>
            </a:r>
          </a:p>
          <a:p>
            <a:pPr marL="144145" lvl="0" indent="-144145" algn="ctr" rtl="0">
              <a:spcBef>
                <a:spcPts val="0"/>
              </a:spcBef>
              <a:spcAft>
                <a:spcPts val="0"/>
              </a:spcAft>
              <a:buNone/>
            </a:pPr>
            <a:r>
              <a:rPr lang="en-US" sz="4400" b="1" dirty="0" err="1">
                <a:solidFill>
                  <a:srgbClr val="231F20"/>
                </a:solidFill>
                <a:latin typeface="Calibri"/>
                <a:ea typeface="Calibri"/>
                <a:cs typeface="Calibri"/>
                <a:sym typeface="Calibri"/>
              </a:rPr>
              <a:t>sức</a:t>
            </a:r>
            <a:r>
              <a:rPr lang="en-US" sz="4400" b="1" dirty="0">
                <a:solidFill>
                  <a:srgbClr val="231F20"/>
                </a:solidFill>
                <a:latin typeface="Calibri"/>
                <a:ea typeface="Calibri"/>
                <a:cs typeface="Calibri"/>
                <a:sym typeface="Calibri"/>
              </a:rPr>
              <a:t> </a:t>
            </a:r>
            <a:r>
              <a:rPr lang="en-US" sz="4400" b="1" dirty="0" err="1">
                <a:solidFill>
                  <a:srgbClr val="231F20"/>
                </a:solidFill>
                <a:latin typeface="Calibri"/>
                <a:ea typeface="Calibri"/>
                <a:cs typeface="Calibri"/>
                <a:sym typeface="Calibri"/>
              </a:rPr>
              <a:t>khoẻ</a:t>
            </a:r>
            <a:endParaRPr sz="4400" b="1" dirty="0">
              <a:latin typeface="Calibri"/>
              <a:ea typeface="Calibri"/>
              <a:cs typeface="Calibri"/>
              <a:sym typeface="Calibri"/>
            </a:endParaRPr>
          </a:p>
        </p:txBody>
      </p:sp>
      <p:sp>
        <p:nvSpPr>
          <p:cNvPr id="221" name="Google Shape;221;g111ea7f8aa0_1_54"/>
          <p:cNvSpPr txBox="1"/>
          <p:nvPr/>
        </p:nvSpPr>
        <p:spPr>
          <a:xfrm>
            <a:off x="170063" y="1695061"/>
            <a:ext cx="4080600" cy="1200298"/>
          </a:xfrm>
          <a:prstGeom prst="rect">
            <a:avLst/>
          </a:prstGeom>
          <a:noFill/>
          <a:ln>
            <a:noFill/>
          </a:ln>
        </p:spPr>
        <p:txBody>
          <a:bodyPr spcFirstLastPara="1" wrap="square" lIns="91425" tIns="91425" rIns="91425" bIns="91425" anchor="t" anchorCtr="0">
            <a:spAutoFit/>
          </a:bodyPr>
          <a:lstStyle/>
          <a:p>
            <a:pPr marL="144145" lvl="0" indent="-144145" algn="ctr" rtl="0">
              <a:spcBef>
                <a:spcPts val="0"/>
              </a:spcBef>
              <a:spcAft>
                <a:spcPts val="0"/>
              </a:spcAft>
              <a:buNone/>
            </a:pPr>
            <a:r>
              <a:rPr lang="en-US" sz="6600" b="1" dirty="0">
                <a:solidFill>
                  <a:srgbClr val="FF0000"/>
                </a:solidFill>
                <a:effectLst>
                  <a:outerShdw blurRad="38100" dist="38100" dir="2700000" algn="tl">
                    <a:srgbClr val="000000">
                      <a:alpha val="43137"/>
                    </a:srgbClr>
                  </a:outerShdw>
                </a:effectLst>
                <a:latin typeface="Calibri"/>
                <a:ea typeface="Calibri"/>
                <a:cs typeface="Calibri"/>
                <a:sym typeface="Calibri"/>
              </a:rPr>
              <a:t>healthy</a:t>
            </a:r>
            <a:endParaRPr sz="6600" b="1" dirty="0">
              <a:solidFill>
                <a:srgbClr val="FF0000"/>
              </a:solidFill>
              <a:effectLst>
                <a:outerShdw blurRad="38100" dist="38100" dir="2700000" algn="tl">
                  <a:srgbClr val="000000">
                    <a:alpha val="43137"/>
                  </a:srgbClr>
                </a:outerShdw>
              </a:effectLst>
              <a:latin typeface="Calibri"/>
              <a:ea typeface="Calibri"/>
              <a:cs typeface="Calibri"/>
              <a:sym typeface="Calibri"/>
            </a:endParaRPr>
          </a:p>
        </p:txBody>
      </p:sp>
      <p:pic>
        <p:nvPicPr>
          <p:cNvPr id="222" name="Google Shape;222;g111ea7f8aa0_1_54"/>
          <p:cNvPicPr preferRelativeResize="0"/>
          <p:nvPr/>
        </p:nvPicPr>
        <p:blipFill rotWithShape="1">
          <a:blip r:embed="rId3">
            <a:alphaModFix/>
          </a:blip>
          <a:srcRect b="6288"/>
          <a:stretch/>
        </p:blipFill>
        <p:spPr>
          <a:xfrm>
            <a:off x="5497974" y="2523281"/>
            <a:ext cx="6126045" cy="355989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7"/>
          <p:cNvSpPr txBox="1"/>
          <p:nvPr/>
        </p:nvSpPr>
        <p:spPr>
          <a:xfrm>
            <a:off x="458917" y="173130"/>
            <a:ext cx="30597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rPr>
              <a:t>LISTENING</a:t>
            </a:r>
            <a:endParaRPr sz="4000" b="1" kern="1200" dirty="0">
              <a:solidFill>
                <a:srgbClr val="FF0000"/>
              </a:solidFill>
              <a:effectLst>
                <a:glow rad="88900">
                  <a:schemeClr val="bg1"/>
                </a:glow>
              </a:effectLst>
              <a:latin typeface="Calibri" panose="020F0502020204030204" pitchFamily="34" charset="0"/>
              <a:ea typeface="+mj-ea"/>
              <a:cs typeface="Calibri" panose="020F0502020204030204" pitchFamily="34" charset="0"/>
            </a:endParaRPr>
          </a:p>
        </p:txBody>
      </p:sp>
      <p:sp>
        <p:nvSpPr>
          <p:cNvPr id="230" name="Google Shape;230;p7"/>
          <p:cNvSpPr/>
          <p:nvPr/>
        </p:nvSpPr>
        <p:spPr>
          <a:xfrm>
            <a:off x="4689388" y="1845638"/>
            <a:ext cx="7001042" cy="3582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p:txBody>
      </p:sp>
      <p:sp>
        <p:nvSpPr>
          <p:cNvPr id="231" name="Google Shape;231;p7"/>
          <p:cNvSpPr/>
          <p:nvPr/>
        </p:nvSpPr>
        <p:spPr>
          <a:xfrm>
            <a:off x="978168" y="1134728"/>
            <a:ext cx="10441922" cy="52318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400"/>
              <a:buFont typeface="Arial"/>
              <a:buNone/>
            </a:pPr>
            <a:r>
              <a:rPr lang="en-US" sz="2800" b="1" dirty="0">
                <a:solidFill>
                  <a:srgbClr val="2416D8"/>
                </a:solidFill>
                <a:latin typeface="Calibri"/>
                <a:ea typeface="Calibri"/>
                <a:cs typeface="Calibri"/>
                <a:sym typeface="Calibri"/>
              </a:rPr>
              <a:t>Work in groups. Discuss the following questions.</a:t>
            </a:r>
            <a:endParaRPr sz="2800" dirty="0">
              <a:solidFill>
                <a:srgbClr val="2416D8"/>
              </a:solidFill>
              <a:latin typeface="Calibri"/>
              <a:ea typeface="Calibri"/>
              <a:cs typeface="Calibri"/>
              <a:sym typeface="Calibri"/>
            </a:endParaRPr>
          </a:p>
        </p:txBody>
      </p:sp>
      <p:sp>
        <p:nvSpPr>
          <p:cNvPr id="6" name="Google Shape;231;p7">
            <a:extLst>
              <a:ext uri="{FF2B5EF4-FFF2-40B4-BE49-F238E27FC236}">
                <a16:creationId xmlns:a16="http://schemas.microsoft.com/office/drawing/2014/main" id="{22AD3340-8EC8-2648-9670-7133458B1D82}"/>
              </a:ext>
            </a:extLst>
          </p:cNvPr>
          <p:cNvSpPr/>
          <p:nvPr/>
        </p:nvSpPr>
        <p:spPr>
          <a:xfrm>
            <a:off x="725967" y="1984234"/>
            <a:ext cx="6126245"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US" sz="2800" b="1" dirty="0">
                <a:effectLst>
                  <a:outerShdw blurRad="38100" dist="38100" dir="2700000" algn="tl">
                    <a:srgbClr val="000000">
                      <a:alpha val="43137"/>
                    </a:srgbClr>
                  </a:outerShdw>
                </a:effectLst>
                <a:latin typeface="Calibri"/>
                <a:ea typeface="Calibri"/>
                <a:cs typeface="Calibri"/>
                <a:sym typeface="Calibri"/>
              </a:rPr>
              <a:t>1. What time do people in your area often have breakfast, lunch, and dinner? </a:t>
            </a:r>
          </a:p>
          <a:p>
            <a:pPr marL="0" marR="0" lvl="0" indent="0" algn="l" rtl="0">
              <a:lnSpc>
                <a:spcPct val="150000"/>
              </a:lnSpc>
              <a:spcBef>
                <a:spcPts val="0"/>
              </a:spcBef>
              <a:spcAft>
                <a:spcPts val="0"/>
              </a:spcAft>
              <a:buClr>
                <a:schemeClr val="dk1"/>
              </a:buClr>
              <a:buSzPts val="1100"/>
              <a:buFont typeface="Arial"/>
              <a:buNone/>
            </a:pPr>
            <a:endParaRPr sz="2800" b="1"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lnSpc>
                <a:spcPct val="150000"/>
              </a:lnSpc>
              <a:spcBef>
                <a:spcPts val="0"/>
              </a:spcBef>
              <a:spcAft>
                <a:spcPts val="0"/>
              </a:spcAft>
              <a:buClr>
                <a:schemeClr val="dk1"/>
              </a:buClr>
              <a:buSzPts val="1100"/>
              <a:buFont typeface="Arial"/>
              <a:buNone/>
            </a:pPr>
            <a:r>
              <a:rPr lang="en-US" sz="2800" b="1" dirty="0">
                <a:effectLst>
                  <a:outerShdw blurRad="38100" dist="38100" dir="2700000" algn="tl">
                    <a:srgbClr val="000000">
                      <a:alpha val="43137"/>
                    </a:srgbClr>
                  </a:outerShdw>
                </a:effectLst>
                <a:latin typeface="Calibri"/>
                <a:ea typeface="Calibri"/>
                <a:cs typeface="Calibri"/>
                <a:sym typeface="Calibri"/>
              </a:rPr>
              <a:t>2. What do they often have for breakfast, lunch, and dinner? </a:t>
            </a:r>
            <a:endParaRPr sz="2800" b="1" dirty="0">
              <a:effectLst>
                <a:outerShdw blurRad="38100" dist="38100" dir="2700000" algn="tl">
                  <a:srgbClr val="000000">
                    <a:alpha val="43137"/>
                  </a:srgbClr>
                </a:outerShdw>
              </a:effectLst>
              <a:latin typeface="Calibri"/>
              <a:ea typeface="Calibri"/>
              <a:cs typeface="Calibri"/>
              <a:sym typeface="Calibri"/>
            </a:endParaRPr>
          </a:p>
        </p:txBody>
      </p:sp>
      <p:grpSp>
        <p:nvGrpSpPr>
          <p:cNvPr id="7" name="Group 6">
            <a:extLst>
              <a:ext uri="{FF2B5EF4-FFF2-40B4-BE49-F238E27FC236}">
                <a16:creationId xmlns:a16="http://schemas.microsoft.com/office/drawing/2014/main" id="{5AA30AF5-BB8D-C34E-B6E6-47DE608E042C}"/>
              </a:ext>
            </a:extLst>
          </p:cNvPr>
          <p:cNvGrpSpPr/>
          <p:nvPr/>
        </p:nvGrpSpPr>
        <p:grpSpPr>
          <a:xfrm>
            <a:off x="349867" y="1096276"/>
            <a:ext cx="519251" cy="584775"/>
            <a:chOff x="487066" y="1334106"/>
            <a:chExt cx="582963" cy="657458"/>
          </a:xfrm>
          <a:solidFill>
            <a:srgbClr val="009FA5"/>
          </a:solidFill>
        </p:grpSpPr>
        <p:sp>
          <p:nvSpPr>
            <p:cNvPr id="8" name="Rounded Rectangle 7">
              <a:extLst>
                <a:ext uri="{FF2B5EF4-FFF2-40B4-BE49-F238E27FC236}">
                  <a16:creationId xmlns:a16="http://schemas.microsoft.com/office/drawing/2014/main" id="{FE6A1B45-4CD6-694E-BB58-AE338547E130}"/>
                </a:ext>
              </a:extLst>
            </p:cNvPr>
            <p:cNvSpPr/>
            <p:nvPr/>
          </p:nvSpPr>
          <p:spPr>
            <a:xfrm>
              <a:off x="487066" y="1357586"/>
              <a:ext cx="582963" cy="574920"/>
            </a:xfrm>
            <a:prstGeom prst="roundRect">
              <a:avLst/>
            </a:prstGeom>
            <a:grp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800">
                <a:solidFill>
                  <a:srgbClr val="048DA4"/>
                </a:solidFill>
              </a:endParaRPr>
            </a:p>
          </p:txBody>
        </p:sp>
        <p:sp>
          <p:nvSpPr>
            <p:cNvPr id="9" name="TextBox 8">
              <a:extLst>
                <a:ext uri="{FF2B5EF4-FFF2-40B4-BE49-F238E27FC236}">
                  <a16:creationId xmlns:a16="http://schemas.microsoft.com/office/drawing/2014/main" id="{217A11EF-CA77-0A45-885E-E275058CEAF8}"/>
                </a:ext>
              </a:extLst>
            </p:cNvPr>
            <p:cNvSpPr txBox="1"/>
            <p:nvPr/>
          </p:nvSpPr>
          <p:spPr>
            <a:xfrm>
              <a:off x="609496" y="1334106"/>
              <a:ext cx="299818" cy="657458"/>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vi-VN" sz="3200" b="1" dirty="0">
                  <a:solidFill>
                    <a:schemeClr val="bg1"/>
                  </a:solidFill>
                  <a:latin typeface="Myriad Pro" pitchFamily="34" charset="0"/>
                </a:rPr>
                <a:t>1</a:t>
              </a:r>
              <a:endParaRPr lang="en-US" sz="3200" b="1" dirty="0">
                <a:solidFill>
                  <a:schemeClr val="bg1"/>
                </a:solidFill>
                <a:latin typeface="Myriad Pro" pitchFamily="34" charset="0"/>
              </a:endParaRPr>
            </a:p>
          </p:txBody>
        </p:sp>
      </p:grpSp>
      <p:pic>
        <p:nvPicPr>
          <p:cNvPr id="2" name="Picture 1">
            <a:extLst>
              <a:ext uri="{FF2B5EF4-FFF2-40B4-BE49-F238E27FC236}">
                <a16:creationId xmlns:a16="http://schemas.microsoft.com/office/drawing/2014/main" id="{AD1663D6-1CE5-674D-80CD-FF439B02CB9F}"/>
              </a:ext>
            </a:extLst>
          </p:cNvPr>
          <p:cNvPicPr>
            <a:picLocks noChangeAspect="1"/>
          </p:cNvPicPr>
          <p:nvPr/>
        </p:nvPicPr>
        <p:blipFill>
          <a:blip r:embed="rId3"/>
          <a:stretch>
            <a:fillRect/>
          </a:stretch>
        </p:blipFill>
        <p:spPr>
          <a:xfrm>
            <a:off x="6741624" y="2129242"/>
            <a:ext cx="4948806" cy="301567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630</Words>
  <Application>Microsoft Office PowerPoint</Application>
  <PresentationFormat>Widescreen</PresentationFormat>
  <Paragraphs>101</Paragraphs>
  <Slides>16</Slides>
  <Notes>15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Open Sans</vt:lpstr>
      <vt:lpstr>Times New Roman</vt:lpstr>
      <vt:lpstr>Calibri</vt:lpstr>
      <vt:lpstr>Myriad Pro</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21</cp:revision>
  <dcterms:modified xsi:type="dcterms:W3CDTF">2023-12-03T13:38:54Z</dcterms:modified>
</cp:coreProperties>
</file>