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71" r:id="rId2"/>
    <p:sldId id="256" r:id="rId3"/>
    <p:sldId id="279" r:id="rId4"/>
    <p:sldId id="360" r:id="rId5"/>
    <p:sldId id="316" r:id="rId6"/>
    <p:sldId id="347" r:id="rId7"/>
    <p:sldId id="362" r:id="rId8"/>
    <p:sldId id="365" r:id="rId9"/>
    <p:sldId id="367" r:id="rId10"/>
    <p:sldId id="368" r:id="rId11"/>
    <p:sldId id="366" r:id="rId12"/>
    <p:sldId id="363" r:id="rId13"/>
    <p:sldId id="364" r:id="rId14"/>
    <p:sldId id="436" r:id="rId15"/>
    <p:sldId id="437" r:id="rId16"/>
    <p:sldId id="283" r:id="rId17"/>
    <p:sldId id="470" r:id="rId18"/>
    <p:sldId id="372" r:id="rId19"/>
    <p:sldId id="373" r:id="rId20"/>
    <p:sldId id="501" r:id="rId21"/>
    <p:sldId id="374" r:id="rId22"/>
    <p:sldId id="298" r:id="rId23"/>
    <p:sldId id="327" r:id="rId24"/>
    <p:sldId id="502" r:id="rId25"/>
    <p:sldId id="348" r:id="rId26"/>
    <p:sldId id="522" r:id="rId27"/>
    <p:sldId id="313" r:id="rId28"/>
    <p:sldId id="524" r:id="rId29"/>
    <p:sldId id="525" r:id="rId30"/>
    <p:sldId id="314" r:id="rId31"/>
    <p:sldId id="330" r:id="rId32"/>
    <p:sldId id="406" r:id="rId33"/>
    <p:sldId id="407" r:id="rId34"/>
    <p:sldId id="529" r:id="rId35"/>
    <p:sldId id="530" r:id="rId36"/>
    <p:sldId id="35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604"/>
    <a:srgbClr val="26577C"/>
    <a:srgbClr val="B4B4B3"/>
    <a:srgbClr val="EBE4D1"/>
    <a:srgbClr val="CD5C08"/>
    <a:srgbClr val="F5E8B7"/>
    <a:srgbClr val="EEEEEE"/>
    <a:srgbClr val="C1D8C3"/>
    <a:srgbClr val="6A9C89"/>
    <a:srgbClr val="9FB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50" y="78"/>
      </p:cViewPr>
      <p:guideLst>
        <p:guide orient="horz" pos="2382"/>
        <p:guide pos="3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6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6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notesSlide" Target="../notesSlides/notesSlide1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6068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heritage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8816" y="417791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di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09943" y="3082855"/>
            <a:ext cx="31197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herɪtɪdʒ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168998" y="1131711"/>
            <a:ext cx="6854825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features belonging to the culture of a particular society, such as traditions, languages, or buildings, that were created in the past and still have historical importance.</a:t>
            </a:r>
          </a:p>
        </p:txBody>
      </p:sp>
      <p:pic>
        <p:nvPicPr>
          <p:cNvPr id="5" name="herita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195" y="2742565"/>
            <a:ext cx="1510030" cy="15100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218210" y="4252595"/>
            <a:ext cx="67564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he historic building is as much part of our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heritage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as the paintings.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occupy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chiếm giữ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1767" y="3082855"/>
            <a:ext cx="28143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42075" y="1852295"/>
            <a:ext cx="54165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take control</a:t>
            </a:r>
          </a:p>
        </p:txBody>
      </p:sp>
      <p:pic>
        <p:nvPicPr>
          <p:cNvPr id="6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" y="3000375"/>
            <a:ext cx="1028065" cy="1028065"/>
          </a:xfrm>
          <a:prstGeom prst="rect">
            <a:avLst/>
          </a:prstGeom>
        </p:spPr>
      </p:pic>
      <p:pic>
        <p:nvPicPr>
          <p:cNvPr id="8" name="Content Placeholder 7" descr="opposite-vacant-and-occupied-illustration-vector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4355465" y="5247005"/>
            <a:ext cx="2911475" cy="1628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occupied (adj)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 người 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8254" y="3082855"/>
            <a:ext cx="3141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59855" y="1075690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being used by someone or with someone in it.</a:t>
            </a:r>
          </a:p>
        </p:txBody>
      </p:sp>
      <p:pic>
        <p:nvPicPr>
          <p:cNvPr id="3" name="Content Placeholder 2" descr="opposite-vacant-and-occupied-illustration-vector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459855" y="2966085"/>
            <a:ext cx="5181600" cy="2898140"/>
          </a:xfrm>
          <a:prstGeom prst="rect">
            <a:avLst/>
          </a:prstGeom>
        </p:spPr>
      </p:pic>
      <p:pic>
        <p:nvPicPr>
          <p:cNvPr id="5" name="occupi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876550"/>
            <a:ext cx="1028065" cy="1028065"/>
          </a:xfrm>
          <a:prstGeom prst="rect">
            <a:avLst/>
          </a:prstGeom>
        </p:spPr>
      </p:pic>
      <p:pic>
        <p:nvPicPr>
          <p:cNvPr id="8" name="Content Placeholder 2" descr="ancient-greece-gettyimages-475594807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l="20580" r="11263"/>
          <a:stretch>
            <a:fillRect/>
          </a:stretch>
        </p:blipFill>
        <p:spPr>
          <a:xfrm>
            <a:off x="-4833620" y="3912870"/>
            <a:ext cx="3315335" cy="1864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ancient (adj)</a:t>
            </a:r>
            <a:r>
              <a:rPr lang="en-US" sz="60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cổ đại, lâu đời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9036" y="3025070"/>
            <a:ext cx="27038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eɪnʃənt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70905" y="902335"/>
            <a:ext cx="6230718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of or from a long time ago, having lasted for a very long time.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6096000" y="3025140"/>
            <a:ext cx="5791835" cy="3557905"/>
          </a:xfrm>
          <a:prstGeom prst="rect">
            <a:avLst/>
          </a:prstGeom>
        </p:spPr>
      </p:pic>
      <p:pic>
        <p:nvPicPr>
          <p:cNvPr id="6" name="Content Placeholder 2" descr="opposite-vacant-and-occupied-illustration-vecto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0055" y="5546725"/>
            <a:ext cx="1852930" cy="1036320"/>
          </a:xfrm>
          <a:prstGeom prst="rect">
            <a:avLst/>
          </a:prstGeom>
        </p:spPr>
      </p:pic>
      <p:pic>
        <p:nvPicPr>
          <p:cNvPr id="9" name="anci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045" y="2813685"/>
            <a:ext cx="1490345" cy="149034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8"/>
          <a:srcRect t="14161" b="26409"/>
          <a:stretch>
            <a:fillRect/>
          </a:stretch>
        </p:blipFill>
        <p:spPr>
          <a:xfrm>
            <a:off x="-3574415" y="5247005"/>
            <a:ext cx="2956560" cy="130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95507" y="1559223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generation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8507" y="420975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hệ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9619" y="3143815"/>
            <a:ext cx="37966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/ˌdʒenəˈreɪʃn/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82005" y="11766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all the people of about the same age within a society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13336270" y="4922520"/>
            <a:ext cx="2617470" cy="2160270"/>
          </a:xfrm>
          <a:prstGeom prst="rect">
            <a:avLst/>
          </a:prstGeom>
        </p:spPr>
      </p:pic>
      <p:pic>
        <p:nvPicPr>
          <p:cNvPr id="5" name="gener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3143885"/>
            <a:ext cx="989965" cy="98996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t="14161" b="26409"/>
          <a:stretch>
            <a:fillRect/>
          </a:stretch>
        </p:blipFill>
        <p:spPr>
          <a:xfrm>
            <a:off x="5882005" y="3432644"/>
            <a:ext cx="6247130" cy="303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555585" y="1486219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found (v)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3339" y="4182566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lập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87260" y="3118167"/>
            <a:ext cx="2201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faʊnd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071377" y="1954036"/>
            <a:ext cx="715243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bring something into existence.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071376" y="2962641"/>
            <a:ext cx="7120623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Boston </a:t>
            </a:r>
            <a:r>
              <a:rPr lang="en-US" sz="40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was founded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in 1630 by Puritan colonists from England.</a:t>
            </a:r>
          </a:p>
        </p:txBody>
      </p:sp>
      <p:pic>
        <p:nvPicPr>
          <p:cNvPr id="8" name="f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458" y="2943046"/>
            <a:ext cx="1239520" cy="1239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598329"/>
              </p:ext>
            </p:extLst>
          </p:nvPr>
        </p:nvGraphicFramePr>
        <p:xfrm>
          <a:off x="704850" y="930910"/>
          <a:ext cx="11174730" cy="535076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complex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kɒmpleks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phức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religious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/rɪˈlɪdʒəs/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(thuộc) tôn giáo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monument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/ˈmɒnjumənt/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đài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magnificent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/mæɡˈnɪf.ɪ.sənt/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 lệ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heritage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/ˈher.ɪ.tɪdʒ/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1932940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2927985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3776345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4428490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5086350"/>
            <a:ext cx="619125" cy="619125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57594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485606"/>
              </p:ext>
            </p:extLst>
          </p:nvPr>
        </p:nvGraphicFramePr>
        <p:xfrm>
          <a:off x="704850" y="870403"/>
          <a:ext cx="11174730" cy="47578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7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occupy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ɒkjupaɪ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07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occupied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người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07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ancient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/ˈeɪnʃənt/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 đại, lâu đời.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65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generation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/ˌdʒenəˈreɪʃn/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 hệ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found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/faʊnd/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1913255"/>
            <a:ext cx="768350" cy="768350"/>
          </a:xfrm>
          <a:prstGeom prst="rect">
            <a:avLst/>
          </a:prstGeom>
        </p:spPr>
      </p:pic>
      <p:pic>
        <p:nvPicPr>
          <p:cNvPr id="12" name="occupie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2792730"/>
            <a:ext cx="768350" cy="768350"/>
          </a:xfrm>
          <a:prstGeom prst="rect">
            <a:avLst/>
          </a:prstGeom>
        </p:spPr>
      </p:pic>
      <p:pic>
        <p:nvPicPr>
          <p:cNvPr id="14" name="ancient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3501390"/>
            <a:ext cx="768350" cy="768350"/>
          </a:xfrm>
          <a:prstGeom prst="rect">
            <a:avLst/>
          </a:prstGeom>
        </p:spPr>
      </p:pic>
      <p:pic>
        <p:nvPicPr>
          <p:cNvPr id="15" name="generation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4185285"/>
            <a:ext cx="768350" cy="768350"/>
          </a:xfrm>
          <a:prstGeom prst="rect">
            <a:avLst/>
          </a:prstGeom>
        </p:spPr>
      </p:pic>
      <p:pic>
        <p:nvPicPr>
          <p:cNvPr id="16" name="foun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4836795"/>
            <a:ext cx="768350" cy="76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0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0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465" y="1016635"/>
            <a:ext cx="11619865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Look at the title of the conversation. Then look at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7881" y="1505573"/>
            <a:ext cx="2355678" cy="2474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670" y="2093360"/>
            <a:ext cx="5048885" cy="893445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241935" y="290004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think they are discussing?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64465" y="409003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see in the picture(s)?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227965" y="518985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know about it / them?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45115-002D-1CB2-1764-9DBF21D74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949" y="4264581"/>
            <a:ext cx="3532850" cy="2197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CED65-A849-C6F1-5E1C-8278E6340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585" y="2016190"/>
            <a:ext cx="2540131" cy="2004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/>
              <a:t>Teacher: </a:t>
            </a:r>
            <a:r>
              <a:rPr lang="en-US" sz="3200" dirty="0"/>
              <a:t>Now let’s look at what you’ve done on your projects. Group one first, please.</a:t>
            </a:r>
          </a:p>
          <a:p>
            <a:pPr algn="just"/>
            <a:r>
              <a:rPr lang="en-US" sz="3200" b="1" dirty="0"/>
              <a:t>Mi:</a:t>
            </a:r>
            <a:r>
              <a:rPr lang="en-US" sz="3200" dirty="0"/>
              <a:t> OK. This is Angkor Wat in Cambodia. It’s a temple complex, the largest religious monument in the world. 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Fantastic! When did people build it?</a:t>
            </a:r>
          </a:p>
          <a:p>
            <a:pPr algn="just"/>
            <a:r>
              <a:rPr lang="en-US" sz="3200" b="1" dirty="0"/>
              <a:t>Mi:</a:t>
            </a:r>
            <a:r>
              <a:rPr lang="en-US" sz="3200" dirty="0"/>
              <a:t> They built it in the 12th century. It’s a World Heritage Site. Millions of visitors go there every year.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Thank you. I wish I could go there one day too. And now group two, please.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793" y="494451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wormhole_-_50588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835" y="0"/>
            <a:ext cx="12268200" cy="7289800"/>
          </a:xfrm>
          <a:prstGeom prst="rect">
            <a:avLst/>
          </a:prstGeom>
        </p:spPr>
      </p:pic>
      <p:sp>
        <p:nvSpPr>
          <p:cNvPr id="29" name="Rectangles 28"/>
          <p:cNvSpPr/>
          <p:nvPr/>
        </p:nvSpPr>
        <p:spPr>
          <a:xfrm>
            <a:off x="3045460" y="5021580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8350" y="5045710"/>
            <a:ext cx="6442710" cy="8299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altLang="vi-VN" sz="4800" b="1" dirty="0" err="1"/>
              <a:t>AT AN ENGLISH LESSON</a:t>
            </a:r>
            <a:endParaRPr lang="en-US" altLang="vi-VN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-254635" y="1301750"/>
            <a:ext cx="12484100" cy="2764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06187" y="416723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715135" y="137541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160655" y="139636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31745" y="420277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6720" y="135890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1719" y="401559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repeatCount="indefinite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43" grpId="0" bldLvl="0" animBg="1"/>
      <p:bldP spid="43" grpId="1" animBg="1"/>
      <p:bldP spid="34" grpId="0" bldLvl="0" animBg="1"/>
      <p:bldP spid="34" grpId="1" animBg="1"/>
      <p:bldP spid="40" grpId="0"/>
      <p:bldP spid="40" grpId="1"/>
      <p:bldP spid="36" grpId="0"/>
      <p:bldP spid="36" grpId="1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328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63893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 dirty="0"/>
              <a:t>Nam:</a:t>
            </a:r>
            <a:r>
              <a:rPr lang="en-US" sz="3000" dirty="0"/>
              <a:t> Our project is about Dinh Bang Communal House in Bac Ninh Province - a national historic site. People were building it for 36 years, and it’s about 300 years old!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Great! It’s quite magnificent! Now group three, please.</a:t>
            </a:r>
          </a:p>
          <a:p>
            <a:pPr algn="just"/>
            <a:r>
              <a:rPr lang="en-US" sz="3000" b="1" dirty="0"/>
              <a:t>Lan:</a:t>
            </a:r>
            <a:r>
              <a:rPr lang="en-US" sz="3000" dirty="0"/>
              <a:t> Well, this is Windsor Castle in England. It was built about a thousand years ago. It’s been the home for about 40 English kings and queens.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Yeah. It’s the oldest and largest occupied castle in the world. </a:t>
            </a:r>
          </a:p>
          <a:p>
            <a:pPr algn="just"/>
            <a:r>
              <a:rPr lang="en-US" sz="3000" b="1" dirty="0"/>
              <a:t>Mi &amp; Nam:</a:t>
            </a:r>
            <a:r>
              <a:rPr lang="en-US" sz="3000" dirty="0"/>
              <a:t> Amazing! So we need to preserve our heritage for future </a:t>
            </a:r>
          </a:p>
          <a:p>
            <a:pPr algn="just"/>
            <a:r>
              <a:rPr lang="en-US" sz="3000" dirty="0"/>
              <a:t>generations.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Right. Thanks to preservation efforts, we know a lot about our history and life in the past.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1778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9750" y="1144905"/>
            <a:ext cx="237299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539750" y="1734185"/>
            <a:ext cx="855281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What are they talking about?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671830" y="2319020"/>
            <a:ext cx="10890885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They are talking about historic buildings / our history / the past / life in the past …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429895" y="3452495"/>
            <a:ext cx="10863580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Tell me some words in the text that they think are related to the unit’s topic. 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712470" y="4707255"/>
            <a:ext cx="1089088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Cambodia, complex, monuments, build, communal, 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-1297305" y="22961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-1297305" y="34836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-1297305" y="46710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-1297305" y="58585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9" grpId="0" bldLvl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107440" y="172021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1. How old is Angkor Wat?</a:t>
            </a:r>
          </a:p>
          <a:p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054512" y="2973070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sym typeface="+mn-ea"/>
              </a:rPr>
              <a:t>2. What is </a:t>
            </a:r>
            <a:r>
              <a:rPr lang="en-US" sz="3200" dirty="0" err="1">
                <a:solidFill>
                  <a:schemeClr val="bg1"/>
                </a:solidFill>
                <a:sym typeface="+mn-ea"/>
              </a:rPr>
              <a:t>Dinh</a:t>
            </a:r>
            <a:r>
              <a:rPr lang="en-US" sz="3200" dirty="0">
                <a:solidFill>
                  <a:schemeClr val="bg1"/>
                </a:solidFill>
                <a:sym typeface="+mn-ea"/>
              </a:rPr>
              <a:t> Bang Communal House like?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54735" y="413194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3. Where is Windsor Castle?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54735" y="528129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4. What helps us know about our history and life in the past?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107440" y="23939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107440" y="35814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107440" y="47688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1107440" y="59563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1889125" y="233299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About 900 years old / Nearly a thousand years old.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858645" y="354838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It’s quite magnificent.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858645" y="475234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In England.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858645" y="6003925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reservation efforts.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846455" y="7959090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1. The best way to preserve our cultural ___________ is to share it with others.</a:t>
            </a:r>
          </a:p>
          <a:p>
            <a:pPr algn="just"/>
            <a:endParaRPr lang="en-US" sz="3200"/>
          </a:p>
        </p:txBody>
      </p:sp>
      <p:sp>
        <p:nvSpPr>
          <p:cNvPr id="34" name="Text Box 33"/>
          <p:cNvSpPr txBox="1"/>
          <p:nvPr/>
        </p:nvSpPr>
        <p:spPr>
          <a:xfrm>
            <a:off x="846455" y="830262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2. Vietnamese people take great pride in their culture which has been ________________for thousands of years.</a:t>
            </a:r>
          </a:p>
          <a:p>
            <a:pPr algn="just"/>
            <a:endParaRPr lang="en-US" sz="3200"/>
          </a:p>
        </p:txBody>
      </p:sp>
      <p:sp>
        <p:nvSpPr>
          <p:cNvPr id="35" name="Text Box 34"/>
          <p:cNvSpPr txBox="1"/>
          <p:nvPr/>
        </p:nvSpPr>
        <p:spPr>
          <a:xfrm>
            <a:off x="846455" y="8331200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3. The foreign tourists gave a _____________performance of the Vietnamese folk songs and dances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3" grpId="0" bldLvl="0" animBg="1"/>
      <p:bldP spid="13" grpId="1" animBg="1"/>
      <p:bldP spid="15" grpId="0" bldLvl="0" animBg="1"/>
      <p:bldP spid="15" grpId="1" animBg="1"/>
      <p:bldP spid="18" grpId="0" bldLvl="0" animBg="1"/>
      <p:bldP spid="18" grpId="1" animBg="1"/>
      <p:bldP spid="100" grpId="0" animBg="1"/>
      <p:bldP spid="100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078803" y="1127247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87066" y="1221104"/>
            <a:ext cx="591737" cy="419841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44197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occupied     magnificent    thanks to</a:t>
            </a:r>
          </a:p>
          <a:p>
            <a:pPr algn="ctr"/>
            <a:r>
              <a:rPr lang="en-US" sz="3200"/>
              <a:t>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26018" y="3034408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1. The best way to preserve our cultural ___________ is to share it with others.</a:t>
            </a:r>
          </a:p>
          <a:p>
            <a:pPr algn="just"/>
            <a:endParaRPr lang="en-US" sz="3200" dirty="0"/>
          </a:p>
        </p:txBody>
      </p:sp>
      <p:sp>
        <p:nvSpPr>
          <p:cNvPr id="10" name="Text Box 9"/>
          <p:cNvSpPr txBox="1"/>
          <p:nvPr/>
        </p:nvSpPr>
        <p:spPr>
          <a:xfrm>
            <a:off x="1078865" y="422338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2. Vietnamese people take great pride in their culture which has been ________________ for thousands of years.</a:t>
            </a:r>
          </a:p>
          <a:p>
            <a:pPr algn="just"/>
            <a:endParaRPr lang="en-US" sz="3200" dirty="0"/>
          </a:p>
        </p:txBody>
      </p:sp>
      <p:sp>
        <p:nvSpPr>
          <p:cNvPr id="12" name="Text Box 11"/>
          <p:cNvSpPr txBox="1"/>
          <p:nvPr/>
        </p:nvSpPr>
        <p:spPr>
          <a:xfrm>
            <a:off x="1078865" y="5474335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3. The foreign tourists gave a _____________ performance of the Vietnamese folk songs and dances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547100" y="292163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641600" y="4555490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preserved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087896" y="5341797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magnificent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84150" y="8289290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629285" y="814387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2" grpId="1" animBg="1"/>
      <p:bldP spid="100" grpId="0"/>
      <p:bldP spid="100" grpId="1"/>
      <p:bldP spid="16" grpId="0"/>
      <p:bldP spid="16" grpId="1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904995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107440" y="1107622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64123" y="1098305"/>
            <a:ext cx="502606" cy="559419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056578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occupied     magnificent    thanks to</a:t>
            </a:r>
          </a:p>
          <a:p>
            <a:pPr algn="ctr"/>
            <a:r>
              <a:rPr lang="en-US" sz="3200"/>
              <a:t>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440" y="3035935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</a:rPr>
              <a:t>4. _________ your kind contribution, we were able to save the ancient monument.</a:t>
            </a:r>
          </a:p>
          <a:p>
            <a:pPr algn="just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078865" y="468058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</a:rPr>
              <a:t>5. Many beautiful old castles are no longer _________.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99369" y="3014267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Thanks to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34081" y="528129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occupied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4395" y="3037205"/>
            <a:ext cx="1728470" cy="119761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414395" y="3267075"/>
            <a:ext cx="1385570" cy="96774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7430" y="3037205"/>
            <a:ext cx="1691640" cy="12414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00" grpId="0"/>
      <p:bldP spid="100" grpId="1"/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58" y="1860274"/>
            <a:ext cx="3437764" cy="210057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762" y="1785620"/>
            <a:ext cx="3677463" cy="221869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6" name="Text Box 5"/>
          <p:cNvSpPr txBox="1"/>
          <p:nvPr/>
        </p:nvSpPr>
        <p:spPr>
          <a:xfrm>
            <a:off x="138528" y="4188642"/>
            <a:ext cx="4348739" cy="1568450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This is a standard serving of ____________ with a slice of lemon.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1983" y="1748225"/>
            <a:ext cx="3524113" cy="2333891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9" name="Text Box 8"/>
          <p:cNvSpPr txBox="1"/>
          <p:nvPr/>
        </p:nvSpPr>
        <p:spPr>
          <a:xfrm>
            <a:off x="4619763" y="4219898"/>
            <a:ext cx="3677464" cy="255454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The __________ house has a significant meaning in the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Bahnar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community.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60104" y="4185285"/>
            <a:ext cx="3692623" cy="2553335"/>
          </a:xfrm>
          <a:prstGeom prst="rect">
            <a:avLst/>
          </a:prstGeom>
          <a:solidFill>
            <a:srgbClr val="F5E8B7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 the square, there is a _________ dedicated to the people killed in the war.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975008" y="4657058"/>
            <a:ext cx="248187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chips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707578" y="4163330"/>
            <a:ext cx="24136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communal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0077983" y="4666615"/>
            <a:ext cx="241363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monument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82595" y="3195320"/>
            <a:ext cx="1872615" cy="1377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rcRect t="8774"/>
          <a:stretch>
            <a:fillRect/>
          </a:stretch>
        </p:blipFill>
        <p:spPr>
          <a:xfrm>
            <a:off x="-2361565" y="3265170"/>
            <a:ext cx="1779270" cy="1401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animBg="1"/>
      <p:bldP spid="9" grpId="1" animBg="1"/>
      <p:bldP spid="14" grpId="0" bldLvl="0" animBg="1"/>
      <p:bldP spid="14" grpId="1" animBg="1"/>
      <p:bldP spid="100" grpId="0"/>
      <p:bldP spid="100" grpId="1"/>
      <p:bldP spid="20" grpId="0"/>
      <p:bldP spid="20" grpId="1"/>
      <p:bldP spid="21" grpId="0"/>
      <p:bldP spid="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222" y="102364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1190" y="4791710"/>
            <a:ext cx="5193665" cy="1838325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They have decided to rebuild the _______ which was damaged in the disaster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096000" y="4648200"/>
            <a:ext cx="5916930" cy="198183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 Nam Dinh City, there is a complex of three ________where people worship the Tran Dynasty’s Kings and royal family members.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731706" y="5213985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castle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15659" y="5074285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923" y="1644015"/>
            <a:ext cx="4554933" cy="2929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1733"/>
          <a:stretch/>
        </p:blipFill>
        <p:spPr>
          <a:xfrm>
            <a:off x="6609144" y="1546860"/>
            <a:ext cx="4951968" cy="3101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4770" y="2931160"/>
            <a:ext cx="1700530" cy="11779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574770" y="2707640"/>
            <a:ext cx="1856740" cy="129667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4770" y="2931160"/>
            <a:ext cx="1221105" cy="89598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bldLvl="0" animBg="1"/>
      <p:bldP spid="9" grpId="1" animBg="1"/>
      <p:bldP spid="100" grpId="0"/>
      <p:bldP spid="100" grpId="1"/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  <a:r>
              <a:rPr lang="en-US" sz="4000" b="1" dirty="0"/>
              <a:t> Remembering past events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9998" y="1278271"/>
            <a:ext cx="502606" cy="502606"/>
          </a:xfrm>
          <a:prstGeom prst="roundRect">
            <a:avLst/>
          </a:prstGeom>
          <a:solidFill>
            <a:srgbClr val="96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6410" y="2320925"/>
            <a:ext cx="11433810" cy="1938020"/>
          </a:xfrm>
          <a:prstGeom prst="rect">
            <a:avLst/>
          </a:prstGeom>
          <a:solidFill>
            <a:srgbClr val="B4B4B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Work in two groups. Give short answers to the following questions. The group with more correct answers wins.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8925" y="1158875"/>
            <a:ext cx="11724005" cy="119888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1. Who decided to move our capital from Hoa Lu to Dai La (Thang Long) in 1010?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925" y="32670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2. When did Columbus discover the Americas?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8925" y="48799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3. When was the United States founded?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63700" y="242633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Ly Thai To (Ly Cong Uan).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663700" y="40462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1492.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663700" y="58115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1776.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10" grpId="0"/>
      <p:bldP spid="10" grpId="1"/>
      <p:bldP spid="13" grpId="0"/>
      <p:bldP spid="1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8925" y="12223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4. When did Nguyen Ai Quoc first go abroad?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925" y="30257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5. What happened in world history in 1914?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8925" y="46894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6. Who was the last king of Viet Nam?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62100" y="201422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1911.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60500" y="382841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War I started / broke out.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562100" y="548894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Bao Dai (1913 – 1997).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2" grpId="0"/>
      <p:bldP spid="2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-371544" y="2127801"/>
            <a:ext cx="4704710" cy="3910282"/>
            <a:chOff x="-466631" y="251144"/>
            <a:chExt cx="5665366" cy="6470837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567300" y="1058828"/>
              <a:ext cx="4101132" cy="425220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466631" y="319367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20588" y="1750565"/>
            <a:ext cx="8162838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- Do you care about healthy living?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What do you often do to keep fit?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What did your parents / grandparents do to keep fit?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ym typeface="+mn-ea"/>
              </a:rPr>
              <a:t>- What do you know about your grandparents’ lifestyle (their clothes / cooking / eating habits, …)?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4307623" y="985419"/>
            <a:ext cx="56824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50047" y="10794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263282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</a:t>
            </a:r>
            <a:r>
              <a:rPr lang="en-US" sz="3600" i="1" dirty="0">
                <a:sym typeface="+mn-ea"/>
              </a:rPr>
              <a:t>Remembering the past</a:t>
            </a:r>
            <a:r>
              <a:rPr lang="en-US" sz="3600" dirty="0">
                <a:sym typeface="+mn-ea"/>
              </a:rPr>
              <a:t>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historical places.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10827"/>
            <a:ext cx="307650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7957" y="1024941"/>
            <a:ext cx="259037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Project of the unit;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Open book p.49, look at the picture and say what the topic of the project is;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Work in groups  to design a poster;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You will show and present in Lesson 7 – Looking back and Project.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2933065" y="4046220"/>
            <a:ext cx="2209800" cy="27127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6696" y="1045916"/>
            <a:ext cx="283343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5196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265981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posters.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010531"/>
            <a:ext cx="287973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007350" y="138176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explaining their posters and answering questions about the content.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270" y="107568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9625" y="1160780"/>
            <a:ext cx="70453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 Close your eyes and imagine you are walking down a memory lane.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LANE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619625" y="3018790"/>
            <a:ext cx="70453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What memories do you see?</a:t>
            </a:r>
          </a:p>
          <a:p>
            <a:pPr algn="just"/>
            <a:r>
              <a:rPr lang="en-US" sz="4000" dirty="0"/>
              <a:t>- Are they happy or sad?</a:t>
            </a:r>
          </a:p>
          <a:p>
            <a:pPr algn="just"/>
            <a:r>
              <a:rPr lang="en-US" sz="4000" dirty="0"/>
              <a:t>- What do you smell?</a:t>
            </a:r>
          </a:p>
          <a:p>
            <a:pPr algn="just"/>
            <a:r>
              <a:rPr lang="en-US" sz="4000" dirty="0"/>
              <a:t>- What do you hear?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4606925" y="5521325"/>
            <a:ext cx="71716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Share your memories with the class.</a:t>
            </a:r>
          </a:p>
        </p:txBody>
      </p:sp>
      <p:pic>
        <p:nvPicPr>
          <p:cNvPr id="10" name="Content Placeholder 9" descr="travel-adventure-time-p81ia1drdcg2qfl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145" y="1052195"/>
            <a:ext cx="3960495" cy="3960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complex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1150" y="4385945"/>
            <a:ext cx="501523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khu phức hợp, quần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4619" y="3215037"/>
            <a:ext cx="3314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/ˈkɒmpleks/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48763" y="2078990"/>
            <a:ext cx="607441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involving a lot of different but related parts </a:t>
            </a:r>
          </a:p>
        </p:txBody>
      </p:sp>
      <p:pic>
        <p:nvPicPr>
          <p:cNvPr id="5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40" y="2968625"/>
            <a:ext cx="1060450" cy="1060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religious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546" y="4417019"/>
            <a:ext cx="4275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thuộc</a:t>
            </a:r>
            <a:r>
              <a:rPr lang="en-US" sz="4800" dirty="0"/>
              <a:t>) </a:t>
            </a:r>
            <a:r>
              <a:rPr lang="en-US" sz="4800" dirty="0" err="1"/>
              <a:t>tôn</a:t>
            </a:r>
            <a:r>
              <a:rPr lang="en-US" sz="4800" dirty="0"/>
              <a:t> </a:t>
            </a:r>
            <a:r>
              <a:rPr lang="en-US" sz="4800" dirty="0" err="1"/>
              <a:t>giáo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00169" y="3130480"/>
            <a:ext cx="28047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rɪˈlɪdʒəs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148226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relating to, or involved with religion, or living and worshiping according to the beliefs of a particular religion.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33490" y="4047687"/>
            <a:ext cx="569033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He's deeply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religious 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and goes to church twice a week.</a:t>
            </a:r>
          </a:p>
        </p:txBody>
      </p:sp>
      <p:pic>
        <p:nvPicPr>
          <p:cNvPr id="10" name="religiou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75" y="2964815"/>
            <a:ext cx="1162050" cy="116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monument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tượng đài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2654" y="3082855"/>
            <a:ext cx="3852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mɒnjumənt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64347" y="919928"/>
            <a:ext cx="595947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structure or building that is built to </a:t>
            </a:r>
            <a:r>
              <a:rPr 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honour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a special person or event.</a:t>
            </a:r>
          </a:p>
        </p:txBody>
      </p:sp>
      <p:pic>
        <p:nvPicPr>
          <p:cNvPr id="8" name="Content Placeholder 7" descr="fvFgMBRb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10822" y="2781300"/>
            <a:ext cx="5614147" cy="3582430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030" y="2781300"/>
            <a:ext cx="1296670" cy="1296670"/>
          </a:xfrm>
          <a:prstGeom prst="rect">
            <a:avLst/>
          </a:prstGeom>
        </p:spPr>
      </p:pic>
      <p:pic>
        <p:nvPicPr>
          <p:cNvPr id="13" name="Content Placeholder 12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-2059940" y="4779010"/>
            <a:ext cx="1484630" cy="185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53861" y="191989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magnificent (adj)</a:t>
            </a:r>
            <a:r>
              <a:rPr lang="en-US" sz="4800" b="1" dirty="0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5980" y="3968781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tráng</a:t>
            </a:r>
            <a:r>
              <a:rPr lang="en-US" sz="4800" dirty="0"/>
              <a:t> </a:t>
            </a:r>
            <a:r>
              <a:rPr lang="en-US" sz="4800" dirty="0" err="1"/>
              <a:t>lệ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78059" y="3082855"/>
            <a:ext cx="4221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mæɡˈnɪfɪsənt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85153" y="1358264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very good, beautiful, or deserving to be admired.</a:t>
            </a:r>
          </a:p>
        </p:txBody>
      </p:sp>
      <p:pic>
        <p:nvPicPr>
          <p:cNvPr id="10" name="Content Placeholder 9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98509" y="2839720"/>
            <a:ext cx="4992130" cy="338645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3000375"/>
            <a:ext cx="981710" cy="981710"/>
          </a:xfrm>
          <a:prstGeom prst="rect">
            <a:avLst/>
          </a:prstGeom>
        </p:spPr>
      </p:pic>
      <p:pic>
        <p:nvPicPr>
          <p:cNvPr id="17" name="Content Placeholder 4" descr="533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36290" y="5247005"/>
            <a:ext cx="2544445" cy="1452880"/>
          </a:xfrm>
          <a:prstGeom prst="rect">
            <a:avLst/>
          </a:prstGeom>
        </p:spPr>
      </p:pic>
      <p:pic>
        <p:nvPicPr>
          <p:cNvPr id="23" name="Content Placeholder 22" descr="fvFgMBRb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2897485" y="4653915"/>
            <a:ext cx="3219450" cy="204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preserve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059" y="4365398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995114" y="3082855"/>
            <a:ext cx="2587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/prɪˈzɜːv/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6723" y="1940038"/>
            <a:ext cx="54165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keep something as it is.</a:t>
            </a:r>
          </a:p>
        </p:txBody>
      </p:sp>
      <p:pic>
        <p:nvPicPr>
          <p:cNvPr id="4" name="p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895" y="2838479"/>
            <a:ext cx="1451610" cy="1451610"/>
          </a:xfrm>
          <a:prstGeom prst="rect">
            <a:avLst/>
          </a:prstGeom>
        </p:spPr>
      </p:pic>
      <p:pic>
        <p:nvPicPr>
          <p:cNvPr id="5" name="Content Placeholder 4" descr="5330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91555" y="2720051"/>
            <a:ext cx="5680710" cy="352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1783</Words>
  <Application>Microsoft Office PowerPoint</Application>
  <PresentationFormat>Widescreen</PresentationFormat>
  <Paragraphs>294</Paragraphs>
  <Slides>36</Slides>
  <Notes>34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Cooper Black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252</cp:revision>
  <dcterms:created xsi:type="dcterms:W3CDTF">2020-12-09T02:04:00Z</dcterms:created>
  <dcterms:modified xsi:type="dcterms:W3CDTF">2024-06-18T10:50:34Z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