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1" r:id="rId2"/>
    <p:sldId id="256" r:id="rId3"/>
    <p:sldId id="636" r:id="rId4"/>
    <p:sldId id="531" r:id="rId5"/>
    <p:sldId id="436" r:id="rId6"/>
    <p:sldId id="446" r:id="rId7"/>
    <p:sldId id="663" r:id="rId8"/>
    <p:sldId id="624" r:id="rId9"/>
    <p:sldId id="625" r:id="rId10"/>
    <p:sldId id="626" r:id="rId11"/>
    <p:sldId id="599" r:id="rId12"/>
    <p:sldId id="664" r:id="rId13"/>
    <p:sldId id="683" r:id="rId14"/>
    <p:sldId id="456" r:id="rId15"/>
    <p:sldId id="684" r:id="rId16"/>
    <p:sldId id="691" r:id="rId17"/>
    <p:sldId id="457" r:id="rId18"/>
    <p:sldId id="605" r:id="rId19"/>
    <p:sldId id="688" r:id="rId20"/>
    <p:sldId id="631" r:id="rId21"/>
    <p:sldId id="314" r:id="rId22"/>
    <p:sldId id="330" r:id="rId23"/>
    <p:sldId id="35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5B6"/>
    <a:srgbClr val="D6EEEE"/>
    <a:srgbClr val="00ACEE"/>
    <a:srgbClr val="EC5858"/>
    <a:srgbClr val="FD8C04"/>
    <a:srgbClr val="93ABD3"/>
    <a:srgbClr val="F875AA"/>
    <a:srgbClr val="FFDFDF"/>
    <a:srgbClr val="FFF6F6"/>
    <a:srgbClr val="AED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648" y="708"/>
      </p:cViewPr>
      <p:guideLst>
        <p:guide orient="horz" pos="2183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80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00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86298"/>
              </p:ext>
            </p:extLst>
          </p:nvPr>
        </p:nvGraphicFramePr>
        <p:xfrm>
          <a:off x="695796" y="1577259"/>
          <a:ext cx="11174730" cy="23161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leftover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/ˈleftəʊvə/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thức ăn thừa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938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biogas (n) 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/ˈbaɪ.əʊˌɡæs/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khí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leftov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306652"/>
            <a:ext cx="702310" cy="702310"/>
          </a:xfrm>
          <a:prstGeom prst="rect">
            <a:avLst/>
          </a:prstGeom>
        </p:spPr>
      </p:pic>
      <p:pic>
        <p:nvPicPr>
          <p:cNvPr id="5" name="bioga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05" y="3090740"/>
            <a:ext cx="687705" cy="68770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1220470" y="-1108075"/>
            <a:ext cx="2595245" cy="583565"/>
          </a:xfrm>
          <a:prstGeom prst="rect">
            <a:avLst/>
          </a:prstGeom>
          <a:solidFill>
            <a:srgbClr val="CCE3B5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1. food waste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23570" y="7815580"/>
            <a:ext cx="3192145" cy="583565"/>
          </a:xfrm>
          <a:prstGeom prst="rect">
            <a:avLst/>
          </a:prstGeom>
          <a:solidFill>
            <a:srgbClr val="BFE7FA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2. learning space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2564745" y="7815580"/>
            <a:ext cx="2240280" cy="583565"/>
          </a:xfrm>
          <a:prstGeom prst="rect">
            <a:avLst/>
          </a:prstGeom>
          <a:solidFill>
            <a:srgbClr val="FCD7CC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3. leftovers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9342755" y="-1621155"/>
            <a:ext cx="2240280" cy="583565"/>
          </a:xfrm>
          <a:prstGeom prst="rect">
            <a:avLst/>
          </a:prstGeom>
          <a:solidFill>
            <a:srgbClr val="FAD8A3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4. cafeteria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D3B425E-4C2C-E47A-719E-37993018EECB}"/>
              </a:ext>
            </a:extLst>
          </p:cNvPr>
          <p:cNvGrpSpPr/>
          <p:nvPr/>
        </p:nvGrpSpPr>
        <p:grpSpPr>
          <a:xfrm>
            <a:off x="745" y="1258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18">
              <a:extLst>
                <a:ext uri="{FF2B5EF4-FFF2-40B4-BE49-F238E27FC236}">
                  <a16:creationId xmlns="" xmlns:a16="http://schemas.microsoft.com/office/drawing/2014/main" id="{5C3C59F4-0881-AD44-1C6A-95B6624717B1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9">
              <a:extLst>
                <a:ext uri="{FF2B5EF4-FFF2-40B4-BE49-F238E27FC236}">
                  <a16:creationId xmlns="" xmlns:a16="http://schemas.microsoft.com/office/drawing/2014/main" id="{BBB5480B-0B2B-458A-2626-CB2E0F65F64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0">
              <a:extLst>
                <a:ext uri="{FF2B5EF4-FFF2-40B4-BE49-F238E27FC236}">
                  <a16:creationId xmlns="" xmlns:a16="http://schemas.microsoft.com/office/drawing/2014/main" id="{4C2FD170-C051-607B-07A7-F1AA7AED486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5AB687-51FC-891F-30E8-EFAB52CE6C5E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25CD2D4-AAA5-4F02-3F20-8058D82B9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03" y="2633651"/>
            <a:ext cx="4844926" cy="32381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BD588C5-7DC9-7BB5-FC22-3764BB7F4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749" y="2633651"/>
            <a:ext cx="4867370" cy="32381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0708" y="1149780"/>
            <a:ext cx="8018025" cy="4616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Match the words / phrases with their pictures.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64260" y="1681480"/>
            <a:ext cx="2595245" cy="583565"/>
          </a:xfrm>
          <a:prstGeom prst="rect">
            <a:avLst/>
          </a:prstGeom>
          <a:solidFill>
            <a:srgbClr val="CCE3B5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1. food waste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815715" y="1681480"/>
            <a:ext cx="3192145" cy="583565"/>
          </a:xfrm>
          <a:prstGeom prst="rect">
            <a:avLst/>
          </a:prstGeom>
          <a:solidFill>
            <a:srgbClr val="BFE7FA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2. learning space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164070" y="1684544"/>
            <a:ext cx="2240280" cy="583565"/>
          </a:xfrm>
          <a:prstGeom prst="rect">
            <a:avLst/>
          </a:prstGeom>
          <a:solidFill>
            <a:srgbClr val="FCD7CC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3. leftovers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560560" y="1681480"/>
            <a:ext cx="2240280" cy="583565"/>
          </a:xfrm>
          <a:prstGeom prst="rect">
            <a:avLst/>
          </a:prstGeom>
          <a:solidFill>
            <a:srgbClr val="FAD8A3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4. cafeteria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9632612-B8DD-54AC-4CE1-13A1AADC9C5A}"/>
              </a:ext>
            </a:extLst>
          </p:cNvPr>
          <p:cNvGrpSpPr/>
          <p:nvPr/>
        </p:nvGrpSpPr>
        <p:grpSpPr>
          <a:xfrm>
            <a:off x="0" y="-51668"/>
            <a:ext cx="12192000" cy="1083309"/>
            <a:chOff x="7620" y="-7620"/>
            <a:chExt cx="12192000" cy="1083309"/>
          </a:xfrm>
        </p:grpSpPr>
        <p:sp>
          <p:nvSpPr>
            <p:cNvPr id="6" name="Round Single Corner Rectangle 18">
              <a:extLst>
                <a:ext uri="{FF2B5EF4-FFF2-40B4-BE49-F238E27FC236}">
                  <a16:creationId xmlns="" xmlns:a16="http://schemas.microsoft.com/office/drawing/2014/main" id="{241F9F55-A957-BDC7-E28D-E76D39F010C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19">
              <a:extLst>
                <a:ext uri="{FF2B5EF4-FFF2-40B4-BE49-F238E27FC236}">
                  <a16:creationId xmlns="" xmlns:a16="http://schemas.microsoft.com/office/drawing/2014/main" id="{CC4EB09B-2D2B-766B-7C7A-0A39617F40A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>
              <a:extLst>
                <a:ext uri="{FF2B5EF4-FFF2-40B4-BE49-F238E27FC236}">
                  <a16:creationId xmlns="" xmlns:a16="http://schemas.microsoft.com/office/drawing/2014/main" id="{04C8BDF5-4D7C-F1BB-7315-2C1009E8E98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656A074-F8D1-A409-69D1-A2FFA2C2CFEC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A807CD09-0AE0-29C6-DA5A-B30B8990D049}"/>
              </a:ext>
            </a:extLst>
          </p:cNvPr>
          <p:cNvSpPr/>
          <p:nvPr/>
        </p:nvSpPr>
        <p:spPr>
          <a:xfrm>
            <a:off x="412288" y="2448379"/>
            <a:ext cx="615635" cy="615635"/>
          </a:xfrm>
          <a:prstGeom prst="ellipse">
            <a:avLst/>
          </a:prstGeom>
          <a:solidFill>
            <a:srgbClr val="D6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ACEE"/>
                </a:solidFill>
              </a:rPr>
              <a:t>a</a:t>
            </a:r>
            <a:endParaRPr lang="en-US" sz="2800" dirty="0">
              <a:solidFill>
                <a:srgbClr val="00ACE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D36E491-F50B-6FFA-7D57-BE786E0CCD9F}"/>
              </a:ext>
            </a:extLst>
          </p:cNvPr>
          <p:cNvSpPr/>
          <p:nvPr/>
        </p:nvSpPr>
        <p:spPr>
          <a:xfrm>
            <a:off x="6768973" y="2448378"/>
            <a:ext cx="615635" cy="615635"/>
          </a:xfrm>
          <a:prstGeom prst="ellipse">
            <a:avLst/>
          </a:prstGeom>
          <a:solidFill>
            <a:srgbClr val="D6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ACEE"/>
                </a:solidFill>
              </a:rPr>
              <a:t>b</a:t>
            </a:r>
            <a:endParaRPr lang="en-US" sz="2800" dirty="0">
              <a:solidFill>
                <a:srgbClr val="00ACEE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04479 0.63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06823 0.639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F27B3B2-A819-2E29-068A-A39D02E5C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88" y="2696133"/>
            <a:ext cx="4680261" cy="31346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311AFB7-639C-A89B-EC3D-0699C17D3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866" y="2696132"/>
            <a:ext cx="4713820" cy="31346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0709" y="1170817"/>
            <a:ext cx="8063292" cy="4616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Match the words / phrases with their pictures.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64260" y="1681480"/>
            <a:ext cx="2595245" cy="583565"/>
          </a:xfrm>
          <a:prstGeom prst="rect">
            <a:avLst/>
          </a:prstGeom>
          <a:solidFill>
            <a:srgbClr val="CCE3B5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1. food waste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815715" y="1681480"/>
            <a:ext cx="3192145" cy="583565"/>
          </a:xfrm>
          <a:prstGeom prst="rect">
            <a:avLst/>
          </a:prstGeom>
          <a:solidFill>
            <a:srgbClr val="BFE7FA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2. learning space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138670" y="1681480"/>
            <a:ext cx="2240280" cy="583565"/>
          </a:xfrm>
          <a:prstGeom prst="rect">
            <a:avLst/>
          </a:prstGeom>
          <a:solidFill>
            <a:srgbClr val="FCD7CC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3. leftovers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509760" y="1681480"/>
            <a:ext cx="2240280" cy="583565"/>
          </a:xfrm>
          <a:prstGeom prst="rect">
            <a:avLst/>
          </a:prstGeom>
          <a:solidFill>
            <a:srgbClr val="FAD8A3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4. cafeteria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AD9554C-D7F1-DA38-4AB9-D8D0D9D10E0F}"/>
              </a:ext>
            </a:extLst>
          </p:cNvPr>
          <p:cNvGrpSpPr/>
          <p:nvPr/>
        </p:nvGrpSpPr>
        <p:grpSpPr>
          <a:xfrm>
            <a:off x="570" y="1433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18">
              <a:extLst>
                <a:ext uri="{FF2B5EF4-FFF2-40B4-BE49-F238E27FC236}">
                  <a16:creationId xmlns="" xmlns:a16="http://schemas.microsoft.com/office/drawing/2014/main" id="{CBE9A753-7321-3279-C355-0757B86701B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19">
              <a:extLst>
                <a:ext uri="{FF2B5EF4-FFF2-40B4-BE49-F238E27FC236}">
                  <a16:creationId xmlns="" xmlns:a16="http://schemas.microsoft.com/office/drawing/2014/main" id="{FD1D8104-D547-1CE1-C9C0-D3BC51B9D51F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0">
              <a:extLst>
                <a:ext uri="{FF2B5EF4-FFF2-40B4-BE49-F238E27FC236}">
                  <a16:creationId xmlns="" xmlns:a16="http://schemas.microsoft.com/office/drawing/2014/main" id="{DD808D31-798F-E3BC-9CD8-88CE5AA0C0A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11D8253-D8E9-3680-F022-7DADB465ADDC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BEBE6081-53A0-462F-C38A-5C9D0BC2EEC5}"/>
              </a:ext>
            </a:extLst>
          </p:cNvPr>
          <p:cNvSpPr/>
          <p:nvPr/>
        </p:nvSpPr>
        <p:spPr>
          <a:xfrm>
            <a:off x="412288" y="2448379"/>
            <a:ext cx="615635" cy="615635"/>
          </a:xfrm>
          <a:prstGeom prst="ellipse">
            <a:avLst/>
          </a:prstGeom>
          <a:solidFill>
            <a:srgbClr val="D6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ACEE"/>
                </a:solidFill>
              </a:rPr>
              <a:t>c</a:t>
            </a:r>
            <a:endParaRPr lang="en-US" sz="2800" dirty="0">
              <a:solidFill>
                <a:srgbClr val="00ACE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8285F3E-93B7-A0DA-1B38-B71CDB1951E7}"/>
              </a:ext>
            </a:extLst>
          </p:cNvPr>
          <p:cNvSpPr/>
          <p:nvPr/>
        </p:nvSpPr>
        <p:spPr>
          <a:xfrm>
            <a:off x="6768973" y="2448378"/>
            <a:ext cx="615635" cy="615635"/>
          </a:xfrm>
          <a:prstGeom prst="ellipse">
            <a:avLst/>
          </a:prstGeom>
          <a:solidFill>
            <a:srgbClr val="D6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ACEE"/>
                </a:solidFill>
              </a:rPr>
              <a:t>d</a:t>
            </a:r>
            <a:endParaRPr lang="en-US" sz="2800" dirty="0">
              <a:solidFill>
                <a:srgbClr val="00ACEE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1707 0.62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12045 0.61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8395175" y="1821680"/>
            <a:ext cx="3663634" cy="5242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2800" b="1" dirty="0"/>
              <a:t>A</a:t>
            </a:r>
            <a:r>
              <a:rPr lang="en-US" sz="2800" dirty="0"/>
              <a:t>. The street-safe city </a:t>
            </a:r>
          </a:p>
          <a:p>
            <a:endParaRPr lang="en-US" sz="2800" dirty="0"/>
          </a:p>
        </p:txBody>
      </p:sp>
      <p:sp>
        <p:nvSpPr>
          <p:cNvPr id="11" name="Text Box 10"/>
          <p:cNvSpPr txBox="1"/>
          <p:nvPr/>
        </p:nvSpPr>
        <p:spPr>
          <a:xfrm>
            <a:off x="8395175" y="2525800"/>
            <a:ext cx="3663634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ym typeface="+mn-ea"/>
              </a:rPr>
              <a:t>B</a:t>
            </a:r>
            <a:r>
              <a:rPr lang="en-US" sz="2800" dirty="0">
                <a:sym typeface="+mn-ea"/>
              </a:rPr>
              <a:t>. The teen-friendly city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395175" y="3227604"/>
            <a:ext cx="3663634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>
                <a:sym typeface="+mn-ea"/>
              </a:rPr>
              <a:t>C</a:t>
            </a:r>
            <a:r>
              <a:rPr lang="en-US" sz="2800" dirty="0">
                <a:sym typeface="+mn-ea"/>
              </a:rPr>
              <a:t>. The food-smart city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395176" y="3932224"/>
            <a:ext cx="3663634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800" dirty="0">
                <a:sym typeface="+mn-ea"/>
              </a:rPr>
              <a:t> </a:t>
            </a:r>
            <a:r>
              <a:rPr lang="en-US" sz="2800" b="1" dirty="0">
                <a:sym typeface="+mn-ea"/>
              </a:rPr>
              <a:t>D</a:t>
            </a:r>
            <a:r>
              <a:rPr lang="en-US" sz="2800" dirty="0">
                <a:sym typeface="+mn-ea"/>
              </a:rPr>
              <a:t>. The waste-free city</a:t>
            </a:r>
          </a:p>
        </p:txBody>
      </p:sp>
      <p:sp>
        <p:nvSpPr>
          <p:cNvPr id="2" name="Oval 1"/>
          <p:cNvSpPr/>
          <p:nvPr/>
        </p:nvSpPr>
        <p:spPr>
          <a:xfrm>
            <a:off x="-2517775" y="2893060"/>
            <a:ext cx="2161540" cy="2108835"/>
          </a:xfrm>
          <a:prstGeom prst="ellipse">
            <a:avLst/>
          </a:pr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635" indent="-635" algn="ctr"/>
            <a:r>
              <a:rPr lang="en-US" sz="3200">
                <a:latin typeface="Times New Roman" panose="02020603050405020304" pitchFamily="18" charset="0"/>
                <a:sym typeface="+mn-ea"/>
              </a:rPr>
              <a:t> 3 steps.</a:t>
            </a:r>
            <a:endParaRPr lang="en-US" sz="320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9F643D3-3671-6FB4-3C98-6F178E891D31}"/>
              </a:ext>
            </a:extLst>
          </p:cNvPr>
          <p:cNvGrpSpPr/>
          <p:nvPr/>
        </p:nvGrpSpPr>
        <p:grpSpPr>
          <a:xfrm>
            <a:off x="0" y="-51668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8">
              <a:extLst>
                <a:ext uri="{FF2B5EF4-FFF2-40B4-BE49-F238E27FC236}">
                  <a16:creationId xmlns="" xmlns:a16="http://schemas.microsoft.com/office/drawing/2014/main" id="{C5312FA8-C32A-643C-946C-89FCAC9911E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19">
              <a:extLst>
                <a:ext uri="{FF2B5EF4-FFF2-40B4-BE49-F238E27FC236}">
                  <a16:creationId xmlns="" xmlns:a16="http://schemas.microsoft.com/office/drawing/2014/main" id="{6839C292-87FF-0BB5-8DFF-DD9F7731791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0">
              <a:extLst>
                <a:ext uri="{FF2B5EF4-FFF2-40B4-BE49-F238E27FC236}">
                  <a16:creationId xmlns="" xmlns:a16="http://schemas.microsoft.com/office/drawing/2014/main" id="{2478FAE1-3A66-3C90-E8D3-B41861B1B88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9ABCFBA-3F4D-93DE-FB9A-C20DB005E952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="" xmlns:a16="http://schemas.microsoft.com/office/drawing/2014/main" id="{A9812E0E-E7C5-0882-B0E3-38745547EEA5}"/>
              </a:ext>
            </a:extLst>
          </p:cNvPr>
          <p:cNvSpPr txBox="1"/>
          <p:nvPr/>
        </p:nvSpPr>
        <p:spPr>
          <a:xfrm>
            <a:off x="989987" y="1111874"/>
            <a:ext cx="7146903" cy="4078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passages again and complete the sentences.</a:t>
            </a:r>
          </a:p>
        </p:txBody>
      </p:sp>
      <p:sp>
        <p:nvSpPr>
          <p:cNvPr id="17" name="Rounded Rectangle 39">
            <a:extLst>
              <a:ext uri="{FF2B5EF4-FFF2-40B4-BE49-F238E27FC236}">
                <a16:creationId xmlns="" xmlns:a16="http://schemas.microsoft.com/office/drawing/2014/main" id="{047CC120-AF42-DDEE-C2D2-BF78A960E93D}"/>
              </a:ext>
            </a:extLst>
          </p:cNvPr>
          <p:cNvSpPr/>
          <p:nvPr/>
        </p:nvSpPr>
        <p:spPr>
          <a:xfrm>
            <a:off x="487067" y="1093569"/>
            <a:ext cx="502920" cy="514847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9286B575-1A04-2C77-C4FD-A69F5AF779AF}"/>
              </a:ext>
            </a:extLst>
          </p:cNvPr>
          <p:cNvSpPr txBox="1"/>
          <p:nvPr/>
        </p:nvSpPr>
        <p:spPr>
          <a:xfrm>
            <a:off x="540105" y="962428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11924DA-F65E-816C-E9A5-30F9EF256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"/>
          <a:stretch/>
        </p:blipFill>
        <p:spPr>
          <a:xfrm>
            <a:off x="88581" y="1601735"/>
            <a:ext cx="8222499" cy="5283558"/>
          </a:xfrm>
          <a:prstGeom prst="rect">
            <a:avLst/>
          </a:prstGeom>
        </p:spPr>
      </p:pic>
      <p:sp>
        <p:nvSpPr>
          <p:cNvPr id="25" name="Text Box 24"/>
          <p:cNvSpPr txBox="1"/>
          <p:nvPr/>
        </p:nvSpPr>
        <p:spPr>
          <a:xfrm>
            <a:off x="487067" y="2553382"/>
            <a:ext cx="56769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sym typeface="+mn-ea"/>
              </a:rPr>
              <a:t>C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3239289" y="2707757"/>
            <a:ext cx="56769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sym typeface="+mn-ea"/>
              </a:rPr>
              <a:t>B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5991511" y="2554719"/>
            <a:ext cx="56769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sym typeface="+mn-ea"/>
              </a:rPr>
              <a:t>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6425" y="1185288"/>
            <a:ext cx="108883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Oval 1"/>
          <p:cNvSpPr/>
          <p:nvPr/>
        </p:nvSpPr>
        <p:spPr>
          <a:xfrm>
            <a:off x="631190" y="2893060"/>
            <a:ext cx="2161540" cy="2108835"/>
          </a:xfrm>
          <a:prstGeom prst="ellipse">
            <a:avLst/>
          </a:pr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635" indent="-635" algn="ctr"/>
            <a:r>
              <a:rPr lang="en-US" sz="3200">
                <a:latin typeface="Times New Roman" panose="02020603050405020304" pitchFamily="18" charset="0"/>
                <a:sym typeface="+mn-ea"/>
              </a:rPr>
              <a:t> 3 steps.</a:t>
            </a:r>
            <a:endParaRPr lang="en-US" sz="3200"/>
          </a:p>
        </p:txBody>
      </p:sp>
      <p:sp>
        <p:nvSpPr>
          <p:cNvPr id="5" name="Rectangles 4"/>
          <p:cNvSpPr/>
          <p:nvPr/>
        </p:nvSpPr>
        <p:spPr>
          <a:xfrm>
            <a:off x="5645785" y="1860550"/>
            <a:ext cx="5525135" cy="914400"/>
          </a:xfrm>
          <a:prstGeom prst="rect">
            <a:avLst/>
          </a:prstGeom>
          <a:solidFill>
            <a:srgbClr val="FFDFD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read the questions</a:t>
            </a:r>
          </a:p>
        </p:txBody>
      </p:sp>
      <p:sp>
        <p:nvSpPr>
          <p:cNvPr id="9" name="Rectangles 8"/>
          <p:cNvSpPr/>
          <p:nvPr/>
        </p:nvSpPr>
        <p:spPr>
          <a:xfrm>
            <a:off x="5734685" y="3429000"/>
            <a:ext cx="5435600" cy="914400"/>
          </a:xfrm>
          <a:prstGeom prst="rect">
            <a:avLst/>
          </a:prstGeom>
          <a:solidFill>
            <a:srgbClr val="FFF6F6"/>
          </a:solidFill>
          <a:ln w="38100">
            <a:solidFill>
              <a:srgbClr val="F875A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underline the key words in each question</a:t>
            </a:r>
          </a:p>
        </p:txBody>
      </p:sp>
      <p:sp>
        <p:nvSpPr>
          <p:cNvPr id="10" name="Rectangles 9"/>
          <p:cNvSpPr/>
          <p:nvPr/>
        </p:nvSpPr>
        <p:spPr>
          <a:xfrm>
            <a:off x="5810885" y="4648835"/>
            <a:ext cx="5360670" cy="1497330"/>
          </a:xfrm>
          <a:prstGeom prst="rect">
            <a:avLst/>
          </a:prstGeom>
          <a:solidFill>
            <a:srgbClr val="AEDEFC"/>
          </a:solidFill>
          <a:ln>
            <a:solidFill>
              <a:srgbClr val="FFDFD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locate the keywords in the text and find the information to answer the question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943985" y="2076450"/>
            <a:ext cx="1689100" cy="558800"/>
          </a:xfrm>
          <a:prstGeom prst="rightArrow">
            <a:avLst/>
          </a:prstGeom>
          <a:solidFill>
            <a:srgbClr val="FFDFD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998595" y="3684270"/>
            <a:ext cx="1689100" cy="558800"/>
          </a:xfrm>
          <a:prstGeom prst="rightArrow">
            <a:avLst/>
          </a:prstGeom>
          <a:solidFill>
            <a:srgbClr val="FFF6F6"/>
          </a:solidFill>
          <a:ln>
            <a:solidFill>
              <a:srgbClr val="F875A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045585" y="5152390"/>
            <a:ext cx="1689100" cy="558800"/>
          </a:xfrm>
          <a:prstGeom prst="rightArrow">
            <a:avLst/>
          </a:prstGeom>
          <a:solidFill>
            <a:srgbClr val="AEDEF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701925" y="3766820"/>
            <a:ext cx="699135" cy="360680"/>
          </a:xfrm>
          <a:custGeom>
            <a:avLst/>
            <a:gdLst>
              <a:gd name="connsiteX0" fmla="*/ 70 w 1101"/>
              <a:gd name="connsiteY0" fmla="*/ 0 h 970"/>
              <a:gd name="connsiteX1" fmla="*/ 1101 w 1101"/>
              <a:gd name="connsiteY1" fmla="*/ 165 h 970"/>
              <a:gd name="connsiteX2" fmla="*/ 1101 w 1101"/>
              <a:gd name="connsiteY2" fmla="*/ 885 h 970"/>
              <a:gd name="connsiteX3" fmla="*/ 0 w 1101"/>
              <a:gd name="connsiteY3" fmla="*/ 970 h 970"/>
              <a:gd name="connsiteX4" fmla="*/ 70 w 1101"/>
              <a:gd name="connsiteY4" fmla="*/ 0 h 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" h="970">
                <a:moveTo>
                  <a:pt x="70" y="0"/>
                </a:moveTo>
                <a:lnTo>
                  <a:pt x="1101" y="165"/>
                </a:lnTo>
                <a:lnTo>
                  <a:pt x="1101" y="885"/>
                </a:lnTo>
                <a:lnTo>
                  <a:pt x="0" y="970"/>
                </a:lnTo>
                <a:lnTo>
                  <a:pt x="70" y="0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255645" y="3818890"/>
            <a:ext cx="743585" cy="280035"/>
          </a:xfrm>
          <a:custGeom>
            <a:avLst/>
            <a:gdLst>
              <a:gd name="connsiteX0" fmla="*/ 74 w 1171"/>
              <a:gd name="connsiteY0" fmla="*/ 2 h 441"/>
              <a:gd name="connsiteX1" fmla="*/ 1159 w 1171"/>
              <a:gd name="connsiteY1" fmla="*/ 0 h 441"/>
              <a:gd name="connsiteX2" fmla="*/ 1171 w 1171"/>
              <a:gd name="connsiteY2" fmla="*/ 10 h 441"/>
              <a:gd name="connsiteX3" fmla="*/ 1171 w 1171"/>
              <a:gd name="connsiteY3" fmla="*/ 440 h 441"/>
              <a:gd name="connsiteX4" fmla="*/ 0 w 1171"/>
              <a:gd name="connsiteY4" fmla="*/ 441 h 441"/>
              <a:gd name="connsiteX5" fmla="*/ 74 w 1171"/>
              <a:gd name="connsiteY5" fmla="*/ 2 h 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1" h="441">
                <a:moveTo>
                  <a:pt x="74" y="2"/>
                </a:moveTo>
                <a:lnTo>
                  <a:pt x="1159" y="0"/>
                </a:lnTo>
                <a:lnTo>
                  <a:pt x="1171" y="10"/>
                </a:lnTo>
                <a:lnTo>
                  <a:pt x="1171" y="440"/>
                </a:lnTo>
                <a:lnTo>
                  <a:pt x="0" y="441"/>
                </a:lnTo>
                <a:lnTo>
                  <a:pt x="74" y="2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rot="18120000">
            <a:off x="2610463" y="2924701"/>
            <a:ext cx="1873250" cy="279400"/>
          </a:xfrm>
          <a:custGeom>
            <a:avLst/>
            <a:gdLst>
              <a:gd name="connsiteX0" fmla="*/ 0 w 2950"/>
              <a:gd name="connsiteY0" fmla="*/ 0 h 440"/>
              <a:gd name="connsiteX1" fmla="*/ 2950 w 2950"/>
              <a:gd name="connsiteY1" fmla="*/ 53 h 440"/>
              <a:gd name="connsiteX2" fmla="*/ 2636 w 2950"/>
              <a:gd name="connsiteY2" fmla="*/ 275 h 440"/>
              <a:gd name="connsiteX3" fmla="*/ 206 w 2950"/>
              <a:gd name="connsiteY3" fmla="*/ 440 h 440"/>
              <a:gd name="connsiteX4" fmla="*/ 0 w 2950"/>
              <a:gd name="connsiteY4" fmla="*/ 0 h 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" h="440">
                <a:moveTo>
                  <a:pt x="0" y="0"/>
                </a:moveTo>
                <a:lnTo>
                  <a:pt x="2950" y="53"/>
                </a:lnTo>
                <a:lnTo>
                  <a:pt x="2636" y="275"/>
                </a:lnTo>
                <a:lnTo>
                  <a:pt x="206" y="440"/>
                </a:lnTo>
                <a:lnTo>
                  <a:pt x="0" y="0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2820000">
            <a:off x="2613505" y="4578725"/>
            <a:ext cx="1868805" cy="377825"/>
          </a:xfrm>
          <a:custGeom>
            <a:avLst/>
            <a:gdLst>
              <a:gd name="connsiteX0" fmla="*/ 262 w 2943"/>
              <a:gd name="connsiteY0" fmla="*/ 0 h 595"/>
              <a:gd name="connsiteX1" fmla="*/ 2637 w 2943"/>
              <a:gd name="connsiteY1" fmla="*/ 238 h 595"/>
              <a:gd name="connsiteX2" fmla="*/ 2943 w 2943"/>
              <a:gd name="connsiteY2" fmla="*/ 595 h 595"/>
              <a:gd name="connsiteX3" fmla="*/ 0 w 2943"/>
              <a:gd name="connsiteY3" fmla="*/ 357 h 595"/>
              <a:gd name="connsiteX4" fmla="*/ 262 w 2943"/>
              <a:gd name="connsiteY4" fmla="*/ 0 h 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" h="595">
                <a:moveTo>
                  <a:pt x="262" y="0"/>
                </a:moveTo>
                <a:lnTo>
                  <a:pt x="2637" y="238"/>
                </a:lnTo>
                <a:lnTo>
                  <a:pt x="2943" y="595"/>
                </a:lnTo>
                <a:lnTo>
                  <a:pt x="0" y="357"/>
                </a:lnTo>
                <a:lnTo>
                  <a:pt x="262" y="0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051DCEF-87B5-BFEA-C8FC-37C164F3D34A}"/>
              </a:ext>
            </a:extLst>
          </p:cNvPr>
          <p:cNvGrpSpPr/>
          <p:nvPr/>
        </p:nvGrpSpPr>
        <p:grpSpPr>
          <a:xfrm>
            <a:off x="570" y="1433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18">
              <a:extLst>
                <a:ext uri="{FF2B5EF4-FFF2-40B4-BE49-F238E27FC236}">
                  <a16:creationId xmlns="" xmlns:a16="http://schemas.microsoft.com/office/drawing/2014/main" id="{A8DA3FDE-4846-4232-E867-4DBDFE349DB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19">
              <a:extLst>
                <a:ext uri="{FF2B5EF4-FFF2-40B4-BE49-F238E27FC236}">
                  <a16:creationId xmlns="" xmlns:a16="http://schemas.microsoft.com/office/drawing/2014/main" id="{DB641BAC-8346-0451-F83F-2597FBF5702F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0">
              <a:extLst>
                <a:ext uri="{FF2B5EF4-FFF2-40B4-BE49-F238E27FC236}">
                  <a16:creationId xmlns="" xmlns:a16="http://schemas.microsoft.com/office/drawing/2014/main" id="{A8EF95A7-4A1A-C02B-D5DC-6895DF6023D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D255EBB-C89B-9404-E63E-12F490D6B6F1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AC6D0B6-1C7F-DB2F-EDD0-CCA09AC34EFA}"/>
              </a:ext>
            </a:extLst>
          </p:cNvPr>
          <p:cNvSpPr txBox="1"/>
          <p:nvPr/>
        </p:nvSpPr>
        <p:spPr>
          <a:xfrm>
            <a:off x="578103" y="1762843"/>
            <a:ext cx="1165472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1.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How often does the City Teen Council </a:t>
            </a:r>
            <a:r>
              <a:rPr lang="en-US" sz="3000" b="0" i="0" dirty="0" err="1">
                <a:solidFill>
                  <a:srgbClr val="242021"/>
                </a:solidFill>
                <a:effectLst/>
              </a:rPr>
              <a:t>organise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 the </a:t>
            </a:r>
            <a:r>
              <a:rPr lang="en-US" sz="3000" b="0" i="0" dirty="0" err="1">
                <a:solidFill>
                  <a:srgbClr val="242021"/>
                </a:solidFill>
                <a:effectLst/>
              </a:rPr>
              <a:t>Teenovator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 competition?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Once a year.		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Twice a year.	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Every two years.	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Every three years.</a:t>
            </a:r>
          </a:p>
          <a:p>
            <a:endParaRPr lang="en-US" sz="1000" b="0" i="0" dirty="0">
              <a:solidFill>
                <a:srgbClr val="242021"/>
              </a:solidFill>
              <a:effectLst/>
            </a:endParaRPr>
          </a:p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2.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Who would partner with Central School in Topic 1?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The city council.	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The university’s canteen.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A biogas factory.	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A nearby farm.</a:t>
            </a:r>
          </a:p>
          <a:p>
            <a:endParaRPr lang="en-US" sz="1000" b="0" i="0" dirty="0">
              <a:solidFill>
                <a:srgbClr val="242021"/>
              </a:solidFill>
              <a:effectLst/>
            </a:endParaRPr>
          </a:p>
          <a:p>
            <a:r>
              <a:rPr lang="en-US" sz="3000" b="1" i="0" dirty="0">
                <a:solidFill>
                  <a:srgbClr val="F26548"/>
                </a:solidFill>
                <a:effectLst/>
              </a:rPr>
              <a:t>3.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What does the word “them” in Topic 2 refer to?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Teen users.		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Changes.	</a:t>
            </a:r>
          </a:p>
          <a:p>
            <a:r>
              <a:rPr lang="en-US" sz="30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Learning spaces.			</a:t>
            </a:r>
            <a:r>
              <a:rPr lang="en-US" sz="30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Libraries.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0708" y="1177695"/>
            <a:ext cx="108883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Oval 3"/>
          <p:cNvSpPr/>
          <p:nvPr/>
        </p:nvSpPr>
        <p:spPr>
          <a:xfrm>
            <a:off x="559052" y="2730500"/>
            <a:ext cx="478396" cy="483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A19BB49-B40B-2014-21BE-08BDC18CD247}"/>
              </a:ext>
            </a:extLst>
          </p:cNvPr>
          <p:cNvGrpSpPr/>
          <p:nvPr/>
        </p:nvGrpSpPr>
        <p:grpSpPr>
          <a:xfrm>
            <a:off x="570" y="1433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8">
              <a:extLst>
                <a:ext uri="{FF2B5EF4-FFF2-40B4-BE49-F238E27FC236}">
                  <a16:creationId xmlns="" xmlns:a16="http://schemas.microsoft.com/office/drawing/2014/main" id="{50523A00-735E-D585-C994-86EBF5AFF29D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9">
              <a:extLst>
                <a:ext uri="{FF2B5EF4-FFF2-40B4-BE49-F238E27FC236}">
                  <a16:creationId xmlns="" xmlns:a16="http://schemas.microsoft.com/office/drawing/2014/main" id="{90B2CE31-085A-583B-BA96-619F71F0AFE8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0">
              <a:extLst>
                <a:ext uri="{FF2B5EF4-FFF2-40B4-BE49-F238E27FC236}">
                  <a16:creationId xmlns="" xmlns:a16="http://schemas.microsoft.com/office/drawing/2014/main" id="{1537B55C-86F6-622C-8ACA-BD8D3721DAC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29A9836-8751-DBF0-42F0-570A9C2DA71F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4D7CDAB8-BA20-A307-31EE-39C05EB35D4B}"/>
              </a:ext>
            </a:extLst>
          </p:cNvPr>
          <p:cNvSpPr/>
          <p:nvPr/>
        </p:nvSpPr>
        <p:spPr>
          <a:xfrm>
            <a:off x="6055295" y="4692650"/>
            <a:ext cx="478396" cy="483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E02E2373-1B8F-C349-F26F-0A8E9100240F}"/>
              </a:ext>
            </a:extLst>
          </p:cNvPr>
          <p:cNvSpPr/>
          <p:nvPr/>
        </p:nvSpPr>
        <p:spPr>
          <a:xfrm>
            <a:off x="6046484" y="5768805"/>
            <a:ext cx="478396" cy="483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4" grpId="2" animBg="1"/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AC6D0B6-1C7F-DB2F-EDD0-CCA09AC34EFA}"/>
              </a:ext>
            </a:extLst>
          </p:cNvPr>
          <p:cNvSpPr txBox="1"/>
          <p:nvPr/>
        </p:nvSpPr>
        <p:spPr>
          <a:xfrm>
            <a:off x="578103" y="1762843"/>
            <a:ext cx="11654729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Which topic has an individual winner?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Topic 1.		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Topic 2.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Topic 3.			</a:t>
            </a:r>
            <a:r>
              <a:rPr lang="en-US" sz="32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All topics.</a:t>
            </a:r>
          </a:p>
          <a:p>
            <a:endParaRPr lang="en-US" sz="15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1" i="0" dirty="0">
                <a:solidFill>
                  <a:srgbClr val="F26548"/>
                </a:solidFill>
                <a:effectLst/>
              </a:rPr>
              <a:t>5.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Which of the following is INCORRECT about Helena Wilson?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A.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She suggests banning bikes at school gates.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B.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She wants the city authorities to take action.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C.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She thinks cars moving near school gates can cause accidents to children.</a:t>
            </a:r>
          </a:p>
          <a:p>
            <a:r>
              <a:rPr lang="en-US" sz="3200" b="0" i="0" dirty="0">
                <a:solidFill>
                  <a:srgbClr val="1FB0E6"/>
                </a:solidFill>
                <a:effectLst/>
              </a:rPr>
              <a:t>D.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Her concern is road safety around school for children.</a:t>
            </a:r>
            <a:r>
              <a:rPr lang="en-US" sz="3200" dirty="0"/>
              <a:t> </a:t>
            </a:r>
            <a:endParaRPr lang="en-US" sz="3200" b="0" i="0" dirty="0">
              <a:solidFill>
                <a:srgbClr val="242021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0708" y="1177695"/>
            <a:ext cx="108883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Oval 3"/>
          <p:cNvSpPr/>
          <p:nvPr/>
        </p:nvSpPr>
        <p:spPr>
          <a:xfrm>
            <a:off x="578103" y="2797175"/>
            <a:ext cx="478396" cy="483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A19BB49-B40B-2014-21BE-08BDC18CD247}"/>
              </a:ext>
            </a:extLst>
          </p:cNvPr>
          <p:cNvGrpSpPr/>
          <p:nvPr/>
        </p:nvGrpSpPr>
        <p:grpSpPr>
          <a:xfrm>
            <a:off x="570" y="1433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8">
              <a:extLst>
                <a:ext uri="{FF2B5EF4-FFF2-40B4-BE49-F238E27FC236}">
                  <a16:creationId xmlns="" xmlns:a16="http://schemas.microsoft.com/office/drawing/2014/main" id="{50523A00-735E-D585-C994-86EBF5AFF29D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9">
              <a:extLst>
                <a:ext uri="{FF2B5EF4-FFF2-40B4-BE49-F238E27FC236}">
                  <a16:creationId xmlns="" xmlns:a16="http://schemas.microsoft.com/office/drawing/2014/main" id="{90B2CE31-085A-583B-BA96-619F71F0AFE8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0">
              <a:extLst>
                <a:ext uri="{FF2B5EF4-FFF2-40B4-BE49-F238E27FC236}">
                  <a16:creationId xmlns="" xmlns:a16="http://schemas.microsoft.com/office/drawing/2014/main" id="{1537B55C-86F6-622C-8ACA-BD8D3721DAC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29A9836-8751-DBF0-42F0-570A9C2DA71F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4D7CDAB8-BA20-A307-31EE-39C05EB35D4B}"/>
              </a:ext>
            </a:extLst>
          </p:cNvPr>
          <p:cNvSpPr/>
          <p:nvPr/>
        </p:nvSpPr>
        <p:spPr>
          <a:xfrm>
            <a:off x="559053" y="4035172"/>
            <a:ext cx="478396" cy="483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82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0708" y="1345776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Make a list of city problems and some solutions to them.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31191" y="1957705"/>
            <a:ext cx="10888346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Work in pairs and add as many details of problems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of city life 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and solutions.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89000" y="3034030"/>
            <a:ext cx="2844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 u="sng">
                <a:solidFill>
                  <a:srgbClr val="EC5858"/>
                </a:solidFill>
              </a:rPr>
              <a:t>Example</a:t>
            </a:r>
            <a:r>
              <a:rPr lang="en-US">
                <a:solidFill>
                  <a:srgbClr val="EC5858"/>
                </a:solidFill>
              </a:rPr>
              <a:t>:</a:t>
            </a:r>
          </a:p>
        </p:txBody>
      </p:sp>
      <p:graphicFrame>
        <p:nvGraphicFramePr>
          <p:cNvPr id="4" name="Table 3"/>
          <p:cNvGraphicFramePr/>
          <p:nvPr/>
        </p:nvGraphicFramePr>
        <p:xfrm>
          <a:off x="889000" y="3810000"/>
          <a:ext cx="11079480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Problems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Solutions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– Dirty streets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– Tell people to throw rubbish away properly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29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– Lack of green spaces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– Plant more trees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C041FA6-9E49-599A-7159-D62DCFF4CCF0}"/>
              </a:ext>
            </a:extLst>
          </p:cNvPr>
          <p:cNvGrpSpPr/>
          <p:nvPr/>
        </p:nvGrpSpPr>
        <p:grpSpPr>
          <a:xfrm>
            <a:off x="570" y="1433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8">
              <a:extLst>
                <a:ext uri="{FF2B5EF4-FFF2-40B4-BE49-F238E27FC236}">
                  <a16:creationId xmlns="" xmlns:a16="http://schemas.microsoft.com/office/drawing/2014/main" id="{19F1A425-BDB4-43E8-A091-02F0190E0597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19">
              <a:extLst>
                <a:ext uri="{FF2B5EF4-FFF2-40B4-BE49-F238E27FC236}">
                  <a16:creationId xmlns="" xmlns:a16="http://schemas.microsoft.com/office/drawing/2014/main" id="{0B1FD3E9-200B-EF77-52B5-FB4EAC7E437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0">
              <a:extLst>
                <a:ext uri="{FF2B5EF4-FFF2-40B4-BE49-F238E27FC236}">
                  <a16:creationId xmlns="" xmlns:a16="http://schemas.microsoft.com/office/drawing/2014/main" id="{65B414AD-4A3A-5FAC-E064-24102906AAE5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A6C631D-598E-1B97-74FF-CE0AE4B40530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0708" y="1252808"/>
            <a:ext cx="108883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Talk to your friends about the city problems and suggest solutions to them. You can use the ideas in 4.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40673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30409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80770" y="2298700"/>
            <a:ext cx="2844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 u="sng">
                <a:solidFill>
                  <a:srgbClr val="FF0000"/>
                </a:solidFill>
              </a:rPr>
              <a:t>Structures: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27923" y="2882265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i="1" dirty="0">
                <a:solidFill>
                  <a:schemeClr val="tx1"/>
                </a:solidFill>
              </a:rPr>
              <a:t>- I think/ In my opinion/I would say that...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28065" y="3465830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i="1" dirty="0">
                <a:solidFill>
                  <a:schemeClr val="tx1"/>
                </a:solidFill>
              </a:rPr>
              <a:t>- First, Second, Third.....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027923" y="4558030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i="1" dirty="0">
                <a:solidFill>
                  <a:schemeClr val="tx1"/>
                </a:solidFill>
              </a:rPr>
              <a:t>- On one hand, On the other hand.....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27923" y="4011930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i="1" dirty="0">
                <a:solidFill>
                  <a:schemeClr val="tx1"/>
                </a:solidFill>
              </a:rPr>
              <a:t>- Then, After that,......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60B27A8-AB85-CB3E-910A-0F2CCA7A5AA4}"/>
              </a:ext>
            </a:extLst>
          </p:cNvPr>
          <p:cNvGrpSpPr/>
          <p:nvPr/>
        </p:nvGrpSpPr>
        <p:grpSpPr>
          <a:xfrm>
            <a:off x="570" y="1433"/>
            <a:ext cx="12192000" cy="1083309"/>
            <a:chOff x="7620" y="-7620"/>
            <a:chExt cx="12192000" cy="1083309"/>
          </a:xfrm>
        </p:grpSpPr>
        <p:sp>
          <p:nvSpPr>
            <p:cNvPr id="8" name="Round Single Corner Rectangle 18">
              <a:extLst>
                <a:ext uri="{FF2B5EF4-FFF2-40B4-BE49-F238E27FC236}">
                  <a16:creationId xmlns="" xmlns:a16="http://schemas.microsoft.com/office/drawing/2014/main" id="{E8023C26-7588-7013-56A3-168C922A8F4D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19">
              <a:extLst>
                <a:ext uri="{FF2B5EF4-FFF2-40B4-BE49-F238E27FC236}">
                  <a16:creationId xmlns="" xmlns:a16="http://schemas.microsoft.com/office/drawing/2014/main" id="{1BB6CC57-01F7-5AD3-F48A-164CCB8CF04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0">
              <a:extLst>
                <a:ext uri="{FF2B5EF4-FFF2-40B4-BE49-F238E27FC236}">
                  <a16:creationId xmlns="" xmlns:a16="http://schemas.microsoft.com/office/drawing/2014/main" id="{7C98A3A6-E723-0656-9C48-E24E8355499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24C0A6E-0C92-9C2C-5916-9B85BC3DF6DA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11122" y="1305958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Suggested answer: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24787" y="2110740"/>
            <a:ext cx="10565765" cy="4030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We think that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there are several problems in our city. </a:t>
            </a:r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, some streets are dirty. Many people put rubbish on the pavements or near the walls. </a:t>
            </a:r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Second,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the city looks like a concrete jungle. It lacks green space and the air is not fresh. To solve these problems, the city authority should instruct people to throw rubbish properly.  </a:t>
            </a:r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Another solution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is to plant more trees even on the roof of high buildings. By doing so, the city can be a more </a:t>
            </a:r>
            <a:r>
              <a:rPr lang="en-US" sz="3200" b="0" dirty="0" err="1">
                <a:latin typeface="Calibri" panose="020F0502020204030204" pitchFamily="34" charset="0"/>
                <a:cs typeface="Calibri" panose="020F0502020204030204" pitchFamily="34" charset="0"/>
              </a:rPr>
              <a:t>liveable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place.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6646A99-26BB-0256-8641-35E8FD4AB39A}"/>
              </a:ext>
            </a:extLst>
          </p:cNvPr>
          <p:cNvGrpSpPr/>
          <p:nvPr/>
        </p:nvGrpSpPr>
        <p:grpSpPr>
          <a:xfrm>
            <a:off x="570" y="1433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8">
              <a:extLst>
                <a:ext uri="{FF2B5EF4-FFF2-40B4-BE49-F238E27FC236}">
                  <a16:creationId xmlns="" xmlns:a16="http://schemas.microsoft.com/office/drawing/2014/main" id="{45353A92-5C7E-1403-7DA4-3A617C08ED0C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19">
              <a:extLst>
                <a:ext uri="{FF2B5EF4-FFF2-40B4-BE49-F238E27FC236}">
                  <a16:creationId xmlns="" xmlns:a16="http://schemas.microsoft.com/office/drawing/2014/main" id="{1B1D1383-269E-DB7E-20F5-457B0C05D22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0">
              <a:extLst>
                <a:ext uri="{FF2B5EF4-FFF2-40B4-BE49-F238E27FC236}">
                  <a16:creationId xmlns="" xmlns:a16="http://schemas.microsoft.com/office/drawing/2014/main" id="{CB827668-E36C-9CE6-9F86-E1CD16F86CA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6BBEDBC-3812-D3DC-F245-EBC4D94F3163}"/>
              </a:ext>
            </a:extLst>
          </p:cNvPr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3883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649" b="99"/>
          <a:stretch>
            <a:fillRect/>
          </a:stretch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890495" y="1684522"/>
            <a:ext cx="3249641" cy="320698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762" y="-2539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07340" y="1107602"/>
            <a:ext cx="1139888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Work in five groups and teacher assigns one of the following roles for each group: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local authority, the school board, the local television channel, the local newspaper, and the student association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07340" y="3064512"/>
            <a:ext cx="1139888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There are two city problems.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Example: food waste and crowded traffic in front of school gates.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07340" y="4227195"/>
            <a:ext cx="113988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Think of solutions to these problems.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07340" y="4810760"/>
            <a:ext cx="1139888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Call a meeting of the group representatives after a certain time. Present your answers to the class as a group, and develop a plan of action to solve the problems.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3" grpId="0"/>
      <p:bldP spid="13" grpId="1"/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173131"/>
            <a:ext cx="11445622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Read for main idea and specific information in an announcement about a competition to find solutions to city problems.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Talk about city problems and their solutions.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436370"/>
            <a:ext cx="275971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95389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3883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649" b="99"/>
          <a:stretch>
            <a:fillRect/>
          </a:stretch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pic>
        <p:nvPicPr>
          <p:cNvPr id="2" name="Picture 1" descr="3883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224" t="1649" b="99"/>
          <a:stretch>
            <a:fillRect/>
          </a:stretch>
        </p:blipFill>
        <p:spPr>
          <a:xfrm>
            <a:off x="5373605" y="65612"/>
            <a:ext cx="6800164" cy="6857922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231" y="316881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722268" y="1356827"/>
            <a:ext cx="48185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1629159" y="1445161"/>
            <a:ext cx="47129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LESSON 5: SKILLS 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7800" y="1187897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17" name="Oval 16"/>
          <p:cNvSpPr/>
          <p:nvPr/>
        </p:nvSpPr>
        <p:spPr>
          <a:xfrm>
            <a:off x="5313741" y="32767"/>
            <a:ext cx="6949217" cy="6858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51320" y="2588260"/>
            <a:ext cx="1835914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READING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0" y="4480560"/>
            <a:ext cx="183591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SPEAKING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58780" y="1216586"/>
            <a:ext cx="6645236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1: </a:t>
            </a:r>
            <a:r>
              <a:rPr lang="en-US" altLang="en-GB" dirty="0">
                <a:solidFill>
                  <a:schemeClr val="tx1"/>
                </a:solidFill>
              </a:rPr>
              <a:t>Mind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Survey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40999" y="2062406"/>
            <a:ext cx="6663955" cy="20302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Vocabulary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Work in pairs. Match the words / phrases with their pictures.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Read part of an announcement about the </a:t>
            </a:r>
            <a:r>
              <a:rPr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Teenovator</a:t>
            </a: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competition. Match the topics in the competition with their winners. There is one extra topic.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Read the announcement again. Choose the correct answer.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44810" y="4320572"/>
            <a:ext cx="6661949" cy="101145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4: Make a list of city problems and some solutions to them.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5: Work in pairs. Talk to your friends about the city problems and suggest solutions to them. You can use the ideas in 4. 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364202" cy="117910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8" y="2897188"/>
            <a:ext cx="1364202" cy="158337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51351" y="5512919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8" idx="3"/>
            <a:endCxn id="27" idx="0"/>
          </p:cNvCxnSpPr>
          <p:nvPr/>
        </p:nvCxnSpPr>
        <p:spPr>
          <a:xfrm>
            <a:off x="2505075" y="4781233"/>
            <a:ext cx="1364233" cy="73168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251795" y="5566336"/>
            <a:ext cx="6645236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413448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5: SKILLS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659130"/>
            <a:ext cx="799020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/>
              <a:t>- List some problems of living in the city.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48660" y="3018952"/>
            <a:ext cx="4696460" cy="21342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D67B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CITY PROBLEMS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3240405" y="2300767"/>
            <a:ext cx="2356485" cy="718185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7945120" y="4107977"/>
            <a:ext cx="2382520" cy="365760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55065" y="4198782"/>
            <a:ext cx="2093595" cy="556895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TextBox 20">
            <a:extLst>
              <a:ext uri="{FF2B5EF4-FFF2-40B4-BE49-F238E27FC236}">
                <a16:creationId xmlns="" xmlns:a16="http://schemas.microsoft.com/office/drawing/2014/main" id="{C9044C7D-C6A9-5E87-5DAD-0519263BC789}"/>
              </a:ext>
            </a:extLst>
          </p:cNvPr>
          <p:cNvSpPr txBox="1"/>
          <p:nvPr/>
        </p:nvSpPr>
        <p:spPr>
          <a:xfrm>
            <a:off x="1155065" y="1862853"/>
            <a:ext cx="2284884" cy="7289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600" dirty="0"/>
              <a:t>traffic jam</a:t>
            </a:r>
          </a:p>
        </p:txBody>
      </p:sp>
      <p:sp>
        <p:nvSpPr>
          <p:cNvPr id="3" name="TextBox 20">
            <a:extLst>
              <a:ext uri="{FF2B5EF4-FFF2-40B4-BE49-F238E27FC236}">
                <a16:creationId xmlns="" xmlns:a16="http://schemas.microsoft.com/office/drawing/2014/main" id="{24C140E3-8F5A-D4F1-F7A2-E93B8967E23A}"/>
              </a:ext>
            </a:extLst>
          </p:cNvPr>
          <p:cNvSpPr txBox="1"/>
          <p:nvPr/>
        </p:nvSpPr>
        <p:spPr>
          <a:xfrm>
            <a:off x="9338264" y="4391187"/>
            <a:ext cx="1978752" cy="7289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600" dirty="0"/>
              <a:t>pollution</a:t>
            </a:r>
          </a:p>
        </p:txBody>
      </p:sp>
      <p:sp>
        <p:nvSpPr>
          <p:cNvPr id="6" name="TextBox 20">
            <a:extLst>
              <a:ext uri="{FF2B5EF4-FFF2-40B4-BE49-F238E27FC236}">
                <a16:creationId xmlns="" xmlns:a16="http://schemas.microsoft.com/office/drawing/2014/main" id="{349A8C41-A825-99A3-B75E-F9CEB9EAC29A}"/>
              </a:ext>
            </a:extLst>
          </p:cNvPr>
          <p:cNvSpPr txBox="1"/>
          <p:nvPr/>
        </p:nvSpPr>
        <p:spPr>
          <a:xfrm>
            <a:off x="274475" y="4735168"/>
            <a:ext cx="2442092" cy="7289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sz="3600" dirty="0"/>
              <a:t>congested road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BD9DA"/>
            </a:gs>
            <a:gs pos="90000">
              <a:srgbClr val="45FFC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2120265" y="1737360"/>
            <a:ext cx="810006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Survey</a:t>
            </a:r>
          </a:p>
        </p:txBody>
      </p:sp>
      <p:pic>
        <p:nvPicPr>
          <p:cNvPr id="8" name="Content Placeholder 7" descr="surveyor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2665" y="3020060"/>
            <a:ext cx="2715260" cy="27152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BD9DA"/>
            </a:gs>
            <a:gs pos="90000">
              <a:srgbClr val="45FFC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8" name="Content Placeholder 7" descr="surveyor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2465" y="3429000"/>
            <a:ext cx="1946275" cy="1946275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3148330" y="1303020"/>
            <a:ext cx="88646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- Conduct a survey among your classmates about city problems. 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4619625" y="2455545"/>
            <a:ext cx="5945505" cy="14014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Questions: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3065780" y="3284220"/>
            <a:ext cx="90424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“What is the biggest problem in your city?”</a:t>
            </a:r>
          </a:p>
          <a:p>
            <a:pPr algn="ctr"/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0" name="TextBox 20"/>
          <p:cNvSpPr txBox="1"/>
          <p:nvPr/>
        </p:nvSpPr>
        <p:spPr>
          <a:xfrm>
            <a:off x="3065780" y="3941445"/>
            <a:ext cx="90424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“How does it affect you or your family?”</a:t>
            </a:r>
          </a:p>
        </p:txBody>
      </p:sp>
      <p:sp>
        <p:nvSpPr>
          <p:cNvPr id="11" name="TextBox 20"/>
          <p:cNvSpPr txBox="1"/>
          <p:nvPr/>
        </p:nvSpPr>
        <p:spPr>
          <a:xfrm>
            <a:off x="3218180" y="4563745"/>
            <a:ext cx="90424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“What do you think is the best solution to it?”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70" y="1433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leftover</a:t>
            </a:r>
            <a:r>
              <a:rPr lang="en-US" sz="5400" b="1" dirty="0">
                <a:solidFill>
                  <a:srgbClr val="AD4F0F"/>
                </a:solidFill>
              </a:rPr>
              <a:t> </a:t>
            </a:r>
            <a:r>
              <a:rPr lang="en-US" sz="6600" b="1" dirty="0">
                <a:solidFill>
                  <a:srgbClr val="AD4F0F"/>
                </a:solidFill>
              </a:rPr>
              <a:t>(n)</a:t>
            </a:r>
            <a:r>
              <a:rPr lang="en-US" sz="6600" b="1" dirty="0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thức</a:t>
            </a:r>
            <a:r>
              <a:rPr lang="en-US" sz="4800" dirty="0"/>
              <a:t> </a:t>
            </a:r>
            <a:r>
              <a:rPr lang="en-US" sz="4800" dirty="0" err="1"/>
              <a:t>ăn</a:t>
            </a:r>
            <a:r>
              <a:rPr lang="en-US" sz="4800" dirty="0"/>
              <a:t> </a:t>
            </a:r>
            <a:r>
              <a:rPr lang="en-US" sz="4800" dirty="0" err="1"/>
              <a:t>thừa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798887" y="3260722"/>
            <a:ext cx="299783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leftəʊvə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pic>
        <p:nvPicPr>
          <p:cNvPr id="14" name="Content Placeholder 13" descr="Leftovers-08122016"/>
          <p:cNvPicPr>
            <a:picLocks noGrp="1" noChangeAspect="1"/>
          </p:cNvPicPr>
          <p:nvPr>
            <p:ph idx="1"/>
          </p:nvPr>
        </p:nvPicPr>
        <p:blipFill>
          <a:blip r:embed="rId5"/>
          <a:srcRect l="32056"/>
          <a:stretch>
            <a:fillRect/>
          </a:stretch>
        </p:blipFill>
        <p:spPr>
          <a:xfrm>
            <a:off x="6202618" y="1704650"/>
            <a:ext cx="5024120" cy="4159250"/>
          </a:xfrm>
          <a:prstGeom prst="rect">
            <a:avLst/>
          </a:prstGeom>
        </p:spPr>
      </p:pic>
      <p:pic>
        <p:nvPicPr>
          <p:cNvPr id="17" name="leftov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1709" y="3345368"/>
            <a:ext cx="798187" cy="76212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45" y="1258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84160" y="1492198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biogas</a:t>
            </a:r>
            <a:r>
              <a:rPr lang="en-US" sz="5400" b="1" dirty="0">
                <a:solidFill>
                  <a:srgbClr val="AD4F0F"/>
                </a:solidFill>
              </a:rPr>
              <a:t> </a:t>
            </a:r>
            <a:r>
              <a:rPr lang="en-US" sz="6600" b="1" dirty="0">
                <a:solidFill>
                  <a:srgbClr val="AD4F0F"/>
                </a:solidFill>
              </a:rPr>
              <a:t>(n)</a:t>
            </a:r>
            <a:r>
              <a:rPr lang="en-US" sz="6600" b="1" dirty="0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7940" y="4851241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khí</a:t>
            </a:r>
            <a:r>
              <a:rPr lang="en-US" sz="4800" dirty="0"/>
              <a:t> </a:t>
            </a:r>
            <a:r>
              <a:rPr lang="en-US" sz="4800" dirty="0" err="1"/>
              <a:t>sinh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29432" y="3429000"/>
            <a:ext cx="37560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baɪəʊˌɡæs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77773" y="2171013"/>
            <a:ext cx="541655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gas containing methane (CH</a:t>
            </a:r>
            <a:r>
              <a:rPr lang="en-US" sz="3600" b="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) that can be burned as a fuel, produced by dead plants and animals as they decay.</a:t>
            </a:r>
          </a:p>
        </p:txBody>
      </p:sp>
      <p:pic>
        <p:nvPicPr>
          <p:cNvPr id="6" name="bioga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469" y="3518303"/>
            <a:ext cx="750872" cy="75087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902</Words>
  <Application>Microsoft Office PowerPoint</Application>
  <PresentationFormat>Custom</PresentationFormat>
  <Paragraphs>180</Paragraphs>
  <Slides>23</Slides>
  <Notes>19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297</cp:revision>
  <dcterms:created xsi:type="dcterms:W3CDTF">2020-12-09T02:04:00Z</dcterms:created>
  <dcterms:modified xsi:type="dcterms:W3CDTF">2024-10-06T22:43:25Z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6481EDBCA75342C29885665D34052603_13</vt:lpwstr>
  </property>
  <property fmtid="{D5CDD505-2E9C-101B-9397-08002B2CF9AE}" pid="3" name="KSOProductBuildVer">
    <vt:lpwstr>1033-12.2.0.13266</vt:lpwstr>
  </property>
</Properties>
</file>