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71" r:id="rId2"/>
    <p:sldId id="256" r:id="rId3"/>
    <p:sldId id="436" r:id="rId4"/>
    <p:sldId id="622" r:id="rId5"/>
    <p:sldId id="446" r:id="rId6"/>
    <p:sldId id="623" r:id="rId7"/>
    <p:sldId id="596" r:id="rId8"/>
    <p:sldId id="624" r:id="rId9"/>
    <p:sldId id="625" r:id="rId10"/>
    <p:sldId id="626" r:id="rId11"/>
    <p:sldId id="599" r:id="rId12"/>
    <p:sldId id="627" r:id="rId13"/>
    <p:sldId id="628" r:id="rId14"/>
    <p:sldId id="456" r:id="rId15"/>
    <p:sldId id="629" r:id="rId16"/>
    <p:sldId id="457" r:id="rId17"/>
    <p:sldId id="604" r:id="rId18"/>
    <p:sldId id="605" r:id="rId19"/>
    <p:sldId id="631" r:id="rId20"/>
    <p:sldId id="632" r:id="rId21"/>
    <p:sldId id="314" r:id="rId22"/>
    <p:sldId id="330" r:id="rId23"/>
    <p:sldId id="35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2" userDrawn="1">
          <p15:clr>
            <a:srgbClr val="A4A3A4"/>
          </p15:clr>
        </p15:guide>
        <p15:guide id="2" pos="38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2727"/>
    <a:srgbClr val="F0AE2C"/>
    <a:srgbClr val="F9D00F"/>
    <a:srgbClr val="FBD9DA"/>
    <a:srgbClr val="FCE8C6"/>
    <a:srgbClr val="D4E1B1"/>
    <a:srgbClr val="F96D7F"/>
    <a:srgbClr val="FFC4A3"/>
    <a:srgbClr val="D3AB7B"/>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03" autoAdjust="0"/>
    <p:restoredTop sz="94660"/>
  </p:normalViewPr>
  <p:slideViewPr>
    <p:cSldViewPr snapToGrid="0" showGuides="1">
      <p:cViewPr varScale="1">
        <p:scale>
          <a:sx n="89" d="100"/>
          <a:sy n="89" d="100"/>
        </p:scale>
        <p:origin x="180" y="78"/>
      </p:cViewPr>
      <p:guideLst>
        <p:guide orient="horz" pos="2162"/>
        <p:guide pos="38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17/6/2024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17/6/2024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17/6/2024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17/6/2024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17/6/2024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17/6/2024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17/6/2024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17/6/2024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17/6/2024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audio" Target="../media/media2.mp3"/></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0" y="-7620"/>
            <a:ext cx="12192000" cy="781050"/>
            <a:chOff x="7620" y="-7620"/>
            <a:chExt cx="12192000" cy="1083309"/>
          </a:xfrm>
        </p:grpSpPr>
        <p:sp>
          <p:nvSpPr>
            <p:cNvPr id="17" name="Round Single Corner Rectangle 16"/>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nvGraphicFramePr>
        <p:xfrm>
          <a:off x="704850" y="1577340"/>
          <a:ext cx="11174730" cy="2608453"/>
        </p:xfrm>
        <a:graphic>
          <a:graphicData uri="http://schemas.openxmlformats.org/drawingml/2006/table">
            <a:tbl>
              <a:tblPr firstRow="1" bandRow="1">
                <a:tableStyleId>{5DA37D80-6434-44D0-A028-1B22A696006F}</a:tableStyleId>
              </a:tblPr>
              <a:tblGrid>
                <a:gridCol w="3948430">
                  <a:extLst>
                    <a:ext uri="{9D8B030D-6E8A-4147-A177-3AD203B41FA5}">
                      <a16:colId xmlns:a16="http://schemas.microsoft.com/office/drawing/2014/main" val="20000"/>
                    </a:ext>
                  </a:extLst>
                </a:gridCol>
                <a:gridCol w="3785870">
                  <a:extLst>
                    <a:ext uri="{9D8B030D-6E8A-4147-A177-3AD203B41FA5}">
                      <a16:colId xmlns:a16="http://schemas.microsoft.com/office/drawing/2014/main" val="20001"/>
                    </a:ext>
                  </a:extLst>
                </a:gridCol>
                <a:gridCol w="3440430">
                  <a:extLst>
                    <a:ext uri="{9D8B030D-6E8A-4147-A177-3AD203B41FA5}">
                      <a16:colId xmlns:a16="http://schemas.microsoft.com/office/drawing/2014/main" val="20002"/>
                    </a:ext>
                  </a:extLst>
                </a:gridCol>
              </a:tblGrid>
              <a:tr h="756920">
                <a:tc>
                  <a:txBody>
                    <a:bodyPr/>
                    <a:lstStyle/>
                    <a:p>
                      <a:pPr algn="ctr"/>
                      <a:r>
                        <a:rPr lang="en-US" sz="2800" b="1" dirty="0">
                          <a:solidFill>
                            <a:srgbClr val="05A0B8"/>
                          </a:solidFill>
                        </a:rPr>
                        <a:t>New words</a:t>
                      </a:r>
                    </a:p>
                  </a:txBody>
                  <a:tcPr anchor="ctr"/>
                </a:tc>
                <a:tc>
                  <a:txBody>
                    <a:bodyPr/>
                    <a:lstStyle/>
                    <a:p>
                      <a:pPr algn="ctr"/>
                      <a:r>
                        <a:rPr lang="en-US" sz="2800" b="1" dirty="0">
                          <a:solidFill>
                            <a:srgbClr val="05A0B8"/>
                          </a:solidFill>
                        </a:rPr>
                        <a:t>Pronunciation</a:t>
                      </a:r>
                    </a:p>
                  </a:txBody>
                  <a:tcPr anchor="ctr"/>
                </a:tc>
                <a:tc>
                  <a:txBody>
                    <a:bodyPr/>
                    <a:lstStyle/>
                    <a:p>
                      <a:pPr algn="ctr"/>
                      <a:r>
                        <a:rPr lang="en-US" sz="2800" b="1" dirty="0">
                          <a:solidFill>
                            <a:srgbClr val="05A0B8"/>
                          </a:solidFill>
                        </a:rPr>
                        <a:t>Meaning</a:t>
                      </a:r>
                    </a:p>
                  </a:txBody>
                  <a:tcPr anchor="ctr"/>
                </a:tc>
                <a:extLst>
                  <a:ext uri="{0D108BD9-81ED-4DB2-BD59-A6C34878D82A}">
                    <a16:rowId xmlns:a16="http://schemas.microsoft.com/office/drawing/2014/main" val="10000"/>
                  </a:ext>
                </a:extLst>
              </a:tr>
              <a:tr h="664845">
                <a:tc>
                  <a:txBody>
                    <a:bodyPr/>
                    <a:lstStyle/>
                    <a:p>
                      <a:pPr marL="144145" marR="0" indent="-144145">
                        <a:lnSpc>
                          <a:spcPct val="107000"/>
                        </a:lnSpc>
                        <a:spcBef>
                          <a:spcPts val="0"/>
                        </a:spcBef>
                        <a:spcAft>
                          <a:spcPts val="0"/>
                        </a:spcAft>
                      </a:pPr>
                      <a:r>
                        <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rush hour (n)</a:t>
                      </a:r>
                    </a:p>
                  </a:txBody>
                  <a:tcPr marL="71755" marR="71755" marT="71755" marB="71755" anchor="ctr"/>
                </a:tc>
                <a:tc>
                  <a:txBody>
                    <a:bodyPr/>
                    <a:lstStyle/>
                    <a:p>
                      <a:pPr marL="0" marR="0" algn="ctr">
                        <a:lnSpc>
                          <a:spcPct val="107000"/>
                        </a:lnSpc>
                        <a:spcBef>
                          <a:spcPts val="0"/>
                        </a:spcBef>
                        <a:spcAft>
                          <a:spcPts val="0"/>
                        </a:spcAft>
                      </a:pPr>
                      <a:r>
                        <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rPr>
                        <a:t>/ˈrʌʃ aʊə/</a:t>
                      </a:r>
                    </a:p>
                  </a:txBody>
                  <a:tcPr marL="36195" marR="36195" marT="71755" marB="71755" anchor="ctr"/>
                </a:tc>
                <a:tc>
                  <a:txBody>
                    <a:bodyPr/>
                    <a:lstStyle/>
                    <a:p>
                      <a:pPr marL="0" marR="0" algn="ctr">
                        <a:lnSpc>
                          <a:spcPct val="107000"/>
                        </a:lnSpc>
                        <a:spcBef>
                          <a:spcPts val="0"/>
                        </a:spcBef>
                        <a:spcAft>
                          <a:spcPts val="0"/>
                        </a:spcAft>
                      </a:pPr>
                      <a:r>
                        <a:rPr lang="en-US" sz="32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giờ cao điểm</a:t>
                      </a:r>
                      <a:endParaRPr lang="en-US" sz="3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1186180">
                <a:tc>
                  <a:txBody>
                    <a:bodyPr/>
                    <a:lstStyle/>
                    <a:p>
                      <a:pPr marL="144145" marR="0" indent="-144145">
                        <a:lnSpc>
                          <a:spcPct val="107000"/>
                        </a:lnSpc>
                        <a:spcBef>
                          <a:spcPts val="0"/>
                        </a:spcBef>
                        <a:spcAft>
                          <a:spcPts val="0"/>
                        </a:spcAft>
                      </a:pPr>
                      <a:r>
                        <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tram (n) </a:t>
                      </a:r>
                      <a:endParaRPr lang="en-US" sz="3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rPr>
                        <a:t>/træm/</a:t>
                      </a:r>
                    </a:p>
                  </a:txBody>
                  <a:tcPr marL="36195" marR="36195" marT="71755" marB="71755" anchor="ctr"/>
                </a:tc>
                <a:tc>
                  <a:txBody>
                    <a:bodyPr/>
                    <a:lstStyle/>
                    <a:p>
                      <a:pPr marL="0" marR="0" algn="ctr">
                        <a:lnSpc>
                          <a:spcPct val="107000"/>
                        </a:lnSpc>
                        <a:spcBef>
                          <a:spcPts val="0"/>
                        </a:spcBef>
                        <a:spcAft>
                          <a:spcPts val="0"/>
                        </a:spcAft>
                      </a:pPr>
                      <a:r>
                        <a:rPr lang="en-US" sz="32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xe</a:t>
                      </a:r>
                      <a:r>
                        <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điện</a:t>
                      </a:r>
                      <a:endPar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195" marR="36195" marT="71755" marB="71755" anchor="ctr"/>
                </a:tc>
                <a:extLst>
                  <a:ext uri="{0D108BD9-81ED-4DB2-BD59-A6C34878D82A}">
                    <a16:rowId xmlns:a16="http://schemas.microsoft.com/office/drawing/2014/main" val="10002"/>
                  </a:ext>
                </a:extLst>
              </a:tr>
            </a:tbl>
          </a:graphicData>
        </a:graphic>
      </p:graphicFrame>
      <p:sp>
        <p:nvSpPr>
          <p:cNvPr id="6" name="TextBox 5"/>
          <p:cNvSpPr txBox="1"/>
          <p:nvPr/>
        </p:nvSpPr>
        <p:spPr>
          <a:xfrm>
            <a:off x="499767" y="66087"/>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8" name="rush hour">
            <a:hlinkClick r:id="" action="ppaction://media"/>
          </p:cNvPr>
          <p:cNvPicPr/>
          <p:nvPr>
            <a:audioFile r:link="rId2"/>
            <p:extLst>
              <p:ext uri="{DAA4B4D4-6D71-4841-9C94-3DE7FCFB9230}">
                <p14:media xmlns:p14="http://schemas.microsoft.com/office/powerpoint/2010/main" r:embed="rId1"/>
              </p:ext>
            </p:extLst>
          </p:nvPr>
        </p:nvPicPr>
        <p:blipFill>
          <a:blip r:embed="rId7"/>
          <a:stretch>
            <a:fillRect/>
          </a:stretch>
        </p:blipFill>
        <p:spPr>
          <a:xfrm>
            <a:off x="62865" y="2320290"/>
            <a:ext cx="721360" cy="721360"/>
          </a:xfrm>
          <a:prstGeom prst="rect">
            <a:avLst/>
          </a:prstGeom>
        </p:spPr>
      </p:pic>
      <p:pic>
        <p:nvPicPr>
          <p:cNvPr id="3" name="tram">
            <a:hlinkClick r:id="" action="ppaction://media"/>
          </p:cNvPr>
          <p:cNvPicPr/>
          <p:nvPr>
            <a:audioFile r:link="rId4"/>
            <p:extLst>
              <p:ext uri="{DAA4B4D4-6D71-4841-9C94-3DE7FCFB9230}">
                <p14:media xmlns:p14="http://schemas.microsoft.com/office/powerpoint/2010/main" r:embed="rId3"/>
              </p:ext>
            </p:extLst>
          </p:nvPr>
        </p:nvPicPr>
        <p:blipFill>
          <a:blip r:embed="rId7"/>
          <a:stretch>
            <a:fillRect/>
          </a:stretch>
        </p:blipFill>
        <p:spPr>
          <a:xfrm>
            <a:off x="62865" y="3288665"/>
            <a:ext cx="721360" cy="72136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768"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additive="base">
                                        <p:cTn id="10" dur="69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delay="0">
                      <p:tgtEl>
                        <p:sldTgt/>
                      </p:tgtEl>
                    </p:cond>
                  </p:endCondLst>
                </p:cTn>
                <p:tgtEl>
                  <p:spTgt spid="8"/>
                </p:tgtEl>
              </p:cMediaNode>
            </p:audio>
            <p:audio>
              <p:cMediaNode>
                <p:cTn id="12" fill="hold" display="1">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878" y="-74295"/>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54940" y="192405"/>
            <a:ext cx="524510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2" name="TextBox 11"/>
          <p:cNvSpPr txBox="1"/>
          <p:nvPr/>
        </p:nvSpPr>
        <p:spPr>
          <a:xfrm>
            <a:off x="1131570" y="1097915"/>
            <a:ext cx="10888345"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200" b="1" dirty="0">
                <a:ln>
                  <a:noFill/>
                </a:ln>
                <a:solidFill>
                  <a:schemeClr val="tx1"/>
                </a:solidFill>
                <a:effectLst>
                  <a:glow rad="88900">
                    <a:schemeClr val="bg1"/>
                  </a:glow>
                </a:effectLst>
                <a:cs typeface="Arial" panose="020B0604020202020204" pitchFamily="34" charset="0"/>
              </a:rPr>
              <a:t> Listen and read the conversations below. Pay attention to the highlighted parts.</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2" name="TextBox 11"/>
          <p:cNvSpPr txBox="1"/>
          <p:nvPr/>
        </p:nvSpPr>
        <p:spPr>
          <a:xfrm>
            <a:off x="763270" y="2287905"/>
            <a:ext cx="3025775" cy="583565"/>
          </a:xfrm>
          <a:prstGeom prst="rect">
            <a:avLst/>
          </a:prstGeom>
          <a:solidFill>
            <a:srgbClr val="829460"/>
          </a:solidFill>
          <a:effectLst/>
        </p:spPr>
        <p:txBody>
          <a:bodyPr wrap="square" rtlCol="0">
            <a:spAutoFit/>
          </a:bodyPr>
          <a:lstStyle/>
          <a:p>
            <a:pPr algn="ctr"/>
            <a:r>
              <a:rPr lang="en-US" sz="3200">
                <a:solidFill>
                  <a:schemeClr val="bg1"/>
                </a:solidFill>
                <a:sym typeface="+mn-ea"/>
              </a:rPr>
              <a:t>Situation:</a:t>
            </a:r>
            <a:endParaRPr lang="en-US" sz="3200" b="1" dirty="0">
              <a:ln>
                <a:noFill/>
              </a:ln>
              <a:solidFill>
                <a:schemeClr val="tx1"/>
              </a:solidFill>
              <a:effectLst>
                <a:glow rad="88900">
                  <a:schemeClr val="bg1"/>
                </a:glow>
              </a:effectLst>
              <a:cs typeface="Arial" panose="020B0604020202020204" pitchFamily="34" charset="0"/>
            </a:endParaRPr>
          </a:p>
        </p:txBody>
      </p:sp>
      <p:sp>
        <p:nvSpPr>
          <p:cNvPr id="21" name="Line Callout 1 20"/>
          <p:cNvSpPr/>
          <p:nvPr/>
        </p:nvSpPr>
        <p:spPr>
          <a:xfrm>
            <a:off x="6819265" y="1969135"/>
            <a:ext cx="4838700" cy="4267200"/>
          </a:xfrm>
          <a:prstGeom prst="borderCallout1">
            <a:avLst/>
          </a:prstGeom>
          <a:solidFill>
            <a:srgbClr val="FFE1E1"/>
          </a:solidFill>
          <a:ln w="28575">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solidFill>
                  <a:schemeClr val="tx1"/>
                </a:solidFill>
              </a:rPr>
              <a:t>Duong’s best friend is going to Singapore to study there. Duong’s dad knows that Duong wants to go to the airport to see him off. What will Duong’s dad do?</a:t>
            </a:r>
          </a:p>
        </p:txBody>
      </p:sp>
      <p:sp>
        <p:nvSpPr>
          <p:cNvPr id="23" name="TextBox 11"/>
          <p:cNvSpPr txBox="1"/>
          <p:nvPr/>
        </p:nvSpPr>
        <p:spPr>
          <a:xfrm>
            <a:off x="763270" y="3170555"/>
            <a:ext cx="4587240" cy="735965"/>
          </a:xfrm>
          <a:prstGeom prst="rect">
            <a:avLst/>
          </a:prstGeom>
          <a:solidFill>
            <a:srgbClr val="90A17D"/>
          </a:solidFill>
          <a:effectLst/>
        </p:spPr>
        <p:txBody>
          <a:bodyPr wrap="square" rtlCol="0">
            <a:noAutofit/>
          </a:bodyPr>
          <a:lstStyle/>
          <a:p>
            <a:pPr algn="ctr"/>
            <a:r>
              <a:rPr lang="en-US" sz="3200" dirty="0">
                <a:solidFill>
                  <a:schemeClr val="bg1"/>
                </a:solidFill>
                <a:sym typeface="+mn-ea"/>
              </a:rPr>
              <a:t>Try to make some guesses</a:t>
            </a:r>
            <a:endParaRPr lang="en-US" sz="3200" b="1" dirty="0">
              <a:ln>
                <a:noFill/>
              </a:ln>
              <a:solidFill>
                <a:schemeClr val="bg1"/>
              </a:solidFill>
              <a:effectLst>
                <a:glow rad="88900">
                  <a:schemeClr val="bg1"/>
                </a:glow>
              </a:effectLst>
              <a:cs typeface="Arial" panose="020B0604020202020204" pitchFamily="34" charset="0"/>
              <a:sym typeface="+mn-ea"/>
            </a:endParaRPr>
          </a:p>
        </p:txBody>
      </p:sp>
      <p:sp>
        <p:nvSpPr>
          <p:cNvPr id="25" name="TextBox 11"/>
          <p:cNvSpPr txBox="1"/>
          <p:nvPr/>
        </p:nvSpPr>
        <p:spPr>
          <a:xfrm>
            <a:off x="1320800" y="4093210"/>
            <a:ext cx="4587240" cy="1051560"/>
          </a:xfrm>
          <a:prstGeom prst="rect">
            <a:avLst/>
          </a:prstGeom>
          <a:solidFill>
            <a:srgbClr val="90A17D"/>
          </a:solidFill>
          <a:effectLst/>
        </p:spPr>
        <p:txBody>
          <a:bodyPr wrap="square" rtlCol="0">
            <a:noAutofit/>
          </a:bodyPr>
          <a:lstStyle/>
          <a:p>
            <a:pPr algn="ctr"/>
            <a:r>
              <a:rPr lang="en-US" sz="3200">
                <a:solidFill>
                  <a:schemeClr val="bg1"/>
                </a:solidFill>
                <a:sym typeface="+mn-ea"/>
              </a:rPr>
              <a:t>“I can take you to the airport if you like.”</a:t>
            </a:r>
          </a:p>
        </p:txBody>
      </p:sp>
      <p:sp>
        <p:nvSpPr>
          <p:cNvPr id="26" name="Right Arrow 25"/>
          <p:cNvSpPr/>
          <p:nvPr/>
        </p:nvSpPr>
        <p:spPr>
          <a:xfrm>
            <a:off x="334010" y="5340985"/>
            <a:ext cx="736600" cy="666750"/>
          </a:xfrm>
          <a:prstGeom prst="rightArrow">
            <a:avLst/>
          </a:prstGeom>
          <a:solidFill>
            <a:srgbClr val="BF7926"/>
          </a:solidFill>
          <a:ln>
            <a:solidFill>
              <a:srgbClr val="EEEEEE"/>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8" name="TextBox 11"/>
          <p:cNvSpPr txBox="1"/>
          <p:nvPr/>
        </p:nvSpPr>
        <p:spPr>
          <a:xfrm>
            <a:off x="1131570" y="5216525"/>
            <a:ext cx="5302885" cy="1051560"/>
          </a:xfrm>
          <a:prstGeom prst="rect">
            <a:avLst/>
          </a:prstGeom>
          <a:solidFill>
            <a:srgbClr val="D3AB7B"/>
          </a:solidFill>
          <a:effectLst/>
        </p:spPr>
        <p:txBody>
          <a:bodyPr wrap="square" rtlCol="0">
            <a:noAutofit/>
          </a:bodyPr>
          <a:lstStyle/>
          <a:p>
            <a:pPr algn="ctr"/>
            <a:r>
              <a:rPr lang="en-US" sz="3200">
                <a:solidFill>
                  <a:schemeClr val="bg1"/>
                </a:solidFill>
                <a:sym typeface="+mn-ea"/>
              </a:rPr>
              <a:t>Duong’s dad says this sentence to offer to help him. </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1" grpId="0" animBg="1"/>
      <p:bldP spid="21" grpId="1" animBg="1"/>
      <p:bldP spid="23" grpId="0" animBg="1"/>
      <p:bldP spid="23" grpId="1" animBg="1"/>
      <p:bldP spid="25" grpId="0" animBg="1"/>
      <p:bldP spid="25" grpId="1" animBg="1"/>
      <p:bldP spid="26" grpId="0" animBg="1"/>
      <p:bldP spid="26" grpId="1" animBg="1"/>
      <p:bldP spid="28" grpId="0" animBg="1"/>
      <p:bldP spid="2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878" y="-74295"/>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Picture 3"/>
          <p:cNvPicPr>
            <a:picLocks noChangeAspect="1"/>
          </p:cNvPicPr>
          <p:nvPr/>
        </p:nvPicPr>
        <p:blipFill>
          <a:blip r:embed="rId5"/>
          <a:stretch>
            <a:fillRect/>
          </a:stretch>
        </p:blipFill>
        <p:spPr>
          <a:xfrm>
            <a:off x="1951990" y="2009140"/>
            <a:ext cx="8145780" cy="2346960"/>
          </a:xfrm>
          <a:prstGeom prst="rect">
            <a:avLst/>
          </a:prstGeom>
        </p:spPr>
      </p:pic>
      <p:sp>
        <p:nvSpPr>
          <p:cNvPr id="8" name="TextBox 7"/>
          <p:cNvSpPr txBox="1"/>
          <p:nvPr/>
        </p:nvSpPr>
        <p:spPr>
          <a:xfrm>
            <a:off x="-154940" y="192405"/>
            <a:ext cx="524510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2" name="TextBox 11"/>
          <p:cNvSpPr txBox="1"/>
          <p:nvPr/>
        </p:nvSpPr>
        <p:spPr>
          <a:xfrm>
            <a:off x="1131570" y="1097915"/>
            <a:ext cx="10888345"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200" b="1" dirty="0">
                <a:ln>
                  <a:noFill/>
                </a:ln>
                <a:solidFill>
                  <a:schemeClr val="tx1"/>
                </a:solidFill>
                <a:effectLst>
                  <a:glow rad="88900">
                    <a:schemeClr val="bg1"/>
                  </a:glow>
                </a:effectLst>
                <a:cs typeface="Arial" panose="020B0604020202020204" pitchFamily="34" charset="0"/>
              </a:rPr>
              <a:t>Listen and read the conversations below. Pay attention to the highlighted parts.</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6" name="Content Placeholder 5"/>
          <p:cNvPicPr>
            <a:picLocks noGrp="1" noChangeAspect="1"/>
          </p:cNvPicPr>
          <p:nvPr>
            <p:ph idx="1"/>
          </p:nvPr>
        </p:nvPicPr>
        <p:blipFill>
          <a:blip r:embed="rId6"/>
          <a:stretch>
            <a:fillRect/>
          </a:stretch>
        </p:blipFill>
        <p:spPr>
          <a:xfrm>
            <a:off x="1964690" y="4368800"/>
            <a:ext cx="8221980" cy="2369185"/>
          </a:xfrm>
          <a:prstGeom prst="rect">
            <a:avLst/>
          </a:prstGeom>
        </p:spPr>
      </p:pic>
      <p:pic>
        <p:nvPicPr>
          <p:cNvPr id="9" name="011">
            <a:hlinkClick r:id="" action="ppaction://media"/>
          </p:cNvPr>
          <p:cNvPicPr/>
          <p:nvPr>
            <a:audioFile r:link="rId2"/>
            <p:extLst>
              <p:ext uri="{DAA4B4D4-6D71-4841-9C94-3DE7FCFB9230}">
                <p14:media xmlns:p14="http://schemas.microsoft.com/office/powerpoint/2010/main" r:embed="rId1"/>
              </p:ext>
            </p:extLst>
          </p:nvPr>
        </p:nvPicPr>
        <p:blipFill>
          <a:blip r:embed="rId7"/>
          <a:stretch>
            <a:fillRect/>
          </a:stretch>
        </p:blipFill>
        <p:spPr>
          <a:xfrm>
            <a:off x="454025" y="3044825"/>
            <a:ext cx="1136650" cy="113665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audio>
              <p:cMediaNode>
                <p:cTn id="2" fill="hold" display="1">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9"/>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additive="base">
                                        <p:cTn id="7" dur="46182"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878" y="-74295"/>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Picture 3"/>
          <p:cNvPicPr>
            <a:picLocks noChangeAspect="1"/>
          </p:cNvPicPr>
          <p:nvPr/>
        </p:nvPicPr>
        <p:blipFill>
          <a:blip r:embed="rId3"/>
          <a:stretch>
            <a:fillRect/>
          </a:stretch>
        </p:blipFill>
        <p:spPr>
          <a:xfrm>
            <a:off x="351790" y="922655"/>
            <a:ext cx="7003415" cy="2018030"/>
          </a:xfrm>
          <a:prstGeom prst="rect">
            <a:avLst/>
          </a:prstGeom>
        </p:spPr>
      </p:pic>
      <p:sp>
        <p:nvSpPr>
          <p:cNvPr id="8" name="TextBox 7"/>
          <p:cNvSpPr txBox="1"/>
          <p:nvPr/>
        </p:nvSpPr>
        <p:spPr>
          <a:xfrm>
            <a:off x="-154940" y="192405"/>
            <a:ext cx="524510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4"/>
          <a:stretch>
            <a:fillRect/>
          </a:stretch>
        </p:blipFill>
        <p:spPr>
          <a:xfrm>
            <a:off x="351790" y="3025775"/>
            <a:ext cx="7105015" cy="2047240"/>
          </a:xfrm>
          <a:prstGeom prst="rect">
            <a:avLst/>
          </a:prstGeom>
        </p:spPr>
      </p:pic>
      <p:sp>
        <p:nvSpPr>
          <p:cNvPr id="26" name="Right Arrow 25"/>
          <p:cNvSpPr/>
          <p:nvPr/>
        </p:nvSpPr>
        <p:spPr>
          <a:xfrm>
            <a:off x="7522210" y="2762250"/>
            <a:ext cx="736600" cy="666750"/>
          </a:xfrm>
          <a:prstGeom prst="rightArrow">
            <a:avLst/>
          </a:prstGeom>
          <a:solidFill>
            <a:srgbClr val="BF7926"/>
          </a:solidFill>
          <a:ln>
            <a:solidFill>
              <a:srgbClr val="EEEEEE"/>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00" name="Text Box 99"/>
          <p:cNvSpPr txBox="1"/>
          <p:nvPr/>
        </p:nvSpPr>
        <p:spPr>
          <a:xfrm>
            <a:off x="8425815" y="2311400"/>
            <a:ext cx="3633470" cy="1568450"/>
          </a:xfrm>
          <a:prstGeom prst="rect">
            <a:avLst/>
          </a:prstGeom>
          <a:noFill/>
          <a:ln w="9525">
            <a:noFill/>
          </a:ln>
        </p:spPr>
        <p:txBody>
          <a:bodyPr wrap="square">
            <a:spAutoFit/>
          </a:bodyPr>
          <a:lstStyle/>
          <a:p>
            <a:pPr marL="635" indent="-635"/>
            <a:r>
              <a:rPr lang="en-US" sz="3200" b="0" dirty="0">
                <a:latin typeface="Times New Roman" panose="02020603050405020304" pitchFamily="18" charset="0"/>
              </a:rPr>
              <a:t>These are two common ways to offer help.</a:t>
            </a:r>
          </a:p>
        </p:txBody>
      </p:sp>
      <p:sp>
        <p:nvSpPr>
          <p:cNvPr id="2" name="Text Box 1"/>
          <p:cNvSpPr txBox="1"/>
          <p:nvPr/>
        </p:nvSpPr>
        <p:spPr>
          <a:xfrm>
            <a:off x="1686560" y="5158105"/>
            <a:ext cx="8165465" cy="583565"/>
          </a:xfrm>
          <a:prstGeom prst="rect">
            <a:avLst/>
          </a:prstGeom>
          <a:noFill/>
          <a:ln w="9525">
            <a:noFill/>
          </a:ln>
        </p:spPr>
        <p:txBody>
          <a:bodyPr wrap="square">
            <a:spAutoFit/>
          </a:bodyPr>
          <a:lstStyle/>
          <a:p>
            <a:pPr marL="635" indent="-635" algn="just"/>
            <a:r>
              <a:rPr lang="en-US" sz="3200" b="0">
                <a:solidFill>
                  <a:srgbClr val="FF0000"/>
                </a:solidFill>
                <a:latin typeface="Times New Roman" panose="02020603050405020304" pitchFamily="18" charset="0"/>
              </a:rPr>
              <a:t>How Duong and Hoang say to accept the offers?</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6" grpId="1" animBg="1"/>
      <p:bldP spid="100" grpId="0" bldLvl="0"/>
      <p:bldP spid="100" grpId="1"/>
      <p:bldP spid="2" grpId="0" bldLvl="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8870" y="1042035"/>
            <a:ext cx="10888345" cy="107632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Work in groups. Make similar conversations with the following situations</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35610" y="258445"/>
            <a:ext cx="405638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513715" y="2073910"/>
            <a:ext cx="11123295" cy="1076325"/>
          </a:xfrm>
          <a:prstGeom prst="rect">
            <a:avLst/>
          </a:prstGeom>
          <a:noFill/>
          <a:ln w="9525">
            <a:noFill/>
          </a:ln>
        </p:spPr>
        <p:txBody>
          <a:bodyPr wrap="square">
            <a:spAutoFit/>
          </a:bodyPr>
          <a:lstStyle/>
          <a:p>
            <a:pPr marL="635" indent="-635" algn="just"/>
            <a:r>
              <a:rPr lang="en-US" sz="3200" b="0">
                <a:latin typeface="Times New Roman" panose="02020603050405020304" pitchFamily="18" charset="0"/>
              </a:rPr>
              <a:t>- Work in pairs to make similar dialogues, using the language you have learnt.</a:t>
            </a:r>
          </a:p>
        </p:txBody>
      </p:sp>
      <p:sp>
        <p:nvSpPr>
          <p:cNvPr id="6" name="Text Box 5"/>
          <p:cNvSpPr txBox="1"/>
          <p:nvPr/>
        </p:nvSpPr>
        <p:spPr>
          <a:xfrm>
            <a:off x="513715" y="3131185"/>
            <a:ext cx="11123295" cy="2061210"/>
          </a:xfrm>
          <a:prstGeom prst="rect">
            <a:avLst/>
          </a:prstGeom>
          <a:solidFill>
            <a:srgbClr val="FFC4A3"/>
          </a:solidFill>
          <a:ln w="9525">
            <a:noFill/>
          </a:ln>
        </p:spPr>
        <p:txBody>
          <a:bodyPr wrap="square">
            <a:spAutoFit/>
          </a:bodyPr>
          <a:lstStyle/>
          <a:p>
            <a:pPr marL="635" indent="-635" algn="just"/>
            <a:r>
              <a:rPr lang="en-US" sz="3200" b="1" i="1">
                <a:latin typeface="Times New Roman" panose="02020603050405020304" pitchFamily="18" charset="0"/>
              </a:rPr>
              <a:t>Suggested dialogues</a:t>
            </a:r>
            <a:r>
              <a:rPr lang="en-US" sz="3200" b="0">
                <a:latin typeface="Times New Roman" panose="02020603050405020304" pitchFamily="18" charset="0"/>
              </a:rPr>
              <a:t>:</a:t>
            </a:r>
          </a:p>
          <a:p>
            <a:pPr marL="635" indent="-635" algn="just"/>
            <a:r>
              <a:rPr lang="en-US" sz="3200" b="1">
                <a:latin typeface="Times New Roman" panose="02020603050405020304" pitchFamily="18" charset="0"/>
              </a:rPr>
              <a:t>Situation 1:</a:t>
            </a:r>
          </a:p>
          <a:p>
            <a:pPr marL="635" indent="-635" algn="just"/>
            <a:r>
              <a:rPr lang="en-US" sz="3200" b="1">
                <a:latin typeface="Times New Roman" panose="02020603050405020304" pitchFamily="18" charset="0"/>
              </a:rPr>
              <a:t>You:</a:t>
            </a:r>
            <a:r>
              <a:rPr lang="en-US" sz="3200" b="0">
                <a:latin typeface="Times New Roman" panose="02020603050405020304" pitchFamily="18" charset="0"/>
              </a:rPr>
              <a:t> </a:t>
            </a:r>
            <a:r>
              <a:rPr lang="en-US" sz="3200" b="0">
                <a:highlight>
                  <a:srgbClr val="FFFF00"/>
                </a:highlight>
                <a:latin typeface="Times New Roman" panose="02020603050405020304" pitchFamily="18" charset="0"/>
              </a:rPr>
              <a:t>I can</a:t>
            </a:r>
            <a:r>
              <a:rPr lang="en-US" sz="3200" b="0">
                <a:latin typeface="Times New Roman" panose="02020603050405020304" pitchFamily="18" charset="0"/>
              </a:rPr>
              <a:t> show you how to use the library smart card if you like. </a:t>
            </a:r>
          </a:p>
          <a:p>
            <a:pPr marL="635" indent="-635" algn="just"/>
            <a:r>
              <a:rPr lang="en-US" sz="3200" b="1">
                <a:latin typeface="Times New Roman" panose="02020603050405020304" pitchFamily="18" charset="0"/>
              </a:rPr>
              <a:t>Friend:</a:t>
            </a:r>
            <a:r>
              <a:rPr lang="en-US" sz="3200" b="0">
                <a:latin typeface="Times New Roman" panose="02020603050405020304" pitchFamily="18" charset="0"/>
              </a:rPr>
              <a:t> </a:t>
            </a:r>
            <a:r>
              <a:rPr lang="en-US" sz="3200" b="0">
                <a:highlight>
                  <a:srgbClr val="FFFF00"/>
                </a:highlight>
                <a:latin typeface="Times New Roman" panose="02020603050405020304" pitchFamily="18" charset="0"/>
              </a:rPr>
              <a:t>Thanks</a:t>
            </a:r>
            <a:r>
              <a:rPr lang="en-US" sz="3200" b="0">
                <a:latin typeface="Times New Roman" panose="02020603050405020304" pitchFamily="18" charset="0"/>
              </a:rPr>
              <a:t>. That’s so kind of you. </a:t>
            </a:r>
          </a:p>
        </p:txBody>
      </p:sp>
      <p:sp>
        <p:nvSpPr>
          <p:cNvPr id="7" name="Text Box 6"/>
          <p:cNvSpPr txBox="1"/>
          <p:nvPr/>
        </p:nvSpPr>
        <p:spPr>
          <a:xfrm>
            <a:off x="513715" y="5088890"/>
            <a:ext cx="11123295" cy="1568450"/>
          </a:xfrm>
          <a:prstGeom prst="rect">
            <a:avLst/>
          </a:prstGeom>
          <a:solidFill>
            <a:srgbClr val="F96D7F"/>
          </a:solidFill>
          <a:ln w="9525">
            <a:noFill/>
          </a:ln>
        </p:spPr>
        <p:txBody>
          <a:bodyPr wrap="square">
            <a:spAutoFit/>
          </a:bodyPr>
          <a:lstStyle/>
          <a:p>
            <a:pPr marL="635" indent="-635"/>
            <a:r>
              <a:rPr lang="en-US" sz="3200" b="1">
                <a:solidFill>
                  <a:srgbClr val="000000"/>
                </a:solidFill>
                <a:latin typeface="Times New Roman" panose="02020603050405020304" pitchFamily="18" charset="0"/>
              </a:rPr>
              <a:t>Conversation 2</a:t>
            </a:r>
          </a:p>
          <a:p>
            <a:pPr marL="635" indent="-635"/>
            <a:r>
              <a:rPr lang="en-US" sz="3200" b="1">
                <a:solidFill>
                  <a:srgbClr val="000000"/>
                </a:solidFill>
                <a:latin typeface="Times New Roman" panose="02020603050405020304" pitchFamily="18" charset="0"/>
              </a:rPr>
              <a:t>You</a:t>
            </a:r>
            <a:r>
              <a:rPr lang="en-US" sz="3200" b="0">
                <a:solidFill>
                  <a:srgbClr val="000000"/>
                </a:solidFill>
                <a:latin typeface="Times New Roman" panose="02020603050405020304" pitchFamily="18" charset="0"/>
              </a:rPr>
              <a:t>: </a:t>
            </a:r>
            <a:r>
              <a:rPr lang="en-US" sz="3200" b="0">
                <a:solidFill>
                  <a:srgbClr val="000000"/>
                </a:solidFill>
                <a:highlight>
                  <a:srgbClr val="FFFF00"/>
                </a:highlight>
                <a:latin typeface="Times New Roman" panose="02020603050405020304" pitchFamily="18" charset="0"/>
              </a:rPr>
              <a:t>Would you like me to</a:t>
            </a:r>
            <a:r>
              <a:rPr lang="en-US" sz="3200" b="0">
                <a:solidFill>
                  <a:srgbClr val="000000"/>
                </a:solidFill>
                <a:latin typeface="Times New Roman" panose="02020603050405020304" pitchFamily="18" charset="0"/>
              </a:rPr>
              <a:t> write a note for Ms Hoa? </a:t>
            </a:r>
            <a:endParaRPr lang="en-US" sz="3200" b="1">
              <a:solidFill>
                <a:srgbClr val="000000"/>
              </a:solidFill>
              <a:latin typeface="Times New Roman" panose="02020603050405020304" pitchFamily="18" charset="0"/>
            </a:endParaRPr>
          </a:p>
          <a:p>
            <a:pPr marL="635" indent="-635"/>
            <a:r>
              <a:rPr lang="en-US" sz="3200" b="1">
                <a:solidFill>
                  <a:srgbClr val="000000"/>
                </a:solidFill>
                <a:latin typeface="Times New Roman" panose="02020603050405020304" pitchFamily="18" charset="0"/>
              </a:rPr>
              <a:t>Friend</a:t>
            </a:r>
            <a:r>
              <a:rPr lang="en-US" sz="3200" b="0">
                <a:solidFill>
                  <a:srgbClr val="000000"/>
                </a:solidFill>
                <a:latin typeface="Times New Roman" panose="02020603050405020304" pitchFamily="18" charset="0"/>
              </a:rPr>
              <a:t>: </a:t>
            </a:r>
            <a:r>
              <a:rPr lang="en-US" sz="3200" b="0">
                <a:solidFill>
                  <a:srgbClr val="000000"/>
                </a:solidFill>
                <a:highlight>
                  <a:srgbClr val="FFFF00"/>
                </a:highlight>
                <a:latin typeface="Times New Roman" panose="02020603050405020304" pitchFamily="18" charset="0"/>
              </a:rPr>
              <a:t>Thank you.</a:t>
            </a:r>
            <a:r>
              <a:rPr lang="en-US" sz="3200" b="0">
                <a:solidFill>
                  <a:srgbClr val="000000"/>
                </a:solidFill>
                <a:latin typeface="Times New Roman" panose="02020603050405020304" pitchFamily="18" charset="0"/>
              </a:rPr>
              <a:t> That’s so kind of you.</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ircle(in)">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bldLvl="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314960" y="154305"/>
            <a:ext cx="11219180" cy="645160"/>
          </a:xfrm>
          <a:prstGeom prst="rect">
            <a:avLst/>
          </a:prstGeom>
          <a:noFill/>
          <a:effectLst/>
        </p:spPr>
        <p:txBody>
          <a:bodyPr wrap="square" rtlCol="0">
            <a:spAutoFit/>
          </a:bodyPr>
          <a:lstStyle/>
          <a:p>
            <a:pPr algn="ctr"/>
            <a:r>
              <a:rPr lang="en-US" sz="3600" b="1" dirty="0">
                <a:sym typeface="+mn-ea"/>
              </a:rPr>
              <a:t>Transition from Everyday English to Transport in the city.</a:t>
            </a:r>
          </a:p>
        </p:txBody>
      </p:sp>
      <p:sp>
        <p:nvSpPr>
          <p:cNvPr id="100" name="Text Box 99"/>
          <p:cNvSpPr txBox="1"/>
          <p:nvPr/>
        </p:nvSpPr>
        <p:spPr>
          <a:xfrm>
            <a:off x="603250" y="1337945"/>
            <a:ext cx="11123295" cy="583565"/>
          </a:xfrm>
          <a:prstGeom prst="rect">
            <a:avLst/>
          </a:prstGeom>
          <a:noFill/>
          <a:ln w="9525">
            <a:noFill/>
          </a:ln>
        </p:spPr>
        <p:txBody>
          <a:bodyPr wrap="square">
            <a:spAutoFit/>
          </a:bodyPr>
          <a:lstStyle/>
          <a:p>
            <a:pPr marL="635" indent="-635" algn="just"/>
            <a:r>
              <a:rPr lang="en-US" sz="3200" b="0" dirty="0">
                <a:latin typeface="Times New Roman" panose="02020603050405020304" pitchFamily="18" charset="0"/>
              </a:rPr>
              <a:t>- We have A &amp; B.</a:t>
            </a:r>
          </a:p>
        </p:txBody>
      </p:sp>
      <p:sp>
        <p:nvSpPr>
          <p:cNvPr id="2" name="Text Box 1"/>
          <p:cNvSpPr txBox="1"/>
          <p:nvPr/>
        </p:nvSpPr>
        <p:spPr>
          <a:xfrm>
            <a:off x="603250" y="1921510"/>
            <a:ext cx="11123295" cy="1076325"/>
          </a:xfrm>
          <a:prstGeom prst="rect">
            <a:avLst/>
          </a:prstGeom>
          <a:noFill/>
          <a:ln w="9525">
            <a:noFill/>
          </a:ln>
        </p:spPr>
        <p:txBody>
          <a:bodyPr wrap="square">
            <a:spAutoFit/>
          </a:bodyPr>
          <a:lstStyle/>
          <a:p>
            <a:pPr marL="635" indent="-635" algn="just"/>
            <a:r>
              <a:rPr lang="en-US" sz="3200" b="0">
                <a:latin typeface="Times New Roman" panose="02020603050405020304" pitchFamily="18" charset="0"/>
              </a:rPr>
              <a:t>- Imagine B is new to the city and he/she doesn’t know how to use the public transport system.</a:t>
            </a:r>
          </a:p>
        </p:txBody>
      </p:sp>
      <p:sp>
        <p:nvSpPr>
          <p:cNvPr id="3" name="Text Box 2"/>
          <p:cNvSpPr txBox="1"/>
          <p:nvPr/>
        </p:nvSpPr>
        <p:spPr>
          <a:xfrm>
            <a:off x="603250" y="2997835"/>
            <a:ext cx="11123295" cy="583565"/>
          </a:xfrm>
          <a:prstGeom prst="rect">
            <a:avLst/>
          </a:prstGeom>
          <a:noFill/>
          <a:ln w="9525">
            <a:noFill/>
          </a:ln>
        </p:spPr>
        <p:txBody>
          <a:bodyPr wrap="square">
            <a:spAutoFit/>
          </a:bodyPr>
          <a:lstStyle/>
          <a:p>
            <a:pPr marL="635" indent="-635" algn="just"/>
            <a:r>
              <a:rPr lang="en-US" sz="3200" b="0">
                <a:latin typeface="Times New Roman" panose="02020603050405020304" pitchFamily="18" charset="0"/>
              </a:rPr>
              <a:t>- Tell A to offer help to B and B to respond to A’s offer.</a:t>
            </a:r>
          </a:p>
        </p:txBody>
      </p:sp>
      <p:sp>
        <p:nvSpPr>
          <p:cNvPr id="5" name="Double Wave 4"/>
          <p:cNvSpPr/>
          <p:nvPr/>
        </p:nvSpPr>
        <p:spPr>
          <a:xfrm>
            <a:off x="1751330" y="3816350"/>
            <a:ext cx="8826500" cy="2260600"/>
          </a:xfrm>
          <a:prstGeom prst="doubleWave">
            <a:avLst/>
          </a:prstGeom>
          <a:solidFill>
            <a:schemeClr val="accent6">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t>They are going to read the opinions of some students about their favourite means of transport in the city.  </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P spid="3" grpId="0"/>
      <p:bldP spid="3" grpId="1"/>
      <p:bldP spid="5" grpId="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0765" y="1115695"/>
            <a:ext cx="10888345" cy="953135"/>
          </a:xfrm>
          <a:prstGeom prst="rect">
            <a:avLst/>
          </a:prstGeom>
          <a:noFill/>
          <a:effectLst/>
        </p:spPr>
        <p:txBody>
          <a:bodyPr wrap="square" rtlCol="0">
            <a:spAutoFit/>
          </a:bodyPr>
          <a:lstStyle/>
          <a:p>
            <a:pPr algn="just"/>
            <a:r>
              <a:rPr lang="en-US" sz="2800" b="1" dirty="0">
                <a:solidFill>
                  <a:schemeClr val="tx1"/>
                </a:solidFill>
                <a:effectLst>
                  <a:glow rad="88900">
                    <a:schemeClr val="bg1"/>
                  </a:glow>
                </a:effectLst>
                <a:cs typeface="Arial" panose="020B0604020202020204" pitchFamily="34" charset="0"/>
              </a:rPr>
              <a:t>Work in pairs. Read the descriptions of three teenagers about their favourite means of transport. Then complete the table below.</a:t>
            </a:r>
          </a:p>
        </p:txBody>
      </p:sp>
      <p:sp>
        <p:nvSpPr>
          <p:cNvPr id="16" name="Rounded Rectangle 15"/>
          <p:cNvSpPr/>
          <p:nvPr/>
        </p:nvSpPr>
        <p:spPr>
          <a:xfrm>
            <a:off x="578103" y="13457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2431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45" y="194945"/>
            <a:ext cx="665988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TRANSPORT IN THE CITY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3" name="Text Box 12"/>
          <p:cNvSpPr txBox="1"/>
          <p:nvPr/>
        </p:nvSpPr>
        <p:spPr>
          <a:xfrm>
            <a:off x="144145" y="2044700"/>
            <a:ext cx="3926205" cy="4707890"/>
          </a:xfrm>
          <a:prstGeom prst="rect">
            <a:avLst/>
          </a:prstGeom>
          <a:solidFill>
            <a:srgbClr val="D4E1B1"/>
          </a:solidFill>
        </p:spPr>
        <p:txBody>
          <a:bodyPr wrap="square" rtlCol="0" anchor="t">
            <a:spAutoFit/>
          </a:bodyPr>
          <a:lstStyle/>
          <a:p>
            <a:pPr algn="just"/>
            <a:r>
              <a:rPr lang="en-US" sz="3000" b="1" i="1" dirty="0"/>
              <a:t>Hoang</a:t>
            </a:r>
            <a:r>
              <a:rPr lang="en-US" sz="3000" dirty="0"/>
              <a:t>: I live in the suburbs of Ha Noi. I use my bike to get around. It’s convenient because I can ride it to places where the bus line doesn’t reach. Going by bike might be a bit slow, but I can avoid traffic jams.</a:t>
            </a:r>
          </a:p>
        </p:txBody>
      </p:sp>
      <p:sp>
        <p:nvSpPr>
          <p:cNvPr id="14" name="Text Box 13"/>
          <p:cNvSpPr txBox="1"/>
          <p:nvPr/>
        </p:nvSpPr>
        <p:spPr>
          <a:xfrm>
            <a:off x="4129405" y="2057400"/>
            <a:ext cx="3861435" cy="4678680"/>
          </a:xfrm>
          <a:prstGeom prst="rect">
            <a:avLst/>
          </a:prstGeom>
          <a:solidFill>
            <a:srgbClr val="FCE8C6"/>
          </a:solidFill>
        </p:spPr>
        <p:txBody>
          <a:bodyPr wrap="square" rtlCol="0" anchor="t">
            <a:noAutofit/>
          </a:bodyPr>
          <a:lstStyle/>
          <a:p>
            <a:pPr algn="just"/>
            <a:r>
              <a:rPr lang="en-US" sz="3000" b="1" i="1" dirty="0" err="1"/>
              <a:t>Cholada</a:t>
            </a:r>
            <a:r>
              <a:rPr lang="en-US" sz="3000" b="1" i="1" dirty="0"/>
              <a:t>:</a:t>
            </a:r>
            <a:r>
              <a:rPr lang="en-US" sz="3000" dirty="0"/>
              <a:t> My </a:t>
            </a:r>
            <a:r>
              <a:rPr lang="en-US" sz="3000" dirty="0" err="1"/>
              <a:t>favourite</a:t>
            </a:r>
            <a:r>
              <a:rPr lang="en-US" sz="3000" dirty="0"/>
              <a:t> means of transport in Bangkok is the sky train. It’s crowded at rush hour, but it’s always on time. It doesn’t get stuck in traffic jams, so I can save time travelling.</a:t>
            </a:r>
          </a:p>
        </p:txBody>
      </p:sp>
      <p:sp>
        <p:nvSpPr>
          <p:cNvPr id="20" name="Text Box 19"/>
          <p:cNvSpPr txBox="1"/>
          <p:nvPr/>
        </p:nvSpPr>
        <p:spPr>
          <a:xfrm>
            <a:off x="8049260" y="2066290"/>
            <a:ext cx="3957955" cy="4686300"/>
          </a:xfrm>
          <a:prstGeom prst="rect">
            <a:avLst/>
          </a:prstGeom>
          <a:solidFill>
            <a:srgbClr val="FBD9DA"/>
          </a:solidFill>
        </p:spPr>
        <p:txBody>
          <a:bodyPr wrap="square" rtlCol="0" anchor="t">
            <a:noAutofit/>
          </a:bodyPr>
          <a:lstStyle/>
          <a:p>
            <a:pPr algn="just"/>
            <a:r>
              <a:rPr lang="en-US" sz="3000" b="1" i="1"/>
              <a:t>Kathy: </a:t>
            </a:r>
            <a:r>
              <a:rPr lang="en-US" sz="3000"/>
              <a:t>I love the tram in Melbourne. It offers a discount for students. Sometimes the tram is late, but it always updates its arrival on a smartphone app, so I know in advance and arrange my time easily.</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000" fill="hold">
                                          <p:stCondLst>
                                            <p:cond delay="0"/>
                                          </p:stCondLst>
                                        </p:cTn>
                                        <p:tgtEl>
                                          <p:spTgt spid="13"/>
                                        </p:tgtEl>
                                        <p:attrNameLst>
                                          <p:attrName>style.visibility</p:attrName>
                                        </p:attrNameLst>
                                      </p:cBhvr>
                                      <p:to>
                                        <p:strVal val="visible"/>
                                      </p:to>
                                    </p:set>
                                    <p:animEffect transition="in" filter="wedg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000" fill="hold">
                                          <p:stCondLst>
                                            <p:cond delay="0"/>
                                          </p:stCondLst>
                                        </p:cTn>
                                        <p:tgtEl>
                                          <p:spTgt spid="14"/>
                                        </p:tgtEl>
                                        <p:attrNameLst>
                                          <p:attrName>style.visibility</p:attrName>
                                        </p:attrNameLst>
                                      </p:cBhvr>
                                      <p:to>
                                        <p:strVal val="visible"/>
                                      </p:to>
                                    </p:set>
                                    <p:animEffect transition="in" filter="wedg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000" fill="hold">
                                          <p:stCondLst>
                                            <p:cond delay="0"/>
                                          </p:stCondLst>
                                        </p:cTn>
                                        <p:tgtEl>
                                          <p:spTgt spid="20"/>
                                        </p:tgtEl>
                                        <p:attrNameLst>
                                          <p:attrName>style.visibility</p:attrName>
                                        </p:attrNameLst>
                                      </p:cBhvr>
                                      <p:to>
                                        <p:strVal val="visible"/>
                                      </p:to>
                                    </p:set>
                                    <p:animEffect transition="in" filter="wedge">
                                      <p:cBhvr>
                                        <p:cTn id="1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20" grpId="0" animBg="1"/>
      <p:bldP spid="2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45" y="194945"/>
            <a:ext cx="63163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TRANSPORT IN THE CITY</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8" name="Table 7"/>
          <p:cNvGraphicFramePr/>
          <p:nvPr/>
        </p:nvGraphicFramePr>
        <p:xfrm>
          <a:off x="379730" y="1102360"/>
          <a:ext cx="11643995" cy="5516880"/>
        </p:xfrm>
        <a:graphic>
          <a:graphicData uri="http://schemas.openxmlformats.org/drawingml/2006/table">
            <a:tbl>
              <a:tblPr firstRow="1" bandRow="1">
                <a:tableStyleId>{5C22544A-7EE6-4342-B048-85BDC9FD1C3A}</a:tableStyleId>
              </a:tblPr>
              <a:tblGrid>
                <a:gridCol w="1849755">
                  <a:extLst>
                    <a:ext uri="{9D8B030D-6E8A-4147-A177-3AD203B41FA5}">
                      <a16:colId xmlns:a16="http://schemas.microsoft.com/office/drawing/2014/main" val="20000"/>
                    </a:ext>
                  </a:extLst>
                </a:gridCol>
                <a:gridCol w="2616835">
                  <a:extLst>
                    <a:ext uri="{9D8B030D-6E8A-4147-A177-3AD203B41FA5}">
                      <a16:colId xmlns:a16="http://schemas.microsoft.com/office/drawing/2014/main" val="20001"/>
                    </a:ext>
                  </a:extLst>
                </a:gridCol>
                <a:gridCol w="2519680">
                  <a:extLst>
                    <a:ext uri="{9D8B030D-6E8A-4147-A177-3AD203B41FA5}">
                      <a16:colId xmlns:a16="http://schemas.microsoft.com/office/drawing/2014/main" val="20002"/>
                    </a:ext>
                  </a:extLst>
                </a:gridCol>
                <a:gridCol w="2329180">
                  <a:extLst>
                    <a:ext uri="{9D8B030D-6E8A-4147-A177-3AD203B41FA5}">
                      <a16:colId xmlns:a16="http://schemas.microsoft.com/office/drawing/2014/main" val="20003"/>
                    </a:ext>
                  </a:extLst>
                </a:gridCol>
                <a:gridCol w="2328545">
                  <a:extLst>
                    <a:ext uri="{9D8B030D-6E8A-4147-A177-3AD203B41FA5}">
                      <a16:colId xmlns:a16="http://schemas.microsoft.com/office/drawing/2014/main" val="20004"/>
                    </a:ext>
                  </a:extLst>
                </a:gridCol>
              </a:tblGrid>
              <a:tr h="1497330">
                <a:tc>
                  <a:txBody>
                    <a:bodyPr/>
                    <a:lstStyle/>
                    <a:p>
                      <a:pPr algn="ctr">
                        <a:buNone/>
                      </a:pPr>
                      <a:r>
                        <a:rPr lang="en-US" sz="3000"/>
                        <a:t>Name</a:t>
                      </a:r>
                    </a:p>
                  </a:txBody>
                  <a:tcPr/>
                </a:tc>
                <a:tc>
                  <a:txBody>
                    <a:bodyPr/>
                    <a:lstStyle/>
                    <a:p>
                      <a:pPr algn="ctr">
                        <a:buNone/>
                      </a:pPr>
                      <a:r>
                        <a:rPr lang="en-US" sz="3000"/>
                        <a:t>Favourite means </a:t>
                      </a:r>
                    </a:p>
                    <a:p>
                      <a:pPr algn="ctr">
                        <a:buNone/>
                      </a:pPr>
                      <a:r>
                        <a:rPr lang="en-US" sz="3000"/>
                        <a:t>of transport</a:t>
                      </a:r>
                    </a:p>
                  </a:txBody>
                  <a:tcPr/>
                </a:tc>
                <a:tc>
                  <a:txBody>
                    <a:bodyPr/>
                    <a:lstStyle/>
                    <a:p>
                      <a:pPr algn="ctr">
                        <a:buNone/>
                      </a:pPr>
                      <a:r>
                        <a:rPr lang="en-US" sz="3000"/>
                        <a:t>Advantage(s)</a:t>
                      </a:r>
                    </a:p>
                  </a:txBody>
                  <a:tcPr/>
                </a:tc>
                <a:tc>
                  <a:txBody>
                    <a:bodyPr/>
                    <a:lstStyle/>
                    <a:p>
                      <a:pPr algn="ctr">
                        <a:buNone/>
                      </a:pPr>
                      <a:r>
                        <a:rPr lang="en-US" sz="3000"/>
                        <a:t>Drawback(s)</a:t>
                      </a:r>
                    </a:p>
                  </a:txBody>
                  <a:tcPr/>
                </a:tc>
                <a:tc>
                  <a:txBody>
                    <a:bodyPr/>
                    <a:lstStyle/>
                    <a:p>
                      <a:pPr algn="ctr">
                        <a:buNone/>
                      </a:pPr>
                      <a:r>
                        <a:rPr lang="en-US" sz="3000"/>
                        <a:t>Why using it</a:t>
                      </a:r>
                    </a:p>
                  </a:txBody>
                  <a:tcPr/>
                </a:tc>
                <a:extLst>
                  <a:ext uri="{0D108BD9-81ED-4DB2-BD59-A6C34878D82A}">
                    <a16:rowId xmlns:a16="http://schemas.microsoft.com/office/drawing/2014/main" val="10000"/>
                  </a:ext>
                </a:extLst>
              </a:tr>
              <a:tr h="1339850">
                <a:tc>
                  <a:txBody>
                    <a:bodyPr/>
                    <a:lstStyle/>
                    <a:p>
                      <a:pPr>
                        <a:buNone/>
                      </a:pPr>
                      <a:r>
                        <a:rPr lang="en-US" sz="3000"/>
                        <a:t>Hoang</a:t>
                      </a:r>
                    </a:p>
                  </a:txBody>
                  <a:tcPr/>
                </a:tc>
                <a:tc>
                  <a:txBody>
                    <a:bodyPr/>
                    <a:lstStyle/>
                    <a:p>
                      <a:pPr>
                        <a:buNone/>
                      </a:pPr>
                      <a:r>
                        <a:rPr lang="en-US" sz="3000"/>
                        <a:t>bike</a:t>
                      </a:r>
                    </a:p>
                  </a:txBody>
                  <a:tcPr/>
                </a:tc>
                <a:tc>
                  <a:txBody>
                    <a:bodyPr/>
                    <a:lstStyle/>
                    <a:p>
                      <a:pPr>
                        <a:buNone/>
                      </a:pPr>
                      <a:r>
                        <a:rPr lang="en-US" sz="3000"/>
                        <a:t>convenient</a:t>
                      </a:r>
                    </a:p>
                  </a:txBody>
                  <a:tcPr/>
                </a:tc>
                <a:tc>
                  <a:txBody>
                    <a:bodyPr/>
                    <a:lstStyle/>
                    <a:p>
                      <a:pPr>
                        <a:buNone/>
                      </a:pPr>
                      <a:r>
                        <a:rPr lang="en-US" sz="3000"/>
                        <a:t>slow</a:t>
                      </a:r>
                    </a:p>
                  </a:txBody>
                  <a:tcPr/>
                </a:tc>
                <a:tc>
                  <a:txBody>
                    <a:bodyPr/>
                    <a:lstStyle/>
                    <a:p>
                      <a:pPr>
                        <a:buNone/>
                      </a:pPr>
                      <a:r>
                        <a:rPr lang="en-US" sz="3000"/>
                        <a:t>avoid </a:t>
                      </a:r>
                      <a:r>
                        <a:rPr lang="en-US" sz="3000" b="1"/>
                        <a:t>(1)</a:t>
                      </a:r>
                      <a:endParaRPr lang="en-US" sz="3000"/>
                    </a:p>
                    <a:p>
                      <a:pPr>
                        <a:buNone/>
                      </a:pPr>
                      <a:r>
                        <a:rPr lang="en-US" sz="3000"/>
                        <a:t>_________</a:t>
                      </a:r>
                    </a:p>
                  </a:txBody>
                  <a:tcPr/>
                </a:tc>
                <a:extLst>
                  <a:ext uri="{0D108BD9-81ED-4DB2-BD59-A6C34878D82A}">
                    <a16:rowId xmlns:a16="http://schemas.microsoft.com/office/drawing/2014/main" val="10001"/>
                  </a:ext>
                </a:extLst>
              </a:tr>
              <a:tr h="1339850">
                <a:tc>
                  <a:txBody>
                    <a:bodyPr/>
                    <a:lstStyle/>
                    <a:p>
                      <a:pPr>
                        <a:buNone/>
                      </a:pPr>
                      <a:r>
                        <a:rPr lang="en-US" sz="3000"/>
                        <a:t>Cholada</a:t>
                      </a:r>
                    </a:p>
                  </a:txBody>
                  <a:tcPr/>
                </a:tc>
                <a:tc>
                  <a:txBody>
                    <a:bodyPr/>
                    <a:lstStyle/>
                    <a:p>
                      <a:pPr>
                        <a:buNone/>
                      </a:pPr>
                      <a:r>
                        <a:rPr lang="en-US" sz="3000" b="1"/>
                        <a:t>(2)</a:t>
                      </a:r>
                    </a:p>
                    <a:p>
                      <a:pPr>
                        <a:buNone/>
                      </a:pPr>
                      <a:r>
                        <a:rPr lang="en-US" sz="3000"/>
                        <a:t>___________</a:t>
                      </a:r>
                    </a:p>
                  </a:txBody>
                  <a:tcPr/>
                </a:tc>
                <a:tc>
                  <a:txBody>
                    <a:bodyPr/>
                    <a:lstStyle/>
                    <a:p>
                      <a:pPr>
                        <a:buNone/>
                      </a:pPr>
                      <a:r>
                        <a:rPr lang="en-US" sz="3000"/>
                        <a:t>on time</a:t>
                      </a:r>
                    </a:p>
                  </a:txBody>
                  <a:tcPr/>
                </a:tc>
                <a:tc>
                  <a:txBody>
                    <a:bodyPr/>
                    <a:lstStyle/>
                    <a:p>
                      <a:pPr>
                        <a:buNone/>
                      </a:pPr>
                      <a:r>
                        <a:rPr lang="en-US" sz="3000" b="1"/>
                        <a:t>(3)</a:t>
                      </a:r>
                      <a:r>
                        <a:rPr lang="en-US" sz="3000"/>
                        <a:t>_______</a:t>
                      </a:r>
                    </a:p>
                    <a:p>
                      <a:pPr>
                        <a:buNone/>
                      </a:pPr>
                      <a:r>
                        <a:rPr lang="en-US" sz="3000"/>
                        <a:t>at rush hour</a:t>
                      </a:r>
                    </a:p>
                  </a:txBody>
                  <a:tcPr/>
                </a:tc>
                <a:tc>
                  <a:txBody>
                    <a:bodyPr/>
                    <a:lstStyle/>
                    <a:p>
                      <a:pPr>
                        <a:buNone/>
                      </a:pPr>
                      <a:r>
                        <a:rPr lang="en-US" sz="3000"/>
                        <a:t>save time travelling</a:t>
                      </a:r>
                    </a:p>
                  </a:txBody>
                  <a:tcPr/>
                </a:tc>
                <a:extLst>
                  <a:ext uri="{0D108BD9-81ED-4DB2-BD59-A6C34878D82A}">
                    <a16:rowId xmlns:a16="http://schemas.microsoft.com/office/drawing/2014/main" val="10002"/>
                  </a:ext>
                </a:extLst>
              </a:tr>
              <a:tr h="1339850">
                <a:tc>
                  <a:txBody>
                    <a:bodyPr/>
                    <a:lstStyle/>
                    <a:p>
                      <a:pPr>
                        <a:buNone/>
                      </a:pPr>
                      <a:r>
                        <a:rPr lang="en-US" sz="3000"/>
                        <a:t>Kathy</a:t>
                      </a:r>
                    </a:p>
                  </a:txBody>
                  <a:tcPr/>
                </a:tc>
                <a:tc>
                  <a:txBody>
                    <a:bodyPr/>
                    <a:lstStyle/>
                    <a:p>
                      <a:pPr>
                        <a:buNone/>
                      </a:pPr>
                      <a:r>
                        <a:rPr lang="en-US" sz="3000" b="1"/>
                        <a:t>(4)</a:t>
                      </a:r>
                    </a:p>
                    <a:p>
                      <a:pPr>
                        <a:buNone/>
                      </a:pPr>
                      <a:r>
                        <a:rPr lang="en-US" sz="3000"/>
                        <a:t>___________</a:t>
                      </a:r>
                    </a:p>
                  </a:txBody>
                  <a:tcPr/>
                </a:tc>
                <a:tc>
                  <a:txBody>
                    <a:bodyPr/>
                    <a:lstStyle/>
                    <a:p>
                      <a:pPr>
                        <a:buNone/>
                      </a:pPr>
                      <a:r>
                        <a:rPr lang="en-US" sz="3000"/>
                        <a:t>(5)_________</a:t>
                      </a:r>
                    </a:p>
                    <a:p>
                      <a:pPr>
                        <a:buNone/>
                      </a:pPr>
                      <a:r>
                        <a:rPr lang="en-US" sz="3000"/>
                        <a:t>for students</a:t>
                      </a:r>
                    </a:p>
                  </a:txBody>
                  <a:tcPr/>
                </a:tc>
                <a:tc>
                  <a:txBody>
                    <a:bodyPr/>
                    <a:lstStyle/>
                    <a:p>
                      <a:pPr>
                        <a:buNone/>
                      </a:pPr>
                      <a:r>
                        <a:rPr lang="en-US" sz="3000"/>
                        <a:t>late</a:t>
                      </a:r>
                    </a:p>
                  </a:txBody>
                  <a:tcPr/>
                </a:tc>
                <a:tc>
                  <a:txBody>
                    <a:bodyPr/>
                    <a:lstStyle/>
                    <a:p>
                      <a:pPr>
                        <a:buNone/>
                      </a:pPr>
                      <a:r>
                        <a:rPr lang="en-US" sz="3000"/>
                        <a:t>arrange time easily.</a:t>
                      </a:r>
                    </a:p>
                  </a:txBody>
                  <a:tcPr/>
                </a:tc>
                <a:extLst>
                  <a:ext uri="{0D108BD9-81ED-4DB2-BD59-A6C34878D82A}">
                    <a16:rowId xmlns:a16="http://schemas.microsoft.com/office/drawing/2014/main" val="10003"/>
                  </a:ext>
                </a:extLst>
              </a:tr>
            </a:tbl>
          </a:graphicData>
        </a:graphic>
      </p:graphicFrame>
      <p:sp>
        <p:nvSpPr>
          <p:cNvPr id="100" name="Text Box 99"/>
          <p:cNvSpPr txBox="1"/>
          <p:nvPr/>
        </p:nvSpPr>
        <p:spPr>
          <a:xfrm>
            <a:off x="9728200" y="3048000"/>
            <a:ext cx="2295525" cy="583565"/>
          </a:xfrm>
          <a:prstGeom prst="rect">
            <a:avLst/>
          </a:prstGeom>
          <a:noFill/>
          <a:ln w="9525">
            <a:noFill/>
          </a:ln>
        </p:spPr>
        <p:txBody>
          <a:bodyPr wrap="square">
            <a:spAutoFit/>
          </a:bodyPr>
          <a:lstStyle/>
          <a:p>
            <a:pPr marL="635" indent="-635"/>
            <a:r>
              <a:rPr lang="en-US" sz="3200" b="1">
                <a:solidFill>
                  <a:srgbClr val="FF0000"/>
                </a:solidFill>
                <a:latin typeface="Times New Roman" panose="02020603050405020304" pitchFamily="18" charset="0"/>
              </a:rPr>
              <a:t>traffic jams</a:t>
            </a:r>
          </a:p>
        </p:txBody>
      </p:sp>
      <p:sp>
        <p:nvSpPr>
          <p:cNvPr id="9" name="Text Box 8"/>
          <p:cNvSpPr txBox="1"/>
          <p:nvPr/>
        </p:nvSpPr>
        <p:spPr>
          <a:xfrm>
            <a:off x="2616200" y="4343400"/>
            <a:ext cx="2295525" cy="583565"/>
          </a:xfrm>
          <a:prstGeom prst="rect">
            <a:avLst/>
          </a:prstGeom>
          <a:noFill/>
          <a:ln w="9525">
            <a:noFill/>
          </a:ln>
        </p:spPr>
        <p:txBody>
          <a:bodyPr wrap="square">
            <a:spAutoFit/>
          </a:bodyPr>
          <a:lstStyle/>
          <a:p>
            <a:pPr marL="635" indent="-635"/>
            <a:r>
              <a:rPr lang="en-US" sz="3200" b="1">
                <a:solidFill>
                  <a:srgbClr val="FF0000"/>
                </a:solidFill>
                <a:latin typeface="Times New Roman" panose="02020603050405020304" pitchFamily="18" charset="0"/>
              </a:rPr>
              <a:t>sky train</a:t>
            </a:r>
          </a:p>
        </p:txBody>
      </p:sp>
      <p:sp>
        <p:nvSpPr>
          <p:cNvPr id="10" name="Text Box 9"/>
          <p:cNvSpPr txBox="1"/>
          <p:nvPr/>
        </p:nvSpPr>
        <p:spPr>
          <a:xfrm>
            <a:off x="7848600" y="3759835"/>
            <a:ext cx="2295525" cy="583565"/>
          </a:xfrm>
          <a:prstGeom prst="rect">
            <a:avLst/>
          </a:prstGeom>
          <a:noFill/>
          <a:ln w="9525">
            <a:noFill/>
          </a:ln>
        </p:spPr>
        <p:txBody>
          <a:bodyPr wrap="square">
            <a:spAutoFit/>
          </a:bodyPr>
          <a:lstStyle/>
          <a:p>
            <a:pPr marL="635" indent="-635"/>
            <a:r>
              <a:rPr lang="en-US" sz="3200" b="1">
                <a:solidFill>
                  <a:srgbClr val="FF0000"/>
                </a:solidFill>
                <a:latin typeface="Times New Roman" panose="02020603050405020304" pitchFamily="18" charset="0"/>
              </a:rPr>
              <a:t>crowded</a:t>
            </a:r>
          </a:p>
        </p:txBody>
      </p:sp>
      <p:sp>
        <p:nvSpPr>
          <p:cNvPr id="12" name="Text Box 11"/>
          <p:cNvSpPr txBox="1"/>
          <p:nvPr/>
        </p:nvSpPr>
        <p:spPr>
          <a:xfrm>
            <a:off x="2425700" y="5715635"/>
            <a:ext cx="2295525" cy="583565"/>
          </a:xfrm>
          <a:prstGeom prst="rect">
            <a:avLst/>
          </a:prstGeom>
          <a:noFill/>
          <a:ln w="9525">
            <a:noFill/>
          </a:ln>
        </p:spPr>
        <p:txBody>
          <a:bodyPr wrap="square">
            <a:spAutoFit/>
          </a:bodyPr>
          <a:lstStyle/>
          <a:p>
            <a:pPr marL="635" indent="-635"/>
            <a:r>
              <a:rPr lang="en-US" sz="3200" b="1">
                <a:solidFill>
                  <a:srgbClr val="FF0000"/>
                </a:solidFill>
                <a:latin typeface="Times New Roman" panose="02020603050405020304" pitchFamily="18" charset="0"/>
              </a:rPr>
              <a:t>tram</a:t>
            </a:r>
          </a:p>
        </p:txBody>
      </p:sp>
      <p:sp>
        <p:nvSpPr>
          <p:cNvPr id="13" name="Text Box 12"/>
          <p:cNvSpPr txBox="1"/>
          <p:nvPr/>
        </p:nvSpPr>
        <p:spPr>
          <a:xfrm>
            <a:off x="5461000" y="5271135"/>
            <a:ext cx="2295525" cy="583565"/>
          </a:xfrm>
          <a:prstGeom prst="rect">
            <a:avLst/>
          </a:prstGeom>
          <a:noFill/>
          <a:ln w="9525">
            <a:noFill/>
          </a:ln>
        </p:spPr>
        <p:txBody>
          <a:bodyPr wrap="square">
            <a:spAutoFit/>
          </a:bodyPr>
          <a:lstStyle/>
          <a:p>
            <a:pPr marL="635" indent="-635"/>
            <a:r>
              <a:rPr lang="en-US" sz="3200" b="1">
                <a:solidFill>
                  <a:srgbClr val="FF0000"/>
                </a:solidFill>
                <a:latin typeface="Times New Roman" panose="02020603050405020304" pitchFamily="18" charset="0"/>
              </a:rPr>
              <a:t>discount</a:t>
            </a:r>
          </a:p>
        </p:txBody>
      </p:sp>
      <p:sp>
        <p:nvSpPr>
          <p:cNvPr id="16" name="Text Box 15"/>
          <p:cNvSpPr txBox="1"/>
          <p:nvPr/>
        </p:nvSpPr>
        <p:spPr>
          <a:xfrm rot="19080000">
            <a:off x="-8442960" y="-2967355"/>
            <a:ext cx="10642600" cy="583565"/>
          </a:xfrm>
          <a:prstGeom prst="rect">
            <a:avLst/>
          </a:prstGeom>
          <a:solidFill>
            <a:srgbClr val="F9D00F"/>
          </a:solidFill>
        </p:spPr>
        <p:txBody>
          <a:bodyPr wrap="square" rtlCol="0" anchor="t">
            <a:spAutoFit/>
          </a:bodyPr>
          <a:lstStyle/>
          <a:p>
            <a:r>
              <a:rPr lang="en-US" sz="3200" b="1"/>
              <a:t>Name of the means of transport</a:t>
            </a:r>
          </a:p>
        </p:txBody>
      </p:sp>
      <p:sp>
        <p:nvSpPr>
          <p:cNvPr id="19" name="Text Box 18"/>
          <p:cNvSpPr txBox="1"/>
          <p:nvPr/>
        </p:nvSpPr>
        <p:spPr>
          <a:xfrm rot="7620000">
            <a:off x="10137775" y="7893685"/>
            <a:ext cx="10642600" cy="583565"/>
          </a:xfrm>
          <a:prstGeom prst="rect">
            <a:avLst/>
          </a:prstGeom>
          <a:solidFill>
            <a:srgbClr val="F0AE2C"/>
          </a:solidFill>
        </p:spPr>
        <p:txBody>
          <a:bodyPr wrap="square" rtlCol="0" anchor="t">
            <a:spAutoFit/>
          </a:bodyPr>
          <a:lstStyle/>
          <a:p>
            <a:r>
              <a:rPr lang="en-US" sz="3200" b="1"/>
              <a:t> Its advantage(s) and drawback(s)</a:t>
            </a:r>
          </a:p>
        </p:txBody>
      </p:sp>
      <p:sp>
        <p:nvSpPr>
          <p:cNvPr id="23" name="Text Box 22"/>
          <p:cNvSpPr txBox="1"/>
          <p:nvPr/>
        </p:nvSpPr>
        <p:spPr>
          <a:xfrm>
            <a:off x="379730" y="10022840"/>
            <a:ext cx="10642600" cy="583565"/>
          </a:xfrm>
          <a:prstGeom prst="rect">
            <a:avLst/>
          </a:prstGeom>
          <a:solidFill>
            <a:srgbClr val="F92727"/>
          </a:solidFill>
        </p:spPr>
        <p:txBody>
          <a:bodyPr wrap="square" rtlCol="0" anchor="t">
            <a:spAutoFit/>
          </a:bodyPr>
          <a:lstStyle/>
          <a:p>
            <a:r>
              <a:rPr lang="en-US" sz="3200" b="1"/>
              <a:t>Why you choose to use it</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9" grpId="0"/>
      <p:bldP spid="9" grpId="1"/>
      <p:bldP spid="10" grpId="0"/>
      <p:bldP spid="10" grpId="1"/>
      <p:bldP spid="12" grpId="0"/>
      <p:bldP spid="12" grpId="1"/>
      <p:bldP spid="13" grpId="0"/>
      <p:bldP spid="1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1119505"/>
            <a:ext cx="10888345" cy="583565"/>
          </a:xfrm>
          <a:prstGeom prst="rect">
            <a:avLst/>
          </a:prstGeom>
          <a:noFill/>
          <a:effectLst/>
        </p:spPr>
        <p:txBody>
          <a:bodyPr wrap="square" rtlCol="0">
            <a:spAutoFit/>
          </a:bodyPr>
          <a:lstStyle/>
          <a:p>
            <a:r>
              <a:rPr lang="en-US" sz="3200" b="1" dirty="0">
                <a:solidFill>
                  <a:schemeClr val="tx1"/>
                </a:solidFill>
                <a:effectLst>
                  <a:glow rad="88900">
                    <a:schemeClr val="bg1"/>
                  </a:glow>
                </a:effectLst>
                <a:cs typeface="Arial" panose="020B0604020202020204" pitchFamily="34" charset="0"/>
              </a:rPr>
              <a:t>Make notes about a means of transport you are using.</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45" y="194945"/>
            <a:ext cx="58718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TRANSPORT IN THE CITY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8" name="Text Box 7"/>
          <p:cNvSpPr txBox="1"/>
          <p:nvPr/>
        </p:nvSpPr>
        <p:spPr>
          <a:xfrm>
            <a:off x="1028065" y="1828165"/>
            <a:ext cx="10642600" cy="583565"/>
          </a:xfrm>
          <a:prstGeom prst="rect">
            <a:avLst/>
          </a:prstGeom>
          <a:solidFill>
            <a:srgbClr val="F9D00F"/>
          </a:solidFill>
        </p:spPr>
        <p:txBody>
          <a:bodyPr wrap="square" rtlCol="0" anchor="t">
            <a:spAutoFit/>
          </a:bodyPr>
          <a:lstStyle/>
          <a:p>
            <a:r>
              <a:rPr lang="en-US" sz="3200" b="1"/>
              <a:t>Name of the means of transport</a:t>
            </a:r>
          </a:p>
        </p:txBody>
      </p:sp>
      <p:sp>
        <p:nvSpPr>
          <p:cNvPr id="19" name="Text Box 18"/>
          <p:cNvSpPr txBox="1"/>
          <p:nvPr/>
        </p:nvSpPr>
        <p:spPr>
          <a:xfrm>
            <a:off x="1028065" y="3305810"/>
            <a:ext cx="10642600" cy="583565"/>
          </a:xfrm>
          <a:prstGeom prst="rect">
            <a:avLst/>
          </a:prstGeom>
          <a:solidFill>
            <a:srgbClr val="F0AE2C"/>
          </a:solidFill>
        </p:spPr>
        <p:txBody>
          <a:bodyPr wrap="square" rtlCol="0" anchor="t">
            <a:spAutoFit/>
          </a:bodyPr>
          <a:lstStyle/>
          <a:p>
            <a:r>
              <a:rPr lang="en-US" sz="3200" b="1"/>
              <a:t> Its advantage(s) and drawback(s)</a:t>
            </a:r>
          </a:p>
        </p:txBody>
      </p:sp>
      <p:sp>
        <p:nvSpPr>
          <p:cNvPr id="23" name="Text Box 22"/>
          <p:cNvSpPr txBox="1"/>
          <p:nvPr/>
        </p:nvSpPr>
        <p:spPr>
          <a:xfrm>
            <a:off x="1028065" y="4971415"/>
            <a:ext cx="10642600" cy="583565"/>
          </a:xfrm>
          <a:prstGeom prst="rect">
            <a:avLst/>
          </a:prstGeom>
          <a:solidFill>
            <a:srgbClr val="F92727"/>
          </a:solidFill>
        </p:spPr>
        <p:txBody>
          <a:bodyPr wrap="square" rtlCol="0" anchor="t">
            <a:spAutoFit/>
          </a:bodyPr>
          <a:lstStyle/>
          <a:p>
            <a:r>
              <a:rPr lang="en-US" sz="3200" b="1"/>
              <a:t>Why you choose to use it</a:t>
            </a:r>
          </a:p>
        </p:txBody>
      </p:sp>
      <p:sp>
        <p:nvSpPr>
          <p:cNvPr id="24" name="Text Box 23"/>
          <p:cNvSpPr txBox="1"/>
          <p:nvPr/>
        </p:nvSpPr>
        <p:spPr>
          <a:xfrm>
            <a:off x="2032000" y="2505710"/>
            <a:ext cx="2295525" cy="583565"/>
          </a:xfrm>
          <a:prstGeom prst="rect">
            <a:avLst/>
          </a:prstGeom>
          <a:noFill/>
          <a:ln w="9525">
            <a:noFill/>
          </a:ln>
        </p:spPr>
        <p:txBody>
          <a:bodyPr wrap="square">
            <a:spAutoFit/>
          </a:bodyPr>
          <a:lstStyle/>
          <a:p>
            <a:pPr marL="635" indent="-635"/>
            <a:r>
              <a:rPr lang="en-US" sz="3200" b="1" dirty="0">
                <a:solidFill>
                  <a:srgbClr val="FF0000"/>
                </a:solidFill>
                <a:latin typeface="Times New Roman" panose="02020603050405020304" pitchFamily="18" charset="0"/>
              </a:rPr>
              <a:t>bus</a:t>
            </a:r>
          </a:p>
        </p:txBody>
      </p:sp>
      <p:sp>
        <p:nvSpPr>
          <p:cNvPr id="25" name="Text Box 24"/>
          <p:cNvSpPr txBox="1"/>
          <p:nvPr/>
        </p:nvSpPr>
        <p:spPr>
          <a:xfrm>
            <a:off x="1430020" y="4138295"/>
            <a:ext cx="9838690" cy="583565"/>
          </a:xfrm>
          <a:prstGeom prst="rect">
            <a:avLst/>
          </a:prstGeom>
          <a:noFill/>
          <a:ln w="9525">
            <a:noFill/>
          </a:ln>
        </p:spPr>
        <p:txBody>
          <a:bodyPr wrap="square">
            <a:spAutoFit/>
          </a:bodyPr>
          <a:lstStyle/>
          <a:p>
            <a:pPr marL="635" indent="-635"/>
            <a:r>
              <a:rPr lang="en-US" sz="3200" b="1" dirty="0">
                <a:solidFill>
                  <a:srgbClr val="FF0000"/>
                </a:solidFill>
                <a:latin typeface="Times New Roman" panose="02020603050405020304" pitchFamily="18" charset="0"/>
              </a:rPr>
              <a:t>near house and school, clean, on time, air conditioning</a:t>
            </a:r>
          </a:p>
        </p:txBody>
      </p:sp>
      <p:sp>
        <p:nvSpPr>
          <p:cNvPr id="30" name="Text Box 29"/>
          <p:cNvSpPr txBox="1"/>
          <p:nvPr/>
        </p:nvSpPr>
        <p:spPr>
          <a:xfrm>
            <a:off x="1430020" y="5728335"/>
            <a:ext cx="9838690" cy="583565"/>
          </a:xfrm>
          <a:prstGeom prst="rect">
            <a:avLst/>
          </a:prstGeom>
          <a:noFill/>
          <a:ln w="9525">
            <a:noFill/>
          </a:ln>
        </p:spPr>
        <p:txBody>
          <a:bodyPr wrap="square">
            <a:spAutoFit/>
          </a:bodyPr>
          <a:lstStyle/>
          <a:p>
            <a:pPr marL="635" indent="-635"/>
            <a:r>
              <a:rPr lang="en-US" sz="3200" b="1" dirty="0">
                <a:solidFill>
                  <a:srgbClr val="FF0000"/>
                </a:solidFill>
                <a:latin typeface="Times New Roman" panose="02020603050405020304" pitchFamily="18" charset="0"/>
              </a:rPr>
              <a:t>crowded at rush hour</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25" grpId="1"/>
      <p:bldP spid="30" grpId="0"/>
      <p:bldP spid="3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69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979805"/>
            <a:ext cx="10888345" cy="1076325"/>
          </a:xfrm>
          <a:prstGeom prst="rect">
            <a:avLst/>
          </a:prstGeom>
          <a:noFill/>
          <a:effectLst/>
        </p:spPr>
        <p:txBody>
          <a:bodyPr wrap="square" rtlCol="0">
            <a:spAutoFit/>
          </a:bodyPr>
          <a:lstStyle/>
          <a:p>
            <a:pPr algn="just"/>
            <a:r>
              <a:rPr lang="en-US" sz="3200" b="1" dirty="0">
                <a:solidFill>
                  <a:schemeClr val="tx1"/>
                </a:solidFill>
                <a:effectLst>
                  <a:glow rad="88900">
                    <a:schemeClr val="bg1"/>
                  </a:glow>
                </a:effectLst>
                <a:cs typeface="Arial" panose="020B0604020202020204" pitchFamily="34" charset="0"/>
              </a:rPr>
              <a:t>Work in groups. Talk to your friends about the means of transport that you use. Use your notes in 4.</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45" y="194945"/>
            <a:ext cx="58718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TRANSPORT IN THE CITY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631190" y="2247900"/>
            <a:ext cx="11123295" cy="583565"/>
          </a:xfrm>
          <a:prstGeom prst="rect">
            <a:avLst/>
          </a:prstGeom>
          <a:noFill/>
          <a:ln w="9525">
            <a:noFill/>
          </a:ln>
        </p:spPr>
        <p:txBody>
          <a:bodyPr wrap="square">
            <a:spAutoFit/>
          </a:bodyPr>
          <a:lstStyle/>
          <a:p>
            <a:pPr marL="635" indent="-635" algn="just"/>
            <a:r>
              <a:rPr lang="en-US" sz="3200" b="0">
                <a:latin typeface="Times New Roman" panose="02020603050405020304" pitchFamily="18" charset="0"/>
              </a:rPr>
              <a:t>- Sit in the groups</a:t>
            </a:r>
          </a:p>
        </p:txBody>
      </p:sp>
      <p:sp>
        <p:nvSpPr>
          <p:cNvPr id="2" name="Text Box 1"/>
          <p:cNvSpPr txBox="1"/>
          <p:nvPr/>
        </p:nvSpPr>
        <p:spPr>
          <a:xfrm>
            <a:off x="631190" y="2831465"/>
            <a:ext cx="11123295" cy="583565"/>
          </a:xfrm>
          <a:prstGeom prst="rect">
            <a:avLst/>
          </a:prstGeom>
          <a:noFill/>
          <a:ln w="9525">
            <a:noFill/>
          </a:ln>
        </p:spPr>
        <p:txBody>
          <a:bodyPr wrap="square">
            <a:spAutoFit/>
          </a:bodyPr>
          <a:lstStyle/>
          <a:p>
            <a:pPr marL="635" indent="-635" algn="just"/>
            <a:r>
              <a:rPr lang="en-US" sz="3200" b="0">
                <a:latin typeface="Times New Roman" panose="02020603050405020304" pitchFamily="18" charset="0"/>
              </a:rPr>
              <a:t>- Take turns to talk, using your notes in 4.</a:t>
            </a:r>
          </a:p>
        </p:txBody>
      </p:sp>
      <p:sp>
        <p:nvSpPr>
          <p:cNvPr id="7" name="Text Box 6"/>
          <p:cNvSpPr txBox="1"/>
          <p:nvPr/>
        </p:nvSpPr>
        <p:spPr>
          <a:xfrm>
            <a:off x="631190" y="3606165"/>
            <a:ext cx="11123295" cy="2553335"/>
          </a:xfrm>
          <a:prstGeom prst="rect">
            <a:avLst/>
          </a:prstGeom>
          <a:solidFill>
            <a:srgbClr val="FBD9DA"/>
          </a:solidFill>
          <a:ln w="9525">
            <a:noFill/>
          </a:ln>
        </p:spPr>
        <p:txBody>
          <a:bodyPr wrap="square">
            <a:spAutoFit/>
          </a:bodyPr>
          <a:lstStyle/>
          <a:p>
            <a:pPr marL="635" indent="-635" algn="just"/>
            <a:r>
              <a:rPr lang="en-US" sz="3200" b="1" i="1" dirty="0">
                <a:latin typeface="Times New Roman" panose="02020603050405020304" pitchFamily="18" charset="0"/>
              </a:rPr>
              <a:t>Suggested talk</a:t>
            </a:r>
          </a:p>
          <a:p>
            <a:pPr marL="635" indent="-635" algn="just"/>
            <a:r>
              <a:rPr lang="en-US" sz="3200" b="0" dirty="0">
                <a:latin typeface="Times New Roman" panose="02020603050405020304" pitchFamily="18" charset="0"/>
              </a:rPr>
              <a:t>I go to school by bus every day. It is convenient because there are bus stops near my house and my school. The bus is clean and on time. It is very crowded at rush hour, but it has air conditioning so it is cool. That’s why I choose to use it.</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P spid="7" grpId="0" bldLvl="0" animBg="1"/>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a:off x="5532813" y="2184077"/>
            <a:ext cx="9119446" cy="867709"/>
            <a:chOff x="3034454" y="307340"/>
            <a:chExt cx="9119446" cy="867709"/>
          </a:xfrm>
        </p:grpSpPr>
        <p:grpSp>
          <p:nvGrpSpPr>
            <p:cNvPr id="9" name="Group 8"/>
            <p:cNvGrpSpPr/>
            <p:nvPr/>
          </p:nvGrpSpPr>
          <p:grpSpPr>
            <a:xfrm>
              <a:off x="4871957" y="413386"/>
              <a:ext cx="712319" cy="709214"/>
              <a:chOff x="2180974" y="148629"/>
              <a:chExt cx="712319" cy="709214"/>
            </a:xfrm>
          </p:grpSpPr>
          <p:sp>
            <p:nvSpPr>
              <p:cNvPr id="10" name="Oval 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hord 1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2" name="TextBox 39"/>
            <p:cNvSpPr txBox="1"/>
            <p:nvPr/>
          </p:nvSpPr>
          <p:spPr>
            <a:xfrm>
              <a:off x="3034454" y="307340"/>
              <a:ext cx="2089150" cy="861774"/>
            </a:xfrm>
            <a:prstGeom prst="rect">
              <a:avLst/>
            </a:prstGeom>
            <a:noFill/>
          </p:spPr>
          <p:txBody>
            <a:bodyPr wrap="square" rtlCol="0">
              <a:spAutoFit/>
            </a:bodyPr>
            <a:lstStyle/>
            <a:p>
              <a:pPr algn="ctr"/>
              <a:r>
                <a:rPr lang="en-US" sz="5000" b="1" dirty="0">
                  <a:solidFill>
                    <a:schemeClr val="bg1"/>
                  </a:solidFill>
                  <a:latin typeface="Myriad Pro" pitchFamily="34" charset="0"/>
                </a:rPr>
                <a:t>Unit</a:t>
              </a:r>
            </a:p>
          </p:txBody>
        </p:sp>
        <p:sp>
          <p:nvSpPr>
            <p:cNvPr id="13" name="TextBox 16"/>
            <p:cNvSpPr txBox="1"/>
            <p:nvPr/>
          </p:nvSpPr>
          <p:spPr>
            <a:xfrm>
              <a:off x="4853882" y="396833"/>
              <a:ext cx="730394" cy="706755"/>
            </a:xfrm>
            <a:prstGeom prst="rect">
              <a:avLst/>
            </a:prstGeom>
            <a:noFill/>
          </p:spPr>
          <p:txBody>
            <a:bodyPr wrap="square" rtlCol="0">
              <a:spAutoFit/>
            </a:bodyPr>
            <a:lstStyle/>
            <a:p>
              <a:pPr algn="ctr"/>
              <a:r>
                <a:rPr lang="en-US" sz="4000" b="1">
                  <a:solidFill>
                    <a:schemeClr val="bg1"/>
                  </a:solidFill>
                  <a:latin typeface="Myriad Pro" pitchFamily="34" charset="0"/>
                </a:rPr>
                <a:t>2</a:t>
              </a:r>
              <a:endParaRPr lang="en-US" sz="4000" b="1" dirty="0">
                <a:solidFill>
                  <a:schemeClr val="bg1"/>
                </a:solidFill>
                <a:latin typeface="Myriad Pro" pitchFamily="34" charset="0"/>
              </a:endParaRPr>
            </a:p>
          </p:txBody>
        </p:sp>
        <p:sp>
          <p:nvSpPr>
            <p:cNvPr id="20" name="TextBox 40"/>
            <p:cNvSpPr txBox="1"/>
            <p:nvPr/>
          </p:nvSpPr>
          <p:spPr>
            <a:xfrm>
              <a:off x="5632792" y="313275"/>
              <a:ext cx="6521108" cy="861774"/>
            </a:xfrm>
            <a:prstGeom prst="rect">
              <a:avLst/>
            </a:prstGeom>
            <a:noFill/>
          </p:spPr>
          <p:txBody>
            <a:bodyPr wrap="square" rtlCol="0">
              <a:spAutoFit/>
            </a:bodyPr>
            <a:lstStyle/>
            <a:p>
              <a:r>
                <a:rPr lang="en-US" sz="5000" b="1" dirty="0">
                  <a:solidFill>
                    <a:schemeClr val="bg1"/>
                  </a:solidFill>
                  <a:latin typeface="Myriad Pro" pitchFamily="34" charset="0"/>
                </a:rPr>
                <a:t>CITY LIFE</a:t>
              </a:r>
            </a:p>
          </p:txBody>
        </p:sp>
      </p:grpSp>
      <p:sp>
        <p:nvSpPr>
          <p:cNvPr id="14" name="Rounded Rectangle 13"/>
          <p:cNvSpPr/>
          <p:nvPr/>
        </p:nvSpPr>
        <p:spPr>
          <a:xfrm>
            <a:off x="6076057" y="3397744"/>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35"/>
          <p:cNvSpPr txBox="1"/>
          <p:nvPr/>
        </p:nvSpPr>
        <p:spPr>
          <a:xfrm>
            <a:off x="6601615" y="3433287"/>
            <a:ext cx="4712984" cy="521970"/>
          </a:xfrm>
          <a:prstGeom prst="rect">
            <a:avLst/>
          </a:prstGeom>
          <a:noFill/>
        </p:spPr>
        <p:txBody>
          <a:bodyPr wrap="square" rtlCol="0">
            <a:spAutoFit/>
          </a:bodyPr>
          <a:lstStyle/>
          <a:p>
            <a:r>
              <a:rPr lang="en-US" sz="2800" b="1" dirty="0">
                <a:solidFill>
                  <a:schemeClr val="bg1"/>
                </a:solidFill>
              </a:rPr>
              <a:t>LESSON 4: COMMUNICATION</a:t>
            </a:r>
          </a:p>
        </p:txBody>
      </p:sp>
      <p:grpSp>
        <p:nvGrpSpPr>
          <p:cNvPr id="16" name="Group 15"/>
          <p:cNvGrpSpPr/>
          <p:nvPr/>
        </p:nvGrpSpPr>
        <p:grpSpPr>
          <a:xfrm>
            <a:off x="5531589" y="3228814"/>
            <a:ext cx="990895" cy="941618"/>
            <a:chOff x="2766630" y="1746890"/>
            <a:chExt cx="990895" cy="941618"/>
          </a:xfrm>
        </p:grpSpPr>
        <p:pic>
          <p:nvPicPr>
            <p:cNvPr id="18" name="Picture 17"/>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19" name="Picture 18"/>
            <p:cNvPicPr>
              <a:picLocks noChangeAspect="1"/>
            </p:cNvPicPr>
            <p:nvPr/>
          </p:nvPicPr>
          <p:blipFill rotWithShape="1">
            <a:blip r:embed="rId5"/>
            <a:srcRect t="5582"/>
            <a:stretch>
              <a:fillRect/>
            </a:stretch>
          </p:blipFill>
          <p:spPr>
            <a:xfrm>
              <a:off x="2906617" y="1968106"/>
              <a:ext cx="710920" cy="499184"/>
            </a:xfrm>
            <a:prstGeom prst="rect">
              <a:avLst/>
            </a:prstGeom>
          </p:spPr>
        </p:pic>
      </p:grpSp>
      <p:grpSp>
        <p:nvGrpSpPr>
          <p:cNvPr id="25" name="Group 24"/>
          <p:cNvGrpSpPr/>
          <p:nvPr/>
        </p:nvGrpSpPr>
        <p:grpSpPr>
          <a:xfrm>
            <a:off x="272415" y="295910"/>
            <a:ext cx="4752340" cy="5850890"/>
            <a:chOff x="429" y="466"/>
            <a:chExt cx="7484" cy="9214"/>
          </a:xfrm>
          <a:blipFill rotWithShape="1">
            <a:blip r:embed="rId6"/>
            <a:stretch>
              <a:fillRect/>
            </a:stretch>
          </a:blipFill>
        </p:grpSpPr>
        <p:sp>
          <p:nvSpPr>
            <p:cNvPr id="3" name="Freeform 2"/>
            <p:cNvSpPr/>
            <p:nvPr/>
          </p:nvSpPr>
          <p:spPr>
            <a:xfrm>
              <a:off x="429" y="466"/>
              <a:ext cx="1416" cy="9182"/>
            </a:xfrm>
            <a:custGeom>
              <a:avLst/>
              <a:gdLst>
                <a:gd name="connsiteX0" fmla="*/ 0 w 2187"/>
                <a:gd name="connsiteY0" fmla="*/ 716 h 10066"/>
                <a:gd name="connsiteX1" fmla="*/ 401 w 2187"/>
                <a:gd name="connsiteY1" fmla="*/ 33 h 10066"/>
                <a:gd name="connsiteX2" fmla="*/ 1670 w 2187"/>
                <a:gd name="connsiteY2" fmla="*/ 0 h 10066"/>
                <a:gd name="connsiteX3" fmla="*/ 2187 w 2187"/>
                <a:gd name="connsiteY3" fmla="*/ 716 h 10066"/>
                <a:gd name="connsiteX4" fmla="*/ 2187 w 2187"/>
                <a:gd name="connsiteY4" fmla="*/ 9333 h 10066"/>
                <a:gd name="connsiteX5" fmla="*/ 1770 w 2187"/>
                <a:gd name="connsiteY5" fmla="*/ 10066 h 10066"/>
                <a:gd name="connsiteX6" fmla="*/ 451 w 2187"/>
                <a:gd name="connsiteY6" fmla="*/ 10066 h 10066"/>
                <a:gd name="connsiteX7" fmla="*/ 0 w 2187"/>
                <a:gd name="connsiteY7" fmla="*/ 9333 h 10066"/>
                <a:gd name="connsiteX8" fmla="*/ 0 w 2187"/>
                <a:gd name="connsiteY8" fmla="*/ 71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 h="10066">
                  <a:moveTo>
                    <a:pt x="0" y="716"/>
                  </a:moveTo>
                  <a:cubicBezTo>
                    <a:pt x="0" y="514"/>
                    <a:pt x="199" y="33"/>
                    <a:pt x="401" y="33"/>
                  </a:cubicBezTo>
                  <a:lnTo>
                    <a:pt x="1670" y="0"/>
                  </a:lnTo>
                  <a:cubicBezTo>
                    <a:pt x="1872" y="0"/>
                    <a:pt x="2187" y="514"/>
                    <a:pt x="2187" y="716"/>
                  </a:cubicBezTo>
                  <a:lnTo>
                    <a:pt x="2187" y="9333"/>
                  </a:lnTo>
                  <a:cubicBezTo>
                    <a:pt x="2187" y="9535"/>
                    <a:pt x="1972" y="10066"/>
                    <a:pt x="1770" y="10066"/>
                  </a:cubicBezTo>
                  <a:lnTo>
                    <a:pt x="451" y="10066"/>
                  </a:lnTo>
                  <a:cubicBezTo>
                    <a:pt x="249" y="10066"/>
                    <a:pt x="0" y="9535"/>
                    <a:pt x="0" y="9333"/>
                  </a:cubicBezTo>
                  <a:lnTo>
                    <a:pt x="0" y="716"/>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8" name="Freeform 7"/>
            <p:cNvSpPr/>
            <p:nvPr/>
          </p:nvSpPr>
          <p:spPr>
            <a:xfrm>
              <a:off x="1856" y="1791"/>
              <a:ext cx="1218" cy="6532"/>
            </a:xfrm>
            <a:custGeom>
              <a:avLst/>
              <a:gdLst>
                <a:gd name="connsiteX0" fmla="*/ 0 w 2187"/>
                <a:gd name="connsiteY0" fmla="*/ 716 h 10066"/>
                <a:gd name="connsiteX1" fmla="*/ 401 w 2187"/>
                <a:gd name="connsiteY1" fmla="*/ 33 h 10066"/>
                <a:gd name="connsiteX2" fmla="*/ 1670 w 2187"/>
                <a:gd name="connsiteY2" fmla="*/ 0 h 10066"/>
                <a:gd name="connsiteX3" fmla="*/ 2187 w 2187"/>
                <a:gd name="connsiteY3" fmla="*/ 716 h 10066"/>
                <a:gd name="connsiteX4" fmla="*/ 2187 w 2187"/>
                <a:gd name="connsiteY4" fmla="*/ 9333 h 10066"/>
                <a:gd name="connsiteX5" fmla="*/ 1770 w 2187"/>
                <a:gd name="connsiteY5" fmla="*/ 10066 h 10066"/>
                <a:gd name="connsiteX6" fmla="*/ 451 w 2187"/>
                <a:gd name="connsiteY6" fmla="*/ 10066 h 10066"/>
                <a:gd name="connsiteX7" fmla="*/ 0 w 2187"/>
                <a:gd name="connsiteY7" fmla="*/ 9333 h 10066"/>
                <a:gd name="connsiteX8" fmla="*/ 0 w 2187"/>
                <a:gd name="connsiteY8" fmla="*/ 71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 h="10066">
                  <a:moveTo>
                    <a:pt x="0" y="716"/>
                  </a:moveTo>
                  <a:cubicBezTo>
                    <a:pt x="0" y="514"/>
                    <a:pt x="199" y="33"/>
                    <a:pt x="401" y="33"/>
                  </a:cubicBezTo>
                  <a:lnTo>
                    <a:pt x="1670" y="0"/>
                  </a:lnTo>
                  <a:cubicBezTo>
                    <a:pt x="1872" y="0"/>
                    <a:pt x="2187" y="514"/>
                    <a:pt x="2187" y="716"/>
                  </a:cubicBezTo>
                  <a:lnTo>
                    <a:pt x="2187" y="9333"/>
                  </a:lnTo>
                  <a:cubicBezTo>
                    <a:pt x="2187" y="9535"/>
                    <a:pt x="1972" y="10066"/>
                    <a:pt x="1770" y="10066"/>
                  </a:cubicBezTo>
                  <a:lnTo>
                    <a:pt x="451" y="10066"/>
                  </a:lnTo>
                  <a:cubicBezTo>
                    <a:pt x="249" y="10066"/>
                    <a:pt x="0" y="9535"/>
                    <a:pt x="0" y="9333"/>
                  </a:cubicBezTo>
                  <a:lnTo>
                    <a:pt x="0" y="716"/>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7" name="Freeform 16"/>
            <p:cNvSpPr/>
            <p:nvPr/>
          </p:nvSpPr>
          <p:spPr>
            <a:xfrm>
              <a:off x="3118" y="2500"/>
              <a:ext cx="1031" cy="5532"/>
            </a:xfrm>
            <a:custGeom>
              <a:avLst/>
              <a:gdLst>
                <a:gd name="connsiteX0" fmla="*/ 0 w 2187"/>
                <a:gd name="connsiteY0" fmla="*/ 716 h 10066"/>
                <a:gd name="connsiteX1" fmla="*/ 401 w 2187"/>
                <a:gd name="connsiteY1" fmla="*/ 33 h 10066"/>
                <a:gd name="connsiteX2" fmla="*/ 1670 w 2187"/>
                <a:gd name="connsiteY2" fmla="*/ 0 h 10066"/>
                <a:gd name="connsiteX3" fmla="*/ 2187 w 2187"/>
                <a:gd name="connsiteY3" fmla="*/ 716 h 10066"/>
                <a:gd name="connsiteX4" fmla="*/ 2187 w 2187"/>
                <a:gd name="connsiteY4" fmla="*/ 9333 h 10066"/>
                <a:gd name="connsiteX5" fmla="*/ 1770 w 2187"/>
                <a:gd name="connsiteY5" fmla="*/ 10066 h 10066"/>
                <a:gd name="connsiteX6" fmla="*/ 451 w 2187"/>
                <a:gd name="connsiteY6" fmla="*/ 10066 h 10066"/>
                <a:gd name="connsiteX7" fmla="*/ 0 w 2187"/>
                <a:gd name="connsiteY7" fmla="*/ 9333 h 10066"/>
                <a:gd name="connsiteX8" fmla="*/ 0 w 2187"/>
                <a:gd name="connsiteY8" fmla="*/ 71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 h="10066">
                  <a:moveTo>
                    <a:pt x="0" y="716"/>
                  </a:moveTo>
                  <a:cubicBezTo>
                    <a:pt x="0" y="514"/>
                    <a:pt x="199" y="33"/>
                    <a:pt x="401" y="33"/>
                  </a:cubicBezTo>
                  <a:lnTo>
                    <a:pt x="1670" y="0"/>
                  </a:lnTo>
                  <a:cubicBezTo>
                    <a:pt x="1872" y="0"/>
                    <a:pt x="2187" y="514"/>
                    <a:pt x="2187" y="716"/>
                  </a:cubicBezTo>
                  <a:lnTo>
                    <a:pt x="2187" y="9333"/>
                  </a:lnTo>
                  <a:cubicBezTo>
                    <a:pt x="2187" y="9535"/>
                    <a:pt x="1972" y="10066"/>
                    <a:pt x="1770" y="10066"/>
                  </a:cubicBezTo>
                  <a:lnTo>
                    <a:pt x="451" y="10066"/>
                  </a:lnTo>
                  <a:cubicBezTo>
                    <a:pt x="249" y="10066"/>
                    <a:pt x="0" y="9535"/>
                    <a:pt x="0" y="9333"/>
                  </a:cubicBezTo>
                  <a:lnTo>
                    <a:pt x="0" y="716"/>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2" name="Freeform 21"/>
            <p:cNvSpPr/>
            <p:nvPr/>
          </p:nvSpPr>
          <p:spPr>
            <a:xfrm flipH="1">
              <a:off x="6497" y="498"/>
              <a:ext cx="1416" cy="9182"/>
            </a:xfrm>
            <a:custGeom>
              <a:avLst/>
              <a:gdLst>
                <a:gd name="connsiteX0" fmla="*/ 0 w 2187"/>
                <a:gd name="connsiteY0" fmla="*/ 716 h 10066"/>
                <a:gd name="connsiteX1" fmla="*/ 401 w 2187"/>
                <a:gd name="connsiteY1" fmla="*/ 33 h 10066"/>
                <a:gd name="connsiteX2" fmla="*/ 1670 w 2187"/>
                <a:gd name="connsiteY2" fmla="*/ 0 h 10066"/>
                <a:gd name="connsiteX3" fmla="*/ 2187 w 2187"/>
                <a:gd name="connsiteY3" fmla="*/ 716 h 10066"/>
                <a:gd name="connsiteX4" fmla="*/ 2187 w 2187"/>
                <a:gd name="connsiteY4" fmla="*/ 9333 h 10066"/>
                <a:gd name="connsiteX5" fmla="*/ 1770 w 2187"/>
                <a:gd name="connsiteY5" fmla="*/ 10066 h 10066"/>
                <a:gd name="connsiteX6" fmla="*/ 451 w 2187"/>
                <a:gd name="connsiteY6" fmla="*/ 10066 h 10066"/>
                <a:gd name="connsiteX7" fmla="*/ 0 w 2187"/>
                <a:gd name="connsiteY7" fmla="*/ 9333 h 10066"/>
                <a:gd name="connsiteX8" fmla="*/ 0 w 2187"/>
                <a:gd name="connsiteY8" fmla="*/ 71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 h="10066">
                  <a:moveTo>
                    <a:pt x="0" y="716"/>
                  </a:moveTo>
                  <a:cubicBezTo>
                    <a:pt x="0" y="514"/>
                    <a:pt x="199" y="33"/>
                    <a:pt x="401" y="33"/>
                  </a:cubicBezTo>
                  <a:lnTo>
                    <a:pt x="1670" y="0"/>
                  </a:lnTo>
                  <a:cubicBezTo>
                    <a:pt x="1872" y="0"/>
                    <a:pt x="2187" y="514"/>
                    <a:pt x="2187" y="716"/>
                  </a:cubicBezTo>
                  <a:lnTo>
                    <a:pt x="2187" y="9333"/>
                  </a:lnTo>
                  <a:cubicBezTo>
                    <a:pt x="2187" y="9535"/>
                    <a:pt x="1972" y="10066"/>
                    <a:pt x="1770" y="10066"/>
                  </a:cubicBezTo>
                  <a:lnTo>
                    <a:pt x="451" y="10066"/>
                  </a:lnTo>
                  <a:cubicBezTo>
                    <a:pt x="249" y="10066"/>
                    <a:pt x="0" y="9535"/>
                    <a:pt x="0" y="9333"/>
                  </a:cubicBezTo>
                  <a:lnTo>
                    <a:pt x="0" y="716"/>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3" name="Freeform 22"/>
            <p:cNvSpPr/>
            <p:nvPr/>
          </p:nvSpPr>
          <p:spPr>
            <a:xfrm flipH="1">
              <a:off x="5268" y="1791"/>
              <a:ext cx="1218" cy="6532"/>
            </a:xfrm>
            <a:custGeom>
              <a:avLst/>
              <a:gdLst>
                <a:gd name="connsiteX0" fmla="*/ 0 w 2187"/>
                <a:gd name="connsiteY0" fmla="*/ 716 h 10066"/>
                <a:gd name="connsiteX1" fmla="*/ 401 w 2187"/>
                <a:gd name="connsiteY1" fmla="*/ 33 h 10066"/>
                <a:gd name="connsiteX2" fmla="*/ 1670 w 2187"/>
                <a:gd name="connsiteY2" fmla="*/ 0 h 10066"/>
                <a:gd name="connsiteX3" fmla="*/ 2187 w 2187"/>
                <a:gd name="connsiteY3" fmla="*/ 716 h 10066"/>
                <a:gd name="connsiteX4" fmla="*/ 2187 w 2187"/>
                <a:gd name="connsiteY4" fmla="*/ 9333 h 10066"/>
                <a:gd name="connsiteX5" fmla="*/ 1770 w 2187"/>
                <a:gd name="connsiteY5" fmla="*/ 10066 h 10066"/>
                <a:gd name="connsiteX6" fmla="*/ 451 w 2187"/>
                <a:gd name="connsiteY6" fmla="*/ 10066 h 10066"/>
                <a:gd name="connsiteX7" fmla="*/ 0 w 2187"/>
                <a:gd name="connsiteY7" fmla="*/ 9333 h 10066"/>
                <a:gd name="connsiteX8" fmla="*/ 0 w 2187"/>
                <a:gd name="connsiteY8" fmla="*/ 71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 h="10066">
                  <a:moveTo>
                    <a:pt x="0" y="716"/>
                  </a:moveTo>
                  <a:cubicBezTo>
                    <a:pt x="0" y="514"/>
                    <a:pt x="199" y="33"/>
                    <a:pt x="401" y="33"/>
                  </a:cubicBezTo>
                  <a:lnTo>
                    <a:pt x="1670" y="0"/>
                  </a:lnTo>
                  <a:cubicBezTo>
                    <a:pt x="1872" y="0"/>
                    <a:pt x="2187" y="514"/>
                    <a:pt x="2187" y="716"/>
                  </a:cubicBezTo>
                  <a:lnTo>
                    <a:pt x="2187" y="9333"/>
                  </a:lnTo>
                  <a:cubicBezTo>
                    <a:pt x="2187" y="9535"/>
                    <a:pt x="1972" y="10066"/>
                    <a:pt x="1770" y="10066"/>
                  </a:cubicBezTo>
                  <a:lnTo>
                    <a:pt x="451" y="10066"/>
                  </a:lnTo>
                  <a:cubicBezTo>
                    <a:pt x="249" y="10066"/>
                    <a:pt x="0" y="9535"/>
                    <a:pt x="0" y="9333"/>
                  </a:cubicBezTo>
                  <a:lnTo>
                    <a:pt x="0" y="716"/>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4" name="Freeform 23"/>
            <p:cNvSpPr/>
            <p:nvPr/>
          </p:nvSpPr>
          <p:spPr>
            <a:xfrm flipH="1">
              <a:off x="4193" y="2500"/>
              <a:ext cx="1031" cy="5532"/>
            </a:xfrm>
            <a:custGeom>
              <a:avLst/>
              <a:gdLst>
                <a:gd name="connsiteX0" fmla="*/ 0 w 2187"/>
                <a:gd name="connsiteY0" fmla="*/ 716 h 10066"/>
                <a:gd name="connsiteX1" fmla="*/ 401 w 2187"/>
                <a:gd name="connsiteY1" fmla="*/ 33 h 10066"/>
                <a:gd name="connsiteX2" fmla="*/ 1670 w 2187"/>
                <a:gd name="connsiteY2" fmla="*/ 0 h 10066"/>
                <a:gd name="connsiteX3" fmla="*/ 2187 w 2187"/>
                <a:gd name="connsiteY3" fmla="*/ 716 h 10066"/>
                <a:gd name="connsiteX4" fmla="*/ 2187 w 2187"/>
                <a:gd name="connsiteY4" fmla="*/ 9333 h 10066"/>
                <a:gd name="connsiteX5" fmla="*/ 1770 w 2187"/>
                <a:gd name="connsiteY5" fmla="*/ 10066 h 10066"/>
                <a:gd name="connsiteX6" fmla="*/ 451 w 2187"/>
                <a:gd name="connsiteY6" fmla="*/ 10066 h 10066"/>
                <a:gd name="connsiteX7" fmla="*/ 0 w 2187"/>
                <a:gd name="connsiteY7" fmla="*/ 9333 h 10066"/>
                <a:gd name="connsiteX8" fmla="*/ 0 w 2187"/>
                <a:gd name="connsiteY8" fmla="*/ 71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 h="10066">
                  <a:moveTo>
                    <a:pt x="0" y="716"/>
                  </a:moveTo>
                  <a:cubicBezTo>
                    <a:pt x="0" y="514"/>
                    <a:pt x="199" y="33"/>
                    <a:pt x="401" y="33"/>
                  </a:cubicBezTo>
                  <a:lnTo>
                    <a:pt x="1670" y="0"/>
                  </a:lnTo>
                  <a:cubicBezTo>
                    <a:pt x="1872" y="0"/>
                    <a:pt x="2187" y="514"/>
                    <a:pt x="2187" y="716"/>
                  </a:cubicBezTo>
                  <a:lnTo>
                    <a:pt x="2187" y="9333"/>
                  </a:lnTo>
                  <a:cubicBezTo>
                    <a:pt x="2187" y="9535"/>
                    <a:pt x="1972" y="10066"/>
                    <a:pt x="1770" y="10066"/>
                  </a:cubicBezTo>
                  <a:lnTo>
                    <a:pt x="451" y="10066"/>
                  </a:lnTo>
                  <a:cubicBezTo>
                    <a:pt x="249" y="10066"/>
                    <a:pt x="0" y="9535"/>
                    <a:pt x="0" y="9333"/>
                  </a:cubicBezTo>
                  <a:lnTo>
                    <a:pt x="0" y="716"/>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fill="hold" nodeType="withEffect" p14:presetBounceEnd="44000">
                                      <p:stCondLst>
                                        <p:cond delay="0"/>
                                      </p:stCondLst>
                                      <p:childTnLst>
                                        <p:set>
                                          <p:cBhvr>
                                            <p:cTn id="6" dur="1000" fill="hold">
                                              <p:stCondLst>
                                                <p:cond delay="0"/>
                                              </p:stCondLst>
                                            </p:cTn>
                                            <p:tgtEl>
                                              <p:spTgt spid="25"/>
                                            </p:tgtEl>
                                            <p:attrNameLst>
                                              <p:attrName>style.visibility</p:attrName>
                                            </p:attrNameLst>
                                          </p:cBhvr>
                                          <p:to>
                                            <p:strVal val="visible"/>
                                          </p:to>
                                        </p:set>
                                        <p:anim calcmode="lin" valueType="num" p14:bounceEnd="44000">
                                          <p:cBhvr additive="base">
                                            <p:cTn id="7" dur="1000" fill="hold"/>
                                            <p:tgtEl>
                                              <p:spTgt spid="25"/>
                                            </p:tgtEl>
                                            <p:attrNameLst>
                                              <p:attrName>ppt_x</p:attrName>
                                            </p:attrNameLst>
                                          </p:cBhvr>
                                          <p:tavLst>
                                            <p:tav tm="0">
                                              <p:val>
                                                <p:strVal val="#ppt_x"/>
                                              </p:val>
                                            </p:tav>
                                            <p:tav tm="100000">
                                              <p:val>
                                                <p:strVal val="#ppt_x"/>
                                              </p:val>
                                            </p:tav>
                                          </p:tavLst>
                                        </p:anim>
                                        <p:anim calcmode="lin" valueType="num" p14:bounceEnd="44000">
                                          <p:cBhvr additive="base">
                                            <p:cTn id="8" dur="1000" fill="hold"/>
                                            <p:tgtEl>
                                              <p:spTgt spid="2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par>
                              <p:cTn id="9" fill="hold">
                                <p:stCondLst>
                                  <p:cond delay="1000"/>
                                </p:stCondLst>
                                <p:childTnLst>
                                  <p:par>
                                    <p:cTn id="10" presetID="3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400" decel="100000"/>
                                            <p:tgtEl>
                                              <p:spTgt spid="4"/>
                                            </p:tgtEl>
                                          </p:cBhvr>
                                        </p:animEffect>
                                        <p:anim calcmode="lin" valueType="num">
                                          <p:cBhvr>
                                            <p:cTn id="13" dur="400" decel="100000" fill="hold"/>
                                            <p:tgtEl>
                                              <p:spTgt spid="4"/>
                                            </p:tgtEl>
                                            <p:attrNameLst>
                                              <p:attrName>style.rotation</p:attrName>
                                            </p:attrNameLst>
                                          </p:cBhvr>
                                          <p:tavLst>
                                            <p:tav tm="0">
                                              <p:val>
                                                <p:fltVal val="-90"/>
                                              </p:val>
                                            </p:tav>
                                            <p:tav tm="100000">
                                              <p:val>
                                                <p:fltVal val="0"/>
                                              </p:val>
                                            </p:tav>
                                          </p:tavLst>
                                        </p:anim>
                                        <p:anim calcmode="lin" valueType="num">
                                          <p:cBhvr>
                                            <p:cTn id="14" dur="400" decel="100000" fill="hold"/>
                                            <p:tgtEl>
                                              <p:spTgt spid="4"/>
                                            </p:tgtEl>
                                            <p:attrNameLst>
                                              <p:attrName>ppt_x</p:attrName>
                                            </p:attrNameLst>
                                          </p:cBhvr>
                                          <p:tavLst>
                                            <p:tav tm="0">
                                              <p:val>
                                                <p:strVal val="#ppt_x+0.4"/>
                                              </p:val>
                                            </p:tav>
                                            <p:tav tm="100000">
                                              <p:val>
                                                <p:strVal val="#ppt_x-0.05"/>
                                              </p:val>
                                            </p:tav>
                                          </p:tavLst>
                                        </p:anim>
                                        <p:anim calcmode="lin" valueType="num">
                                          <p:cBhvr>
                                            <p:cTn id="15" dur="400" decel="100000" fill="hold"/>
                                            <p:tgtEl>
                                              <p:spTgt spid="4"/>
                                            </p:tgtEl>
                                            <p:attrNameLst>
                                              <p:attrName>ppt_y</p:attrName>
                                            </p:attrNameLst>
                                          </p:cBhvr>
                                          <p:tavLst>
                                            <p:tav tm="0">
                                              <p:val>
                                                <p:strVal val="#ppt_y-0.4"/>
                                              </p:val>
                                            </p:tav>
                                            <p:tav tm="100000">
                                              <p:val>
                                                <p:strVal val="#ppt_y+0.1"/>
                                              </p:val>
                                            </p:tav>
                                          </p:tavLst>
                                        </p:anim>
                                        <p:anim calcmode="lin" valueType="num">
                                          <p:cBhvr>
                                            <p:cTn id="16"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17"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fill="hold" nodeType="withEffect">
                                      <p:stCondLst>
                                        <p:cond delay="0"/>
                                      </p:stCondLst>
                                      <p:childTnLst>
                                        <p:set>
                                          <p:cBhvr>
                                            <p:cTn id="6" dur="1000"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arrow.wav"/>
                                            </p:tgtEl>
                                          </p:cMediaNode>
                                        </p:audio>
                                      </p:subTnLst>
                                    </p:cTn>
                                  </p:par>
                                </p:childTnLst>
                              </p:cTn>
                            </p:par>
                            <p:par>
                              <p:cTn id="9" fill="hold">
                                <p:stCondLst>
                                  <p:cond delay="1000"/>
                                </p:stCondLst>
                                <p:childTnLst>
                                  <p:par>
                                    <p:cTn id="10" presetID="3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400" decel="100000"/>
                                            <p:tgtEl>
                                              <p:spTgt spid="4"/>
                                            </p:tgtEl>
                                          </p:cBhvr>
                                        </p:animEffect>
                                        <p:anim calcmode="lin" valueType="num">
                                          <p:cBhvr>
                                            <p:cTn id="13" dur="400" decel="100000" fill="hold"/>
                                            <p:tgtEl>
                                              <p:spTgt spid="4"/>
                                            </p:tgtEl>
                                            <p:attrNameLst>
                                              <p:attrName>style.rotation</p:attrName>
                                            </p:attrNameLst>
                                          </p:cBhvr>
                                          <p:tavLst>
                                            <p:tav tm="0">
                                              <p:val>
                                                <p:fltVal val="-90"/>
                                              </p:val>
                                            </p:tav>
                                            <p:tav tm="100000">
                                              <p:val>
                                                <p:fltVal val="0"/>
                                              </p:val>
                                            </p:tav>
                                          </p:tavLst>
                                        </p:anim>
                                        <p:anim calcmode="lin" valueType="num">
                                          <p:cBhvr>
                                            <p:cTn id="14" dur="400" decel="100000" fill="hold"/>
                                            <p:tgtEl>
                                              <p:spTgt spid="4"/>
                                            </p:tgtEl>
                                            <p:attrNameLst>
                                              <p:attrName>ppt_x</p:attrName>
                                            </p:attrNameLst>
                                          </p:cBhvr>
                                          <p:tavLst>
                                            <p:tav tm="0">
                                              <p:val>
                                                <p:strVal val="#ppt_x+0.4"/>
                                              </p:val>
                                            </p:tav>
                                            <p:tav tm="100000">
                                              <p:val>
                                                <p:strVal val="#ppt_x-0.05"/>
                                              </p:val>
                                            </p:tav>
                                          </p:tavLst>
                                        </p:anim>
                                        <p:anim calcmode="lin" valueType="num">
                                          <p:cBhvr>
                                            <p:cTn id="15" dur="400" decel="100000" fill="hold"/>
                                            <p:tgtEl>
                                              <p:spTgt spid="4"/>
                                            </p:tgtEl>
                                            <p:attrNameLst>
                                              <p:attrName>ppt_y</p:attrName>
                                            </p:attrNameLst>
                                          </p:cBhvr>
                                          <p:tavLst>
                                            <p:tav tm="0">
                                              <p:val>
                                                <p:strVal val="#ppt_y-0.4"/>
                                              </p:val>
                                            </p:tav>
                                            <p:tav tm="100000">
                                              <p:val>
                                                <p:strVal val="#ppt_y+0.1"/>
                                              </p:val>
                                            </p:tav>
                                          </p:tavLst>
                                        </p:anim>
                                        <p:anim calcmode="lin" valueType="num">
                                          <p:cBhvr>
                                            <p:cTn id="16"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17"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69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45" y="194945"/>
            <a:ext cx="58718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EXTRA ACTIVITY</a:t>
            </a:r>
          </a:p>
        </p:txBody>
      </p:sp>
      <p:sp>
        <p:nvSpPr>
          <p:cNvPr id="100" name="Text Box 99"/>
          <p:cNvSpPr txBox="1"/>
          <p:nvPr/>
        </p:nvSpPr>
        <p:spPr>
          <a:xfrm>
            <a:off x="631190" y="1118235"/>
            <a:ext cx="11123295" cy="2122805"/>
          </a:xfrm>
          <a:prstGeom prst="rect">
            <a:avLst/>
          </a:prstGeom>
          <a:noFill/>
          <a:ln w="9525">
            <a:noFill/>
          </a:ln>
        </p:spPr>
        <p:txBody>
          <a:bodyPr wrap="square">
            <a:spAutoFit/>
          </a:bodyPr>
          <a:lstStyle/>
          <a:p>
            <a:pPr marL="635" indent="-635" algn="just"/>
            <a:r>
              <a:rPr lang="en-US" sz="4400" b="0" dirty="0">
                <a:latin typeface="Calibri" panose="020F0502020204030204" pitchFamily="34" charset="0"/>
                <a:cs typeface="Calibri" panose="020F0502020204030204" pitchFamily="34" charset="0"/>
              </a:rPr>
              <a:t>- Which of the three means of transportation in the reading text you have used or would like to use.</a:t>
            </a:r>
          </a:p>
        </p:txBody>
      </p:sp>
      <p:sp>
        <p:nvSpPr>
          <p:cNvPr id="2" name="Text Box 1"/>
          <p:cNvSpPr txBox="1"/>
          <p:nvPr/>
        </p:nvSpPr>
        <p:spPr>
          <a:xfrm>
            <a:off x="563245" y="3159760"/>
            <a:ext cx="11123295" cy="1445260"/>
          </a:xfrm>
          <a:prstGeom prst="rect">
            <a:avLst/>
          </a:prstGeom>
          <a:noFill/>
          <a:ln w="9525">
            <a:noFill/>
          </a:ln>
        </p:spPr>
        <p:txBody>
          <a:bodyPr wrap="square">
            <a:spAutoFit/>
          </a:bodyPr>
          <a:lstStyle/>
          <a:p>
            <a:pPr marL="635" indent="-635" algn="just"/>
            <a:r>
              <a:rPr lang="en-US" sz="4400" b="0">
                <a:latin typeface="Calibri" panose="020F0502020204030204" pitchFamily="34" charset="0"/>
                <a:cs typeface="Calibri" panose="020F0502020204030204" pitchFamily="34" charset="0"/>
              </a:rPr>
              <a:t>- Think of how you felt when you used them and/or why you would like to use them. </a:t>
            </a:r>
          </a:p>
        </p:txBody>
      </p:sp>
      <p:sp>
        <p:nvSpPr>
          <p:cNvPr id="3" name="Text Box 2"/>
          <p:cNvSpPr txBox="1"/>
          <p:nvPr/>
        </p:nvSpPr>
        <p:spPr>
          <a:xfrm>
            <a:off x="631190" y="4665345"/>
            <a:ext cx="11123295" cy="768350"/>
          </a:xfrm>
          <a:prstGeom prst="rect">
            <a:avLst/>
          </a:prstGeom>
          <a:noFill/>
          <a:ln w="9525">
            <a:noFill/>
          </a:ln>
        </p:spPr>
        <p:txBody>
          <a:bodyPr wrap="square">
            <a:spAutoFit/>
          </a:bodyPr>
          <a:lstStyle/>
          <a:p>
            <a:pPr marL="635" indent="-635" algn="just"/>
            <a:r>
              <a:rPr lang="en-US" sz="4400" b="0">
                <a:latin typeface="Calibri" panose="020F0502020204030204" pitchFamily="34" charset="0"/>
                <a:cs typeface="Calibri" panose="020F0502020204030204" pitchFamily="34" charset="0"/>
              </a:rPr>
              <a:t>- Share your thoughts with your partner.</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P spid="3" grpId="0"/>
      <p:bldP spid="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1898388"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487067" y="2344581"/>
            <a:ext cx="11445622" cy="2584450"/>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sym typeface="+mn-ea"/>
              </a:rPr>
              <a:t>Offer help and respond </a:t>
            </a:r>
            <a:r>
              <a:rPr lang="en-US" sz="3600">
                <a:sym typeface="+mn-ea"/>
              </a:rPr>
              <a:t>to an </a:t>
            </a:r>
            <a:r>
              <a:rPr lang="en-US" sz="3600" dirty="0">
                <a:sym typeface="+mn-ea"/>
              </a:rPr>
              <a:t>offer;</a:t>
            </a:r>
          </a:p>
          <a:p>
            <a:pPr marL="457200" indent="-457200">
              <a:lnSpc>
                <a:spcPct val="150000"/>
              </a:lnSpc>
              <a:buFont typeface="Wingdings" panose="05000000000000000000" pitchFamily="2" charset="2"/>
              <a:buChar char="ü"/>
            </a:pPr>
            <a:r>
              <a:rPr lang="en-US" sz="3600" dirty="0"/>
              <a:t>Talk about means of transport that they use.</a:t>
            </a:r>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588" y="1436567"/>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5" y="1278761"/>
            <a:ext cx="1998504"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45" y="1953895"/>
            <a:ext cx="11184255" cy="1753235"/>
          </a:xfrm>
          <a:prstGeom prst="rect">
            <a:avLst/>
          </a:prstGeom>
          <a:noFill/>
        </p:spPr>
        <p:txBody>
          <a:bodyPr wrap="square" rtlCol="0">
            <a:spAutoFit/>
          </a:bodyPr>
          <a:lstStyle/>
          <a:p>
            <a:pPr>
              <a:lnSpc>
                <a:spcPct val="150000"/>
              </a:lnSpc>
            </a:pPr>
            <a:r>
              <a:rPr lang="en-US" sz="3600"/>
              <a:t>- Do exercises in the workbook.</a:t>
            </a:r>
          </a:p>
          <a:p>
            <a:pPr>
              <a:lnSpc>
                <a:spcPct val="150000"/>
              </a:lnSpc>
            </a:pPr>
            <a:endParaRPr lang="en-US" sz="360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465" y="3111500"/>
            <a:ext cx="3496310" cy="349631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sp>
        <p:nvSpPr>
          <p:cNvPr id="5" name="TextBox 20"/>
          <p:cNvSpPr txBox="1"/>
          <p:nvPr/>
        </p:nvSpPr>
        <p:spPr>
          <a:xfrm>
            <a:off x="804545" y="659130"/>
            <a:ext cx="7990205" cy="1353820"/>
          </a:xfrm>
          <a:prstGeom prst="rect">
            <a:avLst/>
          </a:prstGeom>
          <a:noFill/>
        </p:spPr>
        <p:txBody>
          <a:bodyPr wrap="square">
            <a:noAutofit/>
          </a:bodyPr>
          <a:lstStyle/>
          <a:p>
            <a:pPr>
              <a:lnSpc>
                <a:spcPct val="200000"/>
              </a:lnSpc>
            </a:pPr>
            <a:r>
              <a:rPr lang="en-US" sz="3600" b="1" dirty="0"/>
              <a:t>- Look at the pictures.</a:t>
            </a:r>
          </a:p>
        </p:txBody>
      </p:sp>
      <p:pic>
        <p:nvPicPr>
          <p:cNvPr id="11" name="Content Placeholder 10" descr="84522"/>
          <p:cNvPicPr>
            <a:picLocks noGrp="1" noChangeAspect="1"/>
          </p:cNvPicPr>
          <p:nvPr>
            <p:ph sz="half" idx="1"/>
          </p:nvPr>
        </p:nvPicPr>
        <p:blipFill>
          <a:blip r:embed="rId3"/>
          <a:stretch>
            <a:fillRect/>
          </a:stretch>
        </p:blipFill>
        <p:spPr>
          <a:xfrm>
            <a:off x="173355" y="1707515"/>
            <a:ext cx="3623310" cy="2717165"/>
          </a:xfrm>
          <a:prstGeom prst="rect">
            <a:avLst/>
          </a:prstGeom>
        </p:spPr>
      </p:pic>
      <p:pic>
        <p:nvPicPr>
          <p:cNvPr id="13" name="Content Placeholder 12" descr="2201_w023_n001_1701b_p1_1701"/>
          <p:cNvPicPr>
            <a:picLocks noGrp="1" noChangeAspect="1"/>
          </p:cNvPicPr>
          <p:nvPr>
            <p:ph sz="half" idx="2"/>
          </p:nvPr>
        </p:nvPicPr>
        <p:blipFill>
          <a:blip r:embed="rId4"/>
          <a:stretch>
            <a:fillRect/>
          </a:stretch>
        </p:blipFill>
        <p:spPr>
          <a:xfrm>
            <a:off x="708660" y="4558665"/>
            <a:ext cx="4810125" cy="2042160"/>
          </a:xfrm>
          <a:prstGeom prst="rect">
            <a:avLst/>
          </a:prstGeom>
        </p:spPr>
      </p:pic>
      <p:pic>
        <p:nvPicPr>
          <p:cNvPr id="17" name="Picture 16" descr="DJV MAR 979-06"/>
          <p:cNvPicPr>
            <a:picLocks noChangeAspect="1"/>
          </p:cNvPicPr>
          <p:nvPr/>
        </p:nvPicPr>
        <p:blipFill>
          <a:blip r:embed="rId5"/>
          <a:stretch>
            <a:fillRect/>
          </a:stretch>
        </p:blipFill>
        <p:spPr>
          <a:xfrm>
            <a:off x="9151620" y="1381125"/>
            <a:ext cx="2995295" cy="2995930"/>
          </a:xfrm>
          <a:prstGeom prst="rect">
            <a:avLst/>
          </a:prstGeom>
        </p:spPr>
      </p:pic>
      <p:pic>
        <p:nvPicPr>
          <p:cNvPr id="19" name="Picture 18" descr="7827301"/>
          <p:cNvPicPr>
            <a:picLocks noChangeAspect="1"/>
          </p:cNvPicPr>
          <p:nvPr/>
        </p:nvPicPr>
        <p:blipFill>
          <a:blip r:embed="rId6"/>
          <a:srcRect l="5809" t="32954" r="4784" b="10620"/>
          <a:stretch>
            <a:fillRect/>
          </a:stretch>
        </p:blipFill>
        <p:spPr>
          <a:xfrm>
            <a:off x="6830060" y="4682490"/>
            <a:ext cx="4559935" cy="1918335"/>
          </a:xfrm>
          <a:prstGeom prst="rect">
            <a:avLst/>
          </a:prstGeom>
        </p:spPr>
      </p:pic>
      <p:pic>
        <p:nvPicPr>
          <p:cNvPr id="21" name="Picture 20" descr="78fb6700-596d-4857-bcca-1e6c8c7a4b6d"/>
          <p:cNvPicPr>
            <a:picLocks noChangeAspect="1"/>
          </p:cNvPicPr>
          <p:nvPr/>
        </p:nvPicPr>
        <p:blipFill>
          <a:blip r:embed="rId7"/>
          <a:stretch>
            <a:fillRect/>
          </a:stretch>
        </p:blipFill>
        <p:spPr>
          <a:xfrm>
            <a:off x="4030345" y="1608455"/>
            <a:ext cx="4887595" cy="2816225"/>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800" decel="100000"/>
                                        <p:tgtEl>
                                          <p:spTgt spid="11"/>
                                        </p:tgtEl>
                                      </p:cBhvr>
                                    </p:animEffect>
                                    <p:anim calcmode="lin" valueType="num">
                                      <p:cBhvr>
                                        <p:cTn id="13" dur="800" decel="100000" fill="hold"/>
                                        <p:tgtEl>
                                          <p:spTgt spid="11"/>
                                        </p:tgtEl>
                                        <p:attrNameLst>
                                          <p:attrName>style.rotation</p:attrName>
                                        </p:attrNameLst>
                                      </p:cBhvr>
                                      <p:tavLst>
                                        <p:tav tm="0">
                                          <p:val>
                                            <p:fltVal val="-90"/>
                                          </p:val>
                                        </p:tav>
                                        <p:tav tm="100000">
                                          <p:val>
                                            <p:fltVal val="0"/>
                                          </p:val>
                                        </p:tav>
                                      </p:tavLst>
                                    </p:anim>
                                    <p:anim calcmode="lin" valueType="num">
                                      <p:cBhvr>
                                        <p:cTn id="14" dur="800" decel="100000" fill="hold"/>
                                        <p:tgtEl>
                                          <p:spTgt spid="11"/>
                                        </p:tgtEl>
                                        <p:attrNameLst>
                                          <p:attrName>ppt_x</p:attrName>
                                        </p:attrNameLst>
                                      </p:cBhvr>
                                      <p:tavLst>
                                        <p:tav tm="0">
                                          <p:val>
                                            <p:strVal val="#ppt_x+0.4"/>
                                          </p:val>
                                        </p:tav>
                                        <p:tav tm="100000">
                                          <p:val>
                                            <p:strVal val="#ppt_x-0.05"/>
                                          </p:val>
                                        </p:tav>
                                      </p:tavLst>
                                    </p:anim>
                                    <p:anim calcmode="lin" valueType="num">
                                      <p:cBhvr>
                                        <p:cTn id="15" dur="800" decel="100000" fill="hold"/>
                                        <p:tgtEl>
                                          <p:spTgt spid="11"/>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800" decel="100000"/>
                                        <p:tgtEl>
                                          <p:spTgt spid="21"/>
                                        </p:tgtEl>
                                      </p:cBhvr>
                                    </p:animEffect>
                                    <p:anim calcmode="lin" valueType="num">
                                      <p:cBhvr>
                                        <p:cTn id="23" dur="800" decel="100000" fill="hold"/>
                                        <p:tgtEl>
                                          <p:spTgt spid="21"/>
                                        </p:tgtEl>
                                        <p:attrNameLst>
                                          <p:attrName>style.rotation</p:attrName>
                                        </p:attrNameLst>
                                      </p:cBhvr>
                                      <p:tavLst>
                                        <p:tav tm="0">
                                          <p:val>
                                            <p:fltVal val="-90"/>
                                          </p:val>
                                        </p:tav>
                                        <p:tav tm="100000">
                                          <p:val>
                                            <p:fltVal val="0"/>
                                          </p:val>
                                        </p:tav>
                                      </p:tavLst>
                                    </p:anim>
                                    <p:anim calcmode="lin" valueType="num">
                                      <p:cBhvr>
                                        <p:cTn id="24" dur="800" decel="100000" fill="hold"/>
                                        <p:tgtEl>
                                          <p:spTgt spid="21"/>
                                        </p:tgtEl>
                                        <p:attrNameLst>
                                          <p:attrName>ppt_x</p:attrName>
                                        </p:attrNameLst>
                                      </p:cBhvr>
                                      <p:tavLst>
                                        <p:tav tm="0">
                                          <p:val>
                                            <p:strVal val="#ppt_x+0.4"/>
                                          </p:val>
                                        </p:tav>
                                        <p:tav tm="100000">
                                          <p:val>
                                            <p:strVal val="#ppt_x-0.05"/>
                                          </p:val>
                                        </p:tav>
                                      </p:tavLst>
                                    </p:anim>
                                    <p:anim calcmode="lin" valueType="num">
                                      <p:cBhvr>
                                        <p:cTn id="25" dur="800" decel="100000" fill="hold"/>
                                        <p:tgtEl>
                                          <p:spTgt spid="21"/>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800" decel="100000"/>
                                        <p:tgtEl>
                                          <p:spTgt spid="17"/>
                                        </p:tgtEl>
                                      </p:cBhvr>
                                    </p:animEffect>
                                    <p:anim calcmode="lin" valueType="num">
                                      <p:cBhvr>
                                        <p:cTn id="33" dur="800" decel="100000" fill="hold"/>
                                        <p:tgtEl>
                                          <p:spTgt spid="17"/>
                                        </p:tgtEl>
                                        <p:attrNameLst>
                                          <p:attrName>style.rotation</p:attrName>
                                        </p:attrNameLst>
                                      </p:cBhvr>
                                      <p:tavLst>
                                        <p:tav tm="0">
                                          <p:val>
                                            <p:fltVal val="-90"/>
                                          </p:val>
                                        </p:tav>
                                        <p:tav tm="100000">
                                          <p:val>
                                            <p:fltVal val="0"/>
                                          </p:val>
                                        </p:tav>
                                      </p:tavLst>
                                    </p:anim>
                                    <p:anim calcmode="lin" valueType="num">
                                      <p:cBhvr>
                                        <p:cTn id="34" dur="800" decel="100000" fill="hold"/>
                                        <p:tgtEl>
                                          <p:spTgt spid="17"/>
                                        </p:tgtEl>
                                        <p:attrNameLst>
                                          <p:attrName>ppt_x</p:attrName>
                                        </p:attrNameLst>
                                      </p:cBhvr>
                                      <p:tavLst>
                                        <p:tav tm="0">
                                          <p:val>
                                            <p:strVal val="#ppt_x+0.4"/>
                                          </p:val>
                                        </p:tav>
                                        <p:tav tm="100000">
                                          <p:val>
                                            <p:strVal val="#ppt_x-0.05"/>
                                          </p:val>
                                        </p:tav>
                                      </p:tavLst>
                                    </p:anim>
                                    <p:anim calcmode="lin" valueType="num">
                                      <p:cBhvr>
                                        <p:cTn id="35" dur="800" decel="100000" fill="hold"/>
                                        <p:tgtEl>
                                          <p:spTgt spid="17"/>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800" decel="100000"/>
                                        <p:tgtEl>
                                          <p:spTgt spid="13"/>
                                        </p:tgtEl>
                                      </p:cBhvr>
                                    </p:animEffect>
                                    <p:anim calcmode="lin" valueType="num">
                                      <p:cBhvr>
                                        <p:cTn id="43" dur="800" decel="100000" fill="hold"/>
                                        <p:tgtEl>
                                          <p:spTgt spid="13"/>
                                        </p:tgtEl>
                                        <p:attrNameLst>
                                          <p:attrName>style.rotation</p:attrName>
                                        </p:attrNameLst>
                                      </p:cBhvr>
                                      <p:tavLst>
                                        <p:tav tm="0">
                                          <p:val>
                                            <p:fltVal val="-90"/>
                                          </p:val>
                                        </p:tav>
                                        <p:tav tm="100000">
                                          <p:val>
                                            <p:fltVal val="0"/>
                                          </p:val>
                                        </p:tav>
                                      </p:tavLst>
                                    </p:anim>
                                    <p:anim calcmode="lin" valueType="num">
                                      <p:cBhvr>
                                        <p:cTn id="44" dur="800" decel="100000" fill="hold"/>
                                        <p:tgtEl>
                                          <p:spTgt spid="13"/>
                                        </p:tgtEl>
                                        <p:attrNameLst>
                                          <p:attrName>ppt_x</p:attrName>
                                        </p:attrNameLst>
                                      </p:cBhvr>
                                      <p:tavLst>
                                        <p:tav tm="0">
                                          <p:val>
                                            <p:strVal val="#ppt_x+0.4"/>
                                          </p:val>
                                        </p:tav>
                                        <p:tav tm="100000">
                                          <p:val>
                                            <p:strVal val="#ppt_x-0.05"/>
                                          </p:val>
                                        </p:tav>
                                      </p:tavLst>
                                    </p:anim>
                                    <p:anim calcmode="lin" valueType="num">
                                      <p:cBhvr>
                                        <p:cTn id="45" dur="800" decel="100000" fill="hold"/>
                                        <p:tgtEl>
                                          <p:spTgt spid="13"/>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800" decel="100000"/>
                                        <p:tgtEl>
                                          <p:spTgt spid="19"/>
                                        </p:tgtEl>
                                      </p:cBhvr>
                                    </p:animEffect>
                                    <p:anim calcmode="lin" valueType="num">
                                      <p:cBhvr>
                                        <p:cTn id="53" dur="800" decel="100000" fill="hold"/>
                                        <p:tgtEl>
                                          <p:spTgt spid="19"/>
                                        </p:tgtEl>
                                        <p:attrNameLst>
                                          <p:attrName>style.rotation</p:attrName>
                                        </p:attrNameLst>
                                      </p:cBhvr>
                                      <p:tavLst>
                                        <p:tav tm="0">
                                          <p:val>
                                            <p:fltVal val="-90"/>
                                          </p:val>
                                        </p:tav>
                                        <p:tav tm="100000">
                                          <p:val>
                                            <p:fltVal val="0"/>
                                          </p:val>
                                        </p:tav>
                                      </p:tavLst>
                                    </p:anim>
                                    <p:anim calcmode="lin" valueType="num">
                                      <p:cBhvr>
                                        <p:cTn id="54" dur="800" decel="100000" fill="hold"/>
                                        <p:tgtEl>
                                          <p:spTgt spid="19"/>
                                        </p:tgtEl>
                                        <p:attrNameLst>
                                          <p:attrName>ppt_x</p:attrName>
                                        </p:attrNameLst>
                                      </p:cBhvr>
                                      <p:tavLst>
                                        <p:tav tm="0">
                                          <p:val>
                                            <p:strVal val="#ppt_x+0.4"/>
                                          </p:val>
                                        </p:tav>
                                        <p:tav tm="100000">
                                          <p:val>
                                            <p:strVal val="#ppt_x-0.05"/>
                                          </p:val>
                                        </p:tav>
                                      </p:tavLst>
                                    </p:anim>
                                    <p:anim calcmode="lin" valueType="num">
                                      <p:cBhvr>
                                        <p:cTn id="55" dur="800" decel="100000" fill="hold"/>
                                        <p:tgtEl>
                                          <p:spTgt spid="19"/>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pic>
        <p:nvPicPr>
          <p:cNvPr id="11" name="Content Placeholder 10" descr="84522"/>
          <p:cNvPicPr>
            <a:picLocks noGrp="1" noChangeAspect="1"/>
          </p:cNvPicPr>
          <p:nvPr>
            <p:ph sz="half" idx="1"/>
          </p:nvPr>
        </p:nvPicPr>
        <p:blipFill>
          <a:blip r:embed="rId3"/>
          <a:stretch>
            <a:fillRect/>
          </a:stretch>
        </p:blipFill>
        <p:spPr>
          <a:xfrm>
            <a:off x="300355" y="1075690"/>
            <a:ext cx="2620010" cy="1964690"/>
          </a:xfrm>
          <a:prstGeom prst="rect">
            <a:avLst/>
          </a:prstGeom>
        </p:spPr>
      </p:pic>
      <p:pic>
        <p:nvPicPr>
          <p:cNvPr id="13" name="Content Placeholder 12" descr="2201_w023_n001_1701b_p1_1701"/>
          <p:cNvPicPr>
            <a:picLocks noGrp="1" noChangeAspect="1"/>
          </p:cNvPicPr>
          <p:nvPr>
            <p:ph sz="half" idx="2"/>
          </p:nvPr>
        </p:nvPicPr>
        <p:blipFill>
          <a:blip r:embed="rId4"/>
          <a:srcRect l="34243"/>
          <a:stretch>
            <a:fillRect/>
          </a:stretch>
        </p:blipFill>
        <p:spPr>
          <a:xfrm>
            <a:off x="300355" y="3261360"/>
            <a:ext cx="2432685" cy="1570990"/>
          </a:xfrm>
          <a:prstGeom prst="rect">
            <a:avLst/>
          </a:prstGeom>
        </p:spPr>
      </p:pic>
      <p:pic>
        <p:nvPicPr>
          <p:cNvPr id="17" name="Picture 16" descr="DJV MAR 979-06"/>
          <p:cNvPicPr>
            <a:picLocks noChangeAspect="1"/>
          </p:cNvPicPr>
          <p:nvPr/>
        </p:nvPicPr>
        <p:blipFill>
          <a:blip r:embed="rId5"/>
          <a:stretch>
            <a:fillRect/>
          </a:stretch>
        </p:blipFill>
        <p:spPr>
          <a:xfrm>
            <a:off x="3154045" y="3261360"/>
            <a:ext cx="1694815" cy="1695450"/>
          </a:xfrm>
          <a:prstGeom prst="rect">
            <a:avLst/>
          </a:prstGeom>
        </p:spPr>
      </p:pic>
      <p:pic>
        <p:nvPicPr>
          <p:cNvPr id="19" name="Picture 18" descr="7827301"/>
          <p:cNvPicPr>
            <a:picLocks noChangeAspect="1"/>
          </p:cNvPicPr>
          <p:nvPr/>
        </p:nvPicPr>
        <p:blipFill>
          <a:blip r:embed="rId6"/>
          <a:srcRect l="5809" t="32954" r="4784" b="10620"/>
          <a:stretch>
            <a:fillRect/>
          </a:stretch>
        </p:blipFill>
        <p:spPr>
          <a:xfrm>
            <a:off x="300355" y="5275580"/>
            <a:ext cx="2863215" cy="1204595"/>
          </a:xfrm>
          <a:prstGeom prst="rect">
            <a:avLst/>
          </a:prstGeom>
        </p:spPr>
      </p:pic>
      <p:pic>
        <p:nvPicPr>
          <p:cNvPr id="21" name="Picture 20" descr="78fb6700-596d-4857-bcca-1e6c8c7a4b6d"/>
          <p:cNvPicPr>
            <a:picLocks noChangeAspect="1"/>
          </p:cNvPicPr>
          <p:nvPr/>
        </p:nvPicPr>
        <p:blipFill>
          <a:blip r:embed="rId7"/>
          <a:stretch>
            <a:fillRect/>
          </a:stretch>
        </p:blipFill>
        <p:spPr>
          <a:xfrm>
            <a:off x="3154045" y="989330"/>
            <a:ext cx="2797810" cy="1611630"/>
          </a:xfrm>
          <a:prstGeom prst="rect">
            <a:avLst/>
          </a:prstGeom>
        </p:spPr>
      </p:pic>
      <p:sp>
        <p:nvSpPr>
          <p:cNvPr id="2" name="TextBox 20"/>
          <p:cNvSpPr txBox="1"/>
          <p:nvPr/>
        </p:nvSpPr>
        <p:spPr>
          <a:xfrm>
            <a:off x="5913755" y="2177415"/>
            <a:ext cx="5855335" cy="1353820"/>
          </a:xfrm>
          <a:prstGeom prst="rect">
            <a:avLst/>
          </a:prstGeom>
          <a:noFill/>
        </p:spPr>
        <p:txBody>
          <a:bodyPr wrap="square">
            <a:noAutofit/>
          </a:bodyPr>
          <a:lstStyle/>
          <a:p>
            <a:pPr>
              <a:lnSpc>
                <a:spcPct val="200000"/>
              </a:lnSpc>
            </a:pPr>
            <a:r>
              <a:rPr lang="en-US" sz="3600" b="1" dirty="0">
                <a:solidFill>
                  <a:srgbClr val="FF0000"/>
                </a:solidFill>
              </a:rPr>
              <a:t>- What means of transport do you know?</a:t>
            </a:r>
          </a:p>
        </p:txBody>
      </p:sp>
      <p:sp>
        <p:nvSpPr>
          <p:cNvPr id="3" name="TextBox 20"/>
          <p:cNvSpPr txBox="1"/>
          <p:nvPr/>
        </p:nvSpPr>
        <p:spPr>
          <a:xfrm>
            <a:off x="5703570" y="4088765"/>
            <a:ext cx="6490335" cy="1353820"/>
          </a:xfrm>
          <a:prstGeom prst="rect">
            <a:avLst/>
          </a:prstGeom>
          <a:noFill/>
        </p:spPr>
        <p:txBody>
          <a:bodyPr wrap="square">
            <a:noAutofit/>
          </a:bodyPr>
          <a:lstStyle/>
          <a:p>
            <a:pPr>
              <a:lnSpc>
                <a:spcPct val="200000"/>
              </a:lnSpc>
            </a:pPr>
            <a:r>
              <a:rPr lang="en-US" sz="3600" b="1" dirty="0">
                <a:solidFill>
                  <a:srgbClr val="FF0000"/>
                </a:solidFill>
              </a:rPr>
              <a:t>- What might be common means of transport in the city?</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B6FFFA"/>
            </a:gs>
            <a:gs pos="27000">
              <a:srgbClr val="98E4FF"/>
            </a:gs>
            <a:gs pos="83000">
              <a:srgbClr val="7FB3FF"/>
            </a:gs>
            <a:gs pos="100000">
              <a:srgbClr val="687EFF"/>
            </a:gs>
          </a:gsLst>
          <a:lin ang="5400000" scaled="0"/>
        </a:gradFill>
        <a:effectLst/>
      </p:bgPr>
    </p:bg>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6" name="Content Placeholder 5" descr="paper-1074131_960_720"/>
          <p:cNvPicPr>
            <a:picLocks noGrp="1" noChangeAspect="1"/>
          </p:cNvPicPr>
          <p:nvPr>
            <p:ph idx="1"/>
          </p:nvPr>
        </p:nvPicPr>
        <p:blipFill>
          <a:blip r:embed="rId3"/>
          <a:stretch>
            <a:fillRect/>
          </a:stretch>
        </p:blipFill>
        <p:spPr>
          <a:xfrm>
            <a:off x="-8255" y="840105"/>
            <a:ext cx="12192635" cy="8649335"/>
          </a:xfrm>
          <a:prstGeom prst="rect">
            <a:avLst/>
          </a:prstGeom>
        </p:spPr>
      </p:pic>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sp>
        <p:nvSpPr>
          <p:cNvPr id="2" name="TextBox 20"/>
          <p:cNvSpPr txBox="1"/>
          <p:nvPr/>
        </p:nvSpPr>
        <p:spPr>
          <a:xfrm>
            <a:off x="2120265" y="2256790"/>
            <a:ext cx="8100060" cy="2344420"/>
          </a:xfrm>
          <a:prstGeom prst="rect">
            <a:avLst/>
          </a:prstGeom>
          <a:noFill/>
        </p:spPr>
        <p:txBody>
          <a:bodyPr wrap="square">
            <a:noAutofit/>
          </a:bodyPr>
          <a:lstStyle/>
          <a:p>
            <a:pPr algn="ctr"/>
            <a:r>
              <a:rPr lang="en-US" sz="8800" b="1" dirty="0">
                <a:solidFill>
                  <a:srgbClr val="C00000"/>
                </a:solidFill>
                <a:effectLst>
                  <a:outerShdw blurRad="38100" dist="38100" dir="2700000" algn="tl">
                    <a:srgbClr val="000000">
                      <a:alpha val="43137"/>
                    </a:srgbClr>
                  </a:outerShdw>
                </a:effectLst>
                <a:sym typeface="+mn-ea"/>
              </a:rPr>
              <a:t>CHARADE </a:t>
            </a:r>
            <a:endParaRPr lang="en-US" sz="8800" b="1" dirty="0">
              <a:solidFill>
                <a:srgbClr val="FF0000"/>
              </a:solidFill>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iterate type="lt">
                                    <p:tmAbs val="2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B6FFFA"/>
            </a:gs>
            <a:gs pos="27000">
              <a:srgbClr val="98E4FF"/>
            </a:gs>
            <a:gs pos="83000">
              <a:srgbClr val="7FB3FF"/>
            </a:gs>
            <a:gs pos="100000">
              <a:srgbClr val="687EFF"/>
            </a:gs>
          </a:gsLst>
          <a:lin ang="5400000" scaled="0"/>
        </a:gradFill>
        <a:effectLst/>
      </p:bgPr>
    </p:bg>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6" name="Content Placeholder 5" descr="paper-1074131_960_720"/>
          <p:cNvPicPr>
            <a:picLocks noGrp="1" noChangeAspect="1"/>
          </p:cNvPicPr>
          <p:nvPr>
            <p:ph idx="1"/>
          </p:nvPr>
        </p:nvPicPr>
        <p:blipFill>
          <a:blip r:embed="rId3"/>
          <a:stretch>
            <a:fillRect/>
          </a:stretch>
        </p:blipFill>
        <p:spPr>
          <a:xfrm>
            <a:off x="-1905" y="800735"/>
            <a:ext cx="12192635" cy="8649335"/>
          </a:xfrm>
          <a:prstGeom prst="rect">
            <a:avLst/>
          </a:prstGeom>
        </p:spPr>
      </p:pic>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sp>
        <p:nvSpPr>
          <p:cNvPr id="3" name="TextBox 20"/>
          <p:cNvSpPr txBox="1"/>
          <p:nvPr/>
        </p:nvSpPr>
        <p:spPr>
          <a:xfrm>
            <a:off x="-535940" y="751205"/>
            <a:ext cx="5945505" cy="1401445"/>
          </a:xfrm>
          <a:prstGeom prst="rect">
            <a:avLst/>
          </a:prstGeom>
          <a:noFill/>
        </p:spPr>
        <p:txBody>
          <a:bodyPr wrap="square">
            <a:noAutofit/>
          </a:bodyPr>
          <a:lstStyle/>
          <a:p>
            <a:pPr algn="ctr"/>
            <a:r>
              <a:rPr lang="en-US" sz="6000" b="1" dirty="0">
                <a:solidFill>
                  <a:srgbClr val="C00000"/>
                </a:solidFill>
                <a:effectLst>
                  <a:outerShdw blurRad="38100" dist="38100" dir="2700000" algn="tl">
                    <a:srgbClr val="000000">
                      <a:alpha val="43137"/>
                    </a:srgbClr>
                  </a:outerShdw>
                </a:effectLst>
                <a:sym typeface="+mn-ea"/>
              </a:rPr>
              <a:t>How to play:</a:t>
            </a:r>
          </a:p>
        </p:txBody>
      </p:sp>
      <p:sp>
        <p:nvSpPr>
          <p:cNvPr id="7" name="TextBox 20"/>
          <p:cNvSpPr txBox="1"/>
          <p:nvPr/>
        </p:nvSpPr>
        <p:spPr>
          <a:xfrm>
            <a:off x="101600" y="1792605"/>
            <a:ext cx="9716135" cy="746125"/>
          </a:xfrm>
          <a:prstGeom prst="rect">
            <a:avLst/>
          </a:prstGeom>
          <a:noFill/>
        </p:spPr>
        <p:txBody>
          <a:bodyPr wrap="square">
            <a:noAutofit/>
          </a:bodyPr>
          <a:lstStyle/>
          <a:p>
            <a:pPr algn="ctr"/>
            <a:r>
              <a:rPr lang="en-US" sz="3200" dirty="0">
                <a:solidFill>
                  <a:schemeClr val="tx1"/>
                </a:solidFill>
                <a:effectLst>
                  <a:outerShdw blurRad="38100" dist="38100" dir="2700000" algn="tl">
                    <a:srgbClr val="000000">
                      <a:alpha val="43137"/>
                    </a:srgbClr>
                  </a:outerShdw>
                </a:effectLst>
                <a:sym typeface="+mn-ea"/>
              </a:rPr>
              <a:t>- There are some slips of paper in bag/hat/box.</a:t>
            </a:r>
          </a:p>
        </p:txBody>
      </p:sp>
      <p:sp>
        <p:nvSpPr>
          <p:cNvPr id="8" name="TextBox 20"/>
          <p:cNvSpPr txBox="1"/>
          <p:nvPr/>
        </p:nvSpPr>
        <p:spPr>
          <a:xfrm>
            <a:off x="1022350" y="2398395"/>
            <a:ext cx="9716135" cy="746125"/>
          </a:xfrm>
          <a:prstGeom prst="rect">
            <a:avLst/>
          </a:prstGeom>
          <a:noFill/>
        </p:spPr>
        <p:txBody>
          <a:bodyPr wrap="square">
            <a:noAutofit/>
          </a:bodyPr>
          <a:lstStyle/>
          <a:p>
            <a:pPr algn="just"/>
            <a:r>
              <a:rPr lang="en-US" sz="3200" dirty="0">
                <a:solidFill>
                  <a:schemeClr val="tx1"/>
                </a:solidFill>
                <a:effectLst>
                  <a:outerShdw blurRad="38100" dist="38100" dir="2700000" algn="tl">
                    <a:srgbClr val="000000">
                      <a:alpha val="43137"/>
                    </a:srgbClr>
                  </a:outerShdw>
                </a:effectLst>
                <a:sym typeface="+mn-ea"/>
              </a:rPr>
              <a:t>- One student from each team takes turns to pick a slip and act out the word without speaking.</a:t>
            </a:r>
          </a:p>
        </p:txBody>
      </p:sp>
      <p:sp>
        <p:nvSpPr>
          <p:cNvPr id="9" name="TextBox 20"/>
          <p:cNvSpPr txBox="1"/>
          <p:nvPr/>
        </p:nvSpPr>
        <p:spPr>
          <a:xfrm>
            <a:off x="1022350" y="3501390"/>
            <a:ext cx="10425430" cy="746125"/>
          </a:xfrm>
          <a:prstGeom prst="rect">
            <a:avLst/>
          </a:prstGeom>
          <a:noFill/>
        </p:spPr>
        <p:txBody>
          <a:bodyPr wrap="square">
            <a:noAutofit/>
          </a:bodyPr>
          <a:lstStyle/>
          <a:p>
            <a:pPr algn="just"/>
            <a:r>
              <a:rPr lang="en-US" sz="3200" dirty="0">
                <a:solidFill>
                  <a:schemeClr val="tx1"/>
                </a:solidFill>
                <a:effectLst>
                  <a:outerShdw blurRad="38100" dist="38100" dir="2700000" algn="tl">
                    <a:srgbClr val="000000">
                      <a:alpha val="43137"/>
                    </a:srgbClr>
                  </a:outerShdw>
                </a:effectLst>
                <a:sym typeface="+mn-ea"/>
              </a:rPr>
              <a:t>- The other students from their team have to guess what it is within a time limit.</a:t>
            </a:r>
          </a:p>
        </p:txBody>
      </p:sp>
      <p:sp>
        <p:nvSpPr>
          <p:cNvPr id="10" name="TextBox 20"/>
          <p:cNvSpPr txBox="1"/>
          <p:nvPr/>
        </p:nvSpPr>
        <p:spPr>
          <a:xfrm>
            <a:off x="1022350" y="4604385"/>
            <a:ext cx="10425430" cy="746125"/>
          </a:xfrm>
          <a:prstGeom prst="rect">
            <a:avLst/>
          </a:prstGeom>
          <a:noFill/>
        </p:spPr>
        <p:txBody>
          <a:bodyPr wrap="square">
            <a:noAutofit/>
          </a:bodyPr>
          <a:lstStyle/>
          <a:p>
            <a:pPr algn="just"/>
            <a:r>
              <a:rPr lang="en-US" sz="3200" dirty="0">
                <a:solidFill>
                  <a:schemeClr val="tx1"/>
                </a:solidFill>
                <a:effectLst>
                  <a:outerShdw blurRad="38100" dist="38100" dir="2700000" algn="tl">
                    <a:srgbClr val="000000">
                      <a:alpha val="43137"/>
                    </a:srgbClr>
                  </a:outerShdw>
                </a:effectLst>
                <a:sym typeface="+mn-ea"/>
              </a:rPr>
              <a:t>- If they guess correctly, they get a point. If not, the other team can steal the point by guessing correctly.</a:t>
            </a:r>
          </a:p>
        </p:txBody>
      </p:sp>
      <p:sp>
        <p:nvSpPr>
          <p:cNvPr id="11" name="TextBox 20"/>
          <p:cNvSpPr txBox="1"/>
          <p:nvPr/>
        </p:nvSpPr>
        <p:spPr>
          <a:xfrm>
            <a:off x="1022350" y="5707380"/>
            <a:ext cx="10425430" cy="746125"/>
          </a:xfrm>
          <a:prstGeom prst="rect">
            <a:avLst/>
          </a:prstGeom>
          <a:noFill/>
        </p:spPr>
        <p:txBody>
          <a:bodyPr wrap="square">
            <a:noAutofit/>
          </a:bodyPr>
          <a:lstStyle/>
          <a:p>
            <a:pPr algn="just"/>
            <a:r>
              <a:rPr lang="en-US" sz="3200" dirty="0">
                <a:solidFill>
                  <a:schemeClr val="tx1"/>
                </a:solidFill>
                <a:effectLst>
                  <a:outerShdw blurRad="38100" dist="38100" dir="2700000" algn="tl">
                    <a:srgbClr val="000000">
                      <a:alpha val="43137"/>
                    </a:srgbClr>
                  </a:outerShdw>
                </a:effectLst>
                <a:sym typeface="+mn-ea"/>
              </a:rPr>
              <a:t>- The team with the most points at the end wins.</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iterate type="lt">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50"/>
                                  </p:iterate>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50"/>
                                  </p:iterate>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50"/>
                                  </p:iterate>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50"/>
                                  </p:iterate>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50"/>
                                  </p:iterate>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B6FFFA"/>
            </a:gs>
            <a:gs pos="27000">
              <a:srgbClr val="98E4FF"/>
            </a:gs>
            <a:gs pos="83000">
              <a:srgbClr val="7FB3FF"/>
            </a:gs>
            <a:gs pos="100000">
              <a:srgbClr val="687EFF"/>
            </a:gs>
          </a:gsLst>
          <a:lin ang="5400000" scaled="0"/>
        </a:gradFill>
        <a:effectLst/>
      </p:bgPr>
    </p:bg>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pic>
        <p:nvPicPr>
          <p:cNvPr id="6" name="Content Placeholder 5" descr="paper-1074131_960_720"/>
          <p:cNvPicPr>
            <a:picLocks noGrp="1" noChangeAspect="1"/>
          </p:cNvPicPr>
          <p:nvPr>
            <p:ph idx="1"/>
          </p:nvPr>
        </p:nvPicPr>
        <p:blipFill>
          <a:blip r:embed="rId3"/>
          <a:stretch>
            <a:fillRect/>
          </a:stretch>
        </p:blipFill>
        <p:spPr>
          <a:xfrm>
            <a:off x="-1905" y="800735"/>
            <a:ext cx="12192635" cy="8649335"/>
          </a:xfrm>
          <a:prstGeom prst="rect">
            <a:avLst/>
          </a:prstGeom>
        </p:spPr>
      </p:pic>
      <p:sp>
        <p:nvSpPr>
          <p:cNvPr id="2" name="TextBox 20"/>
          <p:cNvSpPr txBox="1"/>
          <p:nvPr/>
        </p:nvSpPr>
        <p:spPr>
          <a:xfrm>
            <a:off x="3438525" y="1581150"/>
            <a:ext cx="6457950" cy="2344420"/>
          </a:xfrm>
          <a:prstGeom prst="rect">
            <a:avLst/>
          </a:prstGeom>
          <a:noFill/>
        </p:spPr>
        <p:txBody>
          <a:bodyPr wrap="square">
            <a:noAutofit/>
          </a:bodyPr>
          <a:lstStyle/>
          <a:p>
            <a:pPr algn="just">
              <a:lnSpc>
                <a:spcPct val="200000"/>
              </a:lnSpc>
            </a:pPr>
            <a:r>
              <a:rPr lang="en-US" sz="8800" b="1" dirty="0">
                <a:solidFill>
                  <a:srgbClr val="FF0000"/>
                </a:solidFill>
              </a:rPr>
              <a:t>LET’S PLAY</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623"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58420" y="1655445"/>
            <a:ext cx="6459855" cy="67881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a:solidFill>
                  <a:srgbClr val="AD4F0F"/>
                </a:solidFill>
              </a:rPr>
              <a:t>rush hour (n)</a:t>
            </a:r>
            <a:r>
              <a:rPr lang="en-US" sz="4400" b="1"/>
              <a:t> </a:t>
            </a:r>
            <a:endParaRPr lang="en-US" sz="4400" b="1" dirty="0">
              <a:solidFill>
                <a:srgbClr val="AD4F0F"/>
              </a:solidFill>
            </a:endParaRPr>
          </a:p>
        </p:txBody>
      </p:sp>
      <p:sp>
        <p:nvSpPr>
          <p:cNvPr id="12" name="Rectangle 11"/>
          <p:cNvSpPr/>
          <p:nvPr/>
        </p:nvSpPr>
        <p:spPr>
          <a:xfrm>
            <a:off x="1120322" y="4417019"/>
            <a:ext cx="4050892" cy="829945"/>
          </a:xfrm>
          <a:prstGeom prst="rect">
            <a:avLst/>
          </a:prstGeom>
        </p:spPr>
        <p:txBody>
          <a:bodyPr wrap="square">
            <a:spAutoFit/>
          </a:bodyPr>
          <a:lstStyle/>
          <a:p>
            <a:pPr lvl="0" algn="ctr"/>
            <a:r>
              <a:rPr lang="en-US" sz="4800"/>
              <a:t>giờ cao điểm</a:t>
            </a:r>
          </a:p>
        </p:txBody>
      </p:sp>
      <p:sp>
        <p:nvSpPr>
          <p:cNvPr id="2" name="Rectangle 1"/>
          <p:cNvSpPr/>
          <p:nvPr/>
        </p:nvSpPr>
        <p:spPr>
          <a:xfrm>
            <a:off x="1970031" y="3082855"/>
            <a:ext cx="2637790" cy="829945"/>
          </a:xfrm>
          <a:prstGeom prst="rect">
            <a:avLst/>
          </a:prstGeom>
        </p:spPr>
        <p:txBody>
          <a:bodyPr wrap="none">
            <a:spAutoFit/>
          </a:bodyPr>
          <a:lstStyle/>
          <a:p>
            <a:pPr algn="ctr"/>
            <a:r>
              <a:rPr lang="en-US" sz="4800" b="1">
                <a:solidFill>
                  <a:schemeClr val="accent5">
                    <a:lumMod val="50000"/>
                  </a:schemeClr>
                </a:solidFill>
              </a:rPr>
              <a:t>/ˈrʌʃ aʊə/</a:t>
            </a:r>
          </a:p>
        </p:txBody>
      </p:sp>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6158230" y="1370965"/>
            <a:ext cx="5416550" cy="3969385"/>
          </a:xfrm>
          <a:prstGeom prst="rect">
            <a:avLst/>
          </a:prstGeom>
          <a:noFill/>
          <a:ln w="9525">
            <a:noFill/>
          </a:ln>
        </p:spPr>
        <p:txBody>
          <a:bodyPr wrap="square">
            <a:spAutoFit/>
          </a:bodyPr>
          <a:lstStyle/>
          <a:p>
            <a:pPr marL="635" indent="-635"/>
            <a:r>
              <a:rPr lang="en-US" sz="3600" b="0" dirty="0">
                <a:solidFill>
                  <a:srgbClr val="000000"/>
                </a:solidFill>
                <a:latin typeface="Times New Roman" panose="02020603050405020304" pitchFamily="18" charset="0"/>
              </a:rPr>
              <a:t>the busy part of the day when towns and cities are crowded, either in the morning when people are travelling to work, or in the evening when people are travelling home</a:t>
            </a:r>
          </a:p>
        </p:txBody>
      </p:sp>
      <p:pic>
        <p:nvPicPr>
          <p:cNvPr id="8" name="rush hour">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1051560" y="3082925"/>
            <a:ext cx="837565" cy="837565"/>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768"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1">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623"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58420" y="1655445"/>
            <a:ext cx="6459855" cy="67881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a:solidFill>
                  <a:srgbClr val="AD4F0F"/>
                </a:solidFill>
              </a:rPr>
              <a:t>tram (n)</a:t>
            </a:r>
            <a:r>
              <a:rPr lang="en-US" sz="4400" b="1"/>
              <a:t> </a:t>
            </a:r>
            <a:endParaRPr lang="en-US" sz="4400" b="1" dirty="0">
              <a:solidFill>
                <a:srgbClr val="AD4F0F"/>
              </a:solidFill>
            </a:endParaRPr>
          </a:p>
        </p:txBody>
      </p:sp>
      <p:sp>
        <p:nvSpPr>
          <p:cNvPr id="12" name="Rectangle 11"/>
          <p:cNvSpPr/>
          <p:nvPr/>
        </p:nvSpPr>
        <p:spPr>
          <a:xfrm>
            <a:off x="1120322" y="4417019"/>
            <a:ext cx="4050892" cy="829945"/>
          </a:xfrm>
          <a:prstGeom prst="rect">
            <a:avLst/>
          </a:prstGeom>
        </p:spPr>
        <p:txBody>
          <a:bodyPr wrap="square">
            <a:spAutoFit/>
          </a:bodyPr>
          <a:lstStyle/>
          <a:p>
            <a:pPr lvl="0" algn="ctr"/>
            <a:r>
              <a:rPr lang="en-US" sz="4800"/>
              <a:t>xe điện</a:t>
            </a:r>
          </a:p>
        </p:txBody>
      </p:sp>
      <p:sp>
        <p:nvSpPr>
          <p:cNvPr id="2" name="Rectangle 1"/>
          <p:cNvSpPr/>
          <p:nvPr/>
        </p:nvSpPr>
        <p:spPr>
          <a:xfrm>
            <a:off x="2244034" y="3082855"/>
            <a:ext cx="2089785" cy="829945"/>
          </a:xfrm>
          <a:prstGeom prst="rect">
            <a:avLst/>
          </a:prstGeom>
        </p:spPr>
        <p:txBody>
          <a:bodyPr wrap="none">
            <a:spAutoFit/>
          </a:bodyPr>
          <a:lstStyle/>
          <a:p>
            <a:pPr algn="ctr"/>
            <a:r>
              <a:rPr lang="en-US" sz="4800" b="1">
                <a:solidFill>
                  <a:schemeClr val="accent5">
                    <a:lumMod val="50000"/>
                  </a:schemeClr>
                </a:solidFill>
              </a:rPr>
              <a:t>/træm/</a:t>
            </a:r>
          </a:p>
        </p:txBody>
      </p:sp>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6158230" y="1144270"/>
            <a:ext cx="5416550" cy="2306955"/>
          </a:xfrm>
          <a:prstGeom prst="rect">
            <a:avLst/>
          </a:prstGeom>
          <a:noFill/>
          <a:ln w="9525">
            <a:noFill/>
          </a:ln>
        </p:spPr>
        <p:txBody>
          <a:bodyPr wrap="square">
            <a:spAutoFit/>
          </a:bodyPr>
          <a:lstStyle/>
          <a:p>
            <a:pPr marL="635" indent="-635"/>
            <a:r>
              <a:rPr lang="en-US" sz="3600" b="0" dirty="0">
                <a:solidFill>
                  <a:srgbClr val="000000"/>
                </a:solidFill>
                <a:latin typeface="Times New Roman" panose="02020603050405020304" pitchFamily="18" charset="0"/>
              </a:rPr>
              <a:t>an electric vehicle that transports people, usually in cities, and goes along metal tracks in the road</a:t>
            </a:r>
          </a:p>
        </p:txBody>
      </p:sp>
      <p:pic>
        <p:nvPicPr>
          <p:cNvPr id="4" name="tram">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1313815" y="3082925"/>
            <a:ext cx="721360" cy="721360"/>
          </a:xfrm>
          <a:prstGeom prst="rect">
            <a:avLst/>
          </a:prstGeom>
        </p:spPr>
      </p:pic>
      <p:pic>
        <p:nvPicPr>
          <p:cNvPr id="5" name="Picture 4" descr="78fb6700-596d-4857-bcca-1e6c8c7a4b6d"/>
          <p:cNvPicPr>
            <a:picLocks noChangeAspect="1"/>
          </p:cNvPicPr>
          <p:nvPr/>
        </p:nvPicPr>
        <p:blipFill>
          <a:blip r:embed="rId6"/>
          <a:stretch>
            <a:fillRect/>
          </a:stretch>
        </p:blipFill>
        <p:spPr>
          <a:xfrm>
            <a:off x="6268720" y="3461385"/>
            <a:ext cx="5063490" cy="2917825"/>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67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800" decel="100000"/>
                                        <p:tgtEl>
                                          <p:spTgt spid="5"/>
                                        </p:tgtEl>
                                      </p:cBhvr>
                                    </p:animEffect>
                                    <p:anim calcmode="lin" valueType="num">
                                      <p:cBhvr>
                                        <p:cTn id="22" dur="800" decel="100000" fill="hold"/>
                                        <p:tgtEl>
                                          <p:spTgt spid="5"/>
                                        </p:tgtEl>
                                        <p:attrNameLst>
                                          <p:attrName>style.rotation</p:attrName>
                                        </p:attrNameLst>
                                      </p:cBhvr>
                                      <p:tavLst>
                                        <p:tav tm="0">
                                          <p:val>
                                            <p:fltVal val="-90"/>
                                          </p:val>
                                        </p:tav>
                                        <p:tav tm="100000">
                                          <p:val>
                                            <p:fltVal val="0"/>
                                          </p:val>
                                        </p:tav>
                                      </p:tavLst>
                                    </p:anim>
                                    <p:anim calcmode="lin" valueType="num">
                                      <p:cBhvr>
                                        <p:cTn id="23" dur="800" decel="100000" fill="hold"/>
                                        <p:tgtEl>
                                          <p:spTgt spid="5"/>
                                        </p:tgtEl>
                                        <p:attrNameLst>
                                          <p:attrName>ppt_x</p:attrName>
                                        </p:attrNameLst>
                                      </p:cBhvr>
                                      <p:tavLst>
                                        <p:tav tm="0">
                                          <p:val>
                                            <p:strVal val="#ppt_x+0.4"/>
                                          </p:val>
                                        </p:tav>
                                        <p:tav tm="100000">
                                          <p:val>
                                            <p:strVal val="#ppt_x-0.05"/>
                                          </p:val>
                                        </p:tav>
                                      </p:tavLst>
                                    </p:anim>
                                    <p:anim calcmode="lin" valueType="num">
                                      <p:cBhvr>
                                        <p:cTn id="24" dur="800" decel="100000" fill="hold"/>
                                        <p:tgtEl>
                                          <p:spTgt spid="5"/>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1">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TotalTime>
  <Words>1050</Words>
  <Application>Microsoft Office PowerPoint</Application>
  <PresentationFormat>Widescreen</PresentationFormat>
  <Paragraphs>169</Paragraphs>
  <Slides>23</Slides>
  <Notes>21</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288</cp:revision>
  <dcterms:created xsi:type="dcterms:W3CDTF">2020-12-09T02:04:00Z</dcterms:created>
  <dcterms:modified xsi:type="dcterms:W3CDTF">2024-06-17T15:54:30Z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E895415BFDEF4C42A425147BED9F47EC_13</vt:lpwstr>
  </property>
  <property fmtid="{D5CDD505-2E9C-101B-9397-08002B2CF9AE}" pid="3" name="KSOProductBuildVer">
    <vt:lpwstr>1033-12.2.0.13266</vt:lpwstr>
  </property>
</Properties>
</file>