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sldIdLst>
    <p:sldId id="271" r:id="rId2"/>
    <p:sldId id="256" r:id="rId3"/>
    <p:sldId id="279" r:id="rId4"/>
    <p:sldId id="327" r:id="rId5"/>
    <p:sldId id="363" r:id="rId6"/>
    <p:sldId id="355" r:id="rId7"/>
    <p:sldId id="364" r:id="rId8"/>
    <p:sldId id="276" r:id="rId9"/>
    <p:sldId id="365" r:id="rId10"/>
    <p:sldId id="366" r:id="rId11"/>
    <p:sldId id="356" r:id="rId12"/>
    <p:sldId id="314" r:id="rId13"/>
    <p:sldId id="330" r:id="rId14"/>
    <p:sldId id="35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B417"/>
    <a:srgbClr val="0070C0"/>
    <a:srgbClr val="0087B2"/>
    <a:srgbClr val="F26648"/>
    <a:srgbClr val="6D9FB1"/>
    <a:srgbClr val="F7931D"/>
    <a:srgbClr val="FBC864"/>
    <a:srgbClr val="FEE3AF"/>
    <a:srgbClr val="77ADC0"/>
    <a:srgbClr val="F166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55" autoAdjust="0"/>
    <p:restoredTop sz="94660"/>
  </p:normalViewPr>
  <p:slideViewPr>
    <p:cSldViewPr snapToGrid="0" showGuides="1">
      <p:cViewPr varScale="1">
        <p:scale>
          <a:sx n="89" d="100"/>
          <a:sy n="89" d="100"/>
        </p:scale>
        <p:origin x="150"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17/6/2024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B62FB90-C021-40C3-ACC1-60A35BBA1602}" type="slidenum">
              <a:rPr lang="en-US" smtClean="0"/>
              <a:t>1</a:t>
            </a:fld>
            <a:endParaRPr lang="en-US"/>
          </a:p>
        </p:txBody>
      </p:sp>
    </p:spTree>
    <p:extLst>
      <p:ext uri="{BB962C8B-B14F-4D97-AF65-F5344CB8AC3E}">
        <p14:creationId xmlns:p14="http://schemas.microsoft.com/office/powerpoint/2010/main" val="3672711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520399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3</a:t>
            </a:fld>
            <a:endParaRPr lang="en-US"/>
          </a:p>
        </p:txBody>
      </p:sp>
    </p:spTree>
    <p:extLst>
      <p:ext uri="{BB962C8B-B14F-4D97-AF65-F5344CB8AC3E}">
        <p14:creationId xmlns:p14="http://schemas.microsoft.com/office/powerpoint/2010/main" val="68622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extLst>
      <p:ext uri="{BB962C8B-B14F-4D97-AF65-F5344CB8AC3E}">
        <p14:creationId xmlns:p14="http://schemas.microsoft.com/office/powerpoint/2010/main" val="2811498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3742464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3196236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2838790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2103566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910852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3157494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17/6/2024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087484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17/6/2024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28606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17/6/2024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427321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17/6/2024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27804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17/6/2024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5927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17/6/2024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41016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17/6/2024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55982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17/6/2024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04553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17/6/2024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71280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17/6/2024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29665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17/6/2024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54394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17/6/2024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3252675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6.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54362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172" y="-7620"/>
            <a:ext cx="12192000" cy="1083309"/>
            <a:chOff x="7620" y="-7620"/>
            <a:chExt cx="12192000" cy="1083309"/>
          </a:xfrm>
        </p:grpSpPr>
        <p:sp>
          <p:nvSpPr>
            <p:cNvPr id="22" name="Round Single Corner Rectangle 2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 Single Corner Rectangle 2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31589" y="1327856"/>
            <a:ext cx="10815315" cy="954107"/>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Write a paragraph (about 100 words) about your </a:t>
            </a:r>
            <a:r>
              <a:rPr lang="en-US" sz="2800" b="1" dirty="0" err="1">
                <a:effectLst>
                  <a:glow rad="88900">
                    <a:schemeClr val="bg1"/>
                  </a:glow>
                </a:effectLst>
                <a:cs typeface="Arial" panose="020B0604020202020204" pitchFamily="34" charset="0"/>
              </a:rPr>
              <a:t>favourite</a:t>
            </a:r>
            <a:r>
              <a:rPr lang="en-US" sz="2800" b="1" dirty="0">
                <a:effectLst>
                  <a:glow rad="88900">
                    <a:schemeClr val="bg1"/>
                  </a:glow>
                </a:effectLst>
                <a:cs typeface="Arial" panose="020B0604020202020204" pitchFamily="34" charset="0"/>
              </a:rPr>
              <a:t> community helper. Use the answers to the questions in 4 to help you.</a:t>
            </a:r>
          </a:p>
        </p:txBody>
      </p:sp>
      <p:sp>
        <p:nvSpPr>
          <p:cNvPr id="16" name="Rounded Rectangle 15"/>
          <p:cNvSpPr/>
          <p:nvPr/>
        </p:nvSpPr>
        <p:spPr>
          <a:xfrm>
            <a:off x="576198" y="129097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11" name="TextBox 10"/>
          <p:cNvSpPr txBox="1"/>
          <p:nvPr/>
        </p:nvSpPr>
        <p:spPr>
          <a:xfrm>
            <a:off x="487066" y="194965"/>
            <a:ext cx="5607761"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WRITING</a:t>
            </a:r>
          </a:p>
        </p:txBody>
      </p:sp>
      <p:sp>
        <p:nvSpPr>
          <p:cNvPr id="2" name="Rectangle 1"/>
          <p:cNvSpPr/>
          <p:nvPr/>
        </p:nvSpPr>
        <p:spPr>
          <a:xfrm>
            <a:off x="628983" y="2769691"/>
            <a:ext cx="11238769" cy="3108543"/>
          </a:xfrm>
          <a:prstGeom prst="rect">
            <a:avLst/>
          </a:prstGeom>
        </p:spPr>
        <p:txBody>
          <a:bodyPr wrap="square">
            <a:spAutoFit/>
          </a:bodyPr>
          <a:lstStyle/>
          <a:p>
            <a:r>
              <a:rPr lang="en-US" sz="2800" dirty="0">
                <a:solidFill>
                  <a:srgbClr val="000000"/>
                </a:solidFill>
                <a:latin typeface="Open Sans"/>
              </a:rPr>
              <a:t>My </a:t>
            </a:r>
            <a:r>
              <a:rPr lang="en-US" sz="2800" dirty="0" err="1">
                <a:solidFill>
                  <a:srgbClr val="000000"/>
                </a:solidFill>
                <a:latin typeface="Open Sans"/>
              </a:rPr>
              <a:t>favourite</a:t>
            </a:r>
            <a:r>
              <a:rPr lang="en-US" sz="2800" dirty="0">
                <a:solidFill>
                  <a:srgbClr val="000000"/>
                </a:solidFill>
                <a:latin typeface="Open Sans"/>
              </a:rPr>
              <a:t> community helper is a firefighter. He typically wears specialized uniforms that include protective gear. He is a dedicated, brave, and quick-thinking individual. He responds to fire incidents, accidents, and natural disasters to protect lives and property for communities.  He also engages in public programs, educating people on fire safety and prevention. I have immense respect and gratitude for him. He is a true hero in real life.</a:t>
            </a:r>
            <a:endParaRPr lang="en-US" sz="2800" dirty="0"/>
          </a:p>
        </p:txBody>
      </p:sp>
    </p:spTree>
    <p:extLst>
      <p:ext uri="{BB962C8B-B14F-4D97-AF65-F5344CB8AC3E}">
        <p14:creationId xmlns:p14="http://schemas.microsoft.com/office/powerpoint/2010/main" val="4057959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172" y="-7620"/>
            <a:ext cx="12192000" cy="1083309"/>
            <a:chOff x="7620" y="-7620"/>
            <a:chExt cx="12192000" cy="1083309"/>
          </a:xfrm>
        </p:grpSpPr>
        <p:sp>
          <p:nvSpPr>
            <p:cNvPr id="22" name="Round Single Corner Rectangle 2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 Single Corner Rectangle 2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31589" y="1327856"/>
            <a:ext cx="10815315" cy="954107"/>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Write a paragraph (about 100 words) about your </a:t>
            </a:r>
            <a:r>
              <a:rPr lang="en-US" sz="2800" b="1" dirty="0" err="1">
                <a:effectLst>
                  <a:glow rad="88900">
                    <a:schemeClr val="bg1"/>
                  </a:glow>
                </a:effectLst>
                <a:cs typeface="Arial" panose="020B0604020202020204" pitchFamily="34" charset="0"/>
              </a:rPr>
              <a:t>favourite</a:t>
            </a:r>
            <a:r>
              <a:rPr lang="en-US" sz="2800" b="1" dirty="0">
                <a:effectLst>
                  <a:glow rad="88900">
                    <a:schemeClr val="bg1"/>
                  </a:glow>
                </a:effectLst>
                <a:cs typeface="Arial" panose="020B0604020202020204" pitchFamily="34" charset="0"/>
              </a:rPr>
              <a:t> community helper. Use the answers to the questions in 4 to help you.</a:t>
            </a:r>
          </a:p>
        </p:txBody>
      </p:sp>
      <p:sp>
        <p:nvSpPr>
          <p:cNvPr id="16" name="Rounded Rectangle 15"/>
          <p:cNvSpPr/>
          <p:nvPr/>
        </p:nvSpPr>
        <p:spPr>
          <a:xfrm>
            <a:off x="576198" y="129097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11" name="TextBox 10"/>
          <p:cNvSpPr txBox="1"/>
          <p:nvPr/>
        </p:nvSpPr>
        <p:spPr>
          <a:xfrm>
            <a:off x="487066" y="194965"/>
            <a:ext cx="5607761"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WRITING</a:t>
            </a:r>
          </a:p>
        </p:txBody>
      </p:sp>
      <p:sp>
        <p:nvSpPr>
          <p:cNvPr id="10" name="Hộp Văn bản 9">
            <a:extLst>
              <a:ext uri="{FF2B5EF4-FFF2-40B4-BE49-F238E27FC236}">
                <a16:creationId xmlns:a16="http://schemas.microsoft.com/office/drawing/2014/main" id="{C0F8F5C6-5AAD-FA22-C50B-BB1927F99932}"/>
              </a:ext>
            </a:extLst>
          </p:cNvPr>
          <p:cNvSpPr txBox="1"/>
          <p:nvPr/>
        </p:nvSpPr>
        <p:spPr>
          <a:xfrm>
            <a:off x="1026018" y="2405854"/>
            <a:ext cx="10509620" cy="4455835"/>
          </a:xfrm>
          <a:prstGeom prst="rect">
            <a:avLst/>
          </a:prstGeom>
          <a:noFill/>
        </p:spPr>
        <p:txBody>
          <a:bodyPr wrap="square">
            <a:spAutoFit/>
          </a:bodyPr>
          <a:lstStyle/>
          <a:p>
            <a:pPr algn="just">
              <a:lnSpc>
                <a:spcPct val="150000"/>
              </a:lnSpc>
            </a:pPr>
            <a:r>
              <a:rPr lang="en-GB" sz="2400" dirty="0">
                <a:latin typeface="Arial" panose="020B0604020202020204" pitchFamily="34" charset="0"/>
                <a:cs typeface="Arial" panose="020B0604020202020204" pitchFamily="34" charset="0"/>
              </a:rPr>
              <a:t>My favourite community helper is Mr Nam. He is a delivery person in my neighbourhood. He is a friendly person. Whenever he delivers something to us, he smiles happily. He sometimes asks me about my study. In addition, he is hard-working and responsible. He delivers goods to my family and other families in the neighbourhood despite the weather. Sometimes he has to return twice to deliver us a parcel because we are not at home. I really appreciate his manner. In general, Mr Nam is a very dedicated community helper who makes our life easy and comfortable</a:t>
            </a:r>
            <a:r>
              <a:rPr lang="en-US" sz="2400" dirty="0">
                <a:latin typeface="Arial" panose="020B0604020202020204" pitchFamily="34" charset="0"/>
                <a:cs typeface="Arial" panose="020B0604020202020204" pitchFamily="34" charset="0"/>
              </a:rPr>
              <a:t>.</a:t>
            </a:r>
            <a:endParaRPr lang="vi-VN"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75451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172" y="-7620"/>
            <a:ext cx="12192000" cy="1083309"/>
            <a:chOff x="7620" y="-7620"/>
            <a:chExt cx="12192000" cy="1083309"/>
          </a:xfrm>
        </p:grpSpPr>
        <p:sp>
          <p:nvSpPr>
            <p:cNvPr id="19" name="Round Single Corner Rectangle 18"/>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17375" y="1289230"/>
            <a:ext cx="1898388" cy="523220"/>
          </a:xfrm>
          <a:prstGeom prst="rect">
            <a:avLst/>
          </a:prstGeom>
          <a:noFill/>
          <a:effectLst/>
        </p:spPr>
        <p:txBody>
          <a:bodyPr wrap="square" rtlCol="0">
            <a:spAutoFit/>
          </a:bodyPr>
          <a:lstStyle/>
          <a:p>
            <a:r>
              <a:rPr lang="en-US" sz="2800" b="1">
                <a:effectLst>
                  <a:glow rad="88900">
                    <a:schemeClr val="bg1"/>
                  </a:glow>
                </a:effectLst>
                <a:cs typeface="Arial" panose="020B0604020202020204" pitchFamily="34" charset="0"/>
              </a:rPr>
              <a:t>Wrap-up</a:t>
            </a:r>
            <a:endParaRPr lang="en-US" sz="2800" b="1" dirty="0">
              <a:effectLst>
                <a:glow rad="88900">
                  <a:schemeClr val="bg1"/>
                </a:glow>
              </a:effectLst>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3985D3B7-A40A-4421-9C5F-777653C71BC7}"/>
              </a:ext>
            </a:extLst>
          </p:cNvPr>
          <p:cNvSpPr txBox="1"/>
          <p:nvPr/>
        </p:nvSpPr>
        <p:spPr>
          <a:xfrm>
            <a:off x="344129" y="2564957"/>
            <a:ext cx="11375923" cy="2499467"/>
          </a:xfrm>
          <a:prstGeom prst="rect">
            <a:avLst/>
          </a:prstGeom>
          <a:noFill/>
        </p:spPr>
        <p:txBody>
          <a:bodyPr wrap="square" rtlCol="0">
            <a:spAutoFit/>
          </a:bodyPr>
          <a:lstStyle/>
          <a:p>
            <a:pPr>
              <a:lnSpc>
                <a:spcPct val="150000"/>
              </a:lnSpc>
            </a:pPr>
            <a:r>
              <a:rPr lang="en-US" sz="3600" dirty="0"/>
              <a:t>What have we learnt in this lesson?</a:t>
            </a:r>
          </a:p>
          <a:p>
            <a:pPr marL="457200" indent="-457200">
              <a:lnSpc>
                <a:spcPct val="150000"/>
              </a:lnSpc>
              <a:buFont typeface="Wingdings" panose="05000000000000000000" pitchFamily="2" charset="2"/>
              <a:buChar char="ü"/>
            </a:pPr>
            <a:r>
              <a:rPr lang="en-US" sz="3600" dirty="0"/>
              <a:t>Listen for specific information about a community helper.</a:t>
            </a:r>
          </a:p>
          <a:p>
            <a:pPr marL="457200" indent="-457200">
              <a:lnSpc>
                <a:spcPct val="150000"/>
              </a:lnSpc>
              <a:buFont typeface="Wingdings" panose="05000000000000000000" pitchFamily="2" charset="2"/>
              <a:buChar char="ü"/>
            </a:pPr>
            <a:r>
              <a:rPr lang="en-US" sz="3600" dirty="0"/>
              <a:t>Write a paragraph about a </a:t>
            </a:r>
            <a:r>
              <a:rPr lang="en-US" sz="3600"/>
              <a:t>community helper.</a:t>
            </a:r>
            <a:endParaRPr lang="en-US" sz="3600" dirty="0"/>
          </a:p>
        </p:txBody>
      </p:sp>
      <p:pic>
        <p:nvPicPr>
          <p:cNvPr id="2050" name="Picture 2" descr="Recruiting Action Plan Wrap-Up – firecrackers">
            <a:extLst>
              <a:ext uri="{FF2B5EF4-FFF2-40B4-BE49-F238E27FC236}">
                <a16:creationId xmlns:a16="http://schemas.microsoft.com/office/drawing/2014/main" id="{FE7FA83B-BF66-4478-AC2F-3619125C5C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09086" y="1289230"/>
            <a:ext cx="3203942" cy="2152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7278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172" y="-7620"/>
            <a:ext cx="12192000" cy="1083309"/>
            <a:chOff x="7620" y="-7620"/>
            <a:chExt cx="12192000" cy="1083309"/>
          </a:xfrm>
        </p:grpSpPr>
        <p:sp>
          <p:nvSpPr>
            <p:cNvPr id="19" name="Round Single Corner Rectangle 18"/>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78805" y="1278761"/>
            <a:ext cx="1998504" cy="523220"/>
          </a:xfrm>
          <a:prstGeom prst="rect">
            <a:avLst/>
          </a:prstGeom>
          <a:noFill/>
          <a:effectLst/>
        </p:spPr>
        <p:txBody>
          <a:bodyPr wrap="square" rtlCol="0">
            <a:spAutoFit/>
          </a:bodyPr>
          <a:lstStyle/>
          <a:p>
            <a:r>
              <a:rPr lang="en-US" sz="2800" b="1">
                <a:effectLst>
                  <a:glow rad="88900">
                    <a:schemeClr val="bg1"/>
                  </a:glow>
                </a:effectLst>
                <a:cs typeface="Arial" panose="020B0604020202020204" pitchFamily="34" charset="0"/>
              </a:rPr>
              <a:t>Homework</a:t>
            </a:r>
            <a:endParaRPr lang="en-US" sz="2800" b="1" dirty="0">
              <a:effectLst>
                <a:glow rad="88900">
                  <a:schemeClr val="bg1"/>
                </a:glow>
              </a:effectLst>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18673" y="118642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 name="TextBox 1"/>
          <p:cNvSpPr txBox="1"/>
          <p:nvPr/>
        </p:nvSpPr>
        <p:spPr>
          <a:xfrm>
            <a:off x="487067" y="2594765"/>
            <a:ext cx="8149852" cy="837473"/>
          </a:xfrm>
          <a:prstGeom prst="rect">
            <a:avLst/>
          </a:prstGeom>
          <a:noFill/>
        </p:spPr>
        <p:txBody>
          <a:bodyPr wrap="square" rtlCol="0">
            <a:spAutoFit/>
          </a:bodyPr>
          <a:lstStyle/>
          <a:p>
            <a:pPr>
              <a:lnSpc>
                <a:spcPct val="150000"/>
              </a:lnSpc>
            </a:pPr>
            <a:r>
              <a:rPr lang="en-US" sz="3600" dirty="0"/>
              <a:t>- Do exercises in the Workbook.</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0651" y="2395778"/>
            <a:ext cx="3044282" cy="3044282"/>
          </a:xfrm>
          <a:prstGeom prst="rect">
            <a:avLst/>
          </a:prstGeom>
        </p:spPr>
      </p:pic>
    </p:spTree>
    <p:extLst>
      <p:ext uri="{BB962C8B-B14F-4D97-AF65-F5344CB8AC3E}">
        <p14:creationId xmlns:p14="http://schemas.microsoft.com/office/powerpoint/2010/main" val="387957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3048000" y="5970195"/>
            <a:ext cx="6096000" cy="646331"/>
          </a:xfrm>
          <a:prstGeom prst="rect">
            <a:avLst/>
          </a:prstGeom>
        </p:spPr>
        <p:txBody>
          <a:bodyPr>
            <a:spAutoFit/>
          </a:bodyPr>
          <a:lstStyle/>
          <a:p>
            <a:pPr algn="ctr"/>
            <a:r>
              <a:rPr lang="en-GB" b="1">
                <a:solidFill>
                  <a:schemeClr val="bg1"/>
                </a:solidFill>
                <a:latin typeface="Calibri" panose="020F0502020204030204" pitchFamily="34" charset="0"/>
              </a:rPr>
              <a:t>Website: </a:t>
            </a:r>
            <a:r>
              <a:rPr lang="en-GB" b="1" i="1">
                <a:solidFill>
                  <a:schemeClr val="bg1"/>
                </a:solidFill>
                <a:latin typeface="Calibri" panose="020F0502020204030204" pitchFamily="34" charset="0"/>
              </a:rPr>
              <a:t>hoclieu.vn</a:t>
            </a:r>
            <a:endParaRPr lang="en-GB">
              <a:solidFill>
                <a:schemeClr val="bg1"/>
              </a:solidFill>
            </a:endParaRPr>
          </a:p>
          <a:p>
            <a:pPr algn="ctr"/>
            <a:r>
              <a:rPr lang="en-GB" b="1">
                <a:solidFill>
                  <a:schemeClr val="bg1"/>
                </a:solidFill>
                <a:latin typeface="Calibri" panose="020F0502020204030204" pitchFamily="34" charset="0"/>
              </a:rPr>
              <a:t>Fanpage: </a:t>
            </a:r>
            <a:r>
              <a:rPr lang="en-GB" b="1" i="1">
                <a:solidFill>
                  <a:schemeClr val="bg1"/>
                </a:solidFill>
                <a:latin typeface="Calibri" panose="020F0502020204030204" pitchFamily="34" charset="0"/>
              </a:rPr>
              <a:t>facebook.com/www.tienganhglobalsuccess.vn/</a:t>
            </a:r>
            <a:endParaRPr lang="en-GB">
              <a:solidFill>
                <a:schemeClr val="bg1"/>
              </a:solidFill>
            </a:endParaRPr>
          </a:p>
        </p:txBody>
      </p:sp>
    </p:spTree>
    <p:extLst>
      <p:ext uri="{BB962C8B-B14F-4D97-AF65-F5344CB8AC3E}">
        <p14:creationId xmlns:p14="http://schemas.microsoft.com/office/powerpoint/2010/main" val="2453337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172" y="-7620"/>
            <a:ext cx="12192000" cy="1083309"/>
            <a:chOff x="7620" y="-7620"/>
            <a:chExt cx="12192000" cy="1083309"/>
          </a:xfrm>
        </p:grpSpPr>
        <p:sp>
          <p:nvSpPr>
            <p:cNvPr id="23" name="Round Single Corner Rectangle 22"/>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p:cNvGrpSpPr/>
          <p:nvPr/>
        </p:nvGrpSpPr>
        <p:grpSpPr>
          <a:xfrm>
            <a:off x="2261781" y="112190"/>
            <a:ext cx="712319" cy="709214"/>
            <a:chOff x="2180974" y="148629"/>
            <a:chExt cx="712319" cy="709214"/>
          </a:xfrm>
        </p:grpSpPr>
        <p:sp>
          <p:nvSpPr>
            <p:cNvPr id="30" name="Oval 29"/>
            <p:cNvSpPr/>
            <p:nvPr/>
          </p:nvSpPr>
          <p:spPr>
            <a:xfrm>
              <a:off x="2180974" y="148629"/>
              <a:ext cx="712319" cy="709214"/>
            </a:xfrm>
            <a:prstGeom prst="ellipse">
              <a:avLst/>
            </a:prstGeom>
            <a:solidFill>
              <a:srgbClr val="77ADC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Chord 30"/>
            <p:cNvSpPr/>
            <p:nvPr/>
          </p:nvSpPr>
          <p:spPr>
            <a:xfrm rot="4088942">
              <a:off x="2197459" y="160739"/>
              <a:ext cx="676824" cy="685834"/>
            </a:xfrm>
            <a:prstGeom prst="chord">
              <a:avLst>
                <a:gd name="adj1" fmla="val 2761841"/>
                <a:gd name="adj2" fmla="val 16200000"/>
              </a:avLst>
            </a:prstGeom>
            <a:solidFill>
              <a:srgbClr val="008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3311098" y="1904878"/>
            <a:ext cx="5893861" cy="625641"/>
          </a:xfrm>
          <a:prstGeom prst="roundRect">
            <a:avLst>
              <a:gd name="adj" fmla="val 42661"/>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3836656" y="1940421"/>
            <a:ext cx="4712984" cy="523220"/>
          </a:xfrm>
          <a:prstGeom prst="rect">
            <a:avLst/>
          </a:prstGeom>
          <a:noFill/>
        </p:spPr>
        <p:txBody>
          <a:bodyPr wrap="square" rtlCol="0">
            <a:spAutoFit/>
          </a:bodyPr>
          <a:lstStyle/>
          <a:p>
            <a:r>
              <a:rPr lang="en-US" sz="2800" b="1" dirty="0">
                <a:solidFill>
                  <a:schemeClr val="bg1"/>
                </a:solidFill>
              </a:rPr>
              <a:t>LESSON 6: SKILLS 2</a:t>
            </a:r>
          </a:p>
        </p:txBody>
      </p:sp>
      <p:sp>
        <p:nvSpPr>
          <p:cNvPr id="40" name="TextBox 39"/>
          <p:cNvSpPr txBox="1"/>
          <p:nvPr/>
        </p:nvSpPr>
        <p:spPr>
          <a:xfrm>
            <a:off x="928438" y="132929"/>
            <a:ext cx="1252347"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41" name="TextBox 40"/>
          <p:cNvSpPr txBox="1"/>
          <p:nvPr/>
        </p:nvSpPr>
        <p:spPr>
          <a:xfrm>
            <a:off x="3150251" y="88279"/>
            <a:ext cx="6521108" cy="707886"/>
          </a:xfrm>
          <a:prstGeom prst="rect">
            <a:avLst/>
          </a:prstGeom>
          <a:noFill/>
        </p:spPr>
        <p:txBody>
          <a:bodyPr wrap="square" rtlCol="0">
            <a:spAutoFit/>
          </a:bodyPr>
          <a:lstStyle/>
          <a:p>
            <a:r>
              <a:rPr lang="en-US" sz="4000" b="1">
                <a:solidFill>
                  <a:schemeClr val="bg1"/>
                </a:solidFill>
                <a:latin typeface="Myriad Pro" pitchFamily="34" charset="0"/>
              </a:rPr>
              <a:t>LOCAL COMMUNITY</a:t>
            </a:r>
            <a:endParaRPr lang="en-US" sz="4000" b="1" dirty="0">
              <a:solidFill>
                <a:schemeClr val="bg1"/>
              </a:solidFill>
              <a:latin typeface="Myriad Pro" pitchFamily="34" charset="0"/>
            </a:endParaRPr>
          </a:p>
        </p:txBody>
      </p:sp>
      <p:sp>
        <p:nvSpPr>
          <p:cNvPr id="42" name="TextBox 41"/>
          <p:cNvSpPr txBox="1"/>
          <p:nvPr/>
        </p:nvSpPr>
        <p:spPr>
          <a:xfrm>
            <a:off x="1276300" y="3793403"/>
            <a:ext cx="722440" cy="830997"/>
          </a:xfrm>
          <a:prstGeom prst="rect">
            <a:avLst/>
          </a:prstGeom>
          <a:noFill/>
        </p:spPr>
        <p:txBody>
          <a:bodyPr wrap="square" rtlCol="0">
            <a:spAutoFit/>
          </a:bodyPr>
          <a:lstStyle/>
          <a:p>
            <a:pPr algn="ctr"/>
            <a:r>
              <a:rPr lang="en-US" sz="4800" b="1" dirty="0">
                <a:solidFill>
                  <a:schemeClr val="bg1"/>
                </a:solidFill>
                <a:latin typeface="Myriad Pro" pitchFamily="34" charset="0"/>
              </a:rPr>
              <a:t>1</a:t>
            </a:r>
          </a:p>
        </p:txBody>
      </p:sp>
      <p:sp>
        <p:nvSpPr>
          <p:cNvPr id="17" name="TextBox 16"/>
          <p:cNvSpPr txBox="1"/>
          <p:nvPr/>
        </p:nvSpPr>
        <p:spPr>
          <a:xfrm>
            <a:off x="2243706" y="95637"/>
            <a:ext cx="730394" cy="707886"/>
          </a:xfrm>
          <a:prstGeom prst="rect">
            <a:avLst/>
          </a:prstGeom>
          <a:noFill/>
        </p:spPr>
        <p:txBody>
          <a:bodyPr wrap="square" rtlCol="0">
            <a:spAutoFit/>
          </a:bodyPr>
          <a:lstStyle/>
          <a:p>
            <a:pPr algn="ctr"/>
            <a:r>
              <a:rPr lang="en-US" sz="4000" b="1">
                <a:solidFill>
                  <a:schemeClr val="bg1"/>
                </a:solidFill>
                <a:latin typeface="Myriad Pro" pitchFamily="34" charset="0"/>
              </a:rPr>
              <a:t>1</a:t>
            </a:r>
            <a:endParaRPr lang="en-US" sz="4000" b="1" dirty="0">
              <a:solidFill>
                <a:schemeClr val="bg1"/>
              </a:solidFill>
              <a:latin typeface="Myriad Pro" pitchFamily="34" charset="0"/>
            </a:endParaRPr>
          </a:p>
        </p:txBody>
      </p:sp>
      <p:grpSp>
        <p:nvGrpSpPr>
          <p:cNvPr id="7" name="Group 6"/>
          <p:cNvGrpSpPr/>
          <p:nvPr/>
        </p:nvGrpSpPr>
        <p:grpSpPr>
          <a:xfrm>
            <a:off x="2766630" y="1753239"/>
            <a:ext cx="990895" cy="941618"/>
            <a:chOff x="2766630" y="1746890"/>
            <a:chExt cx="990895" cy="941618"/>
          </a:xfrm>
        </p:grpSpPr>
        <p:pic>
          <p:nvPicPr>
            <p:cNvPr id="35" name="Picture 34"/>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6" name="Picture 5"/>
            <p:cNvPicPr>
              <a:picLocks noChangeAspect="1"/>
            </p:cNvPicPr>
            <p:nvPr/>
          </p:nvPicPr>
          <p:blipFill rotWithShape="1">
            <a:blip r:embed="rId4"/>
            <a:srcRect t="5582"/>
            <a:stretch/>
          </p:blipFill>
          <p:spPr>
            <a:xfrm>
              <a:off x="2906617" y="1968106"/>
              <a:ext cx="710920" cy="499184"/>
            </a:xfrm>
            <a:prstGeom prst="rect">
              <a:avLst/>
            </a:prstGeom>
          </p:spPr>
        </p:pic>
      </p:grpSp>
      <p:pic>
        <p:nvPicPr>
          <p:cNvPr id="4" name="Hình ảnh 3">
            <a:extLst>
              <a:ext uri="{FF2B5EF4-FFF2-40B4-BE49-F238E27FC236}">
                <a16:creationId xmlns:a16="http://schemas.microsoft.com/office/drawing/2014/main" id="{241DDAE9-C9B2-E4A9-6902-E9AF52CE7C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07931" y="2872228"/>
            <a:ext cx="3773794" cy="2910508"/>
          </a:xfrm>
          <a:prstGeom prst="rect">
            <a:avLst/>
          </a:prstGeom>
        </p:spPr>
      </p:pic>
    </p:spTree>
    <p:extLst>
      <p:ext uri="{BB962C8B-B14F-4D97-AF65-F5344CB8AC3E}">
        <p14:creationId xmlns:p14="http://schemas.microsoft.com/office/powerpoint/2010/main" val="252621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1" name="Group 30"/>
          <p:cNvGrpSpPr/>
          <p:nvPr/>
        </p:nvGrpSpPr>
        <p:grpSpPr>
          <a:xfrm>
            <a:off x="-1172" y="-7620"/>
            <a:ext cx="12192000" cy="1083309"/>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useBgFill="1">
        <p:nvSpPr>
          <p:cNvPr id="18" name="Rectangle 17">
            <a:extLst>
              <a:ext uri="{FF2B5EF4-FFF2-40B4-BE49-F238E27FC236}">
                <a16:creationId xmlns:a16="http://schemas.microsoft.com/office/drawing/2014/main" id="{18AC8E79-ECD6-4F34-BE5A-9F5E850E85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83306"/>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D2BE1BB-2AB2-4D7E-9E27-8D245181B5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83306"/>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2A1615C-2156-4B15-BF3E-39794B37905E}"/>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80997"/>
            <a:ext cx="5378624" cy="6402614"/>
            <a:chOff x="-19221" y="197691"/>
            <a:chExt cx="5378624" cy="6402614"/>
          </a:xfrm>
        </p:grpSpPr>
        <p:sp>
          <p:nvSpPr>
            <p:cNvPr id="23" name="Freeform: Shape 22">
              <a:extLst>
                <a:ext uri="{FF2B5EF4-FFF2-40B4-BE49-F238E27FC236}">
                  <a16:creationId xmlns:a16="http://schemas.microsoft.com/office/drawing/2014/main" id="{D0AAA4B8-4E08-4663-9835-BA403F00612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CB4869D1-3E13-4881-A292-2F38ECC07B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3FEDB7CE-BB3D-4A0D-A73F-3117044F329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A6E0C6E1-7FBF-471E-849C-A54AF1D41FF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B2BFAA38-D910-41AD-BBED-0608E4AE713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9220" y="197691"/>
              <a:ext cx="5378623" cy="6402614"/>
            </a:xfrm>
            <a:custGeom>
              <a:avLst/>
              <a:gdLst>
                <a:gd name="connsiteX0" fmla="*/ 2220349 w 5378623"/>
                <a:gd name="connsiteY0" fmla="*/ 67 h 6402614"/>
                <a:gd name="connsiteX1" fmla="*/ 3018161 w 5378623"/>
                <a:gd name="connsiteY1" fmla="*/ 108191 h 6402614"/>
                <a:gd name="connsiteX2" fmla="*/ 5265831 w 5378623"/>
                <a:gd name="connsiteY2" fmla="*/ 4066338 h 6402614"/>
                <a:gd name="connsiteX3" fmla="*/ 2912752 w 5378623"/>
                <a:gd name="connsiteY3" fmla="*/ 6386691 h 6402614"/>
                <a:gd name="connsiteX4" fmla="*/ 2840648 w 5378623"/>
                <a:gd name="connsiteY4" fmla="*/ 6402614 h 6402614"/>
                <a:gd name="connsiteX5" fmla="*/ 1474249 w 5378623"/>
                <a:gd name="connsiteY5" fmla="*/ 6402614 h 6402614"/>
                <a:gd name="connsiteX6" fmla="*/ 1340218 w 5378623"/>
                <a:gd name="connsiteY6" fmla="*/ 6370360 h 6402614"/>
                <a:gd name="connsiteX7" fmla="*/ 204687 w 5378623"/>
                <a:gd name="connsiteY7" fmla="*/ 5802379 h 6402614"/>
                <a:gd name="connsiteX8" fmla="*/ 0 w 5378623"/>
                <a:gd name="connsiteY8" fmla="*/ 5624181 h 6402614"/>
                <a:gd name="connsiteX9" fmla="*/ 0 w 5378623"/>
                <a:gd name="connsiteY9" fmla="*/ 5197118 h 6402614"/>
                <a:gd name="connsiteX10" fmla="*/ 120950 w 5378623"/>
                <a:gd name="connsiteY10" fmla="*/ 5327736 h 6402614"/>
                <a:gd name="connsiteX11" fmla="*/ 553277 w 5378623"/>
                <a:gd name="connsiteY11" fmla="*/ 5674143 h 6402614"/>
                <a:gd name="connsiteX12" fmla="*/ 1048951 w 5378623"/>
                <a:gd name="connsiteY12" fmla="*/ 5913372 h 6402614"/>
                <a:gd name="connsiteX13" fmla="*/ 1114406 w 5378623"/>
                <a:gd name="connsiteY13" fmla="*/ 5935664 h 6402614"/>
                <a:gd name="connsiteX14" fmla="*/ 1180375 w 5378623"/>
                <a:gd name="connsiteY14" fmla="*/ 5956470 h 6402614"/>
                <a:gd name="connsiteX15" fmla="*/ 1247107 w 5378623"/>
                <a:gd name="connsiteY15" fmla="*/ 5975278 h 6402614"/>
                <a:gd name="connsiteX16" fmla="*/ 1313053 w 5378623"/>
                <a:gd name="connsiteY16" fmla="*/ 5991905 h 6402614"/>
                <a:gd name="connsiteX17" fmla="*/ 1578771 w 5378623"/>
                <a:gd name="connsiteY17" fmla="*/ 6035400 h 6402614"/>
                <a:gd name="connsiteX18" fmla="*/ 2116969 w 5378623"/>
                <a:gd name="connsiteY18" fmla="*/ 6005033 h 6402614"/>
                <a:gd name="connsiteX19" fmla="*/ 2648341 w 5378623"/>
                <a:gd name="connsiteY19" fmla="*/ 5837212 h 6402614"/>
                <a:gd name="connsiteX20" fmla="*/ 3166862 w 5378623"/>
                <a:gd name="connsiteY20" fmla="*/ 5582136 h 6402614"/>
                <a:gd name="connsiteX21" fmla="*/ 3295551 w 5378623"/>
                <a:gd name="connsiteY21" fmla="*/ 5510900 h 6402614"/>
                <a:gd name="connsiteX22" fmla="*/ 3426292 w 5378623"/>
                <a:gd name="connsiteY22" fmla="*/ 5437546 h 6402614"/>
                <a:gd name="connsiteX23" fmla="*/ 3693498 w 5378623"/>
                <a:gd name="connsiteY23" fmla="*/ 5296779 h 6402614"/>
                <a:gd name="connsiteX24" fmla="*/ 3957511 w 5378623"/>
                <a:gd name="connsiteY24" fmla="*/ 5162806 h 6402614"/>
                <a:gd name="connsiteX25" fmla="*/ 4212170 w 5378623"/>
                <a:gd name="connsiteY25" fmla="*/ 5024936 h 6402614"/>
                <a:gd name="connsiteX26" fmla="*/ 4449651 w 5378623"/>
                <a:gd name="connsiteY26" fmla="*/ 4870986 h 6402614"/>
                <a:gd name="connsiteX27" fmla="*/ 4659728 w 5378623"/>
                <a:gd name="connsiteY27" fmla="*/ 4689640 h 6402614"/>
                <a:gd name="connsiteX28" fmla="*/ 4830457 w 5378623"/>
                <a:gd name="connsiteY28" fmla="*/ 4472596 h 6402614"/>
                <a:gd name="connsiteX29" fmla="*/ 4955705 w 5378623"/>
                <a:gd name="connsiteY29" fmla="*/ 4222268 h 6402614"/>
                <a:gd name="connsiteX30" fmla="*/ 4968352 w 5378623"/>
                <a:gd name="connsiteY30" fmla="*/ 4189141 h 6402614"/>
                <a:gd name="connsiteX31" fmla="*/ 4979564 w 5378623"/>
                <a:gd name="connsiteY31" fmla="*/ 4155400 h 6402614"/>
                <a:gd name="connsiteX32" fmla="*/ 4990913 w 5378623"/>
                <a:gd name="connsiteY32" fmla="*/ 4121577 h 6402614"/>
                <a:gd name="connsiteX33" fmla="*/ 5000865 w 5378623"/>
                <a:gd name="connsiteY33" fmla="*/ 4086570 h 6402614"/>
                <a:gd name="connsiteX34" fmla="*/ 5020612 w 5378623"/>
                <a:gd name="connsiteY34" fmla="*/ 4016281 h 6402614"/>
                <a:gd name="connsiteX35" fmla="*/ 5030486 w 5378623"/>
                <a:gd name="connsiteY35" fmla="*/ 3981137 h 6402614"/>
                <a:gd name="connsiteX36" fmla="*/ 5035423 w 5378623"/>
                <a:gd name="connsiteY36" fmla="*/ 3963565 h 6402614"/>
                <a:gd name="connsiteX37" fmla="*/ 5039507 w 5378623"/>
                <a:gd name="connsiteY37" fmla="*/ 3945765 h 6402614"/>
                <a:gd name="connsiteX38" fmla="*/ 5071597 w 5378623"/>
                <a:gd name="connsiteY38" fmla="*/ 3802972 h 6402614"/>
                <a:gd name="connsiteX39" fmla="*/ 5096108 w 5378623"/>
                <a:gd name="connsiteY39" fmla="*/ 3658610 h 6402614"/>
                <a:gd name="connsiteX40" fmla="*/ 5113299 w 5378623"/>
                <a:gd name="connsiteY40" fmla="*/ 3512985 h 6402614"/>
                <a:gd name="connsiteX41" fmla="*/ 5115328 w 5378623"/>
                <a:gd name="connsiteY41" fmla="*/ 3494749 h 6402614"/>
                <a:gd name="connsiteX42" fmla="*/ 5116446 w 5378623"/>
                <a:gd name="connsiteY42" fmla="*/ 3476502 h 6402614"/>
                <a:gd name="connsiteX43" fmla="*/ 5118711 w 5378623"/>
                <a:gd name="connsiteY43" fmla="*/ 3439898 h 6402614"/>
                <a:gd name="connsiteX44" fmla="*/ 5123270 w 5378623"/>
                <a:gd name="connsiteY44" fmla="*/ 3366583 h 6402614"/>
                <a:gd name="connsiteX45" fmla="*/ 5121172 w 5378623"/>
                <a:gd name="connsiteY45" fmla="*/ 3072860 h 6402614"/>
                <a:gd name="connsiteX46" fmla="*/ 5119473 w 5378623"/>
                <a:gd name="connsiteY46" fmla="*/ 3036121 h 6402614"/>
                <a:gd name="connsiteX47" fmla="*/ 5116244 w 5378623"/>
                <a:gd name="connsiteY47" fmla="*/ 2999552 h 6402614"/>
                <a:gd name="connsiteX48" fmla="*/ 5109221 w 5378623"/>
                <a:gd name="connsiteY48" fmla="*/ 2926379 h 6402614"/>
                <a:gd name="connsiteX49" fmla="*/ 5089643 w 5378623"/>
                <a:gd name="connsiteY49" fmla="*/ 2780639 h 6402614"/>
                <a:gd name="connsiteX50" fmla="*/ 5084078 w 5378623"/>
                <a:gd name="connsiteY50" fmla="*/ 2744255 h 6402614"/>
                <a:gd name="connsiteX51" fmla="*/ 5077785 w 5378623"/>
                <a:gd name="connsiteY51" fmla="*/ 2708026 h 6402614"/>
                <a:gd name="connsiteX52" fmla="*/ 5063128 w 5378623"/>
                <a:gd name="connsiteY52" fmla="*/ 2636053 h 6402614"/>
                <a:gd name="connsiteX53" fmla="*/ 5047530 w 5378623"/>
                <a:gd name="connsiteY53" fmla="*/ 2564176 h 6402614"/>
                <a:gd name="connsiteX54" fmla="*/ 5028967 w 5378623"/>
                <a:gd name="connsiteY54" fmla="*/ 2493127 h 6402614"/>
                <a:gd name="connsiteX55" fmla="*/ 4822623 w 5378623"/>
                <a:gd name="connsiteY55" fmla="*/ 1944830 h 6402614"/>
                <a:gd name="connsiteX56" fmla="*/ 4108183 w 5378623"/>
                <a:gd name="connsiteY56" fmla="*/ 1038170 h 6402614"/>
                <a:gd name="connsiteX57" fmla="*/ 3638213 w 5378623"/>
                <a:gd name="connsiteY57" fmla="*/ 712395 h 6402614"/>
                <a:gd name="connsiteX58" fmla="*/ 3575480 w 5378623"/>
                <a:gd name="connsiteY58" fmla="*/ 678662 h 6402614"/>
                <a:gd name="connsiteX59" fmla="*/ 3512574 w 5378623"/>
                <a:gd name="connsiteY59" fmla="*/ 645577 h 6402614"/>
                <a:gd name="connsiteX60" fmla="*/ 3448603 w 5378623"/>
                <a:gd name="connsiteY60" fmla="*/ 614757 h 6402614"/>
                <a:gd name="connsiteX61" fmla="*/ 3416617 w 5378623"/>
                <a:gd name="connsiteY61" fmla="*/ 599347 h 6402614"/>
                <a:gd name="connsiteX62" fmla="*/ 3384352 w 5378623"/>
                <a:gd name="connsiteY62" fmla="*/ 584559 h 6402614"/>
                <a:gd name="connsiteX63" fmla="*/ 3254088 w 5378623"/>
                <a:gd name="connsiteY63" fmla="*/ 529021 h 6402614"/>
                <a:gd name="connsiteX64" fmla="*/ 3121640 w 5378623"/>
                <a:gd name="connsiteY64" fmla="*/ 479505 h 6402614"/>
                <a:gd name="connsiteX65" fmla="*/ 2987193 w 5378623"/>
                <a:gd name="connsiteY65" fmla="*/ 436176 h 6402614"/>
                <a:gd name="connsiteX66" fmla="*/ 2851296 w 5378623"/>
                <a:gd name="connsiteY66" fmla="*/ 398256 h 6402614"/>
                <a:gd name="connsiteX67" fmla="*/ 2573611 w 5378623"/>
                <a:gd name="connsiteY67" fmla="*/ 336717 h 6402614"/>
                <a:gd name="connsiteX68" fmla="*/ 2014208 w 5378623"/>
                <a:gd name="connsiteY68" fmla="*/ 276896 h 6402614"/>
                <a:gd name="connsiteX69" fmla="*/ 1457097 w 5378623"/>
                <a:gd name="connsiteY69" fmla="*/ 322828 h 6402614"/>
                <a:gd name="connsiteX70" fmla="*/ 914684 w 5378623"/>
                <a:gd name="connsiteY70" fmla="*/ 486648 h 6402614"/>
                <a:gd name="connsiteX71" fmla="*/ 848661 w 5378623"/>
                <a:gd name="connsiteY71" fmla="*/ 515093 h 6402614"/>
                <a:gd name="connsiteX72" fmla="*/ 782834 w 5378623"/>
                <a:gd name="connsiteY72" fmla="*/ 544519 h 6402614"/>
                <a:gd name="connsiteX73" fmla="*/ 717715 w 5378623"/>
                <a:gd name="connsiteY73" fmla="*/ 575988 h 6402614"/>
                <a:gd name="connsiteX74" fmla="*/ 653112 w 5378623"/>
                <a:gd name="connsiteY74" fmla="*/ 608523 h 6402614"/>
                <a:gd name="connsiteX75" fmla="*/ 406671 w 5378623"/>
                <a:gd name="connsiteY75" fmla="*/ 756246 h 6402614"/>
                <a:gd name="connsiteX76" fmla="*/ 191033 w 5378623"/>
                <a:gd name="connsiteY76" fmla="*/ 942131 h 6402614"/>
                <a:gd name="connsiteX77" fmla="*/ 143339 w 5378623"/>
                <a:gd name="connsiteY77" fmla="*/ 996006 h 6402614"/>
                <a:gd name="connsiteX78" fmla="*/ 98848 w 5378623"/>
                <a:gd name="connsiteY78" fmla="*/ 1053288 h 6402614"/>
                <a:gd name="connsiteX79" fmla="*/ 56083 w 5378623"/>
                <a:gd name="connsiteY79" fmla="*/ 1112657 h 6402614"/>
                <a:gd name="connsiteX80" fmla="*/ 14889 w 5378623"/>
                <a:gd name="connsiteY80" fmla="*/ 1173837 h 6402614"/>
                <a:gd name="connsiteX81" fmla="*/ 0 w 5378623"/>
                <a:gd name="connsiteY81" fmla="*/ 1198088 h 6402614"/>
                <a:gd name="connsiteX82" fmla="*/ 0 w 5378623"/>
                <a:gd name="connsiteY82" fmla="*/ 888809 h 6402614"/>
                <a:gd name="connsiteX83" fmla="*/ 88781 w 5378623"/>
                <a:gd name="connsiteY83" fmla="*/ 802825 h 6402614"/>
                <a:gd name="connsiteX84" fmla="*/ 2220349 w 5378623"/>
                <a:gd name="connsiteY84" fmla="*/ 67 h 640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378623" h="6402614">
                  <a:moveTo>
                    <a:pt x="2220349" y="67"/>
                  </a:moveTo>
                  <a:cubicBezTo>
                    <a:pt x="2484151" y="1784"/>
                    <a:pt x="2751801" y="36820"/>
                    <a:pt x="3018161" y="108191"/>
                  </a:cubicBezTo>
                  <a:cubicBezTo>
                    <a:pt x="4722867" y="564965"/>
                    <a:pt x="5729192" y="2337049"/>
                    <a:pt x="5265831" y="4066338"/>
                  </a:cubicBezTo>
                  <a:cubicBezTo>
                    <a:pt x="4947269" y="5255224"/>
                    <a:pt x="4017004" y="6114300"/>
                    <a:pt x="2912752" y="6386691"/>
                  </a:cubicBezTo>
                  <a:lnTo>
                    <a:pt x="2840648" y="6402614"/>
                  </a:lnTo>
                  <a:lnTo>
                    <a:pt x="1474249" y="6402614"/>
                  </a:lnTo>
                  <a:lnTo>
                    <a:pt x="1340218" y="6370360"/>
                  </a:lnTo>
                  <a:cubicBezTo>
                    <a:pt x="914042" y="6256167"/>
                    <a:pt x="531514" y="6059766"/>
                    <a:pt x="204687" y="5802379"/>
                  </a:cubicBezTo>
                  <a:lnTo>
                    <a:pt x="0" y="5624181"/>
                  </a:lnTo>
                  <a:lnTo>
                    <a:pt x="0" y="5197118"/>
                  </a:lnTo>
                  <a:lnTo>
                    <a:pt x="120950" y="5327736"/>
                  </a:lnTo>
                  <a:cubicBezTo>
                    <a:pt x="253827" y="5458395"/>
                    <a:pt x="397634" y="5575985"/>
                    <a:pt x="553277" y="5674143"/>
                  </a:cubicBezTo>
                  <a:cubicBezTo>
                    <a:pt x="708978" y="5772084"/>
                    <a:pt x="875421" y="5851690"/>
                    <a:pt x="1048951" y="5913372"/>
                  </a:cubicBezTo>
                  <a:cubicBezTo>
                    <a:pt x="1070860" y="5920750"/>
                    <a:pt x="1092382" y="5928719"/>
                    <a:pt x="1114406" y="5935664"/>
                  </a:cubicBezTo>
                  <a:lnTo>
                    <a:pt x="1180375" y="5956470"/>
                  </a:lnTo>
                  <a:lnTo>
                    <a:pt x="1247107" y="5975278"/>
                  </a:lnTo>
                  <a:cubicBezTo>
                    <a:pt x="1269462" y="5981848"/>
                    <a:pt x="1291029" y="5986236"/>
                    <a:pt x="1313053" y="5991905"/>
                  </a:cubicBezTo>
                  <a:cubicBezTo>
                    <a:pt x="1400808" y="6012869"/>
                    <a:pt x="1489584" y="6027036"/>
                    <a:pt x="1578771" y="6035400"/>
                  </a:cubicBezTo>
                  <a:cubicBezTo>
                    <a:pt x="1757312" y="6051941"/>
                    <a:pt x="1937844" y="6040152"/>
                    <a:pt x="2116969" y="6005033"/>
                  </a:cubicBezTo>
                  <a:cubicBezTo>
                    <a:pt x="2296104" y="5969454"/>
                    <a:pt x="2473717" y="5910978"/>
                    <a:pt x="2648341" y="5837212"/>
                  </a:cubicBezTo>
                  <a:cubicBezTo>
                    <a:pt x="2823148" y="5763610"/>
                    <a:pt x="2995347" y="5675863"/>
                    <a:pt x="3166862" y="5582136"/>
                  </a:cubicBezTo>
                  <a:cubicBezTo>
                    <a:pt x="3209843" y="5558645"/>
                    <a:pt x="3252667" y="5534880"/>
                    <a:pt x="3295551" y="5510900"/>
                  </a:cubicBezTo>
                  <a:lnTo>
                    <a:pt x="3426292" y="5437546"/>
                  </a:lnTo>
                  <a:cubicBezTo>
                    <a:pt x="3515217" y="5388460"/>
                    <a:pt x="3604599" y="5341930"/>
                    <a:pt x="3693498" y="5296779"/>
                  </a:cubicBezTo>
                  <a:lnTo>
                    <a:pt x="3957511" y="5162806"/>
                  </a:lnTo>
                  <a:cubicBezTo>
                    <a:pt x="4044259" y="5118005"/>
                    <a:pt x="4129592" y="5072941"/>
                    <a:pt x="4212170" y="5024936"/>
                  </a:cubicBezTo>
                  <a:cubicBezTo>
                    <a:pt x="4294563" y="4976766"/>
                    <a:pt x="4374532" y="4926554"/>
                    <a:pt x="4449651" y="4870986"/>
                  </a:cubicBezTo>
                  <a:cubicBezTo>
                    <a:pt x="4524973" y="4815937"/>
                    <a:pt x="4596075" y="4756163"/>
                    <a:pt x="4659728" y="4689640"/>
                  </a:cubicBezTo>
                  <a:cubicBezTo>
                    <a:pt x="4723566" y="4623283"/>
                    <a:pt x="4780828" y="4550758"/>
                    <a:pt x="4830457" y="4472596"/>
                  </a:cubicBezTo>
                  <a:cubicBezTo>
                    <a:pt x="4880087" y="4394434"/>
                    <a:pt x="4921716" y="4310302"/>
                    <a:pt x="4955705" y="4222268"/>
                  </a:cubicBezTo>
                  <a:lnTo>
                    <a:pt x="4968352" y="4189141"/>
                  </a:lnTo>
                  <a:lnTo>
                    <a:pt x="4979564" y="4155400"/>
                  </a:lnTo>
                  <a:lnTo>
                    <a:pt x="4990913" y="4121577"/>
                  </a:lnTo>
                  <a:cubicBezTo>
                    <a:pt x="4994441" y="4110119"/>
                    <a:pt x="4997522" y="4098194"/>
                    <a:pt x="5000865" y="4086570"/>
                  </a:cubicBezTo>
                  <a:lnTo>
                    <a:pt x="5020612" y="4016281"/>
                  </a:lnTo>
                  <a:lnTo>
                    <a:pt x="5030486" y="3981137"/>
                  </a:lnTo>
                  <a:lnTo>
                    <a:pt x="5035423" y="3963565"/>
                  </a:lnTo>
                  <a:lnTo>
                    <a:pt x="5039507" y="3945765"/>
                  </a:lnTo>
                  <a:cubicBezTo>
                    <a:pt x="5050088" y="3898175"/>
                    <a:pt x="5061308" y="3850756"/>
                    <a:pt x="5071597" y="3802972"/>
                  </a:cubicBezTo>
                  <a:lnTo>
                    <a:pt x="5096108" y="3658610"/>
                  </a:lnTo>
                  <a:cubicBezTo>
                    <a:pt x="5102684" y="3610180"/>
                    <a:pt x="5107604" y="3561536"/>
                    <a:pt x="5113299" y="3512985"/>
                  </a:cubicBezTo>
                  <a:lnTo>
                    <a:pt x="5115328" y="3494749"/>
                  </a:lnTo>
                  <a:lnTo>
                    <a:pt x="5116446" y="3476502"/>
                  </a:lnTo>
                  <a:lnTo>
                    <a:pt x="5118711" y="3439898"/>
                  </a:lnTo>
                  <a:lnTo>
                    <a:pt x="5123270" y="3366583"/>
                  </a:lnTo>
                  <a:cubicBezTo>
                    <a:pt x="5126606" y="3268829"/>
                    <a:pt x="5127431" y="3170634"/>
                    <a:pt x="5121172" y="3072860"/>
                  </a:cubicBezTo>
                  <a:lnTo>
                    <a:pt x="5119473" y="3036121"/>
                  </a:lnTo>
                  <a:cubicBezTo>
                    <a:pt x="5118968" y="3023930"/>
                    <a:pt x="5117310" y="3011778"/>
                    <a:pt x="5116244" y="2999552"/>
                  </a:cubicBezTo>
                  <a:lnTo>
                    <a:pt x="5109221" y="2926379"/>
                  </a:lnTo>
                  <a:cubicBezTo>
                    <a:pt x="5105544" y="2877404"/>
                    <a:pt x="5096760" y="2829145"/>
                    <a:pt x="5089643" y="2780639"/>
                  </a:cubicBezTo>
                  <a:lnTo>
                    <a:pt x="5084078" y="2744255"/>
                  </a:lnTo>
                  <a:cubicBezTo>
                    <a:pt x="5082420" y="2732104"/>
                    <a:pt x="5080412" y="2719974"/>
                    <a:pt x="5077785" y="2708026"/>
                  </a:cubicBezTo>
                  <a:lnTo>
                    <a:pt x="5063128" y="2636053"/>
                  </a:lnTo>
                  <a:cubicBezTo>
                    <a:pt x="5057902" y="2612048"/>
                    <a:pt x="5053511" y="2587920"/>
                    <a:pt x="5047530" y="2564176"/>
                  </a:cubicBezTo>
                  <a:lnTo>
                    <a:pt x="5028967" y="2493127"/>
                  </a:lnTo>
                  <a:cubicBezTo>
                    <a:pt x="4979424" y="2303537"/>
                    <a:pt x="4909775" y="2119458"/>
                    <a:pt x="4822623" y="1944830"/>
                  </a:cubicBezTo>
                  <a:cubicBezTo>
                    <a:pt x="4648947" y="1594931"/>
                    <a:pt x="4401749" y="1285261"/>
                    <a:pt x="4108183" y="1038170"/>
                  </a:cubicBezTo>
                  <a:cubicBezTo>
                    <a:pt x="3961444" y="914460"/>
                    <a:pt x="3803854" y="805232"/>
                    <a:pt x="3638213" y="712395"/>
                  </a:cubicBezTo>
                  <a:lnTo>
                    <a:pt x="3575480" y="678662"/>
                  </a:lnTo>
                  <a:cubicBezTo>
                    <a:pt x="3554450" y="667578"/>
                    <a:pt x="3534194" y="655311"/>
                    <a:pt x="3512574" y="645577"/>
                  </a:cubicBezTo>
                  <a:lnTo>
                    <a:pt x="3448603" y="614757"/>
                  </a:lnTo>
                  <a:lnTo>
                    <a:pt x="3416617" y="599347"/>
                  </a:lnTo>
                  <a:cubicBezTo>
                    <a:pt x="3406000" y="594185"/>
                    <a:pt x="3395413" y="588913"/>
                    <a:pt x="3384352" y="584559"/>
                  </a:cubicBezTo>
                  <a:cubicBezTo>
                    <a:pt x="3340850" y="566062"/>
                    <a:pt x="3297707" y="547083"/>
                    <a:pt x="3254088" y="529021"/>
                  </a:cubicBezTo>
                  <a:cubicBezTo>
                    <a:pt x="3209736" y="512847"/>
                    <a:pt x="3165607" y="496270"/>
                    <a:pt x="3121640" y="479505"/>
                  </a:cubicBezTo>
                  <a:lnTo>
                    <a:pt x="2987193" y="436176"/>
                  </a:lnTo>
                  <a:cubicBezTo>
                    <a:pt x="2942116" y="422708"/>
                    <a:pt x="2896575" y="410968"/>
                    <a:pt x="2851296" y="398256"/>
                  </a:cubicBezTo>
                  <a:cubicBezTo>
                    <a:pt x="2759507" y="375285"/>
                    <a:pt x="2666373" y="353923"/>
                    <a:pt x="2573611" y="336717"/>
                  </a:cubicBezTo>
                  <a:cubicBezTo>
                    <a:pt x="2387776" y="301762"/>
                    <a:pt x="2200839" y="280304"/>
                    <a:pt x="2014208" y="276896"/>
                  </a:cubicBezTo>
                  <a:cubicBezTo>
                    <a:pt x="1827605" y="273381"/>
                    <a:pt x="1641223" y="288238"/>
                    <a:pt x="1457097" y="322828"/>
                  </a:cubicBezTo>
                  <a:cubicBezTo>
                    <a:pt x="1272912" y="357634"/>
                    <a:pt x="1091595" y="413727"/>
                    <a:pt x="914684" y="486648"/>
                  </a:cubicBezTo>
                  <a:lnTo>
                    <a:pt x="848661" y="515093"/>
                  </a:lnTo>
                  <a:cubicBezTo>
                    <a:pt x="826573" y="524592"/>
                    <a:pt x="804281" y="533573"/>
                    <a:pt x="782834" y="544519"/>
                  </a:cubicBezTo>
                  <a:lnTo>
                    <a:pt x="717715" y="575988"/>
                  </a:lnTo>
                  <a:cubicBezTo>
                    <a:pt x="696005" y="586632"/>
                    <a:pt x="673986" y="596729"/>
                    <a:pt x="653112" y="608523"/>
                  </a:cubicBezTo>
                  <a:cubicBezTo>
                    <a:pt x="568070" y="653782"/>
                    <a:pt x="483901" y="700897"/>
                    <a:pt x="406671" y="756246"/>
                  </a:cubicBezTo>
                  <a:cubicBezTo>
                    <a:pt x="327441" y="809669"/>
                    <a:pt x="256836" y="872706"/>
                    <a:pt x="191033" y="942131"/>
                  </a:cubicBezTo>
                  <a:cubicBezTo>
                    <a:pt x="175048" y="959988"/>
                    <a:pt x="159064" y="977846"/>
                    <a:pt x="143339" y="996006"/>
                  </a:cubicBezTo>
                  <a:lnTo>
                    <a:pt x="98848" y="1053288"/>
                  </a:lnTo>
                  <a:cubicBezTo>
                    <a:pt x="83542" y="1072023"/>
                    <a:pt x="70312" y="1092822"/>
                    <a:pt x="56083" y="1112657"/>
                  </a:cubicBezTo>
                  <a:cubicBezTo>
                    <a:pt x="42010" y="1132765"/>
                    <a:pt x="27965" y="1152765"/>
                    <a:pt x="14889" y="1173837"/>
                  </a:cubicBezTo>
                  <a:lnTo>
                    <a:pt x="0" y="1198088"/>
                  </a:lnTo>
                  <a:lnTo>
                    <a:pt x="0" y="888809"/>
                  </a:lnTo>
                  <a:lnTo>
                    <a:pt x="88781" y="802825"/>
                  </a:lnTo>
                  <a:cubicBezTo>
                    <a:pt x="672175" y="289643"/>
                    <a:pt x="1428944" y="-5083"/>
                    <a:pt x="2220349" y="6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5" name="TextBox 14">
            <a:extLst>
              <a:ext uri="{FF2B5EF4-FFF2-40B4-BE49-F238E27FC236}">
                <a16:creationId xmlns:a16="http://schemas.microsoft.com/office/drawing/2014/main" id="{3620506D-D0FB-4364-9BF0-303257236434}"/>
              </a:ext>
            </a:extLst>
          </p:cNvPr>
          <p:cNvSpPr txBox="1"/>
          <p:nvPr/>
        </p:nvSpPr>
        <p:spPr>
          <a:xfrm>
            <a:off x="487067" y="2084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sp>
        <p:nvSpPr>
          <p:cNvPr id="5" name="TextBox 4">
            <a:extLst>
              <a:ext uri="{FF2B5EF4-FFF2-40B4-BE49-F238E27FC236}">
                <a16:creationId xmlns:a16="http://schemas.microsoft.com/office/drawing/2014/main" id="{337A5E1E-3CA0-4464-8CDD-31E8FAFCE4DB}"/>
              </a:ext>
            </a:extLst>
          </p:cNvPr>
          <p:cNvSpPr txBox="1"/>
          <p:nvPr/>
        </p:nvSpPr>
        <p:spPr>
          <a:xfrm>
            <a:off x="413393" y="3141738"/>
            <a:ext cx="5187197" cy="923330"/>
          </a:xfrm>
          <a:prstGeom prst="rect">
            <a:avLst/>
          </a:prstGeom>
          <a:noFill/>
        </p:spPr>
        <p:txBody>
          <a:bodyPr wrap="square" rtlCol="0">
            <a:spAutoFit/>
          </a:bodyPr>
          <a:lstStyle/>
          <a:p>
            <a:pPr algn="ctr"/>
            <a:r>
              <a:rPr lang="en-US" sz="5400" b="1" dirty="0">
                <a:solidFill>
                  <a:srgbClr val="C00000"/>
                </a:solidFill>
                <a:effectLst>
                  <a:outerShdw blurRad="38100" dist="38100" dir="2700000" algn="tl">
                    <a:srgbClr val="000000">
                      <a:alpha val="43137"/>
                    </a:srgbClr>
                  </a:outerShdw>
                </a:effectLst>
              </a:rPr>
              <a:t>BRAINSTORMING</a:t>
            </a:r>
          </a:p>
        </p:txBody>
      </p:sp>
      <p:sp>
        <p:nvSpPr>
          <p:cNvPr id="8" name="TextBox 4">
            <a:extLst>
              <a:ext uri="{FF2B5EF4-FFF2-40B4-BE49-F238E27FC236}">
                <a16:creationId xmlns:a16="http://schemas.microsoft.com/office/drawing/2014/main" id="{4C95C995-7DE5-CC52-08BF-DD192CB1A30A}"/>
              </a:ext>
            </a:extLst>
          </p:cNvPr>
          <p:cNvSpPr txBox="1"/>
          <p:nvPr/>
        </p:nvSpPr>
        <p:spPr>
          <a:xfrm>
            <a:off x="5792017" y="2359053"/>
            <a:ext cx="5954676" cy="3416320"/>
          </a:xfrm>
          <a:prstGeom prst="rect">
            <a:avLst/>
          </a:prstGeom>
          <a:solidFill>
            <a:schemeClr val="accent6">
              <a:lumMod val="20000"/>
              <a:lumOff val="80000"/>
            </a:schemeClr>
          </a:solidFill>
          <a:ln w="38100">
            <a:solidFill>
              <a:srgbClr val="F8B417"/>
            </a:solidFill>
          </a:ln>
        </p:spPr>
        <p:txBody>
          <a:bodyPr wrap="square" rtlCol="0">
            <a:spAutoFit/>
          </a:bodyPr>
          <a:lstStyle/>
          <a:p>
            <a:pPr algn="ctr"/>
            <a:r>
              <a:rPr lang="en-US" sz="5400" b="1" dirty="0">
                <a:solidFill>
                  <a:srgbClr val="C00000"/>
                </a:solidFill>
                <a:effectLst>
                  <a:outerShdw blurRad="38100" dist="38100" dir="2700000" algn="tl">
                    <a:srgbClr val="000000">
                      <a:alpha val="43137"/>
                    </a:srgbClr>
                  </a:outerShdw>
                </a:effectLst>
              </a:rPr>
              <a:t>Who is your </a:t>
            </a:r>
            <a:r>
              <a:rPr lang="en-US" sz="5400" b="1" dirty="0" err="1">
                <a:solidFill>
                  <a:srgbClr val="C00000"/>
                </a:solidFill>
                <a:effectLst>
                  <a:outerShdw blurRad="38100" dist="38100" dir="2700000" algn="tl">
                    <a:srgbClr val="000000">
                      <a:alpha val="43137"/>
                    </a:srgbClr>
                  </a:outerShdw>
                </a:effectLst>
              </a:rPr>
              <a:t>favourite</a:t>
            </a:r>
            <a:r>
              <a:rPr lang="en-US" sz="5400" b="1" dirty="0">
                <a:solidFill>
                  <a:srgbClr val="C00000"/>
                </a:solidFill>
                <a:effectLst>
                  <a:outerShdw blurRad="38100" dist="38100" dir="2700000" algn="tl">
                    <a:srgbClr val="000000">
                      <a:alpha val="43137"/>
                    </a:srgbClr>
                  </a:outerShdw>
                </a:effectLst>
              </a:rPr>
              <a:t> community helper?</a:t>
            </a:r>
          </a:p>
          <a:p>
            <a:pPr algn="ctr"/>
            <a:r>
              <a:rPr lang="en-US" sz="5400" b="1" dirty="0">
                <a:solidFill>
                  <a:srgbClr val="C00000"/>
                </a:solidFill>
                <a:effectLst>
                  <a:outerShdw blurRad="38100" dist="38100" dir="2700000" algn="tl">
                    <a:srgbClr val="000000">
                      <a:alpha val="43137"/>
                    </a:srgbClr>
                  </a:outerShdw>
                </a:effectLst>
              </a:rPr>
              <a:t>Why?</a:t>
            </a:r>
          </a:p>
        </p:txBody>
      </p:sp>
    </p:spTree>
    <p:extLst>
      <p:ext uri="{BB962C8B-B14F-4D97-AF65-F5344CB8AC3E}">
        <p14:creationId xmlns:p14="http://schemas.microsoft.com/office/powerpoint/2010/main" val="3404845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172" y="-7620"/>
            <a:ext cx="12192000" cy="1083309"/>
            <a:chOff x="7620" y="-7620"/>
            <a:chExt cx="12192000" cy="1083309"/>
          </a:xfrm>
        </p:grpSpPr>
        <p:sp>
          <p:nvSpPr>
            <p:cNvPr id="22" name="Round Single Corner Rectangle 2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 Single Corner Rectangle 2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31589" y="1311441"/>
            <a:ext cx="10815315"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Work in pairs. Discuss the questions.</a:t>
            </a:r>
          </a:p>
        </p:txBody>
      </p:sp>
      <p:sp>
        <p:nvSpPr>
          <p:cNvPr id="16" name="Rounded Rectangle 15"/>
          <p:cNvSpPr/>
          <p:nvPr/>
        </p:nvSpPr>
        <p:spPr>
          <a:xfrm>
            <a:off x="576198" y="129097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11" name="TextBox 10"/>
          <p:cNvSpPr txBox="1"/>
          <p:nvPr/>
        </p:nvSpPr>
        <p:spPr>
          <a:xfrm>
            <a:off x="487066" y="194965"/>
            <a:ext cx="5434231"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PRE LISTENING</a:t>
            </a:r>
          </a:p>
        </p:txBody>
      </p:sp>
      <p:sp>
        <p:nvSpPr>
          <p:cNvPr id="15" name="Hộp Văn bản 14">
            <a:extLst>
              <a:ext uri="{FF2B5EF4-FFF2-40B4-BE49-F238E27FC236}">
                <a16:creationId xmlns:a16="http://schemas.microsoft.com/office/drawing/2014/main" id="{C214BF5A-E291-1F66-838B-F6DCDD41664E}"/>
              </a:ext>
            </a:extLst>
          </p:cNvPr>
          <p:cNvSpPr txBox="1"/>
          <p:nvPr/>
        </p:nvSpPr>
        <p:spPr>
          <a:xfrm>
            <a:off x="5921297" y="2210899"/>
            <a:ext cx="5872178" cy="1815882"/>
          </a:xfrm>
          <a:prstGeom prst="rect">
            <a:avLst/>
          </a:prstGeom>
          <a:noFill/>
        </p:spPr>
        <p:txBody>
          <a:bodyPr wrap="square">
            <a:spAutoFit/>
          </a:bodyPr>
          <a:lstStyle/>
          <a:p>
            <a:r>
              <a:rPr lang="en-US" sz="2800" b="1" i="0" dirty="0">
                <a:solidFill>
                  <a:srgbClr val="F26548"/>
                </a:solidFill>
                <a:effectLst/>
                <a:latin typeface="Source Sans Pro" panose="020B0503030403020204" pitchFamily="34" charset="0"/>
                <a:ea typeface="Source Sans Pro" panose="020B0503030403020204" pitchFamily="34" charset="0"/>
              </a:rPr>
              <a:t>1. </a:t>
            </a:r>
            <a:r>
              <a:rPr lang="en-US" sz="2800" b="0" i="0" dirty="0">
                <a:solidFill>
                  <a:srgbClr val="242021"/>
                </a:solidFill>
                <a:effectLst/>
                <a:latin typeface="Source Sans Pro" panose="020B0503030403020204" pitchFamily="34" charset="0"/>
                <a:ea typeface="Source Sans Pro" panose="020B0503030403020204" pitchFamily="34" charset="0"/>
              </a:rPr>
              <a:t>Who can you see in the pictures?</a:t>
            </a:r>
            <a:br>
              <a:rPr lang="en-US" sz="2800" b="0" i="0" dirty="0">
                <a:solidFill>
                  <a:srgbClr val="242021"/>
                </a:solidFill>
                <a:effectLst/>
                <a:latin typeface="Source Sans Pro" panose="020B0503030403020204" pitchFamily="34" charset="0"/>
                <a:ea typeface="Source Sans Pro" panose="020B0503030403020204" pitchFamily="34" charset="0"/>
              </a:rPr>
            </a:br>
            <a:endParaRPr lang="en-US" sz="2800" b="0" i="0" dirty="0">
              <a:solidFill>
                <a:srgbClr val="242021"/>
              </a:solidFill>
              <a:effectLst/>
              <a:latin typeface="Source Sans Pro" panose="020B0503030403020204" pitchFamily="34" charset="0"/>
              <a:ea typeface="Source Sans Pro" panose="020B0503030403020204" pitchFamily="34" charset="0"/>
            </a:endParaRPr>
          </a:p>
          <a:p>
            <a:endParaRPr lang="en-US" sz="2800" b="1" i="0" dirty="0">
              <a:solidFill>
                <a:srgbClr val="F26548"/>
              </a:solidFill>
              <a:effectLst/>
              <a:latin typeface="Source Sans Pro" panose="020B0503030403020204" pitchFamily="34" charset="0"/>
              <a:ea typeface="Source Sans Pro" panose="020B0503030403020204" pitchFamily="34" charset="0"/>
            </a:endParaRPr>
          </a:p>
          <a:p>
            <a:r>
              <a:rPr lang="en-US" sz="2800" b="1" i="0" dirty="0">
                <a:solidFill>
                  <a:srgbClr val="F26548"/>
                </a:solidFill>
                <a:effectLst/>
                <a:latin typeface="Source Sans Pro" panose="020B0503030403020204" pitchFamily="34" charset="0"/>
                <a:ea typeface="Source Sans Pro" panose="020B0503030403020204" pitchFamily="34" charset="0"/>
              </a:rPr>
              <a:t>2. </a:t>
            </a:r>
            <a:r>
              <a:rPr lang="en-US" sz="2800" b="0" i="0" dirty="0">
                <a:solidFill>
                  <a:srgbClr val="242021"/>
                </a:solidFill>
                <a:effectLst/>
                <a:latin typeface="Source Sans Pro" panose="020B0503030403020204" pitchFamily="34" charset="0"/>
                <a:ea typeface="Source Sans Pro" panose="020B0503030403020204" pitchFamily="34" charset="0"/>
              </a:rPr>
              <a:t>What are they doing?</a:t>
            </a:r>
            <a:endParaRPr lang="vi-VN" sz="2800" dirty="0">
              <a:latin typeface="Source Sans Pro" panose="020B0503030403020204" pitchFamily="34" charset="0"/>
              <a:ea typeface="Source Sans Pro" panose="020B0503030403020204" pitchFamily="34" charset="0"/>
            </a:endParaRPr>
          </a:p>
        </p:txBody>
      </p:sp>
      <p:sp>
        <p:nvSpPr>
          <p:cNvPr id="26" name="Hộp Văn bản 25">
            <a:extLst>
              <a:ext uri="{FF2B5EF4-FFF2-40B4-BE49-F238E27FC236}">
                <a16:creationId xmlns:a16="http://schemas.microsoft.com/office/drawing/2014/main" id="{8A409E91-A644-2341-97E3-DAA339309880}"/>
              </a:ext>
            </a:extLst>
          </p:cNvPr>
          <p:cNvSpPr txBox="1"/>
          <p:nvPr/>
        </p:nvSpPr>
        <p:spPr>
          <a:xfrm>
            <a:off x="6005928" y="4538585"/>
            <a:ext cx="5872178" cy="523220"/>
          </a:xfrm>
          <a:prstGeom prst="rect">
            <a:avLst/>
          </a:prstGeom>
          <a:noFill/>
        </p:spPr>
        <p:txBody>
          <a:bodyPr wrap="square">
            <a:spAutoFit/>
          </a:bodyPr>
          <a:lstStyle/>
          <a:p>
            <a:r>
              <a:rPr lang="en-US" sz="2800" b="1" i="0" dirty="0">
                <a:solidFill>
                  <a:srgbClr val="F26548"/>
                </a:solidFill>
                <a:effectLst/>
                <a:latin typeface="Source Sans Pro" panose="020B0503030403020204" pitchFamily="34" charset="0"/>
                <a:ea typeface="Source Sans Pro" panose="020B0503030403020204" pitchFamily="34" charset="0"/>
              </a:rPr>
              <a:t>They are taking the garbage away. </a:t>
            </a:r>
            <a:endParaRPr lang="vi-VN" sz="2800" dirty="0">
              <a:latin typeface="Source Sans Pro" panose="020B0503030403020204" pitchFamily="34" charset="0"/>
              <a:ea typeface="Source Sans Pro" panose="020B0503030403020204" pitchFamily="34" charset="0"/>
            </a:endParaRPr>
          </a:p>
        </p:txBody>
      </p:sp>
      <p:sp>
        <p:nvSpPr>
          <p:cNvPr id="28" name="Hộp Văn bản 27">
            <a:extLst>
              <a:ext uri="{FF2B5EF4-FFF2-40B4-BE49-F238E27FC236}">
                <a16:creationId xmlns:a16="http://schemas.microsoft.com/office/drawing/2014/main" id="{B57FEAA4-7C74-C1D7-5B85-7CFA2863DDFD}"/>
              </a:ext>
            </a:extLst>
          </p:cNvPr>
          <p:cNvSpPr txBox="1"/>
          <p:nvPr/>
        </p:nvSpPr>
        <p:spPr>
          <a:xfrm>
            <a:off x="5878858" y="3243937"/>
            <a:ext cx="5957056" cy="523220"/>
          </a:xfrm>
          <a:prstGeom prst="rect">
            <a:avLst/>
          </a:prstGeom>
          <a:noFill/>
        </p:spPr>
        <p:txBody>
          <a:bodyPr wrap="square">
            <a:spAutoFit/>
          </a:bodyPr>
          <a:lstStyle/>
          <a:p>
            <a:r>
              <a:rPr lang="en-US" sz="2800" b="1" i="0" dirty="0">
                <a:solidFill>
                  <a:srgbClr val="F26548"/>
                </a:solidFill>
                <a:effectLst/>
                <a:latin typeface="Source Sans Pro" panose="020B0503030403020204" pitchFamily="34" charset="0"/>
                <a:ea typeface="Source Sans Pro" panose="020B0503030403020204" pitchFamily="34" charset="0"/>
              </a:rPr>
              <a:t>We can see garbage collectors. </a:t>
            </a:r>
          </a:p>
        </p:txBody>
      </p:sp>
      <p:pic>
        <p:nvPicPr>
          <p:cNvPr id="3" name="Picture 2">
            <a:extLst>
              <a:ext uri="{FF2B5EF4-FFF2-40B4-BE49-F238E27FC236}">
                <a16:creationId xmlns:a16="http://schemas.microsoft.com/office/drawing/2014/main" id="{61D632BC-3475-2F44-EF85-916E9643D7CB}"/>
              </a:ext>
            </a:extLst>
          </p:cNvPr>
          <p:cNvPicPr>
            <a:picLocks noChangeAspect="1"/>
          </p:cNvPicPr>
          <p:nvPr/>
        </p:nvPicPr>
        <p:blipFill>
          <a:blip r:embed="rId3"/>
          <a:stretch>
            <a:fillRect/>
          </a:stretch>
        </p:blipFill>
        <p:spPr>
          <a:xfrm>
            <a:off x="1415844" y="1896217"/>
            <a:ext cx="3737965" cy="4509717"/>
          </a:xfrm>
          <a:prstGeom prst="rect">
            <a:avLst/>
          </a:prstGeom>
        </p:spPr>
      </p:pic>
    </p:spTree>
    <p:extLst>
      <p:ext uri="{BB962C8B-B14F-4D97-AF65-F5344CB8AC3E}">
        <p14:creationId xmlns:p14="http://schemas.microsoft.com/office/powerpoint/2010/main" val="2138508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172" y="-7620"/>
            <a:ext cx="12192000" cy="1083309"/>
            <a:chOff x="7620" y="-7620"/>
            <a:chExt cx="12192000" cy="1083309"/>
          </a:xfrm>
        </p:grpSpPr>
        <p:sp>
          <p:nvSpPr>
            <p:cNvPr id="22" name="Round Single Corner Rectangle 2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 Single Corner Rectangle 2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31589" y="1311441"/>
            <a:ext cx="10815315" cy="523220"/>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Listen and fill in each blank with no more than two words</a:t>
            </a:r>
            <a:r>
              <a:rPr lang="en-US" sz="2400" b="1" dirty="0">
                <a:effectLst>
                  <a:glow rad="88900">
                    <a:schemeClr val="bg1"/>
                  </a:glow>
                </a:effectLst>
                <a:cs typeface="Arial" panose="020B0604020202020204" pitchFamily="34" charset="0"/>
              </a:rPr>
              <a:t>.</a:t>
            </a:r>
          </a:p>
        </p:txBody>
      </p:sp>
      <p:sp>
        <p:nvSpPr>
          <p:cNvPr id="16" name="Rounded Rectangle 15"/>
          <p:cNvSpPr/>
          <p:nvPr/>
        </p:nvSpPr>
        <p:spPr>
          <a:xfrm>
            <a:off x="576198" y="129097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1" name="TextBox 10"/>
          <p:cNvSpPr txBox="1"/>
          <p:nvPr/>
        </p:nvSpPr>
        <p:spPr>
          <a:xfrm>
            <a:off x="487066" y="194965"/>
            <a:ext cx="6058699"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WHILE LISTENING</a:t>
            </a:r>
          </a:p>
        </p:txBody>
      </p:sp>
      <p:sp>
        <p:nvSpPr>
          <p:cNvPr id="3" name="Hộp Văn bản 2">
            <a:extLst>
              <a:ext uri="{FF2B5EF4-FFF2-40B4-BE49-F238E27FC236}">
                <a16:creationId xmlns:a16="http://schemas.microsoft.com/office/drawing/2014/main" id="{786EAB8C-BE97-5EB7-76A1-AAA86FB9B44F}"/>
              </a:ext>
            </a:extLst>
          </p:cNvPr>
          <p:cNvSpPr txBox="1"/>
          <p:nvPr/>
        </p:nvSpPr>
        <p:spPr>
          <a:xfrm>
            <a:off x="239888" y="2111499"/>
            <a:ext cx="11532080" cy="4031873"/>
          </a:xfrm>
          <a:prstGeom prst="rect">
            <a:avLst/>
          </a:prstGeom>
          <a:noFill/>
        </p:spPr>
        <p:txBody>
          <a:bodyPr wrap="square">
            <a:spAutoFit/>
          </a:bodyPr>
          <a:lstStyle/>
          <a:p>
            <a:pPr>
              <a:lnSpc>
                <a:spcPct val="200000"/>
              </a:lnSpc>
            </a:pPr>
            <a:r>
              <a:rPr lang="en-US" sz="3200" b="1" i="0" dirty="0">
                <a:solidFill>
                  <a:srgbClr val="F26548"/>
                </a:solidFill>
                <a:effectLst/>
                <a:latin typeface="Aptos Display" panose="020B0004020202020204" pitchFamily="34" charset="0"/>
              </a:rPr>
              <a:t>1. </a:t>
            </a:r>
            <a:r>
              <a:rPr lang="en-US" sz="2800" b="0" i="0" dirty="0">
                <a:solidFill>
                  <a:srgbClr val="242021"/>
                </a:solidFill>
                <a:effectLst/>
                <a:latin typeface="Arial" panose="020B0604020202020204" pitchFamily="34" charset="0"/>
                <a:cs typeface="Arial" panose="020B0604020202020204" pitchFamily="34" charset="0"/>
              </a:rPr>
              <a:t>The name of the writing contest is “My </a:t>
            </a:r>
            <a:r>
              <a:rPr lang="en-US" sz="2800" b="0" i="0" dirty="0" err="1">
                <a:solidFill>
                  <a:srgbClr val="242021"/>
                </a:solidFill>
                <a:effectLst/>
                <a:latin typeface="Arial" panose="020B0604020202020204" pitchFamily="34" charset="0"/>
                <a:cs typeface="Arial" panose="020B0604020202020204" pitchFamily="34" charset="0"/>
              </a:rPr>
              <a:t>Favourite</a:t>
            </a:r>
            <a:r>
              <a:rPr lang="en-US" sz="2800" b="0" i="0" dirty="0">
                <a:solidFill>
                  <a:srgbClr val="242021"/>
                </a:solidFill>
                <a:effectLst/>
                <a:latin typeface="Arial" panose="020B0604020202020204" pitchFamily="34" charset="0"/>
                <a:cs typeface="Arial" panose="020B0604020202020204" pitchFamily="34" charset="0"/>
              </a:rPr>
              <a:t> </a:t>
            </a:r>
            <a:r>
              <a:rPr lang="en-US" sz="3200" b="0" i="0" dirty="0">
                <a:solidFill>
                  <a:srgbClr val="949599"/>
                </a:solidFill>
                <a:effectLst/>
                <a:latin typeface="Aptos Display" panose="020B0004020202020204" pitchFamily="34" charset="0"/>
              </a:rPr>
              <a:t>_____________</a:t>
            </a:r>
            <a:r>
              <a:rPr lang="en-US" sz="3200" b="0" i="0" dirty="0">
                <a:solidFill>
                  <a:srgbClr val="242021"/>
                </a:solidFill>
                <a:effectLst/>
                <a:latin typeface="Aptos Display" panose="020B0004020202020204" pitchFamily="34" charset="0"/>
              </a:rPr>
              <a:t>”.</a:t>
            </a:r>
            <a:br>
              <a:rPr lang="en-US" sz="3200" b="0" i="0" dirty="0">
                <a:solidFill>
                  <a:srgbClr val="242021"/>
                </a:solidFill>
                <a:effectLst/>
                <a:latin typeface="Aptos Display" panose="020B0004020202020204" pitchFamily="34" charset="0"/>
              </a:rPr>
            </a:br>
            <a:r>
              <a:rPr lang="en-US" sz="2800" b="1" i="0" dirty="0">
                <a:solidFill>
                  <a:srgbClr val="F26548"/>
                </a:solidFill>
                <a:effectLst/>
                <a:latin typeface="Arial" panose="020B0604020202020204" pitchFamily="34" charset="0"/>
                <a:cs typeface="Arial" panose="020B0604020202020204" pitchFamily="34" charset="0"/>
              </a:rPr>
              <a:t>2. </a:t>
            </a:r>
            <a:r>
              <a:rPr lang="en-US" sz="2800" b="0" i="0" dirty="0" err="1">
                <a:solidFill>
                  <a:srgbClr val="242021"/>
                </a:solidFill>
                <a:effectLst/>
                <a:latin typeface="Arial" panose="020B0604020202020204" pitchFamily="34" charset="0"/>
                <a:cs typeface="Arial" panose="020B0604020202020204" pitchFamily="34" charset="0"/>
              </a:rPr>
              <a:t>Mr</a:t>
            </a:r>
            <a:r>
              <a:rPr lang="en-US" sz="2800" b="0" i="0" dirty="0">
                <a:solidFill>
                  <a:srgbClr val="242021"/>
                </a:solidFill>
                <a:effectLst/>
                <a:latin typeface="Arial" panose="020B0604020202020204" pitchFamily="34" charset="0"/>
                <a:cs typeface="Arial" panose="020B0604020202020204" pitchFamily="34" charset="0"/>
              </a:rPr>
              <a:t> Vinh is a</a:t>
            </a:r>
            <a:r>
              <a:rPr lang="en-US" sz="3200" b="0" i="0" dirty="0">
                <a:solidFill>
                  <a:srgbClr val="242021"/>
                </a:solidFill>
                <a:effectLst/>
                <a:latin typeface="Aptos Display" panose="020B0004020202020204" pitchFamily="34" charset="0"/>
              </a:rPr>
              <a:t> </a:t>
            </a:r>
            <a:r>
              <a:rPr lang="en-US" sz="3200" b="0" i="0" dirty="0">
                <a:solidFill>
                  <a:srgbClr val="949599"/>
                </a:solidFill>
                <a:effectLst/>
                <a:latin typeface="Aptos Display" panose="020B0004020202020204" pitchFamily="34" charset="0"/>
              </a:rPr>
              <a:t>__________________</a:t>
            </a:r>
            <a:r>
              <a:rPr lang="en-US" sz="3200" b="0" i="0" dirty="0">
                <a:solidFill>
                  <a:srgbClr val="242021"/>
                </a:solidFill>
                <a:effectLst/>
                <a:latin typeface="Aptos Display" panose="020B0004020202020204" pitchFamily="34" charset="0"/>
              </a:rPr>
              <a:t>.</a:t>
            </a:r>
            <a:br>
              <a:rPr lang="en-US" sz="3200" b="0" i="0" dirty="0">
                <a:solidFill>
                  <a:srgbClr val="242021"/>
                </a:solidFill>
                <a:effectLst/>
                <a:latin typeface="Aptos Display" panose="020B0004020202020204" pitchFamily="34" charset="0"/>
              </a:rPr>
            </a:br>
            <a:r>
              <a:rPr lang="en-US" sz="2800" b="1" i="0" dirty="0">
                <a:solidFill>
                  <a:srgbClr val="F26548"/>
                </a:solidFill>
                <a:effectLst/>
                <a:latin typeface="Arial" panose="020B0604020202020204" pitchFamily="34" charset="0"/>
                <a:cs typeface="Arial" panose="020B0604020202020204" pitchFamily="34" charset="0"/>
              </a:rPr>
              <a:t>3. </a:t>
            </a:r>
            <a:r>
              <a:rPr lang="en-US" sz="2800" b="0" i="0" dirty="0">
                <a:solidFill>
                  <a:srgbClr val="242021"/>
                </a:solidFill>
                <a:effectLst/>
                <a:latin typeface="Arial" panose="020B0604020202020204" pitchFamily="34" charset="0"/>
                <a:cs typeface="Arial" panose="020B0604020202020204" pitchFamily="34" charset="0"/>
              </a:rPr>
              <a:t>He is tall and </a:t>
            </a:r>
            <a:r>
              <a:rPr lang="en-US" sz="3200" b="0" i="0" dirty="0">
                <a:solidFill>
                  <a:srgbClr val="949599"/>
                </a:solidFill>
                <a:effectLst/>
                <a:latin typeface="Aptos Display" panose="020B0004020202020204" pitchFamily="34" charset="0"/>
              </a:rPr>
              <a:t>__________________</a:t>
            </a:r>
            <a:r>
              <a:rPr lang="en-US" sz="3200" b="0" i="0" dirty="0">
                <a:solidFill>
                  <a:srgbClr val="242021"/>
                </a:solidFill>
                <a:effectLst/>
                <a:latin typeface="Aptos Display" panose="020B0004020202020204" pitchFamily="34" charset="0"/>
              </a:rPr>
              <a:t>.</a:t>
            </a:r>
            <a:br>
              <a:rPr lang="en-US" sz="3200" b="0" i="0" dirty="0">
                <a:solidFill>
                  <a:srgbClr val="242021"/>
                </a:solidFill>
                <a:effectLst/>
                <a:latin typeface="Aptos Display" panose="020B0004020202020204" pitchFamily="34" charset="0"/>
              </a:rPr>
            </a:br>
            <a:r>
              <a:rPr lang="en-US" sz="2800" b="1" i="0" dirty="0">
                <a:solidFill>
                  <a:srgbClr val="F26548"/>
                </a:solidFill>
                <a:effectLst/>
                <a:latin typeface="Arial" panose="020B0604020202020204" pitchFamily="34" charset="0"/>
                <a:cs typeface="Arial" panose="020B0604020202020204" pitchFamily="34" charset="0"/>
              </a:rPr>
              <a:t>4. </a:t>
            </a:r>
            <a:r>
              <a:rPr lang="en-US" sz="2800" b="0" i="0" dirty="0">
                <a:solidFill>
                  <a:srgbClr val="242021"/>
                </a:solidFill>
                <a:effectLst/>
                <a:latin typeface="Arial" panose="020B0604020202020204" pitchFamily="34" charset="0"/>
                <a:cs typeface="Arial" panose="020B0604020202020204" pitchFamily="34" charset="0"/>
              </a:rPr>
              <a:t>He is hard-working, responsible, and </a:t>
            </a:r>
            <a:r>
              <a:rPr lang="en-US" sz="2800" b="0" i="0" dirty="0">
                <a:solidFill>
                  <a:srgbClr val="949599"/>
                </a:solidFill>
                <a:effectLst/>
                <a:latin typeface="Arial" panose="020B0604020202020204" pitchFamily="34" charset="0"/>
                <a:cs typeface="Arial" panose="020B0604020202020204" pitchFamily="34" charset="0"/>
              </a:rPr>
              <a:t>___</a:t>
            </a:r>
            <a:r>
              <a:rPr lang="en-US" sz="3200" b="0" i="0" dirty="0">
                <a:solidFill>
                  <a:srgbClr val="949599"/>
                </a:solidFill>
                <a:effectLst/>
                <a:latin typeface="Aptos Display" panose="020B0004020202020204" pitchFamily="34" charset="0"/>
              </a:rPr>
              <a:t>____________</a:t>
            </a:r>
            <a:r>
              <a:rPr lang="en-US" sz="3200" b="0" i="0" dirty="0">
                <a:solidFill>
                  <a:srgbClr val="242021"/>
                </a:solidFill>
                <a:effectLst/>
                <a:latin typeface="Aptos Display" panose="020B0004020202020204" pitchFamily="34" charset="0"/>
              </a:rPr>
              <a:t>.</a:t>
            </a:r>
            <a:endParaRPr lang="vi-VN" sz="3200" dirty="0">
              <a:latin typeface="Aptos Display" panose="020B0004020202020204" pitchFamily="34" charset="0"/>
            </a:endParaRPr>
          </a:p>
        </p:txBody>
      </p:sp>
      <p:sp>
        <p:nvSpPr>
          <p:cNvPr id="6" name="Hộp Văn bản 5">
            <a:extLst>
              <a:ext uri="{FF2B5EF4-FFF2-40B4-BE49-F238E27FC236}">
                <a16:creationId xmlns:a16="http://schemas.microsoft.com/office/drawing/2014/main" id="{D5B2BB61-EAFE-5D06-A207-E08874712954}"/>
              </a:ext>
            </a:extLst>
          </p:cNvPr>
          <p:cNvSpPr txBox="1"/>
          <p:nvPr/>
        </p:nvSpPr>
        <p:spPr>
          <a:xfrm>
            <a:off x="8252693" y="2515194"/>
            <a:ext cx="3760335" cy="523220"/>
          </a:xfrm>
          <a:prstGeom prst="rect">
            <a:avLst/>
          </a:prstGeom>
          <a:noFill/>
        </p:spPr>
        <p:txBody>
          <a:bodyPr wrap="square">
            <a:spAutoFit/>
          </a:bodyPr>
          <a:lstStyle/>
          <a:p>
            <a:r>
              <a:rPr lang="en-US" sz="2800" b="1" dirty="0">
                <a:solidFill>
                  <a:srgbClr val="F26548"/>
                </a:solidFill>
                <a:latin typeface="Source Sans Pro" panose="020B0503030403020204" pitchFamily="34" charset="0"/>
                <a:ea typeface="Source Sans Pro" panose="020B0503030403020204" pitchFamily="34" charset="0"/>
              </a:rPr>
              <a:t>Community Helper</a:t>
            </a:r>
            <a:endParaRPr lang="vi-VN" sz="2800" dirty="0">
              <a:latin typeface="Source Sans Pro" panose="020B0503030403020204" pitchFamily="34" charset="0"/>
              <a:ea typeface="Source Sans Pro" panose="020B0503030403020204" pitchFamily="34" charset="0"/>
            </a:endParaRPr>
          </a:p>
        </p:txBody>
      </p:sp>
      <p:sp>
        <p:nvSpPr>
          <p:cNvPr id="7" name="Hộp Văn bản 6">
            <a:extLst>
              <a:ext uri="{FF2B5EF4-FFF2-40B4-BE49-F238E27FC236}">
                <a16:creationId xmlns:a16="http://schemas.microsoft.com/office/drawing/2014/main" id="{F4F3B058-692C-F4C4-3530-2E211AEE945F}"/>
              </a:ext>
            </a:extLst>
          </p:cNvPr>
          <p:cNvSpPr txBox="1"/>
          <p:nvPr/>
        </p:nvSpPr>
        <p:spPr>
          <a:xfrm>
            <a:off x="2725601" y="3429000"/>
            <a:ext cx="3369227" cy="523220"/>
          </a:xfrm>
          <a:prstGeom prst="rect">
            <a:avLst/>
          </a:prstGeom>
          <a:noFill/>
        </p:spPr>
        <p:txBody>
          <a:bodyPr wrap="square">
            <a:spAutoFit/>
          </a:bodyPr>
          <a:lstStyle/>
          <a:p>
            <a:r>
              <a:rPr lang="en-US" sz="2800" b="1" dirty="0">
                <a:solidFill>
                  <a:srgbClr val="F26548"/>
                </a:solidFill>
                <a:latin typeface="Source Sans Pro" panose="020B0503030403020204" pitchFamily="34" charset="0"/>
                <a:ea typeface="Source Sans Pro" panose="020B0503030403020204" pitchFamily="34" charset="0"/>
              </a:rPr>
              <a:t>garbage collector</a:t>
            </a:r>
            <a:endParaRPr lang="vi-VN" sz="2800" dirty="0">
              <a:latin typeface="Source Sans Pro" panose="020B0503030403020204" pitchFamily="34" charset="0"/>
              <a:ea typeface="Source Sans Pro" panose="020B0503030403020204" pitchFamily="34" charset="0"/>
            </a:endParaRPr>
          </a:p>
        </p:txBody>
      </p:sp>
      <p:sp>
        <p:nvSpPr>
          <p:cNvPr id="8" name="Hộp Văn bản 7">
            <a:extLst>
              <a:ext uri="{FF2B5EF4-FFF2-40B4-BE49-F238E27FC236}">
                <a16:creationId xmlns:a16="http://schemas.microsoft.com/office/drawing/2014/main" id="{760A15E7-FE1E-D6E9-F2E3-F7B9E3C03113}"/>
              </a:ext>
            </a:extLst>
          </p:cNvPr>
          <p:cNvSpPr txBox="1"/>
          <p:nvPr/>
        </p:nvSpPr>
        <p:spPr>
          <a:xfrm>
            <a:off x="3060138" y="4458308"/>
            <a:ext cx="3369227" cy="523220"/>
          </a:xfrm>
          <a:prstGeom prst="rect">
            <a:avLst/>
          </a:prstGeom>
          <a:noFill/>
        </p:spPr>
        <p:txBody>
          <a:bodyPr wrap="square">
            <a:spAutoFit/>
          </a:bodyPr>
          <a:lstStyle/>
          <a:p>
            <a:r>
              <a:rPr lang="en-US" sz="2800" b="1" dirty="0">
                <a:solidFill>
                  <a:srgbClr val="F26548"/>
                </a:solidFill>
                <a:latin typeface="Source Sans Pro" panose="020B0503030403020204" pitchFamily="34" charset="0"/>
                <a:ea typeface="Source Sans Pro" panose="020B0503030403020204" pitchFamily="34" charset="0"/>
              </a:rPr>
              <a:t>slim</a:t>
            </a:r>
            <a:endParaRPr lang="vi-VN" sz="2800" dirty="0">
              <a:latin typeface="Source Sans Pro" panose="020B0503030403020204" pitchFamily="34" charset="0"/>
              <a:ea typeface="Source Sans Pro" panose="020B0503030403020204" pitchFamily="34" charset="0"/>
            </a:endParaRPr>
          </a:p>
        </p:txBody>
      </p:sp>
      <p:sp>
        <p:nvSpPr>
          <p:cNvPr id="9" name="Hộp Văn bản 8">
            <a:extLst>
              <a:ext uri="{FF2B5EF4-FFF2-40B4-BE49-F238E27FC236}">
                <a16:creationId xmlns:a16="http://schemas.microsoft.com/office/drawing/2014/main" id="{9BA25F09-EF61-2CEF-73E1-DE4122F1B9D7}"/>
              </a:ext>
            </a:extLst>
          </p:cNvPr>
          <p:cNvSpPr txBox="1"/>
          <p:nvPr/>
        </p:nvSpPr>
        <p:spPr>
          <a:xfrm>
            <a:off x="7130333" y="5409559"/>
            <a:ext cx="3369227" cy="523220"/>
          </a:xfrm>
          <a:prstGeom prst="rect">
            <a:avLst/>
          </a:prstGeom>
          <a:noFill/>
        </p:spPr>
        <p:txBody>
          <a:bodyPr wrap="square">
            <a:spAutoFit/>
          </a:bodyPr>
          <a:lstStyle/>
          <a:p>
            <a:r>
              <a:rPr lang="en-US" sz="2800" b="1" dirty="0">
                <a:solidFill>
                  <a:srgbClr val="F26548"/>
                </a:solidFill>
                <a:latin typeface="Source Sans Pro" panose="020B0503030403020204" pitchFamily="34" charset="0"/>
                <a:ea typeface="Source Sans Pro" panose="020B0503030403020204" pitchFamily="34" charset="0"/>
              </a:rPr>
              <a:t>friendly</a:t>
            </a:r>
            <a:endParaRPr lang="vi-VN" sz="2800" dirty="0">
              <a:latin typeface="Source Sans Pro" panose="020B0503030403020204" pitchFamily="34" charset="0"/>
              <a:ea typeface="Source Sans Pro" panose="020B0503030403020204" pitchFamily="34" charset="0"/>
            </a:endParaRPr>
          </a:p>
        </p:txBody>
      </p:sp>
      <p:pic>
        <p:nvPicPr>
          <p:cNvPr id="4" name="Track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944114" y="238080"/>
            <a:ext cx="609600" cy="609600"/>
          </a:xfrm>
          <a:prstGeom prst="rect">
            <a:avLst/>
          </a:prstGeom>
        </p:spPr>
      </p:pic>
    </p:spTree>
    <p:extLst>
      <p:ext uri="{BB962C8B-B14F-4D97-AF65-F5344CB8AC3E}">
        <p14:creationId xmlns:p14="http://schemas.microsoft.com/office/powerpoint/2010/main" val="141971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4"/>
                    </p:tgtEl>
                  </p:cond>
                </p:stCondLst>
                <p:endSync evt="end" delay="0">
                  <p:rtn val="all"/>
                </p:endSync>
                <p:childTnLst>
                  <p:par>
                    <p:cTn id="20" fill="hold">
                      <p:stCondLst>
                        <p:cond delay="0"/>
                      </p:stCondLst>
                      <p:childTnLst>
                        <p:par>
                          <p:cTn id="21" fill="hold">
                            <p:stCondLst>
                              <p:cond delay="0"/>
                            </p:stCondLst>
                            <p:childTnLst>
                              <p:par>
                                <p:cTn id="22" presetID="1" presetClass="mediacall" presetSubtype="0" fill="hold" nodeType="clickEffect">
                                  <p:stCondLst>
                                    <p:cond delay="0"/>
                                  </p:stCondLst>
                                  <p:childTnLst>
                                    <p:cmd type="call" cmd="playFrom(0.0)">
                                      <p:cBhvr>
                                        <p:cTn id="23" dur="97682" fill="hold"/>
                                        <p:tgtEl>
                                          <p:spTgt spid="4"/>
                                        </p:tgtEl>
                                      </p:cBhvr>
                                    </p:cmd>
                                  </p:childTnLst>
                                </p:cTn>
                              </p:par>
                            </p:childTnLst>
                          </p:cTn>
                        </p:par>
                      </p:childTnLst>
                    </p:cTn>
                  </p:par>
                </p:childTnLst>
              </p:cTn>
              <p:nextCondLst>
                <p:cond evt="onClick" delay="0">
                  <p:tgtEl>
                    <p:spTgt spid="4"/>
                  </p:tgtEl>
                </p:cond>
              </p:nextCondLst>
            </p:seq>
            <p:audio>
              <p:cMediaNode vol="80000">
                <p:cTn id="24" fill="hold" display="0">
                  <p:stCondLst>
                    <p:cond delay="indefinite"/>
                  </p:stCondLst>
                  <p:endCondLst>
                    <p:cond evt="onStopAudio" delay="0">
                      <p:tgtEl>
                        <p:sldTgt/>
                      </p:tgtEl>
                    </p:cond>
                  </p:endCondLst>
                </p:cTn>
                <p:tgtEl>
                  <p:spTgt spid="4"/>
                </p:tgtEl>
              </p:cMediaNode>
            </p:audio>
          </p:childTnLst>
        </p:cTn>
      </p:par>
    </p:tnLst>
    <p:bldLst>
      <p:bldP spid="6" grpId="0"/>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172" y="-7620"/>
            <a:ext cx="12192000" cy="1083309"/>
            <a:chOff x="7620" y="-7620"/>
            <a:chExt cx="12192000" cy="1083309"/>
          </a:xfrm>
        </p:grpSpPr>
        <p:sp>
          <p:nvSpPr>
            <p:cNvPr id="22" name="Round Single Corner Rectangle 2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 Single Corner Rectangle 2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31589" y="1311441"/>
            <a:ext cx="10815315" cy="523220"/>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Listen again and tick T (True) or F (False).</a:t>
            </a:r>
          </a:p>
        </p:txBody>
      </p:sp>
      <p:sp>
        <p:nvSpPr>
          <p:cNvPr id="16" name="Rounded Rectangle 15"/>
          <p:cNvSpPr/>
          <p:nvPr/>
        </p:nvSpPr>
        <p:spPr>
          <a:xfrm>
            <a:off x="576198" y="129097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11" name="TextBox 10"/>
          <p:cNvSpPr txBox="1"/>
          <p:nvPr/>
        </p:nvSpPr>
        <p:spPr>
          <a:xfrm>
            <a:off x="487066" y="194965"/>
            <a:ext cx="6058699"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WHILE LISTENING</a:t>
            </a:r>
          </a:p>
        </p:txBody>
      </p:sp>
      <p:sp>
        <p:nvSpPr>
          <p:cNvPr id="26" name="Hộp Văn bản 25">
            <a:extLst>
              <a:ext uri="{FF2B5EF4-FFF2-40B4-BE49-F238E27FC236}">
                <a16:creationId xmlns:a16="http://schemas.microsoft.com/office/drawing/2014/main" id="{103D28C3-B582-F13A-3BBA-E83E4CCAB36A}"/>
              </a:ext>
            </a:extLst>
          </p:cNvPr>
          <p:cNvSpPr txBox="1"/>
          <p:nvPr/>
        </p:nvSpPr>
        <p:spPr>
          <a:xfrm>
            <a:off x="10004612" y="3183673"/>
            <a:ext cx="1269270" cy="2062103"/>
          </a:xfrm>
          <a:prstGeom prst="rect">
            <a:avLst/>
          </a:prstGeom>
          <a:noFill/>
        </p:spPr>
        <p:txBody>
          <a:bodyPr wrap="square">
            <a:spAutoFit/>
          </a:bodyPr>
          <a:lstStyle/>
          <a:p>
            <a:r>
              <a:rPr lang="de-DE" sz="3200" b="1" dirty="0">
                <a:solidFill>
                  <a:schemeClr val="accent5">
                    <a:lumMod val="75000"/>
                  </a:schemeClr>
                </a:solidFill>
                <a:latin typeface="Source Sans Pro" panose="020B0503030403020204" pitchFamily="34" charset="0"/>
                <a:ea typeface="Source Sans Pro" panose="020B0503030403020204" pitchFamily="34" charset="0"/>
              </a:rPr>
              <a:t>1-F</a:t>
            </a:r>
          </a:p>
          <a:p>
            <a:r>
              <a:rPr lang="de-DE" sz="3200" b="1" dirty="0">
                <a:solidFill>
                  <a:schemeClr val="accent5">
                    <a:lumMod val="75000"/>
                  </a:schemeClr>
                </a:solidFill>
                <a:latin typeface="Source Sans Pro" panose="020B0503030403020204" pitchFamily="34" charset="0"/>
                <a:ea typeface="Source Sans Pro" panose="020B0503030403020204" pitchFamily="34" charset="0"/>
              </a:rPr>
              <a:t>2-F</a:t>
            </a:r>
          </a:p>
          <a:p>
            <a:r>
              <a:rPr lang="de-DE" sz="3200" b="1" dirty="0">
                <a:solidFill>
                  <a:schemeClr val="accent5">
                    <a:lumMod val="75000"/>
                  </a:schemeClr>
                </a:solidFill>
                <a:latin typeface="Source Sans Pro" panose="020B0503030403020204" pitchFamily="34" charset="0"/>
                <a:ea typeface="Source Sans Pro" panose="020B0503030403020204" pitchFamily="34" charset="0"/>
              </a:rPr>
              <a:t>3-T</a:t>
            </a:r>
          </a:p>
          <a:p>
            <a:r>
              <a:rPr lang="de-DE" sz="3200" b="1" dirty="0">
                <a:solidFill>
                  <a:schemeClr val="accent5">
                    <a:lumMod val="75000"/>
                  </a:schemeClr>
                </a:solidFill>
                <a:latin typeface="Source Sans Pro" panose="020B0503030403020204" pitchFamily="34" charset="0"/>
                <a:ea typeface="Source Sans Pro" panose="020B0503030403020204" pitchFamily="34" charset="0"/>
              </a:rPr>
              <a:t>4-T</a:t>
            </a:r>
          </a:p>
        </p:txBody>
      </p:sp>
      <p:pic>
        <p:nvPicPr>
          <p:cNvPr id="3" name="Picture 2">
            <a:extLst>
              <a:ext uri="{FF2B5EF4-FFF2-40B4-BE49-F238E27FC236}">
                <a16:creationId xmlns:a16="http://schemas.microsoft.com/office/drawing/2014/main" id="{9A778AC0-A7F5-C083-57A1-C8658E0FB413}"/>
              </a:ext>
            </a:extLst>
          </p:cNvPr>
          <p:cNvPicPr>
            <a:picLocks noChangeAspect="1"/>
          </p:cNvPicPr>
          <p:nvPr/>
        </p:nvPicPr>
        <p:blipFill>
          <a:blip r:embed="rId5"/>
          <a:stretch>
            <a:fillRect/>
          </a:stretch>
        </p:blipFill>
        <p:spPr>
          <a:xfrm>
            <a:off x="1026018" y="1896218"/>
            <a:ext cx="8311620" cy="4741250"/>
          </a:xfrm>
          <a:prstGeom prst="rect">
            <a:avLst/>
          </a:prstGeom>
        </p:spPr>
      </p:pic>
      <p:pic>
        <p:nvPicPr>
          <p:cNvPr id="4" name="Track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969082" y="279165"/>
            <a:ext cx="609600" cy="609600"/>
          </a:xfrm>
          <a:prstGeom prst="rect">
            <a:avLst/>
          </a:prstGeom>
        </p:spPr>
      </p:pic>
    </p:spTree>
    <p:extLst>
      <p:ext uri="{BB962C8B-B14F-4D97-AF65-F5344CB8AC3E}">
        <p14:creationId xmlns:p14="http://schemas.microsoft.com/office/powerpoint/2010/main" val="2525187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98125" fill="hold"/>
                                        <p:tgtEl>
                                          <p:spTgt spid="4"/>
                                        </p:tgtEl>
                                      </p:cBhvr>
                                    </p:cmd>
                                  </p:childTnLst>
                                </p:cTn>
                              </p:par>
                            </p:childTnLst>
                          </p:cTn>
                        </p:par>
                      </p:childTnLst>
                    </p:cTn>
                  </p:par>
                </p:childTnLst>
              </p:cTn>
              <p:nextCondLst>
                <p:cond evt="onClick" delay="0">
                  <p:tgtEl>
                    <p:spTgt spid="4"/>
                  </p:tgtEl>
                </p:cond>
              </p:nextCondLst>
            </p:seq>
            <p:audio>
              <p:cMediaNode vol="80000">
                <p:cTn id="12" fill="hold" display="0">
                  <p:stCondLst>
                    <p:cond delay="indefinite"/>
                  </p:stCondLst>
                  <p:endCondLst>
                    <p:cond evt="onStopAudio" delay="0">
                      <p:tgtEl>
                        <p:sldTgt/>
                      </p:tgtEl>
                    </p:cond>
                  </p:endCondLst>
                </p:cTn>
                <p:tgtEl>
                  <p:spTgt spid="4"/>
                </p:tgtEl>
              </p:cMediaNode>
            </p:audio>
          </p:childTnLst>
        </p:cTn>
      </p:par>
    </p:tnLst>
    <p:bldLst>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80913" y="408792"/>
            <a:ext cx="11026587" cy="5262979"/>
          </a:xfrm>
          <a:prstGeom prst="rect">
            <a:avLst/>
          </a:prstGeom>
        </p:spPr>
        <p:txBody>
          <a:bodyPr wrap="square">
            <a:spAutoFit/>
          </a:bodyPr>
          <a:lstStyle/>
          <a:p>
            <a:r>
              <a:rPr lang="en-US" sz="2800" dirty="0">
                <a:solidFill>
                  <a:srgbClr val="000000"/>
                </a:solidFill>
                <a:latin typeface="Open Sans"/>
              </a:rPr>
              <a:t>This is An </a:t>
            </a:r>
            <a:r>
              <a:rPr lang="en-US" sz="2800" dirty="0" err="1">
                <a:solidFill>
                  <a:srgbClr val="000000"/>
                </a:solidFill>
                <a:latin typeface="Open Sans"/>
              </a:rPr>
              <a:t>Binh</a:t>
            </a:r>
            <a:r>
              <a:rPr lang="en-US" sz="2800" dirty="0">
                <a:solidFill>
                  <a:srgbClr val="000000"/>
                </a:solidFill>
                <a:latin typeface="Open Sans"/>
              </a:rPr>
              <a:t> commune radio station. In today's special </a:t>
            </a:r>
            <a:r>
              <a:rPr lang="en-US" sz="2800" dirty="0" err="1">
                <a:solidFill>
                  <a:srgbClr val="000000"/>
                </a:solidFill>
                <a:latin typeface="Open Sans"/>
              </a:rPr>
              <a:t>programme</a:t>
            </a:r>
            <a:r>
              <a:rPr lang="en-US" sz="2800" dirty="0">
                <a:solidFill>
                  <a:srgbClr val="000000"/>
                </a:solidFill>
                <a:latin typeface="Open Sans"/>
              </a:rPr>
              <a:t>, we will share with you a piece of writing which won first prize in our writing contest test called “My </a:t>
            </a:r>
            <a:r>
              <a:rPr lang="en-US" sz="2800" dirty="0" err="1">
                <a:solidFill>
                  <a:srgbClr val="000000"/>
                </a:solidFill>
                <a:latin typeface="Open Sans"/>
              </a:rPr>
              <a:t>favourite</a:t>
            </a:r>
            <a:r>
              <a:rPr lang="en-US" sz="2800" dirty="0">
                <a:solidFill>
                  <a:srgbClr val="000000"/>
                </a:solidFill>
                <a:latin typeface="Open Sans"/>
              </a:rPr>
              <a:t> community helper”. This was written by </a:t>
            </a:r>
            <a:r>
              <a:rPr lang="en-US" sz="2800" dirty="0" err="1">
                <a:solidFill>
                  <a:srgbClr val="000000"/>
                </a:solidFill>
                <a:latin typeface="Open Sans"/>
              </a:rPr>
              <a:t>Mi</a:t>
            </a:r>
            <a:r>
              <a:rPr lang="en-US" sz="2800" dirty="0">
                <a:solidFill>
                  <a:srgbClr val="000000"/>
                </a:solidFill>
                <a:latin typeface="Open Sans"/>
              </a:rPr>
              <a:t>, a grade nine student. There are many great community helpers in our </a:t>
            </a:r>
            <a:r>
              <a:rPr lang="en-US" sz="2800" dirty="0" err="1">
                <a:solidFill>
                  <a:srgbClr val="000000"/>
                </a:solidFill>
                <a:latin typeface="Open Sans"/>
              </a:rPr>
              <a:t>neighbourhood</a:t>
            </a:r>
            <a:r>
              <a:rPr lang="en-US" sz="2800" dirty="0">
                <a:solidFill>
                  <a:srgbClr val="000000"/>
                </a:solidFill>
                <a:latin typeface="Open Sans"/>
              </a:rPr>
              <a:t>. But my </a:t>
            </a:r>
            <a:r>
              <a:rPr lang="en-US" sz="2800" dirty="0" err="1">
                <a:solidFill>
                  <a:srgbClr val="000000"/>
                </a:solidFill>
                <a:latin typeface="Open Sans"/>
              </a:rPr>
              <a:t>favourite</a:t>
            </a:r>
            <a:r>
              <a:rPr lang="en-US" sz="2800" dirty="0">
                <a:solidFill>
                  <a:srgbClr val="000000"/>
                </a:solidFill>
                <a:latin typeface="Open Sans"/>
              </a:rPr>
              <a:t> one is Mr. </a:t>
            </a:r>
            <a:r>
              <a:rPr lang="en-US" sz="2800" dirty="0" err="1">
                <a:solidFill>
                  <a:srgbClr val="000000"/>
                </a:solidFill>
                <a:latin typeface="Open Sans"/>
              </a:rPr>
              <a:t>Vinh</a:t>
            </a:r>
            <a:r>
              <a:rPr lang="en-US" sz="2800" dirty="0">
                <a:solidFill>
                  <a:srgbClr val="000000"/>
                </a:solidFill>
                <a:latin typeface="Open Sans"/>
              </a:rPr>
              <a:t>, the garbage collector. Mr. </a:t>
            </a:r>
            <a:r>
              <a:rPr lang="en-US" sz="2800" dirty="0" err="1">
                <a:solidFill>
                  <a:srgbClr val="000000"/>
                </a:solidFill>
                <a:latin typeface="Open Sans"/>
              </a:rPr>
              <a:t>Vinh</a:t>
            </a:r>
            <a:r>
              <a:rPr lang="en-US" sz="2800" dirty="0">
                <a:solidFill>
                  <a:srgbClr val="000000"/>
                </a:solidFill>
                <a:latin typeface="Open Sans"/>
              </a:rPr>
              <a:t> is a tall and slim man. He usually wears a green uniform with reflective stripes. He is hardworking and responsible. Every day he goes to our </a:t>
            </a:r>
            <a:r>
              <a:rPr lang="en-US" sz="2800" dirty="0" err="1">
                <a:solidFill>
                  <a:srgbClr val="000000"/>
                </a:solidFill>
                <a:latin typeface="Open Sans"/>
              </a:rPr>
              <a:t>neighbourhood</a:t>
            </a:r>
            <a:r>
              <a:rPr lang="en-US" sz="2800" dirty="0">
                <a:solidFill>
                  <a:srgbClr val="000000"/>
                </a:solidFill>
                <a:latin typeface="Open Sans"/>
              </a:rPr>
              <a:t> at 06:00 </a:t>
            </a:r>
            <a:r>
              <a:rPr lang="en-US" sz="2800" dirty="0" err="1">
                <a:solidFill>
                  <a:srgbClr val="000000"/>
                </a:solidFill>
                <a:latin typeface="Open Sans"/>
              </a:rPr>
              <a:t>p.m</a:t>
            </a:r>
            <a:r>
              <a:rPr lang="en-US" sz="2800" dirty="0">
                <a:solidFill>
                  <a:srgbClr val="000000"/>
                </a:solidFill>
                <a:latin typeface="Open Sans"/>
              </a:rPr>
              <a:t> with a garbage cart. He instructs everyone to put garbage in the correct bin, recyclable and </a:t>
            </a:r>
            <a:r>
              <a:rPr lang="en-US" sz="2800" dirty="0" err="1">
                <a:solidFill>
                  <a:srgbClr val="000000"/>
                </a:solidFill>
                <a:latin typeface="Open Sans"/>
              </a:rPr>
              <a:t>nonrecyclable</a:t>
            </a:r>
            <a:r>
              <a:rPr lang="en-US" sz="2800" dirty="0">
                <a:solidFill>
                  <a:srgbClr val="000000"/>
                </a:solidFill>
                <a:latin typeface="Open Sans"/>
              </a:rPr>
              <a:t>, and then goes to the next </a:t>
            </a:r>
            <a:r>
              <a:rPr lang="en-US" sz="2800" dirty="0" err="1">
                <a:solidFill>
                  <a:srgbClr val="000000"/>
                </a:solidFill>
                <a:latin typeface="Open Sans"/>
              </a:rPr>
              <a:t>neighbourhood</a:t>
            </a:r>
            <a:r>
              <a:rPr lang="en-US" sz="2800" dirty="0">
                <a:solidFill>
                  <a:srgbClr val="000000"/>
                </a:solidFill>
                <a:latin typeface="Open Sans"/>
              </a:rPr>
              <a:t> at about 09:00 p.m. He comes back and empties all the bins carefully.</a:t>
            </a:r>
            <a:endParaRPr lang="en-US" sz="2800" dirty="0"/>
          </a:p>
        </p:txBody>
      </p:sp>
      <p:pic>
        <p:nvPicPr>
          <p:cNvPr id="5" name="Track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997900" y="5455539"/>
            <a:ext cx="609600" cy="609600"/>
          </a:xfrm>
          <a:prstGeom prst="rect">
            <a:avLst/>
          </a:prstGeom>
        </p:spPr>
      </p:pic>
    </p:spTree>
    <p:extLst>
      <p:ext uri="{BB962C8B-B14F-4D97-AF65-F5344CB8AC3E}">
        <p14:creationId xmlns:p14="http://schemas.microsoft.com/office/powerpoint/2010/main" val="81091079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7682"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172" y="-7620"/>
            <a:ext cx="12192000" cy="1083309"/>
            <a:chOff x="7620" y="-7620"/>
            <a:chExt cx="12192000" cy="1083309"/>
          </a:xfrm>
        </p:grpSpPr>
        <p:sp>
          <p:nvSpPr>
            <p:cNvPr id="18" name="Round Single Corner Rectangle 17"/>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921889" y="1114655"/>
            <a:ext cx="11087133" cy="954107"/>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Work in pairs. Choose a community helper you like and answer the following questions.</a:t>
            </a:r>
          </a:p>
        </p:txBody>
      </p:sp>
      <p:sp>
        <p:nvSpPr>
          <p:cNvPr id="16" name="Rounded Rectangle 15"/>
          <p:cNvSpPr/>
          <p:nvPr/>
        </p:nvSpPr>
        <p:spPr>
          <a:xfrm>
            <a:off x="182978" y="1152307"/>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6649"/>
              </a:solidFill>
            </a:endParaRPr>
          </a:p>
        </p:txBody>
      </p:sp>
      <p:sp>
        <p:nvSpPr>
          <p:cNvPr id="17" name="TextBox 16"/>
          <p:cNvSpPr txBox="1"/>
          <p:nvPr/>
        </p:nvSpPr>
        <p:spPr>
          <a:xfrm>
            <a:off x="235764" y="1049667"/>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4</a:t>
            </a:r>
            <a:endParaRPr lang="en-US" sz="4000" b="1" dirty="0">
              <a:solidFill>
                <a:schemeClr val="bg1"/>
              </a:solidFill>
              <a:latin typeface="Myriad Pro" pitchFamily="34" charset="0"/>
            </a:endParaRPr>
          </a:p>
        </p:txBody>
      </p:sp>
      <p:sp>
        <p:nvSpPr>
          <p:cNvPr id="8" name="TextBox 7"/>
          <p:cNvSpPr txBox="1"/>
          <p:nvPr/>
        </p:nvSpPr>
        <p:spPr>
          <a:xfrm>
            <a:off x="367990" y="186930"/>
            <a:ext cx="5843239"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WRITING</a:t>
            </a:r>
          </a:p>
        </p:txBody>
      </p:sp>
      <p:sp>
        <p:nvSpPr>
          <p:cNvPr id="26" name="Hộp Văn bản 25">
            <a:extLst>
              <a:ext uri="{FF2B5EF4-FFF2-40B4-BE49-F238E27FC236}">
                <a16:creationId xmlns:a16="http://schemas.microsoft.com/office/drawing/2014/main" id="{C0185DF8-573E-B054-1318-A869EFB717E3}"/>
              </a:ext>
            </a:extLst>
          </p:cNvPr>
          <p:cNvSpPr txBox="1"/>
          <p:nvPr/>
        </p:nvSpPr>
        <p:spPr>
          <a:xfrm>
            <a:off x="868247" y="2257079"/>
            <a:ext cx="10952046" cy="3707938"/>
          </a:xfrm>
          <a:prstGeom prst="rect">
            <a:avLst/>
          </a:prstGeom>
          <a:noFill/>
        </p:spPr>
        <p:txBody>
          <a:bodyPr wrap="square">
            <a:spAutoFit/>
          </a:bodyPr>
          <a:lstStyle/>
          <a:p>
            <a:pPr>
              <a:lnSpc>
                <a:spcPct val="150000"/>
              </a:lnSpc>
            </a:pPr>
            <a:r>
              <a:rPr lang="en-US" sz="3200" b="1" i="0" dirty="0">
                <a:solidFill>
                  <a:srgbClr val="F26548"/>
                </a:solidFill>
                <a:effectLst/>
                <a:latin typeface="Source Sans Pro" panose="020B0503030403020204" pitchFamily="34" charset="0"/>
                <a:ea typeface="Source Sans Pro" panose="020B0503030403020204" pitchFamily="34" charset="0"/>
              </a:rPr>
              <a:t>- What is his / her job?</a:t>
            </a:r>
          </a:p>
          <a:p>
            <a:pPr>
              <a:lnSpc>
                <a:spcPct val="150000"/>
              </a:lnSpc>
            </a:pPr>
            <a:r>
              <a:rPr lang="en-US" sz="3200" b="1" i="0" dirty="0">
                <a:solidFill>
                  <a:srgbClr val="F26548"/>
                </a:solidFill>
                <a:effectLst/>
                <a:latin typeface="Source Sans Pro" panose="020B0503030403020204" pitchFamily="34" charset="0"/>
                <a:ea typeface="Source Sans Pro" panose="020B0503030403020204" pitchFamily="34" charset="0"/>
              </a:rPr>
              <a:t>– What does he / she look like?</a:t>
            </a:r>
          </a:p>
          <a:p>
            <a:pPr>
              <a:lnSpc>
                <a:spcPct val="150000"/>
              </a:lnSpc>
            </a:pPr>
            <a:r>
              <a:rPr lang="en-US" sz="3200" b="1" i="0" dirty="0">
                <a:solidFill>
                  <a:srgbClr val="F26548"/>
                </a:solidFill>
                <a:effectLst/>
                <a:latin typeface="Source Sans Pro" panose="020B0503030403020204" pitchFamily="34" charset="0"/>
                <a:ea typeface="Source Sans Pro" panose="020B0503030403020204" pitchFamily="34" charset="0"/>
              </a:rPr>
              <a:t>– What is he / she like?</a:t>
            </a:r>
          </a:p>
          <a:p>
            <a:pPr>
              <a:lnSpc>
                <a:spcPct val="150000"/>
              </a:lnSpc>
            </a:pPr>
            <a:r>
              <a:rPr lang="en-US" sz="3200" b="1" i="0" dirty="0">
                <a:solidFill>
                  <a:srgbClr val="F26548"/>
                </a:solidFill>
                <a:effectLst/>
                <a:latin typeface="Source Sans Pro" panose="020B0503030403020204" pitchFamily="34" charset="0"/>
                <a:ea typeface="Source Sans Pro" panose="020B0503030403020204" pitchFamily="34" charset="0"/>
              </a:rPr>
              <a:t>– What does he / she do for the community?</a:t>
            </a:r>
          </a:p>
          <a:p>
            <a:pPr>
              <a:lnSpc>
                <a:spcPct val="150000"/>
              </a:lnSpc>
            </a:pPr>
            <a:r>
              <a:rPr lang="en-US" sz="3200" b="1" i="0" dirty="0">
                <a:solidFill>
                  <a:srgbClr val="F26548"/>
                </a:solidFill>
                <a:effectLst/>
                <a:latin typeface="Source Sans Pro" panose="020B0503030403020204" pitchFamily="34" charset="0"/>
                <a:ea typeface="Source Sans Pro" panose="020B0503030403020204" pitchFamily="34" charset="0"/>
              </a:rPr>
              <a:t>– How do you feel about him / her?</a:t>
            </a:r>
            <a:endParaRPr lang="vi-VN" sz="32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529224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92073" y="1316099"/>
            <a:ext cx="11033761" cy="4893647"/>
          </a:xfrm>
          <a:prstGeom prst="rect">
            <a:avLst/>
          </a:prstGeom>
        </p:spPr>
        <p:txBody>
          <a:bodyPr wrap="square">
            <a:spAutoFit/>
          </a:bodyPr>
          <a:lstStyle/>
          <a:p>
            <a:pPr algn="just"/>
            <a:r>
              <a:rPr lang="en-US" sz="2400" dirty="0">
                <a:solidFill>
                  <a:srgbClr val="000000"/>
                </a:solidFill>
                <a:latin typeface="Open Sans"/>
              </a:rPr>
              <a:t>A: What is his job?</a:t>
            </a:r>
          </a:p>
          <a:p>
            <a:pPr algn="just"/>
            <a:r>
              <a:rPr lang="en-US" sz="2400" dirty="0">
                <a:solidFill>
                  <a:srgbClr val="000000"/>
                </a:solidFill>
                <a:latin typeface="Open Sans"/>
              </a:rPr>
              <a:t>B: He is a firefighter. His primary job is to respond to emergencies involving fires and other disasters.</a:t>
            </a:r>
          </a:p>
          <a:p>
            <a:pPr algn="just"/>
            <a:r>
              <a:rPr lang="en-US" sz="2400" dirty="0">
                <a:solidFill>
                  <a:srgbClr val="000000"/>
                </a:solidFill>
                <a:latin typeface="Open Sans"/>
              </a:rPr>
              <a:t>A: What does he look like?</a:t>
            </a:r>
          </a:p>
          <a:p>
            <a:pPr algn="just"/>
            <a:r>
              <a:rPr lang="en-US" sz="2400" dirty="0">
                <a:solidFill>
                  <a:srgbClr val="000000"/>
                </a:solidFill>
                <a:latin typeface="Open Sans"/>
              </a:rPr>
              <a:t>B: He typically wears distinctive uniforms that include protective gear.</a:t>
            </a:r>
          </a:p>
          <a:p>
            <a:pPr algn="just"/>
            <a:r>
              <a:rPr lang="en-US" sz="2400" dirty="0">
                <a:solidFill>
                  <a:srgbClr val="000000"/>
                </a:solidFill>
                <a:latin typeface="Open Sans"/>
              </a:rPr>
              <a:t>A: What is he like?</a:t>
            </a:r>
          </a:p>
          <a:p>
            <a:pPr algn="just"/>
            <a:r>
              <a:rPr lang="en-US" sz="2400" dirty="0">
                <a:solidFill>
                  <a:srgbClr val="000000"/>
                </a:solidFill>
                <a:latin typeface="Open Sans"/>
              </a:rPr>
              <a:t>B: He is a dedicated, brave, and quick-thinking individual.</a:t>
            </a:r>
          </a:p>
          <a:p>
            <a:pPr algn="just"/>
            <a:r>
              <a:rPr lang="en-US" sz="2400" dirty="0">
                <a:solidFill>
                  <a:srgbClr val="000000"/>
                </a:solidFill>
                <a:latin typeface="Open Sans"/>
              </a:rPr>
              <a:t>A: What does he do for the community?</a:t>
            </a:r>
          </a:p>
          <a:p>
            <a:pPr algn="just"/>
            <a:r>
              <a:rPr lang="en-US" sz="2400" dirty="0">
                <a:solidFill>
                  <a:srgbClr val="000000"/>
                </a:solidFill>
                <a:latin typeface="Open Sans"/>
              </a:rPr>
              <a:t>B: He responds to fire incidents, accidents, and natural disasters to protect lives and property for the community. He also engages in public programs, educating people on fire safety and prevention.</a:t>
            </a:r>
          </a:p>
          <a:p>
            <a:pPr algn="just"/>
            <a:r>
              <a:rPr lang="en-US" sz="2400" dirty="0">
                <a:solidFill>
                  <a:srgbClr val="000000"/>
                </a:solidFill>
                <a:latin typeface="Open Sans"/>
              </a:rPr>
              <a:t>A: How do you feel about him?</a:t>
            </a:r>
          </a:p>
          <a:p>
            <a:pPr algn="just"/>
            <a:r>
              <a:rPr lang="en-US" sz="2400" dirty="0">
                <a:solidFill>
                  <a:srgbClr val="000000"/>
                </a:solidFill>
                <a:latin typeface="Open Sans"/>
              </a:rPr>
              <a:t>B: I have immense respect and gratitude for him.</a:t>
            </a:r>
            <a:endParaRPr lang="en-US" sz="2400" b="0" i="0" dirty="0">
              <a:solidFill>
                <a:srgbClr val="000000"/>
              </a:solidFill>
              <a:effectLst/>
              <a:latin typeface="Open Sans"/>
            </a:endParaRPr>
          </a:p>
        </p:txBody>
      </p:sp>
      <p:sp>
        <p:nvSpPr>
          <p:cNvPr id="5" name="Rectangle 4"/>
          <p:cNvSpPr/>
          <p:nvPr/>
        </p:nvSpPr>
        <p:spPr>
          <a:xfrm>
            <a:off x="896470" y="222786"/>
            <a:ext cx="11295530" cy="830997"/>
          </a:xfrm>
          <a:prstGeom prst="rect">
            <a:avLst/>
          </a:prstGeom>
        </p:spPr>
        <p:txBody>
          <a:bodyPr wrap="square">
            <a:spAutoFit/>
          </a:bodyPr>
          <a:lstStyle/>
          <a:p>
            <a:r>
              <a:rPr lang="en-US" sz="2400" b="1" dirty="0" smtClean="0">
                <a:effectLst>
                  <a:glow rad="88900">
                    <a:schemeClr val="bg1"/>
                  </a:glow>
                </a:effectLst>
                <a:cs typeface="Arial" panose="020B0604020202020204" pitchFamily="34" charset="0"/>
              </a:rPr>
              <a:t>4. Work </a:t>
            </a:r>
            <a:r>
              <a:rPr lang="en-US" sz="2400" b="1" dirty="0">
                <a:effectLst>
                  <a:glow rad="88900">
                    <a:schemeClr val="bg1"/>
                  </a:glow>
                </a:effectLst>
                <a:cs typeface="Arial" panose="020B0604020202020204" pitchFamily="34" charset="0"/>
              </a:rPr>
              <a:t>in pairs. Choose a community helper you like and answer the following questions.</a:t>
            </a:r>
            <a:endParaRPr lang="en-US" sz="2400" b="1" dirty="0">
              <a:effectLst>
                <a:glow rad="88900">
                  <a:schemeClr val="bg1"/>
                </a:glow>
              </a:effectLst>
              <a:cs typeface="Arial" panose="020B0604020202020204" pitchFamily="34" charset="0"/>
            </a:endParaRPr>
          </a:p>
        </p:txBody>
      </p:sp>
    </p:spTree>
    <p:extLst>
      <p:ext uri="{BB962C8B-B14F-4D97-AF65-F5344CB8AC3E}">
        <p14:creationId xmlns:p14="http://schemas.microsoft.com/office/powerpoint/2010/main" val="35786825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4058</TotalTime>
  <Words>746</Words>
  <Application>Microsoft Office PowerPoint</Application>
  <PresentationFormat>Widescreen</PresentationFormat>
  <Paragraphs>82</Paragraphs>
  <Slides>14</Slides>
  <Notes>10</Notes>
  <HiddenSlides>0</HiddenSlides>
  <MMClips>3</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Aptos Display</vt:lpstr>
      <vt:lpstr>Arial</vt:lpstr>
      <vt:lpstr>Calibri</vt:lpstr>
      <vt:lpstr>Calibri Light</vt:lpstr>
      <vt:lpstr>Myriad Pro</vt:lpstr>
      <vt:lpstr>Open Sans</vt:lpstr>
      <vt:lpstr>Source Sans Pro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Admin</cp:lastModifiedBy>
  <cp:revision>234</cp:revision>
  <dcterms:created xsi:type="dcterms:W3CDTF">2020-12-09T02:04:09Z</dcterms:created>
  <dcterms:modified xsi:type="dcterms:W3CDTF">2024-06-17T09:58:02Z</dcterms:modified>
</cp:coreProperties>
</file>