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1" r:id="rId2"/>
    <p:sldId id="256" r:id="rId3"/>
    <p:sldId id="279" r:id="rId4"/>
    <p:sldId id="357" r:id="rId5"/>
    <p:sldId id="358" r:id="rId6"/>
    <p:sldId id="359" r:id="rId7"/>
    <p:sldId id="327" r:id="rId8"/>
    <p:sldId id="355" r:id="rId9"/>
    <p:sldId id="354" r:id="rId10"/>
    <p:sldId id="276" r:id="rId11"/>
    <p:sldId id="356" r:id="rId12"/>
    <p:sldId id="360" r:id="rId13"/>
    <p:sldId id="314" r:id="rId14"/>
    <p:sldId id="330" r:id="rId15"/>
    <p:sldId id="3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0070C0"/>
    <a:srgbClr val="0087B2"/>
    <a:srgbClr val="F26648"/>
    <a:srgbClr val="6D9FB1"/>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89" d="100"/>
          <a:sy n="89" d="100"/>
        </p:scale>
        <p:origin x="15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17/6/2024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5870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89985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0476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021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41287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17/6/2024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17/6/2024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17/6/2024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17/6/2024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68247" y="1152307"/>
            <a:ext cx="11087133"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Binh and Mira talking about a place of interest in their community. Fill in each blank with no more than TWO words and / or a number. </a:t>
            </a:r>
          </a:p>
        </p:txBody>
      </p:sp>
      <p:sp>
        <p:nvSpPr>
          <p:cNvPr id="16" name="Rounded Rectangle 15"/>
          <p:cNvSpPr/>
          <p:nvPr/>
        </p:nvSpPr>
        <p:spPr>
          <a:xfrm>
            <a:off x="182978" y="11523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35764" y="104966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67990" y="186930"/>
            <a:ext cx="584323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pic>
        <p:nvPicPr>
          <p:cNvPr id="4" name="Hình ảnh 3">
            <a:extLst>
              <a:ext uri="{FF2B5EF4-FFF2-40B4-BE49-F238E27FC236}">
                <a16:creationId xmlns:a16="http://schemas.microsoft.com/office/drawing/2014/main" id="{B8BD9B95-596C-1064-D851-67400487D5D9}"/>
              </a:ext>
            </a:extLst>
          </p:cNvPr>
          <p:cNvPicPr>
            <a:picLocks noChangeAspect="1"/>
          </p:cNvPicPr>
          <p:nvPr/>
        </p:nvPicPr>
        <p:blipFill rotWithShape="1">
          <a:blip r:embed="rId5"/>
          <a:srcRect l="1092" r="689"/>
          <a:stretch/>
        </p:blipFill>
        <p:spPr>
          <a:xfrm>
            <a:off x="132178" y="2172875"/>
            <a:ext cx="11925300" cy="4161018"/>
          </a:xfrm>
          <a:prstGeom prst="rect">
            <a:avLst/>
          </a:prstGeom>
        </p:spPr>
      </p:pic>
      <p:sp>
        <p:nvSpPr>
          <p:cNvPr id="9" name="Hộp Văn bản 8">
            <a:extLst>
              <a:ext uri="{FF2B5EF4-FFF2-40B4-BE49-F238E27FC236}">
                <a16:creationId xmlns:a16="http://schemas.microsoft.com/office/drawing/2014/main" id="{21772D21-8A65-E78D-D156-2F51F4C0E97E}"/>
              </a:ext>
            </a:extLst>
          </p:cNvPr>
          <p:cNvSpPr txBox="1"/>
          <p:nvPr/>
        </p:nvSpPr>
        <p:spPr>
          <a:xfrm>
            <a:off x="5210270" y="2753226"/>
            <a:ext cx="1201543" cy="461665"/>
          </a:xfrm>
          <a:prstGeom prst="rect">
            <a:avLst/>
          </a:prstGeom>
          <a:noFill/>
        </p:spPr>
        <p:txBody>
          <a:bodyPr wrap="square">
            <a:spAutoFit/>
          </a:bodyPr>
          <a:lstStyle/>
          <a:p>
            <a:r>
              <a:rPr lang="en-US" sz="2400" b="1" dirty="0">
                <a:solidFill>
                  <a:srgbClr val="C00000"/>
                </a:solidFill>
                <a:effectLst/>
                <a:latin typeface="Source Sans Pro" panose="020B0503030403020204" pitchFamily="34" charset="0"/>
                <a:ea typeface="Source Sans Pro" panose="020B0503030403020204" pitchFamily="34" charset="0"/>
              </a:rPr>
              <a:t>one / 1</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0" name="Hộp Văn bản 9">
            <a:extLst>
              <a:ext uri="{FF2B5EF4-FFF2-40B4-BE49-F238E27FC236}">
                <a16:creationId xmlns:a16="http://schemas.microsoft.com/office/drawing/2014/main" id="{D6115360-777A-58D5-31BD-2B825FCDD92D}"/>
              </a:ext>
            </a:extLst>
          </p:cNvPr>
          <p:cNvSpPr txBox="1"/>
          <p:nvPr/>
        </p:nvSpPr>
        <p:spPr>
          <a:xfrm>
            <a:off x="6983314" y="3125095"/>
            <a:ext cx="1647730"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weekend</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1" name="Hộp Văn bản 10">
            <a:extLst>
              <a:ext uri="{FF2B5EF4-FFF2-40B4-BE49-F238E27FC236}">
                <a16:creationId xmlns:a16="http://schemas.microsoft.com/office/drawing/2014/main" id="{BD736CFA-7B15-1C0C-3C46-69C52B3A2F81}"/>
              </a:ext>
            </a:extLst>
          </p:cNvPr>
          <p:cNvSpPr txBox="1"/>
          <p:nvPr/>
        </p:nvSpPr>
        <p:spPr>
          <a:xfrm>
            <a:off x="10412663" y="3065016"/>
            <a:ext cx="1542717" cy="830997"/>
          </a:xfrm>
          <a:prstGeom prst="rect">
            <a:avLst/>
          </a:prstGeom>
          <a:noFill/>
        </p:spPr>
        <p:txBody>
          <a:bodyPr wrap="square">
            <a:spAutoFit/>
          </a:bodyPr>
          <a:lstStyle/>
          <a:p>
            <a:r>
              <a:rPr lang="en-US" sz="2400" b="1" dirty="0" err="1">
                <a:solidFill>
                  <a:srgbClr val="C00000"/>
                </a:solidFill>
                <a:latin typeface="Source Sans Pro" panose="020B0503030403020204" pitchFamily="34" charset="0"/>
                <a:ea typeface="Source Sans Pro" panose="020B0503030403020204" pitchFamily="34" charset="0"/>
              </a:rPr>
              <a:t>favourite</a:t>
            </a:r>
            <a:r>
              <a:rPr lang="en-US" sz="2400" b="1" dirty="0">
                <a:solidFill>
                  <a:srgbClr val="C00000"/>
                </a:solidFill>
                <a:latin typeface="Source Sans Pro" panose="020B0503030403020204" pitchFamily="34" charset="0"/>
                <a:ea typeface="Source Sans Pro" panose="020B0503030403020204" pitchFamily="34" charset="0"/>
              </a:rPr>
              <a:t> books</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4" name="Hộp Văn bản 13">
            <a:extLst>
              <a:ext uri="{FF2B5EF4-FFF2-40B4-BE49-F238E27FC236}">
                <a16:creationId xmlns:a16="http://schemas.microsoft.com/office/drawing/2014/main" id="{08D2B8F8-58C8-1D19-CDEA-0F6FDB612EA8}"/>
              </a:ext>
            </a:extLst>
          </p:cNvPr>
          <p:cNvSpPr txBox="1"/>
          <p:nvPr/>
        </p:nvSpPr>
        <p:spPr>
          <a:xfrm>
            <a:off x="5234569" y="4081894"/>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five / 5</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5" name="Hộp Văn bản 14">
            <a:extLst>
              <a:ext uri="{FF2B5EF4-FFF2-40B4-BE49-F238E27FC236}">
                <a16:creationId xmlns:a16="http://schemas.microsoft.com/office/drawing/2014/main" id="{D87F1BBB-F89B-8248-BC82-C350A07C740B}"/>
              </a:ext>
            </a:extLst>
          </p:cNvPr>
          <p:cNvSpPr txBox="1"/>
          <p:nvPr/>
        </p:nvSpPr>
        <p:spPr>
          <a:xfrm>
            <a:off x="8869946" y="4884120"/>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feeding</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21" name="Hộp Văn bản 20">
            <a:extLst>
              <a:ext uri="{FF2B5EF4-FFF2-40B4-BE49-F238E27FC236}">
                <a16:creationId xmlns:a16="http://schemas.microsoft.com/office/drawing/2014/main" id="{60EF5E82-70B6-CE9F-1E81-2D38907E30E8}"/>
              </a:ext>
            </a:extLst>
          </p:cNvPr>
          <p:cNvSpPr txBox="1"/>
          <p:nvPr/>
        </p:nvSpPr>
        <p:spPr>
          <a:xfrm>
            <a:off x="8869946" y="5761107"/>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a drink</a:t>
            </a:r>
            <a:endParaRPr lang="vi-VN" sz="2400" b="1" dirty="0">
              <a:solidFill>
                <a:srgbClr val="C00000"/>
              </a:solidFill>
              <a:latin typeface="Source Sans Pro" panose="020B0503030403020204" pitchFamily="34" charset="0"/>
              <a:ea typeface="Source Sans Pro" panose="020B0503030403020204" pitchFamily="34" charset="0"/>
            </a:endParaRPr>
          </a:p>
        </p:txBody>
      </p:sp>
      <p:pic>
        <p:nvPicPr>
          <p:cNvPr id="2" name="Trac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50475" y="381475"/>
            <a:ext cx="609600" cy="609600"/>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119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9" grpId="0"/>
      <p:bldP spid="10" grpId="0"/>
      <p:bldP spid="11" grpId="0"/>
      <p:bldP spid="14" grpId="0"/>
      <p:bldP spid="1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1026018" y="2703951"/>
            <a:ext cx="10559968" cy="3785652"/>
          </a:xfrm>
          <a:prstGeom prst="rect">
            <a:avLst/>
          </a:prstGeom>
          <a:noFill/>
        </p:spPr>
        <p:txBody>
          <a:bodyPr wrap="square">
            <a:spAutoFit/>
          </a:bodyPr>
          <a:lstStyle/>
          <a:p>
            <a:pPr>
              <a:lnSpc>
                <a:spcPct val="150000"/>
              </a:lnSpc>
            </a:pPr>
            <a:r>
              <a:rPr lang="en-US" sz="3200" i="1" dirty="0">
                <a:solidFill>
                  <a:srgbClr val="242021"/>
                </a:solidFill>
                <a:effectLst/>
                <a:latin typeface="Aptos Display" panose="020B0004020202020204" pitchFamily="34" charset="0"/>
              </a:rPr>
              <a:t>– </a:t>
            </a:r>
            <a:r>
              <a:rPr lang="en-US" sz="4000" dirty="0">
                <a:solidFill>
                  <a:srgbClr val="242021"/>
                </a:solidFill>
                <a:effectLst/>
                <a:latin typeface="Aptos Display" panose="020B0004020202020204" pitchFamily="34" charset="0"/>
              </a:rPr>
              <a:t>What is your </a:t>
            </a:r>
            <a:r>
              <a:rPr lang="en-US" sz="4000" dirty="0" err="1">
                <a:solidFill>
                  <a:srgbClr val="242021"/>
                </a:solidFill>
                <a:effectLst/>
                <a:latin typeface="Aptos Display" panose="020B0004020202020204" pitchFamily="34" charset="0"/>
              </a:rPr>
              <a:t>favourite</a:t>
            </a:r>
            <a:r>
              <a:rPr lang="en-US" sz="4000" dirty="0">
                <a:solidFill>
                  <a:srgbClr val="242021"/>
                </a:solidFill>
                <a:effectLst/>
                <a:latin typeface="Aptos Display" panose="020B0004020202020204" pitchFamily="34" charset="0"/>
              </a:rPr>
              <a:t> place of interest?</a:t>
            </a:r>
            <a:br>
              <a:rPr lang="en-US" sz="4000" dirty="0">
                <a:solidFill>
                  <a:srgbClr val="242021"/>
                </a:solidFill>
                <a:effectLst/>
                <a:latin typeface="Aptos Display" panose="020B0004020202020204" pitchFamily="34" charset="0"/>
              </a:rPr>
            </a:br>
            <a:r>
              <a:rPr lang="en-US" sz="4000" dirty="0">
                <a:solidFill>
                  <a:srgbClr val="242021"/>
                </a:solidFill>
                <a:effectLst/>
                <a:latin typeface="Aptos Display" panose="020B0004020202020204" pitchFamily="34" charset="0"/>
              </a:rPr>
              <a:t>– How far is it from your house?</a:t>
            </a:r>
            <a:br>
              <a:rPr lang="en-US" sz="4000" dirty="0">
                <a:solidFill>
                  <a:srgbClr val="242021"/>
                </a:solidFill>
                <a:effectLst/>
                <a:latin typeface="Aptos Display" panose="020B0004020202020204" pitchFamily="34" charset="0"/>
              </a:rPr>
            </a:br>
            <a:r>
              <a:rPr lang="en-US" sz="4000" dirty="0">
                <a:solidFill>
                  <a:srgbClr val="242021"/>
                </a:solidFill>
                <a:effectLst/>
                <a:latin typeface="Aptos Display" panose="020B0004020202020204" pitchFamily="34" charset="0"/>
              </a:rPr>
              <a:t>– How often do you go to that place?</a:t>
            </a:r>
            <a:br>
              <a:rPr lang="en-US" sz="4000" dirty="0">
                <a:solidFill>
                  <a:srgbClr val="242021"/>
                </a:solidFill>
                <a:effectLst/>
                <a:latin typeface="Aptos Display" panose="020B0004020202020204" pitchFamily="34" charset="0"/>
              </a:rPr>
            </a:br>
            <a:r>
              <a:rPr lang="en-US" sz="4000" dirty="0">
                <a:solidFill>
                  <a:srgbClr val="242021"/>
                </a:solidFill>
                <a:effectLst/>
                <a:latin typeface="Aptos Display" panose="020B0004020202020204" pitchFamily="34" charset="0"/>
              </a:rPr>
              <a:t>– What do you do there?</a:t>
            </a:r>
            <a:r>
              <a:rPr lang="en-US" sz="4000" dirty="0">
                <a:latin typeface="Aptos Display" panose="020B0004020202020204" pitchFamily="34" charset="0"/>
              </a:rPr>
              <a:t> </a:t>
            </a:r>
            <a:endParaRPr lang="vi-VN" sz="4000"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2" name="Hộp Văn bản 1">
            <a:extLst>
              <a:ext uri="{FF2B5EF4-FFF2-40B4-BE49-F238E27FC236}">
                <a16:creationId xmlns:a16="http://schemas.microsoft.com/office/drawing/2014/main" id="{22C62EB6-9434-564F-1965-5E17673A171F}"/>
              </a:ext>
            </a:extLst>
          </p:cNvPr>
          <p:cNvSpPr txBox="1"/>
          <p:nvPr/>
        </p:nvSpPr>
        <p:spPr>
          <a:xfrm>
            <a:off x="348445" y="2154467"/>
            <a:ext cx="10945983" cy="4832092"/>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pPr>
              <a:lnSpc>
                <a:spcPct val="200000"/>
              </a:lnSpc>
            </a:pPr>
            <a:r>
              <a:rPr lang="en-US" sz="2800" b="1" i="1" dirty="0">
                <a:effectLst/>
                <a:latin typeface="Arial" panose="020B0604020202020204" pitchFamily="34" charset="0"/>
                <a:cs typeface="Arial" panose="020B0604020202020204" pitchFamily="34" charset="0"/>
              </a:rPr>
              <a:t>Lan’s </a:t>
            </a:r>
            <a:r>
              <a:rPr lang="en-US" sz="2800" b="1" i="1" dirty="0" err="1">
                <a:effectLst/>
                <a:latin typeface="Arial" panose="020B0604020202020204" pitchFamily="34" charset="0"/>
                <a:cs typeface="Arial" panose="020B0604020202020204" pitchFamily="34" charset="0"/>
              </a:rPr>
              <a:t>favourite</a:t>
            </a:r>
            <a:r>
              <a:rPr lang="en-US" sz="2800" b="1" i="1" dirty="0">
                <a:effectLst/>
                <a:latin typeface="Arial" panose="020B0604020202020204" pitchFamily="34" charset="0"/>
                <a:cs typeface="Arial" panose="020B0604020202020204" pitchFamily="34" charset="0"/>
              </a:rPr>
              <a:t> place of interest is Tao Dan Park. It’s only one </a:t>
            </a:r>
            <a:r>
              <a:rPr lang="en-US" sz="2800" b="1" i="1" dirty="0" err="1">
                <a:effectLst/>
                <a:latin typeface="Arial" panose="020B0604020202020204" pitchFamily="34" charset="0"/>
                <a:cs typeface="Arial" panose="020B0604020202020204" pitchFamily="34" charset="0"/>
              </a:rPr>
              <a:t>kilometre</a:t>
            </a:r>
            <a:r>
              <a:rPr lang="en-US" sz="2800" b="1" i="1" dirty="0">
                <a:effectLst/>
                <a:latin typeface="Arial" panose="020B0604020202020204" pitchFamily="34" charset="0"/>
                <a:cs typeface="Arial" panose="020B0604020202020204" pitchFamily="34" charset="0"/>
              </a:rPr>
              <a:t> from her house, so she goes there every weekend with her mother and sister. There they walk, do some exercises and enjoy the fresh air. Sometimes they also cycle around the park.</a:t>
            </a:r>
          </a:p>
        </p:txBody>
      </p:sp>
    </p:spTree>
    <p:extLst>
      <p:ext uri="{BB962C8B-B14F-4D97-AF65-F5344CB8AC3E}">
        <p14:creationId xmlns:p14="http://schemas.microsoft.com/office/powerpoint/2010/main" val="313733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7954406"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How to seek for help and respond;</a:t>
            </a:r>
          </a:p>
          <a:p>
            <a:pPr marL="457200" indent="-457200">
              <a:lnSpc>
                <a:spcPct val="150000"/>
              </a:lnSpc>
              <a:buFont typeface="Wingdings" panose="05000000000000000000" pitchFamily="2" charset="2"/>
              <a:buChar char="ü"/>
            </a:pPr>
            <a:r>
              <a:rPr lang="en-US" sz="3600" dirty="0"/>
              <a:t>Some famous places of interest.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066" y="2190450"/>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594765"/>
            <a:ext cx="8149852" cy="837473"/>
          </a:xfrm>
          <a:prstGeom prst="rect">
            <a:avLst/>
          </a:prstGeom>
          <a:noFill/>
        </p:spPr>
        <p:txBody>
          <a:bodyPr wrap="square" rtlCol="0">
            <a:spAutoFit/>
          </a:bodyPr>
          <a:lstStyle/>
          <a:p>
            <a:pPr>
              <a:lnSpc>
                <a:spcPct val="150000"/>
              </a:lnSpc>
            </a:pPr>
            <a:r>
              <a:rPr lang="en-US" sz="36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pic>
        <p:nvPicPr>
          <p:cNvPr id="7" name="Hình ảnh 6">
            <a:extLst>
              <a:ext uri="{FF2B5EF4-FFF2-40B4-BE49-F238E27FC236}">
                <a16:creationId xmlns:a16="http://schemas.microsoft.com/office/drawing/2014/main" id="{B7DFE4F5-B77A-D539-F2B8-F35B93E5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017" y="1380706"/>
            <a:ext cx="5602492" cy="5003025"/>
          </a:xfrm>
          <a:prstGeom prst="rect">
            <a:avLst/>
          </a:prstGeom>
        </p:spPr>
      </p:pic>
      <p:sp>
        <p:nvSpPr>
          <p:cNvPr id="8" name="TextBox 4">
            <a:extLst>
              <a:ext uri="{FF2B5EF4-FFF2-40B4-BE49-F238E27FC236}">
                <a16:creationId xmlns:a16="http://schemas.microsoft.com/office/drawing/2014/main" id="{4C95C995-7DE5-CC52-08BF-DD192CB1A30A}"/>
              </a:ext>
            </a:extLst>
          </p:cNvPr>
          <p:cNvSpPr txBox="1"/>
          <p:nvPr/>
        </p:nvSpPr>
        <p:spPr>
          <a:xfrm>
            <a:off x="6774879" y="5172576"/>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FIND OUT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794CD754-0FAC-5398-6408-EE740C341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69" y="1260130"/>
            <a:ext cx="4452560" cy="3757961"/>
          </a:xfrm>
          <a:prstGeom prst="rect">
            <a:avLst/>
          </a:prstGeom>
        </p:spPr>
      </p:pic>
      <p:sp>
        <p:nvSpPr>
          <p:cNvPr id="4" name="TextBox 4">
            <a:extLst>
              <a:ext uri="{FF2B5EF4-FFF2-40B4-BE49-F238E27FC236}">
                <a16:creationId xmlns:a16="http://schemas.microsoft.com/office/drawing/2014/main" id="{65962637-5F8E-22E3-AACE-3E8FEAF3B677}"/>
              </a:ext>
            </a:extLst>
          </p:cNvPr>
          <p:cNvSpPr txBox="1"/>
          <p:nvPr/>
        </p:nvSpPr>
        <p:spPr>
          <a:xfrm>
            <a:off x="387069" y="4720707"/>
            <a:ext cx="5218771" cy="1754326"/>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TAKE CARE OF/</a:t>
            </a:r>
          </a:p>
          <a:p>
            <a:pPr algn="ctr"/>
            <a:r>
              <a:rPr lang="en-US" sz="5400" b="1" dirty="0">
                <a:solidFill>
                  <a:srgbClr val="C00000"/>
                </a:solidFill>
                <a:effectLst>
                  <a:outerShdw blurRad="38100" dist="38100" dir="2700000" algn="tl">
                    <a:srgbClr val="000000">
                      <a:alpha val="43137"/>
                    </a:srgbClr>
                  </a:outerShdw>
                </a:effectLst>
              </a:rPr>
              <a:t> LOOK AFTER</a:t>
            </a:r>
          </a:p>
        </p:txBody>
      </p:sp>
      <p:pic>
        <p:nvPicPr>
          <p:cNvPr id="7" name="Hình ảnh 6">
            <a:extLst>
              <a:ext uri="{FF2B5EF4-FFF2-40B4-BE49-F238E27FC236}">
                <a16:creationId xmlns:a16="http://schemas.microsoft.com/office/drawing/2014/main" id="{87FF61A9-C2B1-7662-73E2-5B915D244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274" y="1260130"/>
            <a:ext cx="3870038" cy="3870038"/>
          </a:xfrm>
          <a:prstGeom prst="rect">
            <a:avLst/>
          </a:prstGeom>
        </p:spPr>
      </p:pic>
      <p:sp>
        <p:nvSpPr>
          <p:cNvPr id="8" name="TextBox 4">
            <a:extLst>
              <a:ext uri="{FF2B5EF4-FFF2-40B4-BE49-F238E27FC236}">
                <a16:creationId xmlns:a16="http://schemas.microsoft.com/office/drawing/2014/main" id="{880D7135-7CBA-B7AF-B414-90531F15BABD}"/>
              </a:ext>
            </a:extLst>
          </p:cNvPr>
          <p:cNvSpPr txBox="1"/>
          <p:nvPr/>
        </p:nvSpPr>
        <p:spPr>
          <a:xfrm>
            <a:off x="7214274" y="5437875"/>
            <a:ext cx="4499211"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COME BACK</a:t>
            </a:r>
          </a:p>
        </p:txBody>
      </p:sp>
    </p:spTree>
    <p:extLst>
      <p:ext uri="{BB962C8B-B14F-4D97-AF65-F5344CB8AC3E}">
        <p14:creationId xmlns:p14="http://schemas.microsoft.com/office/powerpoint/2010/main" val="33359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3C2B4654-9EB9-F352-E580-436C8706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9" y="1075689"/>
            <a:ext cx="4299341" cy="4299341"/>
          </a:xfrm>
          <a:prstGeom prst="rect">
            <a:avLst/>
          </a:prstGeom>
        </p:spPr>
      </p:pic>
      <p:pic>
        <p:nvPicPr>
          <p:cNvPr id="6" name="Hình ảnh 5">
            <a:extLst>
              <a:ext uri="{FF2B5EF4-FFF2-40B4-BE49-F238E27FC236}">
                <a16:creationId xmlns:a16="http://schemas.microsoft.com/office/drawing/2014/main" id="{A5C41C6D-5D9A-D135-1321-B4573A1D6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1" y="1131554"/>
            <a:ext cx="4014895" cy="4014895"/>
          </a:xfrm>
          <a:prstGeom prst="rect">
            <a:avLst/>
          </a:prstGeom>
        </p:spPr>
      </p:pic>
      <p:sp>
        <p:nvSpPr>
          <p:cNvPr id="7" name="TextBox 4">
            <a:extLst>
              <a:ext uri="{FF2B5EF4-FFF2-40B4-BE49-F238E27FC236}">
                <a16:creationId xmlns:a16="http://schemas.microsoft.com/office/drawing/2014/main" id="{F4DF078E-C186-FA84-056E-26C8125C5097}"/>
              </a:ext>
            </a:extLst>
          </p:cNvPr>
          <p:cNvSpPr txBox="1"/>
          <p:nvPr/>
        </p:nvSpPr>
        <p:spPr>
          <a:xfrm>
            <a:off x="760279" y="5264781"/>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LOOK FOR</a:t>
            </a:r>
          </a:p>
        </p:txBody>
      </p:sp>
      <p:sp>
        <p:nvSpPr>
          <p:cNvPr id="8" name="TextBox 4">
            <a:extLst>
              <a:ext uri="{FF2B5EF4-FFF2-40B4-BE49-F238E27FC236}">
                <a16:creationId xmlns:a16="http://schemas.microsoft.com/office/drawing/2014/main" id="{A92114D9-17AB-47F5-8AAE-3E79F6EAA339}"/>
              </a:ext>
            </a:extLst>
          </p:cNvPr>
          <p:cNvSpPr txBox="1"/>
          <p:nvPr/>
        </p:nvSpPr>
        <p:spPr>
          <a:xfrm>
            <a:off x="7397983" y="5264781"/>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TAKE OFF</a:t>
            </a:r>
          </a:p>
        </p:txBody>
      </p:sp>
    </p:spTree>
    <p:extLst>
      <p:ext uri="{BB962C8B-B14F-4D97-AF65-F5344CB8AC3E}">
        <p14:creationId xmlns:p14="http://schemas.microsoft.com/office/powerpoint/2010/main" val="16721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F14B8697-B214-E5F5-BB3F-3B93343C7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8" y="1289999"/>
            <a:ext cx="5238750" cy="5143500"/>
          </a:xfrm>
          <a:prstGeom prst="rect">
            <a:avLst/>
          </a:prstGeom>
        </p:spPr>
      </p:pic>
      <p:sp>
        <p:nvSpPr>
          <p:cNvPr id="4" name="TextBox 4">
            <a:extLst>
              <a:ext uri="{FF2B5EF4-FFF2-40B4-BE49-F238E27FC236}">
                <a16:creationId xmlns:a16="http://schemas.microsoft.com/office/drawing/2014/main" id="{E8395E3B-4F95-352B-039B-FE67E0859325}"/>
              </a:ext>
            </a:extLst>
          </p:cNvPr>
          <p:cNvSpPr txBox="1"/>
          <p:nvPr/>
        </p:nvSpPr>
        <p:spPr>
          <a:xfrm>
            <a:off x="6186074" y="3522195"/>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GET OVER</a:t>
            </a:r>
          </a:p>
        </p:txBody>
      </p:sp>
    </p:spTree>
    <p:extLst>
      <p:ext uri="{BB962C8B-B14F-4D97-AF65-F5344CB8AC3E}">
        <p14:creationId xmlns:p14="http://schemas.microsoft.com/office/powerpoint/2010/main" val="41759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81439"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pic>
        <p:nvPicPr>
          <p:cNvPr id="3" name="Picture 2">
            <a:extLst>
              <a:ext uri="{FF2B5EF4-FFF2-40B4-BE49-F238E27FC236}">
                <a16:creationId xmlns:a16="http://schemas.microsoft.com/office/drawing/2014/main" id="{64B8E83F-BD3A-42AF-45A5-6234E4F9114E}"/>
              </a:ext>
            </a:extLst>
          </p:cNvPr>
          <p:cNvPicPr>
            <a:picLocks noChangeAspect="1"/>
          </p:cNvPicPr>
          <p:nvPr/>
        </p:nvPicPr>
        <p:blipFill>
          <a:blip r:embed="rId5"/>
          <a:stretch>
            <a:fillRect/>
          </a:stretch>
        </p:blipFill>
        <p:spPr>
          <a:xfrm>
            <a:off x="742278" y="1971521"/>
            <a:ext cx="7959270" cy="3976441"/>
          </a:xfrm>
          <a:prstGeom prst="rect">
            <a:avLst/>
          </a:prstGeom>
        </p:spPr>
      </p:pic>
      <p:pic>
        <p:nvPicPr>
          <p:cNvPr id="2"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93506" y="2039636"/>
            <a:ext cx="609600" cy="609600"/>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for help and respond in the following situations</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BD30C4D7-C6FC-11B3-5356-8AE3ABFBF6EB}"/>
              </a:ext>
            </a:extLst>
          </p:cNvPr>
          <p:cNvSpPr txBox="1"/>
          <p:nvPr/>
        </p:nvSpPr>
        <p:spPr>
          <a:xfrm>
            <a:off x="492476" y="1815923"/>
            <a:ext cx="11615802" cy="1384995"/>
          </a:xfrm>
          <a:prstGeom prst="rect">
            <a:avLst/>
          </a:prstGeom>
          <a:noFill/>
        </p:spPr>
        <p:txBody>
          <a:bodyPr wrap="square">
            <a:spAutoFit/>
          </a:bodyPr>
          <a:lstStyle/>
          <a:p>
            <a:r>
              <a:rPr lang="en-US" sz="2800" b="1" i="0" dirty="0">
                <a:solidFill>
                  <a:srgbClr val="F26548"/>
                </a:solidFill>
                <a:effectLst/>
                <a:latin typeface="ChronicaPro-Bold"/>
              </a:rPr>
              <a:t>1. </a:t>
            </a:r>
            <a:r>
              <a:rPr lang="en-US" sz="2800" b="0" i="0" dirty="0">
                <a:solidFill>
                  <a:srgbClr val="242021"/>
                </a:solidFill>
                <a:effectLst/>
                <a:latin typeface="ChronicaPro-Book"/>
              </a:rPr>
              <a:t>You want your friend to lend you her pen.</a:t>
            </a:r>
            <a:br>
              <a:rPr lang="en-US" sz="2800" b="0" i="0" dirty="0">
                <a:solidFill>
                  <a:srgbClr val="242021"/>
                </a:solidFill>
                <a:effectLst/>
                <a:latin typeface="ChronicaPro-Book"/>
              </a:rPr>
            </a:br>
            <a:r>
              <a:rPr lang="en-US" sz="2800" b="1" i="0" dirty="0">
                <a:solidFill>
                  <a:srgbClr val="F26548"/>
                </a:solidFill>
                <a:effectLst/>
                <a:latin typeface="ChronicaPro-Bold"/>
              </a:rPr>
              <a:t>2. </a:t>
            </a:r>
            <a:r>
              <a:rPr lang="en-US" sz="2800" b="0" i="0" dirty="0">
                <a:solidFill>
                  <a:srgbClr val="242021"/>
                </a:solidFill>
                <a:effectLst/>
                <a:latin typeface="ChronicaPro-Book"/>
              </a:rPr>
              <a:t>You want your </a:t>
            </a:r>
            <a:r>
              <a:rPr lang="en-US" sz="2800" b="0" i="0" dirty="0" err="1">
                <a:solidFill>
                  <a:srgbClr val="242021"/>
                </a:solidFill>
                <a:effectLst/>
                <a:latin typeface="ChronicaPro-Book"/>
              </a:rPr>
              <a:t>neighbour</a:t>
            </a:r>
            <a:r>
              <a:rPr lang="en-US" sz="2800" b="0" i="0" dirty="0">
                <a:solidFill>
                  <a:srgbClr val="242021"/>
                </a:solidFill>
                <a:effectLst/>
                <a:latin typeface="ChronicaPro-Book"/>
              </a:rPr>
              <a:t> to tell you the name of the new garbage collector.</a:t>
            </a:r>
            <a:br>
              <a:rPr lang="en-US" sz="2800" b="0" i="0" dirty="0">
                <a:solidFill>
                  <a:srgbClr val="242021"/>
                </a:solidFill>
                <a:effectLst/>
                <a:latin typeface="ChronicaPro-Book"/>
              </a:rPr>
            </a:br>
            <a:r>
              <a:rPr lang="en-US" sz="2800" b="1" i="0" dirty="0">
                <a:solidFill>
                  <a:srgbClr val="F26548"/>
                </a:solidFill>
                <a:effectLst/>
                <a:latin typeface="ChronicaPro-Bold"/>
              </a:rPr>
              <a:t>3. </a:t>
            </a:r>
            <a:r>
              <a:rPr lang="en-US" sz="2800" b="0" i="0" dirty="0">
                <a:solidFill>
                  <a:srgbClr val="242021"/>
                </a:solidFill>
                <a:effectLst/>
                <a:latin typeface="ChronicaPro-Book"/>
              </a:rPr>
              <a:t>You want to ask your </a:t>
            </a:r>
            <a:r>
              <a:rPr lang="en-US" sz="2800" b="0" i="0" dirty="0" err="1">
                <a:solidFill>
                  <a:srgbClr val="242021"/>
                </a:solidFill>
                <a:effectLst/>
                <a:latin typeface="ChronicaPro-Book"/>
              </a:rPr>
              <a:t>neighbour</a:t>
            </a:r>
            <a:r>
              <a:rPr lang="en-US" sz="2800" b="0" i="0" dirty="0">
                <a:solidFill>
                  <a:srgbClr val="242021"/>
                </a:solidFill>
                <a:effectLst/>
                <a:latin typeface="ChronicaPro-Book"/>
              </a:rPr>
              <a:t> where to</a:t>
            </a:r>
            <a:r>
              <a:rPr lang="en-US" sz="2800" dirty="0">
                <a:solidFill>
                  <a:srgbClr val="242021"/>
                </a:solidFill>
                <a:latin typeface="ChronicaPro-Book"/>
              </a:rPr>
              <a:t> </a:t>
            </a:r>
            <a:r>
              <a:rPr lang="en-US" sz="2800" b="0" i="0" dirty="0">
                <a:solidFill>
                  <a:srgbClr val="242021"/>
                </a:solidFill>
                <a:effectLst/>
                <a:latin typeface="ChronicaPro-Book"/>
              </a:rPr>
              <a:t>buy the best fruits and vegetables.</a:t>
            </a:r>
            <a:r>
              <a:rPr lang="en-US" sz="2800" dirty="0"/>
              <a:t> </a:t>
            </a:r>
            <a:endParaRPr lang="vi-VN" sz="2800" dirty="0"/>
          </a:p>
        </p:txBody>
      </p:sp>
      <p:sp>
        <p:nvSpPr>
          <p:cNvPr id="10" name="Hộp Văn bản 9">
            <a:extLst>
              <a:ext uri="{FF2B5EF4-FFF2-40B4-BE49-F238E27FC236}">
                <a16:creationId xmlns:a16="http://schemas.microsoft.com/office/drawing/2014/main" id="{EDF0B131-9456-825F-9B7D-08B31B513963}"/>
              </a:ext>
            </a:extLst>
          </p:cNvPr>
          <p:cNvSpPr txBox="1"/>
          <p:nvPr/>
        </p:nvSpPr>
        <p:spPr>
          <a:xfrm>
            <a:off x="2025409" y="3708213"/>
            <a:ext cx="9758014" cy="3293209"/>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r>
              <a:rPr lang="en-US" sz="2800" b="1" i="0" dirty="0">
                <a:solidFill>
                  <a:srgbClr val="FF0000"/>
                </a:solidFill>
                <a:effectLst/>
                <a:latin typeface="Arial" panose="020B0604020202020204" pitchFamily="34" charset="0"/>
                <a:cs typeface="Arial" panose="020B0604020202020204" pitchFamily="34" charset="0"/>
              </a:rPr>
              <a:t>1. </a:t>
            </a:r>
            <a:r>
              <a:rPr lang="en-US" sz="2400" i="0" dirty="0">
                <a:effectLst/>
                <a:latin typeface="Arial" panose="020B0604020202020204" pitchFamily="34" charset="0"/>
                <a:cs typeface="Arial" panose="020B0604020202020204" pitchFamily="34" charset="0"/>
              </a:rPr>
              <a:t>Do you mind lending me your pen?	</a:t>
            </a:r>
          </a:p>
          <a:p>
            <a:r>
              <a:rPr lang="en-US" sz="2400" i="0" dirty="0">
                <a:effectLst/>
                <a:latin typeface="Arial" panose="020B0604020202020204" pitchFamily="34" charset="0"/>
                <a:cs typeface="Arial" panose="020B0604020202020204" pitchFamily="34" charset="0"/>
              </a:rPr>
              <a:t>- Not at all. Here you are.</a:t>
            </a:r>
          </a:p>
          <a:p>
            <a:r>
              <a:rPr lang="en-US" sz="2800" b="1" i="0" dirty="0">
                <a:solidFill>
                  <a:srgbClr val="FF0000"/>
                </a:solidFill>
                <a:effectLst/>
                <a:latin typeface="Arial" panose="020B0604020202020204" pitchFamily="34" charset="0"/>
                <a:cs typeface="Arial" panose="020B0604020202020204" pitchFamily="34" charset="0"/>
              </a:rPr>
              <a:t>2. </a:t>
            </a:r>
            <a:r>
              <a:rPr lang="en-US" sz="2400" i="0" dirty="0">
                <a:effectLst/>
                <a:latin typeface="Arial" panose="020B0604020202020204" pitchFamily="34" charset="0"/>
                <a:cs typeface="Arial" panose="020B0604020202020204" pitchFamily="34" charset="0"/>
              </a:rPr>
              <a:t>Could you tell the name of the new garbage collector?	</a:t>
            </a:r>
          </a:p>
          <a:p>
            <a:r>
              <a:rPr lang="en-US" sz="2400" i="0" dirty="0">
                <a:effectLst/>
                <a:latin typeface="Arial" panose="020B0604020202020204" pitchFamily="34" charset="0"/>
                <a:cs typeface="Arial" panose="020B0604020202020204" pitchFamily="34" charset="0"/>
              </a:rPr>
              <a:t>- Sure. His name’s Nam.</a:t>
            </a:r>
          </a:p>
          <a:p>
            <a:r>
              <a:rPr lang="en-US" sz="2800" b="1" i="0" dirty="0">
                <a:solidFill>
                  <a:srgbClr val="FF0000"/>
                </a:solidFill>
                <a:effectLst/>
                <a:latin typeface="Arial" panose="020B0604020202020204" pitchFamily="34" charset="0"/>
                <a:cs typeface="Arial" panose="020B0604020202020204" pitchFamily="34" charset="0"/>
              </a:rPr>
              <a:t>3. </a:t>
            </a:r>
            <a:r>
              <a:rPr lang="en-US" sz="2400" i="0" dirty="0">
                <a:effectLst/>
                <a:latin typeface="Arial" panose="020B0604020202020204" pitchFamily="34" charset="0"/>
                <a:cs typeface="Arial" panose="020B0604020202020204" pitchFamily="34" charset="0"/>
              </a:rPr>
              <a:t>Could you tell me where to buy the best fruits and vegetables in our area? </a:t>
            </a:r>
          </a:p>
          <a:p>
            <a:r>
              <a:rPr lang="en-US" sz="2400" i="0" dirty="0">
                <a:effectLst/>
                <a:latin typeface="Arial" panose="020B0604020202020204" pitchFamily="34" charset="0"/>
                <a:cs typeface="Arial" panose="020B0604020202020204" pitchFamily="34" charset="0"/>
              </a:rPr>
              <a:t>- Sure. There’s a shop in Le Lai Street.</a:t>
            </a:r>
          </a:p>
        </p:txBody>
      </p:sp>
    </p:spTree>
    <p:extLst>
      <p:ext uri="{BB962C8B-B14F-4D97-AF65-F5344CB8AC3E}">
        <p14:creationId xmlns:p14="http://schemas.microsoft.com/office/powerpoint/2010/main" val="252518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Do you know the place in each picture?</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579107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PLACES OF INTEREST</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0D8E1668-8A1C-5239-9169-BFA696A7B224}"/>
              </a:ext>
            </a:extLst>
          </p:cNvPr>
          <p:cNvSpPr txBox="1"/>
          <p:nvPr/>
        </p:nvSpPr>
        <p:spPr>
          <a:xfrm>
            <a:off x="5165803" y="2351782"/>
            <a:ext cx="6643338" cy="1077218"/>
          </a:xfrm>
          <a:prstGeom prst="rect">
            <a:avLst/>
          </a:prstGeom>
          <a:noFill/>
        </p:spPr>
        <p:txBody>
          <a:bodyPr wrap="square">
            <a:spAutoFit/>
          </a:bodyPr>
          <a:lstStyle/>
          <a:p>
            <a:r>
              <a:rPr lang="en-US" sz="3200" b="1" dirty="0">
                <a:solidFill>
                  <a:srgbClr val="C00000"/>
                </a:solidFill>
                <a:effectLst/>
                <a:latin typeface="Source Sans Pro" panose="020B0503030403020204" pitchFamily="34" charset="0"/>
                <a:ea typeface="Source Sans Pro" panose="020B0503030403020204" pitchFamily="34" charset="0"/>
              </a:rPr>
              <a:t>- Picture 1: Nguyen Hue Pedestrian Street in Ho Chi Minh City. </a:t>
            </a:r>
            <a:endParaRPr lang="vi-VN" sz="3200" b="1" dirty="0">
              <a:solidFill>
                <a:srgbClr val="C00000"/>
              </a:solidFill>
              <a:latin typeface="Source Sans Pro" panose="020B0503030403020204" pitchFamily="34" charset="0"/>
              <a:ea typeface="Source Sans Pro" panose="020B0503030403020204" pitchFamily="34" charset="0"/>
            </a:endParaRPr>
          </a:p>
        </p:txBody>
      </p:sp>
      <p:sp>
        <p:nvSpPr>
          <p:cNvPr id="13" name="Hộp Văn bản 12">
            <a:extLst>
              <a:ext uri="{FF2B5EF4-FFF2-40B4-BE49-F238E27FC236}">
                <a16:creationId xmlns:a16="http://schemas.microsoft.com/office/drawing/2014/main" id="{69E9FCC2-A7F3-5271-20CB-4FF944FE33DE}"/>
              </a:ext>
            </a:extLst>
          </p:cNvPr>
          <p:cNvSpPr txBox="1"/>
          <p:nvPr/>
        </p:nvSpPr>
        <p:spPr>
          <a:xfrm>
            <a:off x="5303566" y="4469341"/>
            <a:ext cx="6643338" cy="1077218"/>
          </a:xfrm>
          <a:prstGeom prst="rect">
            <a:avLst/>
          </a:prstGeom>
          <a:noFill/>
        </p:spPr>
        <p:txBody>
          <a:bodyPr wrap="square">
            <a:spAutoFit/>
          </a:bodyPr>
          <a:lstStyle/>
          <a:p>
            <a:r>
              <a:rPr lang="en-US" sz="3200" b="1" dirty="0">
                <a:solidFill>
                  <a:schemeClr val="accent5">
                    <a:lumMod val="75000"/>
                  </a:schemeClr>
                </a:solidFill>
                <a:effectLst/>
                <a:latin typeface="Source Sans Pro" panose="020B0503030403020204" pitchFamily="34" charset="0"/>
                <a:ea typeface="Source Sans Pro" panose="020B0503030403020204" pitchFamily="34" charset="0"/>
              </a:rPr>
              <a:t>- Picture 2: Sydney Opera House in Sydney, Australia. </a:t>
            </a:r>
            <a:endParaRPr lang="vi-VN" sz="3200" b="1" dirty="0">
              <a:solidFill>
                <a:schemeClr val="accent5">
                  <a:lumMod val="75000"/>
                </a:schemeClr>
              </a:solidFill>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484E997D-D36D-1026-20DC-068D4C378AA1}"/>
              </a:ext>
            </a:extLst>
          </p:cNvPr>
          <p:cNvPicPr>
            <a:picLocks noChangeAspect="1"/>
          </p:cNvPicPr>
          <p:nvPr/>
        </p:nvPicPr>
        <p:blipFill>
          <a:blip r:embed="rId3"/>
          <a:stretch>
            <a:fillRect/>
          </a:stretch>
        </p:blipFill>
        <p:spPr>
          <a:xfrm>
            <a:off x="320156" y="1964900"/>
            <a:ext cx="4983409" cy="3973783"/>
          </a:xfrm>
          <a:prstGeom prst="rect">
            <a:avLst/>
          </a:prstGeom>
        </p:spPr>
      </p:pic>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3991</TotalTime>
  <Words>339</Words>
  <Application>Microsoft Office PowerPoint</Application>
  <PresentationFormat>Widescreen</PresentationFormat>
  <Paragraphs>79</Paragraphs>
  <Slides>15</Slides>
  <Notes>13</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Aptos Display</vt:lpstr>
      <vt:lpstr>Aptos Narrow</vt:lpstr>
      <vt:lpstr>Arial</vt:lpstr>
      <vt:lpstr>Calibri</vt:lpstr>
      <vt:lpstr>Calibri Light</vt:lpstr>
      <vt:lpstr>ChronicaPro-Bold</vt:lpstr>
      <vt:lpstr>ChronicaPro-Book</vt:lpstr>
      <vt:lpstr>Myriad Pro</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231</cp:revision>
  <dcterms:created xsi:type="dcterms:W3CDTF">2020-12-09T02:04:09Z</dcterms:created>
  <dcterms:modified xsi:type="dcterms:W3CDTF">2024-06-17T09:42:26Z</dcterms:modified>
</cp:coreProperties>
</file>