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71" r:id="rId2"/>
    <p:sldId id="256" r:id="rId3"/>
    <p:sldId id="302" r:id="rId4"/>
    <p:sldId id="279" r:id="rId5"/>
    <p:sldId id="357" r:id="rId6"/>
    <p:sldId id="327" r:id="rId7"/>
    <p:sldId id="361" r:id="rId8"/>
    <p:sldId id="362" r:id="rId9"/>
    <p:sldId id="316" r:id="rId10"/>
    <p:sldId id="347" r:id="rId11"/>
    <p:sldId id="283" r:id="rId12"/>
    <p:sldId id="363" r:id="rId13"/>
    <p:sldId id="372" r:id="rId14"/>
    <p:sldId id="371" r:id="rId15"/>
    <p:sldId id="366" r:id="rId16"/>
    <p:sldId id="276" r:id="rId17"/>
    <p:sldId id="356" r:id="rId18"/>
    <p:sldId id="314" r:id="rId19"/>
    <p:sldId id="330" r:id="rId20"/>
    <p:sldId id="35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xmlns="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48"/>
    <a:srgbClr val="F8B417"/>
    <a:srgbClr val="0070C0"/>
    <a:srgbClr val="0087B2"/>
    <a:srgbClr val="6D9FB1"/>
    <a:srgbClr val="F7931D"/>
    <a:srgbClr val="FBC864"/>
    <a:srgbClr val="FEE3AF"/>
    <a:srgbClr val="77ADC0"/>
    <a:srgbClr val="F1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-4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64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37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41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72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52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58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91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37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mp3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53465" y="1471871"/>
            <a:ext cx="5344447" cy="128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fragrance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90917" y="185963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hương</a:t>
            </a:r>
            <a:r>
              <a:rPr lang="en-US" sz="4800" dirty="0"/>
              <a:t> </a:t>
            </a:r>
            <a:r>
              <a:rPr lang="en-US" sz="4800" dirty="0" err="1"/>
              <a:t>thơm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5381452" y="1859631"/>
            <a:ext cx="31853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dirty="0">
                <a:solidFill>
                  <a:srgbClr val="002060"/>
                </a:solidFill>
              </a:rPr>
              <a:t>ˈ</a:t>
            </a:r>
            <a:r>
              <a:rPr lang="en-US" sz="4800" dirty="0" err="1">
                <a:solidFill>
                  <a:srgbClr val="002060"/>
                </a:solidFill>
              </a:rPr>
              <a:t>freɪɡrəns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-fragrance1724741007">
            <a:hlinkClick r:id="" action="ppaction://media"/>
            <a:extLst>
              <a:ext uri="{FF2B5EF4-FFF2-40B4-BE49-F238E27FC236}">
                <a16:creationId xmlns:a16="http://schemas.microsoft.com/office/drawing/2014/main" xmlns="" id="{B956346F-7A57-8C21-7059-A3BE539F7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690" y="2666112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795031"/>
              </p:ext>
            </p:extLst>
          </p:nvPr>
        </p:nvGraphicFramePr>
        <p:xfrm>
          <a:off x="1333486" y="1988181"/>
          <a:ext cx="10031203" cy="238659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157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preserve (v)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prɪˈzɜːv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bảo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tồn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fragrance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3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freɪɡrəns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hương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thơm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-fragrance1724741007">
            <a:hlinkClick r:id="" action="ppaction://media"/>
            <a:extLst>
              <a:ext uri="{FF2B5EF4-FFF2-40B4-BE49-F238E27FC236}">
                <a16:creationId xmlns:a16="http://schemas.microsoft.com/office/drawing/2014/main" xmlns="" id="{CD66C518-7D4A-CEFF-3483-AE87CC0DA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311" y="3887415"/>
            <a:ext cx="487363" cy="487362"/>
          </a:xfrm>
          <a:prstGeom prst="rect">
            <a:avLst/>
          </a:prstGeom>
        </p:spPr>
      </p:pic>
      <p:pic>
        <p:nvPicPr>
          <p:cNvPr id="3" name="preserve1724740971">
            <a:hlinkClick r:id="" action="ppaction://media"/>
            <a:extLst>
              <a:ext uri="{FF2B5EF4-FFF2-40B4-BE49-F238E27FC236}">
                <a16:creationId xmlns:a16="http://schemas.microsoft.com/office/drawing/2014/main" xmlns="" id="{A9A0E641-FF6E-B5DE-A88E-1C1658D4BF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388" y="30861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11441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brochure introducing different places with special products. Match each highlighted word with its definition.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605869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 READING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E3CA17-D2EC-47C9-F7A2-B44748727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8550" y="2249952"/>
            <a:ext cx="9960370" cy="4317997"/>
          </a:xfrm>
          <a:prstGeom prst="rect">
            <a:avLst/>
          </a:prstGeom>
        </p:spPr>
      </p:pic>
      <p:pic>
        <p:nvPicPr>
          <p:cNvPr id="2" name="ttsmaker-file-2024-6-17-3-11-18">
            <a:hlinkClick r:id="" action="ppaction://media"/>
            <a:extLst>
              <a:ext uri="{FF2B5EF4-FFF2-40B4-BE49-F238E27FC236}">
                <a16:creationId xmlns:a16="http://schemas.microsoft.com/office/drawing/2014/main" xmlns="" id="{A162168D-9615-AE30-AB35-A84A01584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8950" y="2073390"/>
            <a:ext cx="609600" cy="609600"/>
          </a:xfrm>
          <a:prstGeom prst="rect">
            <a:avLst/>
          </a:prstGeom>
        </p:spPr>
      </p:pic>
      <p:pic>
        <p:nvPicPr>
          <p:cNvPr id="4" name="ttsmaker-file-2024-6-17-3-9-45">
            <a:hlinkClick r:id="" action="ppaction://media"/>
            <a:extLst>
              <a:ext uri="{FF2B5EF4-FFF2-40B4-BE49-F238E27FC236}">
                <a16:creationId xmlns:a16="http://schemas.microsoft.com/office/drawing/2014/main" xmlns="" id="{F6D8FECE-DA04-0591-5E43-C22D8A68DC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5224" y="1910064"/>
            <a:ext cx="609600" cy="68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1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11441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brochure introducing different places with special products. Match each highlighted word with its definition.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8972" y="194965"/>
            <a:ext cx="6366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 READING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F125A3E1-F220-432F-31AF-171A8FF5F1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20630"/>
              </p:ext>
            </p:extLst>
          </p:nvPr>
        </p:nvGraphicFramePr>
        <p:xfrm>
          <a:off x="1026018" y="2378190"/>
          <a:ext cx="9133984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6493">
                  <a:extLst>
                    <a:ext uri="{9D8B030D-6E8A-4147-A177-3AD203B41FA5}">
                      <a16:colId xmlns:a16="http://schemas.microsoft.com/office/drawing/2014/main" xmlns="" val="1253750278"/>
                    </a:ext>
                  </a:extLst>
                </a:gridCol>
                <a:gridCol w="5267491">
                  <a:extLst>
                    <a:ext uri="{9D8B030D-6E8A-4147-A177-3AD203B41FA5}">
                      <a16:colId xmlns:a16="http://schemas.microsoft.com/office/drawing/2014/main" xmlns="" val="3647715380"/>
                    </a:ext>
                  </a:extLst>
                </a:gridCol>
              </a:tblGrid>
              <a:tr h="672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1. preserve</a:t>
                      </a:r>
                    </a:p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a. existing since the beginning</a:t>
                      </a:r>
                    </a:p>
                    <a:p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603788"/>
                  </a:ext>
                </a:extLst>
              </a:tr>
              <a:tr h="672547">
                <a:tc>
                  <a:txBody>
                    <a:bodyPr/>
                    <a:lstStyle/>
                    <a:p>
                      <a:r>
                        <a:rPr lang="en-US" sz="2500" dirty="0"/>
                        <a:t>2. shorten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b. to keep something as it is</a:t>
                      </a:r>
                    </a:p>
                    <a:p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8111373"/>
                  </a:ext>
                </a:extLst>
              </a:tr>
              <a:tr h="672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3. fragrance</a:t>
                      </a:r>
                    </a:p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c. to make something shorter</a:t>
                      </a:r>
                    </a:p>
                    <a:p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7420516"/>
                  </a:ext>
                </a:extLst>
              </a:tr>
              <a:tr h="672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4. original</a:t>
                      </a:r>
                    </a:p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d. a special purpose of a thing</a:t>
                      </a:r>
                    </a:p>
                    <a:p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29938427"/>
                  </a:ext>
                </a:extLst>
              </a:tr>
              <a:tr h="672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5. function</a:t>
                      </a:r>
                    </a:p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e. a pleasant smell</a:t>
                      </a:r>
                    </a:p>
                    <a:p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3177112"/>
                  </a:ext>
                </a:extLst>
              </a:tr>
            </a:tbl>
          </a:graphicData>
        </a:graphic>
      </p:graphicFrame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F06635D5-0E97-1B9C-6035-0A5C9D8B69D4}"/>
              </a:ext>
            </a:extLst>
          </p:cNvPr>
          <p:cNvCxnSpPr>
            <a:cxnSpLocks/>
          </p:cNvCxnSpPr>
          <p:nvPr/>
        </p:nvCxnSpPr>
        <p:spPr>
          <a:xfrm>
            <a:off x="2432115" y="2727051"/>
            <a:ext cx="2441542" cy="8955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AB53FFA7-FE42-FEA7-243E-1C3694C10BA8}"/>
              </a:ext>
            </a:extLst>
          </p:cNvPr>
          <p:cNvCxnSpPr>
            <a:cxnSpLocks/>
          </p:cNvCxnSpPr>
          <p:nvPr/>
        </p:nvCxnSpPr>
        <p:spPr>
          <a:xfrm>
            <a:off x="2432115" y="3429000"/>
            <a:ext cx="2441542" cy="9450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355BEA9D-4D79-E7EA-53EC-76A98B2E0B80}"/>
              </a:ext>
            </a:extLst>
          </p:cNvPr>
          <p:cNvCxnSpPr>
            <a:cxnSpLocks/>
          </p:cNvCxnSpPr>
          <p:nvPr/>
        </p:nvCxnSpPr>
        <p:spPr>
          <a:xfrm>
            <a:off x="2658359" y="4494102"/>
            <a:ext cx="2215298" cy="15673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73FB0BAE-B42B-668B-4E64-D61222F407DC}"/>
              </a:ext>
            </a:extLst>
          </p:cNvPr>
          <p:cNvCxnSpPr>
            <a:cxnSpLocks/>
          </p:cNvCxnSpPr>
          <p:nvPr/>
        </p:nvCxnSpPr>
        <p:spPr>
          <a:xfrm flipV="1">
            <a:off x="2507530" y="2727051"/>
            <a:ext cx="2441542" cy="24765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3D924FF6-EF0F-AD91-B90E-8223741D347E}"/>
              </a:ext>
            </a:extLst>
          </p:cNvPr>
          <p:cNvCxnSpPr>
            <a:cxnSpLocks/>
          </p:cNvCxnSpPr>
          <p:nvPr/>
        </p:nvCxnSpPr>
        <p:spPr>
          <a:xfrm flipV="1">
            <a:off x="2507530" y="5288437"/>
            <a:ext cx="2441542" cy="772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60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41970" y="1311441"/>
            <a:ext cx="1135002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brochure again. Decide which place each detail below belongs to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50830" y="1290971"/>
            <a:ext cx="596874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5097" y="1188331"/>
            <a:ext cx="502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579107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 READING</a:t>
            </a: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xmlns="" id="{0BDF9795-262C-8F80-4855-5454D0C33DD1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6774" y="2029337"/>
            <a:ext cx="12076117" cy="475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xmlns="" id="{C519F7E0-074A-AEBC-D585-64687FF25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12" y="2118237"/>
            <a:ext cx="9586916" cy="900114"/>
          </a:xfrm>
          <a:prstGeom prst="rect">
            <a:avLst/>
          </a:prstGeom>
          <a:solidFill>
            <a:srgbClr val="5B9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xmlns="" id="{2127FFDE-5639-1B6E-7FA8-9CC798636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628" y="2118237"/>
            <a:ext cx="1238250" cy="900114"/>
          </a:xfrm>
          <a:prstGeom prst="rect">
            <a:avLst/>
          </a:prstGeom>
          <a:solidFill>
            <a:srgbClr val="F4B1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xmlns="" id="{F301CD53-35A8-C1A6-20EA-B70C997DC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9878" y="2118237"/>
            <a:ext cx="1217613" cy="900114"/>
          </a:xfrm>
          <a:prstGeom prst="rect">
            <a:avLst/>
          </a:prstGeom>
          <a:solidFill>
            <a:srgbClr val="F4B1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xmlns="" id="{A608BA9A-1EDC-7D9F-2C0F-CAA5C189C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12" y="3018351"/>
            <a:ext cx="9586916" cy="579438"/>
          </a:xfrm>
          <a:prstGeom prst="rect">
            <a:avLst/>
          </a:prstGeom>
          <a:solidFill>
            <a:srgbClr val="BDD7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xmlns="" id="{B0467866-F939-F646-6374-B4C1DD7E4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628" y="3018351"/>
            <a:ext cx="1238250" cy="579438"/>
          </a:xfrm>
          <a:prstGeom prst="rect">
            <a:avLst/>
          </a:prstGeom>
          <a:solidFill>
            <a:srgbClr val="FBE5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xmlns="" id="{7D71F46B-3E44-716B-BC6D-128241DEB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9878" y="3018351"/>
            <a:ext cx="1217613" cy="579438"/>
          </a:xfrm>
          <a:prstGeom prst="rect">
            <a:avLst/>
          </a:prstGeom>
          <a:solidFill>
            <a:srgbClr val="FBE5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xmlns="" id="{4F89D165-470F-86A3-052F-5A630A70B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12" y="3597790"/>
            <a:ext cx="9586916" cy="604839"/>
          </a:xfrm>
          <a:prstGeom prst="rect">
            <a:avLst/>
          </a:prstGeom>
          <a:solidFill>
            <a:srgbClr val="BDD7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xmlns="" id="{B81C8D3D-6216-0977-D5A8-B64FE15A0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628" y="3597790"/>
            <a:ext cx="1238250" cy="604839"/>
          </a:xfrm>
          <a:prstGeom prst="rect">
            <a:avLst/>
          </a:prstGeom>
          <a:solidFill>
            <a:srgbClr val="FBE5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13">
            <a:extLst>
              <a:ext uri="{FF2B5EF4-FFF2-40B4-BE49-F238E27FC236}">
                <a16:creationId xmlns:a16="http://schemas.microsoft.com/office/drawing/2014/main" xmlns="" id="{289096E3-624C-00A4-2F95-42FAEDE16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9878" y="3597790"/>
            <a:ext cx="1217613" cy="604839"/>
          </a:xfrm>
          <a:prstGeom prst="rect">
            <a:avLst/>
          </a:prstGeom>
          <a:solidFill>
            <a:srgbClr val="FBE5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14">
            <a:extLst>
              <a:ext uri="{FF2B5EF4-FFF2-40B4-BE49-F238E27FC236}">
                <a16:creationId xmlns:a16="http://schemas.microsoft.com/office/drawing/2014/main" xmlns="" id="{5A93B012-23B9-9283-A72B-A55A7EEA6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12" y="4202628"/>
            <a:ext cx="9586916" cy="1068389"/>
          </a:xfrm>
          <a:prstGeom prst="rect">
            <a:avLst/>
          </a:prstGeom>
          <a:solidFill>
            <a:srgbClr val="BDD7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15">
            <a:extLst>
              <a:ext uri="{FF2B5EF4-FFF2-40B4-BE49-F238E27FC236}">
                <a16:creationId xmlns:a16="http://schemas.microsoft.com/office/drawing/2014/main" xmlns="" id="{633AF9A5-D889-98B2-0B7D-8861FAE19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628" y="4202628"/>
            <a:ext cx="1238250" cy="1068389"/>
          </a:xfrm>
          <a:prstGeom prst="rect">
            <a:avLst/>
          </a:prstGeom>
          <a:solidFill>
            <a:srgbClr val="FBE5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xmlns="" id="{7BA7DE8B-A2BB-E51B-6E62-50735100F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9878" y="4202628"/>
            <a:ext cx="1217613" cy="1068389"/>
          </a:xfrm>
          <a:prstGeom prst="rect">
            <a:avLst/>
          </a:prstGeom>
          <a:solidFill>
            <a:srgbClr val="FBE5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17">
            <a:extLst>
              <a:ext uri="{FF2B5EF4-FFF2-40B4-BE49-F238E27FC236}">
                <a16:creationId xmlns:a16="http://schemas.microsoft.com/office/drawing/2014/main" xmlns="" id="{D651B219-FC56-9BDE-BCCF-C49EC4B93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12" y="5271017"/>
            <a:ext cx="9586916" cy="601664"/>
          </a:xfrm>
          <a:prstGeom prst="rect">
            <a:avLst/>
          </a:prstGeom>
          <a:solidFill>
            <a:srgbClr val="BDD7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18">
            <a:extLst>
              <a:ext uri="{FF2B5EF4-FFF2-40B4-BE49-F238E27FC236}">
                <a16:creationId xmlns:a16="http://schemas.microsoft.com/office/drawing/2014/main" xmlns="" id="{2CE58B0E-28C6-97AE-795D-CF7E33982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628" y="5271017"/>
            <a:ext cx="1238250" cy="601664"/>
          </a:xfrm>
          <a:prstGeom prst="rect">
            <a:avLst/>
          </a:prstGeom>
          <a:solidFill>
            <a:srgbClr val="FBE5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19">
            <a:extLst>
              <a:ext uri="{FF2B5EF4-FFF2-40B4-BE49-F238E27FC236}">
                <a16:creationId xmlns:a16="http://schemas.microsoft.com/office/drawing/2014/main" xmlns="" id="{21B9A239-B965-32D5-82D6-853537017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9878" y="5271017"/>
            <a:ext cx="1217613" cy="601664"/>
          </a:xfrm>
          <a:prstGeom prst="rect">
            <a:avLst/>
          </a:prstGeom>
          <a:solidFill>
            <a:srgbClr val="FBE5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20">
            <a:extLst>
              <a:ext uri="{FF2B5EF4-FFF2-40B4-BE49-F238E27FC236}">
                <a16:creationId xmlns:a16="http://schemas.microsoft.com/office/drawing/2014/main" xmlns="" id="{CB29F22F-31E9-E30A-EB36-BA6FB5C44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12" y="5872681"/>
            <a:ext cx="9586916" cy="639764"/>
          </a:xfrm>
          <a:prstGeom prst="rect">
            <a:avLst/>
          </a:prstGeom>
          <a:solidFill>
            <a:srgbClr val="BDD7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21">
            <a:extLst>
              <a:ext uri="{FF2B5EF4-FFF2-40B4-BE49-F238E27FC236}">
                <a16:creationId xmlns:a16="http://schemas.microsoft.com/office/drawing/2014/main" xmlns="" id="{7E978E26-F32A-1BC9-5A07-322DBEB88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628" y="5872681"/>
            <a:ext cx="1238250" cy="623889"/>
          </a:xfrm>
          <a:prstGeom prst="rect">
            <a:avLst/>
          </a:prstGeom>
          <a:solidFill>
            <a:srgbClr val="FBE5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Rectangle 22">
            <a:extLst>
              <a:ext uri="{FF2B5EF4-FFF2-40B4-BE49-F238E27FC236}">
                <a16:creationId xmlns:a16="http://schemas.microsoft.com/office/drawing/2014/main" xmlns="" id="{64A7D266-965F-1A36-D427-C892894EF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9878" y="5872681"/>
            <a:ext cx="1217613" cy="623889"/>
          </a:xfrm>
          <a:prstGeom prst="rect">
            <a:avLst/>
          </a:prstGeom>
          <a:solidFill>
            <a:srgbClr val="FBE5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23">
            <a:extLst>
              <a:ext uri="{FF2B5EF4-FFF2-40B4-BE49-F238E27FC236}">
                <a16:creationId xmlns:a16="http://schemas.microsoft.com/office/drawing/2014/main" xmlns="" id="{C356F22A-3500-F370-20A5-AD902DCC87D0}"/>
              </a:ext>
            </a:extLst>
          </p:cNvPr>
          <p:cNvSpPr>
            <a:spLocks noChangeShapeType="1"/>
          </p:cNvSpPr>
          <p:nvPr/>
        </p:nvSpPr>
        <p:spPr bwMode="auto">
          <a:xfrm>
            <a:off x="9651628" y="2113475"/>
            <a:ext cx="0" cy="4660908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24">
            <a:extLst>
              <a:ext uri="{FF2B5EF4-FFF2-40B4-BE49-F238E27FC236}">
                <a16:creationId xmlns:a16="http://schemas.microsoft.com/office/drawing/2014/main" xmlns="" id="{D60BC3A5-0E61-4337-BEDA-4CE8054071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89878" y="2113475"/>
            <a:ext cx="0" cy="4660908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25">
            <a:extLst>
              <a:ext uri="{FF2B5EF4-FFF2-40B4-BE49-F238E27FC236}">
                <a16:creationId xmlns:a16="http://schemas.microsoft.com/office/drawing/2014/main" xmlns="" id="{B161D210-D107-5925-77FA-FAE233BDA6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74" y="3018351"/>
            <a:ext cx="12057067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26">
            <a:extLst>
              <a:ext uri="{FF2B5EF4-FFF2-40B4-BE49-F238E27FC236}">
                <a16:creationId xmlns:a16="http://schemas.microsoft.com/office/drawing/2014/main" xmlns="" id="{342D67A9-248E-CA28-395E-16431ECEB3D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74" y="3597790"/>
            <a:ext cx="1205706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27">
            <a:extLst>
              <a:ext uri="{FF2B5EF4-FFF2-40B4-BE49-F238E27FC236}">
                <a16:creationId xmlns:a16="http://schemas.microsoft.com/office/drawing/2014/main" xmlns="" id="{3B17E3A3-6914-B9D9-88B9-B1BFBDCA3949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74" y="4202628"/>
            <a:ext cx="1205706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28">
            <a:extLst>
              <a:ext uri="{FF2B5EF4-FFF2-40B4-BE49-F238E27FC236}">
                <a16:creationId xmlns:a16="http://schemas.microsoft.com/office/drawing/2014/main" xmlns="" id="{F885B9DC-7A8C-7E5D-5DE8-B1B6C0D0FE5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74" y="5271017"/>
            <a:ext cx="1205706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Line 29">
            <a:extLst>
              <a:ext uri="{FF2B5EF4-FFF2-40B4-BE49-F238E27FC236}">
                <a16:creationId xmlns:a16="http://schemas.microsoft.com/office/drawing/2014/main" xmlns="" id="{2C9E2C7D-2CDA-5F14-8107-0DEE5DB9B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74" y="5872681"/>
            <a:ext cx="1205706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30">
            <a:extLst>
              <a:ext uri="{FF2B5EF4-FFF2-40B4-BE49-F238E27FC236}">
                <a16:creationId xmlns:a16="http://schemas.microsoft.com/office/drawing/2014/main" xmlns="" id="{17B1F6D6-1F33-2B01-1404-B3B322519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24" y="2111887"/>
            <a:ext cx="0" cy="466249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31">
            <a:extLst>
              <a:ext uri="{FF2B5EF4-FFF2-40B4-BE49-F238E27FC236}">
                <a16:creationId xmlns:a16="http://schemas.microsoft.com/office/drawing/2014/main" xmlns="" id="{E58A0419-1C80-7C51-AF9F-6E85FCF6DD4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07491" y="2113475"/>
            <a:ext cx="0" cy="4660908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32">
            <a:extLst>
              <a:ext uri="{FF2B5EF4-FFF2-40B4-BE49-F238E27FC236}">
                <a16:creationId xmlns:a16="http://schemas.microsoft.com/office/drawing/2014/main" xmlns="" id="{EF2A8DF9-B710-7597-EC46-35E24E367F3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74" y="2118237"/>
            <a:ext cx="1205706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33">
            <a:extLst>
              <a:ext uri="{FF2B5EF4-FFF2-40B4-BE49-F238E27FC236}">
                <a16:creationId xmlns:a16="http://schemas.microsoft.com/office/drawing/2014/main" xmlns="" id="{6A553579-742A-9653-281D-1638B25A1E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74" y="6768032"/>
            <a:ext cx="1205706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Rectangle 34">
            <a:extLst>
              <a:ext uri="{FF2B5EF4-FFF2-40B4-BE49-F238E27FC236}">
                <a16:creationId xmlns:a16="http://schemas.microsoft.com/office/drawing/2014/main" xmlns="" id="{1F6A59EA-6FC9-EB80-8834-50012D951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8303" y="2157925"/>
            <a:ext cx="12652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Denby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35">
            <a:extLst>
              <a:ext uri="{FF2B5EF4-FFF2-40B4-BE49-F238E27FC236}">
                <a16:creationId xmlns:a16="http://schemas.microsoft.com/office/drawing/2014/main" xmlns="" id="{17AFDABF-7100-7516-47D4-DAD1739A3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2290" y="2157925"/>
            <a:ext cx="10509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Vong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36">
            <a:extLst>
              <a:ext uri="{FF2B5EF4-FFF2-40B4-BE49-F238E27FC236}">
                <a16:creationId xmlns:a16="http://schemas.microsoft.com/office/drawing/2014/main" xmlns="" id="{F92805E2-4C61-36A9-B7B8-26F88A1E6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2888" y="2157925"/>
            <a:ext cx="3517901" cy="66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 which place….?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37">
            <a:extLst>
              <a:ext uri="{FF2B5EF4-FFF2-40B4-BE49-F238E27FC236}">
                <a16:creationId xmlns:a16="http://schemas.microsoft.com/office/drawing/2014/main" xmlns="" id="{E1673678-AB88-6B62-E6FD-9E2FA9F02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6291" y="3059626"/>
            <a:ext cx="204788" cy="49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√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38">
            <a:extLst>
              <a:ext uri="{FF2B5EF4-FFF2-40B4-BE49-F238E27FC236}">
                <a16:creationId xmlns:a16="http://schemas.microsoft.com/office/drawing/2014/main" xmlns="" id="{403FD6E7-C986-8094-0D8C-2C081BD62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199" y="3058039"/>
            <a:ext cx="490538" cy="56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Rectangle 39">
            <a:extLst>
              <a:ext uri="{FF2B5EF4-FFF2-40B4-BE49-F238E27FC236}">
                <a16:creationId xmlns:a16="http://schemas.microsoft.com/office/drawing/2014/main" xmlns="" id="{5A30C7F5-D12B-CECB-796B-861CC0169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37" y="3058039"/>
            <a:ext cx="2886076" cy="56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people make the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40">
            <a:extLst>
              <a:ext uri="{FF2B5EF4-FFF2-40B4-BE49-F238E27FC236}">
                <a16:creationId xmlns:a16="http://schemas.microsoft.com/office/drawing/2014/main" xmlns="" id="{ADA3315D-A610-5F5F-C098-C0D84DDB9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250" y="3058039"/>
            <a:ext cx="1641476" cy="56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speciality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41">
            <a:extLst>
              <a:ext uri="{FF2B5EF4-FFF2-40B4-BE49-F238E27FC236}">
                <a16:creationId xmlns:a16="http://schemas.microsoft.com/office/drawing/2014/main" xmlns="" id="{8B55B76B-E715-8F5A-188D-29CE1558C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8013" y="3058039"/>
            <a:ext cx="3138489" cy="56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from local material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42">
            <a:extLst>
              <a:ext uri="{FF2B5EF4-FFF2-40B4-BE49-F238E27FC236}">
                <a16:creationId xmlns:a16="http://schemas.microsoft.com/office/drawing/2014/main" xmlns="" id="{1A06332E-95C6-6D05-D23E-C794D4684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5190" y="3639065"/>
            <a:ext cx="204788" cy="49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√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43">
            <a:extLst>
              <a:ext uri="{FF2B5EF4-FFF2-40B4-BE49-F238E27FC236}">
                <a16:creationId xmlns:a16="http://schemas.microsoft.com/office/drawing/2014/main" xmlns="" id="{AC3F702F-838A-0F96-08FC-55AA4C630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199" y="3637477"/>
            <a:ext cx="574675" cy="56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2.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tangle 44">
            <a:extLst>
              <a:ext uri="{FF2B5EF4-FFF2-40B4-BE49-F238E27FC236}">
                <a16:creationId xmlns:a16="http://schemas.microsoft.com/office/drawing/2014/main" xmlns="" id="{42A8877F-1EB2-060B-5036-437CCD5CC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24" y="3637477"/>
            <a:ext cx="5981702" cy="56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people make the product from plants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tangle 45">
            <a:extLst>
              <a:ext uri="{FF2B5EF4-FFF2-40B4-BE49-F238E27FC236}">
                <a16:creationId xmlns:a16="http://schemas.microsoft.com/office/drawing/2014/main" xmlns="" id="{848840C9-7F8A-708B-D130-23139AFA3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6291" y="4242316"/>
            <a:ext cx="204788" cy="49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√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ectangle 46">
            <a:extLst>
              <a:ext uri="{FF2B5EF4-FFF2-40B4-BE49-F238E27FC236}">
                <a16:creationId xmlns:a16="http://schemas.microsoft.com/office/drawing/2014/main" xmlns="" id="{63ADDA7E-FB67-2EC8-0B46-D94D6651A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9153" y="4242316"/>
            <a:ext cx="204788" cy="49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√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Rectangle 47">
            <a:extLst>
              <a:ext uri="{FF2B5EF4-FFF2-40B4-BE49-F238E27FC236}">
                <a16:creationId xmlns:a16="http://schemas.microsoft.com/office/drawing/2014/main" xmlns="" id="{876A2A20-540D-4017-4B95-035EF03E5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199" y="4242316"/>
            <a:ext cx="57467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3.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Rectangle 48">
            <a:extLst>
              <a:ext uri="{FF2B5EF4-FFF2-40B4-BE49-F238E27FC236}">
                <a16:creationId xmlns:a16="http://schemas.microsoft.com/office/drawing/2014/main" xmlns="" id="{99DB6A73-5073-A32D-1817-6063DBFCE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24" y="4242316"/>
            <a:ext cx="760095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people make the product with some traditional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9" name="Rectangle 49">
            <a:extLst>
              <a:ext uri="{FF2B5EF4-FFF2-40B4-BE49-F238E27FC236}">
                <a16:creationId xmlns:a16="http://schemas.microsoft.com/office/drawing/2014/main" xmlns="" id="{55349BA4-E9BC-40F8-7D16-1C30307DC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199" y="4699516"/>
            <a:ext cx="1901826" cy="56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techniques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50">
            <a:extLst>
              <a:ext uri="{FF2B5EF4-FFF2-40B4-BE49-F238E27FC236}">
                <a16:creationId xmlns:a16="http://schemas.microsoft.com/office/drawing/2014/main" xmlns="" id="{CC830897-AF43-D56D-43CE-5397F4466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6291" y="5310705"/>
            <a:ext cx="204788" cy="49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√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tangle 51">
            <a:extLst>
              <a:ext uri="{FF2B5EF4-FFF2-40B4-BE49-F238E27FC236}">
                <a16:creationId xmlns:a16="http://schemas.microsoft.com/office/drawing/2014/main" xmlns="" id="{3DBEA9AF-9633-B213-9E9A-BAA19EA8A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199" y="5309118"/>
            <a:ext cx="5937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4.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Rectangle 52">
            <a:extLst>
              <a:ext uri="{FF2B5EF4-FFF2-40B4-BE49-F238E27FC236}">
                <a16:creationId xmlns:a16="http://schemas.microsoft.com/office/drawing/2014/main" xmlns="" id="{0FEF6A31-A503-737A-A9D2-4A6BED78B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24" y="5309118"/>
            <a:ext cx="548640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product is famous worldwide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Rectangle 53">
            <a:extLst>
              <a:ext uri="{FF2B5EF4-FFF2-40B4-BE49-F238E27FC236}">
                <a16:creationId xmlns:a16="http://schemas.microsoft.com/office/drawing/2014/main" xmlns="" id="{60656876-8ADD-7C9B-8118-A3B511B29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9153" y="5912369"/>
            <a:ext cx="204788" cy="49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√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Rectangle 54">
            <a:extLst>
              <a:ext uri="{FF2B5EF4-FFF2-40B4-BE49-F238E27FC236}">
                <a16:creationId xmlns:a16="http://schemas.microsoft.com/office/drawing/2014/main" xmlns="" id="{AC00F501-66C0-3B24-86A6-575EA671D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199" y="5910781"/>
            <a:ext cx="5937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5.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Rectangle 55">
            <a:extLst>
              <a:ext uri="{FF2B5EF4-FFF2-40B4-BE49-F238E27FC236}">
                <a16:creationId xmlns:a16="http://schemas.microsoft.com/office/drawing/2014/main" xmlns="" id="{32886256-DB7B-052F-7EDC-6E97D9BA7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24" y="5910781"/>
            <a:ext cx="2178051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product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6" name="Rectangle 56">
            <a:extLst>
              <a:ext uri="{FF2B5EF4-FFF2-40B4-BE49-F238E27FC236}">
                <a16:creationId xmlns:a16="http://schemas.microsoft.com/office/drawing/2014/main" xmlns="" id="{249B7873-7BEB-7983-6B79-81833CBCC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6437" y="5910781"/>
            <a:ext cx="1949451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symbolises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Rectangle 57">
            <a:extLst>
              <a:ext uri="{FF2B5EF4-FFF2-40B4-BE49-F238E27FC236}">
                <a16:creationId xmlns:a16="http://schemas.microsoft.com/office/drawing/2014/main" xmlns="" id="{6189F375-387B-D98A-CA85-F61FDB29D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4913" y="5910781"/>
            <a:ext cx="15890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 season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49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5" grpId="0" animBg="1"/>
      <p:bldP spid="36" grpId="0" animBg="1"/>
      <p:bldP spid="38" grpId="0" animBg="1"/>
      <p:bldP spid="39" grpId="0" animBg="1"/>
      <p:bldP spid="41" grpId="0" animBg="1"/>
      <p:bldP spid="42" grpId="0" animBg="1"/>
      <p:bldP spid="54" grpId="0"/>
      <p:bldP spid="55" grpId="0"/>
      <p:bldP spid="57" grpId="0"/>
      <p:bldP spid="62" grpId="0"/>
      <p:bldP spid="65" grpId="0"/>
      <p:bldP spid="66" grpId="0"/>
      <p:bldP spid="70" grpId="0"/>
      <p:bldP spid="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67989" y="245803"/>
            <a:ext cx="1097245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paragraph. Then answer the questions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82A49B18-91B5-3F25-4259-265F71D03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22" y="1343814"/>
            <a:ext cx="12004583" cy="41703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500" b="1" dirty="0">
                <a:latin typeface="Arial" panose="020B0604020202020204" pitchFamily="34" charset="0"/>
              </a:rPr>
              <a:t>1</a:t>
            </a:r>
            <a:r>
              <a:rPr lang="en-US" altLang="en-US" sz="3200" b="1" dirty="0">
                <a:latin typeface="Arial" panose="020B0604020202020204" pitchFamily="34" charset="0"/>
              </a:rPr>
              <a:t>. </a:t>
            </a:r>
            <a:r>
              <a:rPr lang="en-US" altLang="en-US" sz="3200" b="1" dirty="0" smtClean="0">
                <a:latin typeface="Arial" panose="020B0604020202020204" pitchFamily="34" charset="0"/>
              </a:rPr>
              <a:t>Where is Lang </a:t>
            </a:r>
            <a:r>
              <a:rPr lang="en-US" altLang="en-US" sz="3200" b="1" dirty="0" err="1" smtClean="0">
                <a:latin typeface="Arial" panose="020B0604020202020204" pitchFamily="34" charset="0"/>
              </a:rPr>
              <a:t>Vong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3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altLang="en-US" sz="3000" b="1" dirty="0">
                <a:latin typeface="Arial" panose="020B0604020202020204" pitchFamily="34" charset="0"/>
              </a:rPr>
              <a:t>. What is Com Lang </a:t>
            </a:r>
            <a:r>
              <a:rPr lang="en-US" altLang="en-US" sz="3000" b="1" dirty="0" err="1">
                <a:latin typeface="Arial" panose="020B0604020202020204" pitchFamily="34" charset="0"/>
              </a:rPr>
              <a:t>Vong</a:t>
            </a:r>
            <a:r>
              <a:rPr lang="en-US" altLang="en-US" sz="3000" b="1" dirty="0">
                <a:latin typeface="Arial" panose="020B0604020202020204" pitchFamily="34" charset="0"/>
              </a:rPr>
              <a:t> made from?</a:t>
            </a:r>
            <a:endParaRPr kumimoji="0" lang="en-US" altLang="en-US" sz="3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3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3. 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Where </a:t>
            </a: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 </a:t>
            </a:r>
            <a:r>
              <a:rPr kumimoji="0" lang="en-US" altLang="en-US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Denby</a:t>
            </a: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</a:t>
            </a:r>
            <a:endParaRPr kumimoji="0" lang="en-US" altLang="en-US" sz="3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3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4. </a:t>
            </a:r>
            <a:r>
              <a:rPr lang="en-US" altLang="en-US" sz="3500" b="1" dirty="0" smtClean="0">
                <a:latin typeface="Arial" panose="020B0604020202020204" pitchFamily="34" charset="0"/>
              </a:rPr>
              <a:t>What is it famous for</a:t>
            </a:r>
            <a:r>
              <a:rPr kumimoji="0" lang="en-US" altLang="en-US" sz="3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</a:t>
            </a:r>
            <a:endParaRPr kumimoji="0" lang="en-US" altLang="en-US" sz="3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3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8E515BB-68CD-E93C-E1E2-6C2F156861D7}"/>
              </a:ext>
            </a:extLst>
          </p:cNvPr>
          <p:cNvSpPr/>
          <p:nvPr/>
        </p:nvSpPr>
        <p:spPr>
          <a:xfrm>
            <a:off x="367990" y="1965514"/>
            <a:ext cx="5325799" cy="5412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500" dirty="0" smtClean="0">
                <a:solidFill>
                  <a:srgbClr val="F26648"/>
                </a:solidFill>
              </a:rPr>
              <a:t>In Ha </a:t>
            </a:r>
            <a:r>
              <a:rPr lang="en-US" sz="3500" dirty="0" err="1" smtClean="0">
                <a:solidFill>
                  <a:srgbClr val="F26648"/>
                </a:solidFill>
              </a:rPr>
              <a:t>Noi</a:t>
            </a:r>
            <a:r>
              <a:rPr lang="en-US" sz="3500" dirty="0" smtClean="0">
                <a:solidFill>
                  <a:srgbClr val="F26648"/>
                </a:solidFill>
              </a:rPr>
              <a:t>.</a:t>
            </a:r>
            <a:endParaRPr kumimoji="0" lang="en-US" altLang="en-US" sz="3500" b="0" i="0" u="none" strike="noStrike" cap="none" normalizeH="0" baseline="0" dirty="0">
              <a:ln>
                <a:noFill/>
              </a:ln>
              <a:solidFill>
                <a:srgbClr val="F2664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2D9F26B-0C5A-23F2-E352-A57C8802C99C}"/>
              </a:ext>
            </a:extLst>
          </p:cNvPr>
          <p:cNvSpPr/>
          <p:nvPr/>
        </p:nvSpPr>
        <p:spPr>
          <a:xfrm>
            <a:off x="367991" y="2887709"/>
            <a:ext cx="10779206" cy="5412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500" dirty="0">
                <a:solidFill>
                  <a:srgbClr val="F26648"/>
                </a:solidFill>
              </a:rPr>
              <a:t>Young sticky rice flakes</a:t>
            </a:r>
            <a:endParaRPr kumimoji="0" lang="en-US" altLang="en-US" sz="3500" b="0" i="0" u="none" strike="noStrike" cap="none" normalizeH="0" baseline="0" dirty="0">
              <a:ln>
                <a:noFill/>
              </a:ln>
              <a:solidFill>
                <a:srgbClr val="F2664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A1F4FB5-4265-4906-78DA-D379EEC70327}"/>
              </a:ext>
            </a:extLst>
          </p:cNvPr>
          <p:cNvSpPr/>
          <p:nvPr/>
        </p:nvSpPr>
        <p:spPr>
          <a:xfrm>
            <a:off x="367990" y="3855564"/>
            <a:ext cx="8983400" cy="4524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500" dirty="0" smtClean="0">
                <a:solidFill>
                  <a:srgbClr val="F26648"/>
                </a:solidFill>
              </a:rPr>
              <a:t>It is in England</a:t>
            </a:r>
            <a:endParaRPr kumimoji="0" lang="en-US" altLang="en-US" sz="3500" b="0" i="0" u="none" strike="noStrike" cap="none" normalizeH="0" baseline="0" dirty="0">
              <a:ln>
                <a:noFill/>
              </a:ln>
              <a:solidFill>
                <a:srgbClr val="F2664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5053166-6F03-852B-D579-8AC489FA5999}"/>
              </a:ext>
            </a:extLst>
          </p:cNvPr>
          <p:cNvSpPr/>
          <p:nvPr/>
        </p:nvSpPr>
        <p:spPr>
          <a:xfrm>
            <a:off x="133094" y="4860512"/>
            <a:ext cx="11975184" cy="6536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dirty="0" smtClean="0">
                <a:solidFill>
                  <a:srgbClr val="F26648"/>
                </a:solidFill>
                <a:latin typeface="Arial" panose="020B0604020202020204" pitchFamily="34" charset="0"/>
              </a:rPr>
              <a:t>   Deny pottery</a:t>
            </a:r>
            <a:endParaRPr kumimoji="0" lang="en-US" altLang="en-US" sz="3500" b="0" i="0" u="none" strike="noStrike" cap="none" normalizeH="0" baseline="0" dirty="0">
              <a:ln>
                <a:noFill/>
              </a:ln>
              <a:solidFill>
                <a:srgbClr val="F26648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88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4078" y="186930"/>
            <a:ext cx="11956236" cy="10310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 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Ask and answer about a 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speciality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in your 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neighbourhood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your home town, or the area you know. Use the questions below.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C0185DF8-573E-B054-1318-A869EFB717E3}"/>
              </a:ext>
            </a:extLst>
          </p:cNvPr>
          <p:cNvSpPr txBox="1"/>
          <p:nvPr/>
        </p:nvSpPr>
        <p:spPr>
          <a:xfrm>
            <a:off x="-135798" y="8099240"/>
            <a:ext cx="1209792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What </a:t>
            </a:r>
            <a:r>
              <a:rPr lang="en-US" sz="3200" b="0" i="0" dirty="0" err="1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speciality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is it?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US" sz="3200" b="0" i="0" dirty="0">
              <a:solidFill>
                <a:srgbClr val="242021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sz="3200" b="1" i="0" dirty="0">
                <a:solidFill>
                  <a:srgbClr val="F26548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2.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What do people make it from?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made from rice noodles, beef or chicken and other spices.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i="0" dirty="0">
                <a:solidFill>
                  <a:srgbClr val="F26548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3.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Do people make it in the traditional way?</a:t>
            </a:r>
          </a:p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/>
            </a:r>
            <a:br>
              <a:rPr lang="en-US" sz="32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4.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What can people do with it?</a:t>
            </a:r>
          </a:p>
          <a:p>
            <a:endParaRPr lang="en-US" sz="3200" b="0" i="0" dirty="0">
              <a:solidFill>
                <a:srgbClr val="242021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>
                <a:solidFill>
                  <a:srgbClr val="F26548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5.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Is it well known in only your country or around the world?</a:t>
            </a:r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vi-VN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B299563-0084-E4C7-A00B-BDDBDF04F492}"/>
              </a:ext>
            </a:extLst>
          </p:cNvPr>
          <p:cNvSpPr/>
          <p:nvPr/>
        </p:nvSpPr>
        <p:spPr>
          <a:xfrm>
            <a:off x="94078" y="1815568"/>
            <a:ext cx="7513163" cy="3582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Phở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is a specialty food in Viet Nam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392A484-D956-E5B0-A9C3-6D3A25849F85}"/>
              </a:ext>
            </a:extLst>
          </p:cNvPr>
          <p:cNvSpPr/>
          <p:nvPr/>
        </p:nvSpPr>
        <p:spPr>
          <a:xfrm>
            <a:off x="278491" y="2342003"/>
            <a:ext cx="7706744" cy="3582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2664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2.</a:t>
            </a:r>
            <a:r>
              <a:rPr lang="en-US" sz="3200" dirty="0">
                <a:solidFill>
                  <a:srgbClr val="2420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What do people make it from?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2389A01-4C81-3562-BC39-AC802D825ABC}"/>
              </a:ext>
            </a:extLst>
          </p:cNvPr>
          <p:cNvSpPr/>
          <p:nvPr/>
        </p:nvSpPr>
        <p:spPr>
          <a:xfrm>
            <a:off x="659877" y="2817209"/>
            <a:ext cx="11693551" cy="358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made from rice noodles, beef or chicken and other spices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4115FD3-9470-365F-D5D4-A33F35A95155}"/>
              </a:ext>
            </a:extLst>
          </p:cNvPr>
          <p:cNvSpPr/>
          <p:nvPr/>
        </p:nvSpPr>
        <p:spPr>
          <a:xfrm>
            <a:off x="278491" y="1306151"/>
            <a:ext cx="7706744" cy="3582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2664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1.</a:t>
            </a:r>
            <a:r>
              <a:rPr lang="en-US" sz="3200" dirty="0">
                <a:solidFill>
                  <a:srgbClr val="2420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What </a:t>
            </a:r>
            <a:r>
              <a:rPr lang="en-US" sz="3200" dirty="0" err="1">
                <a:solidFill>
                  <a:srgbClr val="2420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speciality</a:t>
            </a:r>
            <a:r>
              <a:rPr lang="en-US" sz="3200" dirty="0">
                <a:solidFill>
                  <a:srgbClr val="2420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is it?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1E914FC-2C06-6D09-6DCC-D63F605DDCE9}"/>
              </a:ext>
            </a:extLst>
          </p:cNvPr>
          <p:cNvSpPr/>
          <p:nvPr/>
        </p:nvSpPr>
        <p:spPr>
          <a:xfrm>
            <a:off x="278491" y="3292415"/>
            <a:ext cx="7706744" cy="3582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2664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3.</a:t>
            </a:r>
            <a:r>
              <a:rPr lang="en-US" sz="3200" dirty="0">
                <a:solidFill>
                  <a:srgbClr val="2420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 people make it in the traditional way?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C460C05-D286-3501-4398-289441D7FAD9}"/>
              </a:ext>
            </a:extLst>
          </p:cNvPr>
          <p:cNvSpPr/>
          <p:nvPr/>
        </p:nvSpPr>
        <p:spPr>
          <a:xfrm>
            <a:off x="278491" y="4198239"/>
            <a:ext cx="7706744" cy="3582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2654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4.</a:t>
            </a:r>
            <a:r>
              <a:rPr lang="en-US" sz="3200" dirty="0">
                <a:solidFill>
                  <a:srgbClr val="2420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What can people do with it?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32E1CB4-06F7-64E0-4450-20962353F85D}"/>
              </a:ext>
            </a:extLst>
          </p:cNvPr>
          <p:cNvSpPr/>
          <p:nvPr/>
        </p:nvSpPr>
        <p:spPr>
          <a:xfrm>
            <a:off x="278491" y="5437939"/>
            <a:ext cx="11118515" cy="8678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2654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5. </a:t>
            </a:r>
            <a:r>
              <a:rPr lang="en-US" sz="3200" dirty="0">
                <a:solidFill>
                  <a:srgbClr val="24202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Is it well known in only your country or around the world?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6BCF999-6CCA-0DFA-97F0-193C6F0BD5E1}"/>
              </a:ext>
            </a:extLst>
          </p:cNvPr>
          <p:cNvSpPr/>
          <p:nvPr/>
        </p:nvSpPr>
        <p:spPr>
          <a:xfrm>
            <a:off x="352072" y="6237146"/>
            <a:ext cx="11693551" cy="358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famous with both Vietnamese and foreign visitors.</a:t>
            </a:r>
            <a:endParaRPr lang="vi-VN" sz="2800" dirty="0">
              <a:solidFill>
                <a:srgbClr val="FF0000"/>
              </a:solidFill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6650003-23A0-E176-5752-DFDD69A19BBB}"/>
              </a:ext>
            </a:extLst>
          </p:cNvPr>
          <p:cNvSpPr/>
          <p:nvPr/>
        </p:nvSpPr>
        <p:spPr>
          <a:xfrm>
            <a:off x="497277" y="4732730"/>
            <a:ext cx="11693551" cy="9263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can eat “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phở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all day for every meal. Pho is a noodle soup;     therefore, it’s better when being added with beansprout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2390D02-CD0C-E60E-5EF8-60535683508E}"/>
              </a:ext>
            </a:extLst>
          </p:cNvPr>
          <p:cNvSpPr/>
          <p:nvPr/>
        </p:nvSpPr>
        <p:spPr>
          <a:xfrm>
            <a:off x="682862" y="3722026"/>
            <a:ext cx="11693551" cy="358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27856"/>
            <a:ext cx="1081531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Give a short presentation about the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speciality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you discussed in 4.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560776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C0F8F5C6-5AAD-FA22-C50B-BB1927F99932}"/>
              </a:ext>
            </a:extLst>
          </p:cNvPr>
          <p:cNvSpPr txBox="1"/>
          <p:nvPr/>
        </p:nvSpPr>
        <p:spPr>
          <a:xfrm>
            <a:off x="3843506" y="2393475"/>
            <a:ext cx="7943334" cy="3917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I live in Tay Ho Village, 12 </a:t>
            </a:r>
            <a:r>
              <a:rPr lang="en-US" sz="2400" i="1" dirty="0" err="1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kilometres</a:t>
            </a:r>
            <a:r>
              <a:rPr lang="en-US" sz="2400" i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 from Hue City. My village is famous for its conical hats. We make conical hats from goi leaves. We still follow 15 traditional steps to make a hat. A conical hat protects us from the sun and the rain as well as makes us more graceful. What is special about our conical hats is that each of them carries a poem. Tay Ho conical hats are not only famous in Hue but all over Viet Nam.</a:t>
            </a:r>
            <a:endParaRPr lang="vi-VN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DB3E6B3F-0494-EB68-821E-D306F07783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r="15452"/>
          <a:stretch/>
        </p:blipFill>
        <p:spPr>
          <a:xfrm>
            <a:off x="954362" y="2631687"/>
            <a:ext cx="2336584" cy="3253109"/>
          </a:xfrm>
          <a:prstGeom prst="rect">
            <a:avLst/>
          </a:prstGeom>
        </p:spPr>
      </p:pic>
      <p:pic>
        <p:nvPicPr>
          <p:cNvPr id="2" name="I-live-in-Tay-Ho-Village12-kil1724744204">
            <a:hlinkClick r:id="" action="ppaction://media"/>
            <a:extLst>
              <a:ext uri="{FF2B5EF4-FFF2-40B4-BE49-F238E27FC236}">
                <a16:creationId xmlns:a16="http://schemas.microsoft.com/office/drawing/2014/main" xmlns="" id="{92BCA16E-31FF-3CF9-756F-086D3D84D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99824" y="1793577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85D3B7-A40A-4421-9C5F-777653C71BC7}"/>
              </a:ext>
            </a:extLst>
          </p:cNvPr>
          <p:cNvSpPr txBox="1"/>
          <p:nvPr/>
        </p:nvSpPr>
        <p:spPr>
          <a:xfrm>
            <a:off x="487066" y="2344581"/>
            <a:ext cx="9080679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Read for specific information about special products in some areas.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Give a short presentation about a </a:t>
            </a:r>
            <a:r>
              <a:rPr lang="en-US" sz="3600" dirty="0" err="1"/>
              <a:t>speciality</a:t>
            </a:r>
            <a:r>
              <a:rPr lang="en-US" sz="3600" dirty="0"/>
              <a:t>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xmlns="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86" y="1289230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594765"/>
            <a:ext cx="814985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651" y="2395778"/>
            <a:ext cx="3044282" cy="304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11098" y="1904878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LOCAL COMMUNITY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66630" y="175323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241DDAE9-C9B2-E4A9-6902-E9AF52CE7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31" y="2872228"/>
            <a:ext cx="3773794" cy="291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READING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988063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SPEAKING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67050" y="1234448"/>
            <a:ext cx="6520179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Warm up: Video watching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56954" y="1948469"/>
            <a:ext cx="6540369" cy="186524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- Task 1: Work in pairs. Answer the questions.</a:t>
            </a:r>
          </a:p>
          <a:p>
            <a:r>
              <a:rPr lang="en-US" dirty="0">
                <a:solidFill>
                  <a:schemeClr val="tx1"/>
                </a:solidFill>
              </a:rPr>
              <a:t>- Vocabulary teaching</a:t>
            </a:r>
          </a:p>
          <a:p>
            <a:r>
              <a:rPr lang="en-US" dirty="0">
                <a:solidFill>
                  <a:schemeClr val="tx1"/>
                </a:solidFill>
              </a:rPr>
              <a:t>- Task 2: Read the brochure introducing different places with special products. Match each highlighted word with its definition.</a:t>
            </a:r>
          </a:p>
          <a:p>
            <a:r>
              <a:rPr lang="en-US" dirty="0">
                <a:solidFill>
                  <a:schemeClr val="tx1"/>
                </a:solidFill>
              </a:rPr>
              <a:t>- Task 3: Read the brochure again. Decide which place each detail below belongs to.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67050" y="4031182"/>
            <a:ext cx="6536433" cy="157229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Task 4: Work in pairs. Ask and answer about a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your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your home town, or the area you know. Use the questions below.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Task 5: Work in groups. Give a short presentation about the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discussed in 4.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144672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484386" y="5727428"/>
            <a:ext cx="2129795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8" idx="2"/>
            <a:endCxn id="27" idx="1"/>
          </p:cNvCxnSpPr>
          <p:nvPr/>
        </p:nvCxnSpPr>
        <p:spPr>
          <a:xfrm rot="16200000" flipH="1">
            <a:off x="1315755" y="4860873"/>
            <a:ext cx="1439995" cy="89726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22870" y="5727428"/>
            <a:ext cx="6520179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 SKILLS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18AC8E79-ECD6-4F34-BE5A-9F5E850E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D2BE1BB-2AB2-4D7E-9E27-8D245181B5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2A1615C-2156-4B15-BF3E-39794B379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0AAA4B8-4E08-4663-9835-BA403F006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CB4869D1-3E13-4881-A292-2F38ECC07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FEDB7CE-BB3D-4A0D-A73F-3117044F32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A6E0C6E1-7FBF-471E-849C-A54AF1D41F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2BFAA38-D910-41AD-BBED-0608E4AE71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7A5E1E-3CA0-4464-8CDD-31E8FAFCE4DB}"/>
              </a:ext>
            </a:extLst>
          </p:cNvPr>
          <p:cNvSpPr txBox="1"/>
          <p:nvPr/>
        </p:nvSpPr>
        <p:spPr>
          <a:xfrm>
            <a:off x="413394" y="3141738"/>
            <a:ext cx="3586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</a:t>
            </a:r>
          </a:p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WATCHING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xmlns="" id="{4C95C995-7DE5-CC52-08BF-DD192CB1A30A}"/>
              </a:ext>
            </a:extLst>
          </p:cNvPr>
          <p:cNvSpPr txBox="1"/>
          <p:nvPr/>
        </p:nvSpPr>
        <p:spPr>
          <a:xfrm>
            <a:off x="5609139" y="1526128"/>
            <a:ext cx="6026721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8B4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 THE VIDEO</a:t>
            </a:r>
          </a:p>
        </p:txBody>
      </p:sp>
      <p:pic>
        <p:nvPicPr>
          <p:cNvPr id="9" name="Bat Trang Ceramic Village Vietnam-Era Tour">
            <a:hlinkClick r:id="" action="ppaction://media"/>
            <a:extLst>
              <a:ext uri="{FF2B5EF4-FFF2-40B4-BE49-F238E27FC236}">
                <a16:creationId xmlns:a16="http://schemas.microsoft.com/office/drawing/2014/main" xmlns="" id="{CFA79A11-5211-F446-865B-AAEF8BB2D75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322" end="457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0537" y="2759740"/>
            <a:ext cx="6423925" cy="33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2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79AAC0CC-E146-AFD2-ED35-E7CE1E88B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11" y="1362482"/>
            <a:ext cx="7000875" cy="46672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65962637-5F8E-22E3-AACE-3E8FEAF3B677}"/>
              </a:ext>
            </a:extLst>
          </p:cNvPr>
          <p:cNvSpPr txBox="1"/>
          <p:nvPr/>
        </p:nvSpPr>
        <p:spPr>
          <a:xfrm>
            <a:off x="1401830" y="5334024"/>
            <a:ext cx="9738238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8B4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 TRANG POTTERY VILLAGE</a:t>
            </a:r>
          </a:p>
        </p:txBody>
      </p:sp>
    </p:spTree>
    <p:extLst>
      <p:ext uri="{BB962C8B-B14F-4D97-AF65-F5344CB8AC3E}">
        <p14:creationId xmlns:p14="http://schemas.microsoft.com/office/powerpoint/2010/main" val="33359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11441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543423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 READING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C214BF5A-E291-1F66-838B-F6DCDD41664E}"/>
              </a:ext>
            </a:extLst>
          </p:cNvPr>
          <p:cNvSpPr txBox="1"/>
          <p:nvPr/>
        </p:nvSpPr>
        <p:spPr>
          <a:xfrm>
            <a:off x="353961" y="2131969"/>
            <a:ext cx="115929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26548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1.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What can you see in each picture?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2.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Do you know any place(s) where people make the thing(s) in each picture?</a:t>
            </a:r>
            <a:r>
              <a:rPr lang="en-US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lang="vi-VN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E5DC72-4E8F-2870-384F-65DDCB7E3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209" y="3050898"/>
            <a:ext cx="8040010" cy="325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11441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543423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 READING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49E9484F-E8DE-CD85-849F-BBBA73DF6C6E}"/>
              </a:ext>
            </a:extLst>
          </p:cNvPr>
          <p:cNvSpPr txBox="1"/>
          <p:nvPr/>
        </p:nvSpPr>
        <p:spPr>
          <a:xfrm>
            <a:off x="6096001" y="2943626"/>
            <a:ext cx="57019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Picture a: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cốm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(young sticky rice)- from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Vong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Village, Ha Noi </a:t>
            </a:r>
          </a:p>
          <a:p>
            <a:pPr algn="just"/>
            <a:endParaRPr lang="en-US" sz="2800" dirty="0">
              <a:solidFill>
                <a:schemeClr val="accent2">
                  <a:lumMod val="75000"/>
                </a:schemeClr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algn="just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Another place which makes 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com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: Tu Le Commune in Yen Bai Province</a:t>
            </a:r>
            <a:endParaRPr lang="vi-VN" sz="2800" dirty="0">
              <a:solidFill>
                <a:schemeClr val="accent2">
                  <a:lumMod val="75000"/>
                </a:schemeClr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560EC8-01E7-08BB-726C-847F36457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83" y="1808691"/>
            <a:ext cx="4881417" cy="37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8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11441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543423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 READING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49E9484F-E8DE-CD85-849F-BBBA73DF6C6E}"/>
              </a:ext>
            </a:extLst>
          </p:cNvPr>
          <p:cNvSpPr txBox="1"/>
          <p:nvPr/>
        </p:nvSpPr>
        <p:spPr>
          <a:xfrm>
            <a:off x="6177651" y="3212549"/>
            <a:ext cx="515929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Picture b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: pottery – from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Denby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, England.</a:t>
            </a:r>
          </a:p>
          <a:p>
            <a:pPr algn="just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 Viet Nam, there are some pottery villages: Bat Trang,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Bau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Truc, Phu Lang, …</a:t>
            </a:r>
            <a:endParaRPr lang="vi-VN" sz="2800" dirty="0">
              <a:solidFill>
                <a:schemeClr val="accent2">
                  <a:lumMod val="75000"/>
                </a:schemeClr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C48AEC-ADF1-CDF9-0486-049B29541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29" y="1834169"/>
            <a:ext cx="4739147" cy="433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9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58219" y="1463597"/>
            <a:ext cx="5508781" cy="1458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preserve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39936" y="1878675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bảo</a:t>
            </a:r>
            <a:r>
              <a:rPr lang="en-US" sz="4800" dirty="0"/>
              <a:t> </a:t>
            </a:r>
            <a:r>
              <a:rPr lang="en-US" sz="4800" dirty="0" err="1"/>
              <a:t>tồn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5867001" y="1878676"/>
            <a:ext cx="25667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dirty="0" err="1">
                <a:solidFill>
                  <a:srgbClr val="002060"/>
                </a:solidFill>
              </a:rPr>
              <a:t>prɪˈzɜːv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reserve1724740971">
            <a:hlinkClick r:id="" action="ppaction://media"/>
            <a:extLst>
              <a:ext uri="{FF2B5EF4-FFF2-40B4-BE49-F238E27FC236}">
                <a16:creationId xmlns:a16="http://schemas.microsoft.com/office/drawing/2014/main" xmlns="" id="{EBF6B625-A66F-D5AC-1146-7CAC5067E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378" y="2114752"/>
            <a:ext cx="490194" cy="4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4272</TotalTime>
  <Words>836</Words>
  <Application>Microsoft Office PowerPoint</Application>
  <PresentationFormat>Custom</PresentationFormat>
  <Paragraphs>166</Paragraphs>
  <Slides>20</Slides>
  <Notes>17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247</cp:revision>
  <dcterms:created xsi:type="dcterms:W3CDTF">2020-12-09T02:04:09Z</dcterms:created>
  <dcterms:modified xsi:type="dcterms:W3CDTF">2024-09-17T15:20:49Z</dcterms:modified>
</cp:coreProperties>
</file>