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433" r:id="rId2"/>
    <p:sldId id="257" r:id="rId3"/>
    <p:sldId id="303" r:id="rId4"/>
    <p:sldId id="434" r:id="rId5"/>
    <p:sldId id="274" r:id="rId6"/>
    <p:sldId id="258" r:id="rId7"/>
    <p:sldId id="278" r:id="rId8"/>
    <p:sldId id="429" r:id="rId9"/>
    <p:sldId id="387" r:id="rId10"/>
    <p:sldId id="398" r:id="rId11"/>
    <p:sldId id="399" r:id="rId12"/>
    <p:sldId id="259" r:id="rId13"/>
    <p:sldId id="260" r:id="rId14"/>
    <p:sldId id="261" r:id="rId15"/>
    <p:sldId id="262" r:id="rId16"/>
    <p:sldId id="401" r:id="rId17"/>
    <p:sldId id="403" r:id="rId18"/>
    <p:sldId id="430" r:id="rId19"/>
    <p:sldId id="394" r:id="rId20"/>
    <p:sldId id="432" r:id="rId21"/>
    <p:sldId id="405" r:id="rId22"/>
    <p:sldId id="386" r:id="rId23"/>
    <p:sldId id="406" r:id="rId24"/>
    <p:sldId id="407" r:id="rId25"/>
    <p:sldId id="408" r:id="rId26"/>
    <p:sldId id="393" r:id="rId27"/>
    <p:sldId id="409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F31337-BA7E-4016-AE4F-DC7B254121C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8A3F1C-9948-4985-B09C-793283C864B3}">
      <dgm:prSet phldrT="[Text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sz="4000" dirty="0"/>
            <a:t>A closer look 1</a:t>
          </a:r>
        </a:p>
      </dgm:t>
    </dgm:pt>
    <dgm:pt modelId="{EB5C6536-1493-47E7-B2D8-2AF9EE13B600}" type="parTrans" cxnId="{5D752ABF-E7C6-4EA9-850D-2D0424F87A50}">
      <dgm:prSet/>
      <dgm:spPr/>
      <dgm:t>
        <a:bodyPr/>
        <a:lstStyle/>
        <a:p>
          <a:endParaRPr lang="en-US"/>
        </a:p>
      </dgm:t>
    </dgm:pt>
    <dgm:pt modelId="{E8606D8E-58BB-41B2-B03E-383568A14C7A}" type="sibTrans" cxnId="{5D752ABF-E7C6-4EA9-850D-2D0424F87A50}">
      <dgm:prSet/>
      <dgm:spPr/>
      <dgm:t>
        <a:bodyPr/>
        <a:lstStyle/>
        <a:p>
          <a:endParaRPr lang="en-US"/>
        </a:p>
      </dgm:t>
    </dgm:pt>
    <dgm:pt modelId="{C7A22BC9-DE44-4BE5-A464-9FB66CB5A3B9}">
      <dgm:prSet phldrT="[Text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en-US" sz="2800" dirty="0">
              <a:solidFill>
                <a:srgbClr val="FF0000"/>
              </a:solidFill>
            </a:rPr>
            <a:t>Vocabulary</a:t>
          </a:r>
        </a:p>
        <a:p>
          <a:pPr algn="ctr"/>
          <a:r>
            <a:rPr lang="en-US" sz="2800" dirty="0">
              <a:solidFill>
                <a:srgbClr val="002060"/>
              </a:solidFill>
            </a:rPr>
            <a:t>- Rooms and furniture</a:t>
          </a:r>
        </a:p>
        <a:p>
          <a:pPr algn="l"/>
          <a:endParaRPr lang="en-US" sz="2800" dirty="0">
            <a:solidFill>
              <a:srgbClr val="002060"/>
            </a:solidFill>
          </a:endParaRPr>
        </a:p>
      </dgm:t>
    </dgm:pt>
    <dgm:pt modelId="{78C84D18-3AB3-4FE5-B299-AD3325651E01}" type="parTrans" cxnId="{7508B81C-DA4F-40A5-B4C2-35C566E38AA4}">
      <dgm:prSet/>
      <dgm:spPr/>
      <dgm:t>
        <a:bodyPr/>
        <a:lstStyle/>
        <a:p>
          <a:endParaRPr lang="en-US"/>
        </a:p>
      </dgm:t>
    </dgm:pt>
    <dgm:pt modelId="{FB2D44B0-E00E-45D8-A01E-FDF1A707D65E}" type="sibTrans" cxnId="{7508B81C-DA4F-40A5-B4C2-35C566E38AA4}">
      <dgm:prSet/>
      <dgm:spPr/>
      <dgm:t>
        <a:bodyPr/>
        <a:lstStyle/>
        <a:p>
          <a:endParaRPr lang="en-US"/>
        </a:p>
      </dgm:t>
    </dgm:pt>
    <dgm:pt modelId="{5337E008-01E5-44E5-A576-24D26FFBD9C3}">
      <dgm:prSet phldrT="[Text]" custT="1"/>
      <dgm:spPr/>
      <dgm:t>
        <a:bodyPr/>
        <a:lstStyle/>
        <a:p>
          <a:r>
            <a:rPr lang="en-US" sz="2800" dirty="0">
              <a:solidFill>
                <a:srgbClr val="FF0000"/>
              </a:solidFill>
            </a:rPr>
            <a:t>Pronunciation</a:t>
          </a:r>
        </a:p>
        <a:p>
          <a:r>
            <a:rPr lang="en-US" sz="2800" dirty="0">
              <a:solidFill>
                <a:srgbClr val="002060"/>
              </a:solidFill>
            </a:rPr>
            <a:t>-  Final sounds: </a:t>
          </a:r>
        </a:p>
        <a:p>
          <a:r>
            <a:rPr lang="en-US" sz="2800" b="1" i="0" u="none" baseline="0" dirty="0"/>
            <a:t>/s/ - /z/</a:t>
          </a:r>
          <a:endParaRPr lang="en-US" sz="2800" dirty="0">
            <a:solidFill>
              <a:srgbClr val="002060"/>
            </a:solidFill>
          </a:endParaRPr>
        </a:p>
      </dgm:t>
    </dgm:pt>
    <dgm:pt modelId="{591609AF-8C8C-4A09-985D-03A777255283}" type="parTrans" cxnId="{2C733D7E-F3E4-4986-8F9F-136D75252DF1}">
      <dgm:prSet/>
      <dgm:spPr/>
      <dgm:t>
        <a:bodyPr/>
        <a:lstStyle/>
        <a:p>
          <a:endParaRPr lang="en-US"/>
        </a:p>
      </dgm:t>
    </dgm:pt>
    <dgm:pt modelId="{8B1819C3-BE69-483C-B706-8B75BE7BE743}" type="sibTrans" cxnId="{2C733D7E-F3E4-4986-8F9F-136D75252DF1}">
      <dgm:prSet/>
      <dgm:spPr/>
      <dgm:t>
        <a:bodyPr/>
        <a:lstStyle/>
        <a:p>
          <a:endParaRPr lang="en-US"/>
        </a:p>
      </dgm:t>
    </dgm:pt>
    <dgm:pt modelId="{B73E0318-22AD-4573-BB5A-9FA16B4AFA4E}" type="pres">
      <dgm:prSet presAssocID="{10F31337-BA7E-4016-AE4F-DC7B254121C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AAE88FE-B294-4455-9E90-5BD153E9CC88}" type="pres">
      <dgm:prSet presAssocID="{B08A3F1C-9948-4985-B09C-793283C864B3}" presName="hierRoot1" presStyleCnt="0"/>
      <dgm:spPr/>
    </dgm:pt>
    <dgm:pt modelId="{44E361D0-15D4-472D-9145-517A14F82A59}" type="pres">
      <dgm:prSet presAssocID="{B08A3F1C-9948-4985-B09C-793283C864B3}" presName="composite" presStyleCnt="0"/>
      <dgm:spPr/>
    </dgm:pt>
    <dgm:pt modelId="{C18E4271-BFDA-49E9-B9B0-BF0753B4AA2B}" type="pres">
      <dgm:prSet presAssocID="{B08A3F1C-9948-4985-B09C-793283C864B3}" presName="background" presStyleLbl="node0" presStyleIdx="0" presStyleCnt="1"/>
      <dgm:spPr>
        <a:solidFill>
          <a:schemeClr val="accent6">
            <a:lumMod val="20000"/>
            <a:lumOff val="80000"/>
          </a:schemeClr>
        </a:solidFill>
      </dgm:spPr>
    </dgm:pt>
    <dgm:pt modelId="{20B31011-917B-4A3B-B574-621480BDC145}" type="pres">
      <dgm:prSet presAssocID="{B08A3F1C-9948-4985-B09C-793283C864B3}" presName="text" presStyleLbl="fgAcc0" presStyleIdx="0" presStyleCnt="1" custScaleX="282490" custScaleY="197511">
        <dgm:presLayoutVars>
          <dgm:chPref val="3"/>
        </dgm:presLayoutVars>
      </dgm:prSet>
      <dgm:spPr/>
    </dgm:pt>
    <dgm:pt modelId="{3CD57D88-1238-4B05-AC27-5FA3057529A6}" type="pres">
      <dgm:prSet presAssocID="{B08A3F1C-9948-4985-B09C-793283C864B3}" presName="hierChild2" presStyleCnt="0"/>
      <dgm:spPr/>
    </dgm:pt>
    <dgm:pt modelId="{3436DB20-179A-4CE1-AA41-2ABAF9533F7F}" type="pres">
      <dgm:prSet presAssocID="{78C84D18-3AB3-4FE5-B299-AD3325651E01}" presName="Name10" presStyleLbl="parChTrans1D2" presStyleIdx="0" presStyleCnt="2"/>
      <dgm:spPr/>
    </dgm:pt>
    <dgm:pt modelId="{3DB2BBC0-2272-4EE8-9DE4-C430A8883C86}" type="pres">
      <dgm:prSet presAssocID="{C7A22BC9-DE44-4BE5-A464-9FB66CB5A3B9}" presName="hierRoot2" presStyleCnt="0"/>
      <dgm:spPr/>
    </dgm:pt>
    <dgm:pt modelId="{CCAD9F18-F435-42BE-8CCC-8698708DF641}" type="pres">
      <dgm:prSet presAssocID="{C7A22BC9-DE44-4BE5-A464-9FB66CB5A3B9}" presName="composite2" presStyleCnt="0"/>
      <dgm:spPr/>
    </dgm:pt>
    <dgm:pt modelId="{9193D364-5A20-4E8A-A755-AE71E078E694}" type="pres">
      <dgm:prSet presAssocID="{C7A22BC9-DE44-4BE5-A464-9FB66CB5A3B9}" presName="background2" presStyleLbl="node2" presStyleIdx="0" presStyleCnt="2"/>
      <dgm:spPr/>
    </dgm:pt>
    <dgm:pt modelId="{A70B6375-DC9F-4262-94EB-846D12DC3CC4}" type="pres">
      <dgm:prSet presAssocID="{C7A22BC9-DE44-4BE5-A464-9FB66CB5A3B9}" presName="text2" presStyleLbl="fgAcc2" presStyleIdx="0" presStyleCnt="2" custScaleX="323574" custScaleY="248505" custLinFactNeighborX="-93170" custLinFactNeighborY="30931">
        <dgm:presLayoutVars>
          <dgm:chPref val="3"/>
        </dgm:presLayoutVars>
      </dgm:prSet>
      <dgm:spPr/>
    </dgm:pt>
    <dgm:pt modelId="{B627B2F4-9753-461F-A453-D7EDDA80BD38}" type="pres">
      <dgm:prSet presAssocID="{C7A22BC9-DE44-4BE5-A464-9FB66CB5A3B9}" presName="hierChild3" presStyleCnt="0"/>
      <dgm:spPr/>
    </dgm:pt>
    <dgm:pt modelId="{CA7D8AEE-6C40-42AB-899A-9CE1C454BF1A}" type="pres">
      <dgm:prSet presAssocID="{591609AF-8C8C-4A09-985D-03A777255283}" presName="Name10" presStyleLbl="parChTrans1D2" presStyleIdx="1" presStyleCnt="2"/>
      <dgm:spPr/>
    </dgm:pt>
    <dgm:pt modelId="{2A2F1567-224E-4888-867A-AB061B3927AC}" type="pres">
      <dgm:prSet presAssocID="{5337E008-01E5-44E5-A576-24D26FFBD9C3}" presName="hierRoot2" presStyleCnt="0"/>
      <dgm:spPr/>
    </dgm:pt>
    <dgm:pt modelId="{87495ED8-54EE-4B09-9B68-33B8D308C65F}" type="pres">
      <dgm:prSet presAssocID="{5337E008-01E5-44E5-A576-24D26FFBD9C3}" presName="composite2" presStyleCnt="0"/>
      <dgm:spPr/>
    </dgm:pt>
    <dgm:pt modelId="{0EBC839E-CD96-4563-B230-6C640F0C17FA}" type="pres">
      <dgm:prSet presAssocID="{5337E008-01E5-44E5-A576-24D26FFBD9C3}" presName="background2" presStyleLbl="node2" presStyleIdx="1" presStyleCnt="2"/>
      <dgm:spPr/>
    </dgm:pt>
    <dgm:pt modelId="{BFAA2530-25DE-4C68-8CAA-AAC00ACBCA4B}" type="pres">
      <dgm:prSet presAssocID="{5337E008-01E5-44E5-A576-24D26FFBD9C3}" presName="text2" presStyleLbl="fgAcc2" presStyleIdx="1" presStyleCnt="2" custScaleX="259249" custScaleY="243329" custLinFactNeighborX="88117" custLinFactNeighborY="12723">
        <dgm:presLayoutVars>
          <dgm:chPref val="3"/>
        </dgm:presLayoutVars>
      </dgm:prSet>
      <dgm:spPr/>
    </dgm:pt>
    <dgm:pt modelId="{D782F742-1BD7-4AE5-BBFC-6691FD0AC846}" type="pres">
      <dgm:prSet presAssocID="{5337E008-01E5-44E5-A576-24D26FFBD9C3}" presName="hierChild3" presStyleCnt="0"/>
      <dgm:spPr/>
    </dgm:pt>
  </dgm:ptLst>
  <dgm:cxnLst>
    <dgm:cxn modelId="{C7EE8010-220C-458E-A652-500B87D624C9}" type="presOf" srcId="{C7A22BC9-DE44-4BE5-A464-9FB66CB5A3B9}" destId="{A70B6375-DC9F-4262-94EB-846D12DC3CC4}" srcOrd="0" destOrd="0" presId="urn:microsoft.com/office/officeart/2005/8/layout/hierarchy1"/>
    <dgm:cxn modelId="{7508B81C-DA4F-40A5-B4C2-35C566E38AA4}" srcId="{B08A3F1C-9948-4985-B09C-793283C864B3}" destId="{C7A22BC9-DE44-4BE5-A464-9FB66CB5A3B9}" srcOrd="0" destOrd="0" parTransId="{78C84D18-3AB3-4FE5-B299-AD3325651E01}" sibTransId="{FB2D44B0-E00E-45D8-A01E-FDF1A707D65E}"/>
    <dgm:cxn modelId="{33E8F37A-5E3E-40B0-96F4-1A948DBAFFA0}" type="presOf" srcId="{5337E008-01E5-44E5-A576-24D26FFBD9C3}" destId="{BFAA2530-25DE-4C68-8CAA-AAC00ACBCA4B}" srcOrd="0" destOrd="0" presId="urn:microsoft.com/office/officeart/2005/8/layout/hierarchy1"/>
    <dgm:cxn modelId="{4A15A37D-5181-4D3E-AFD0-78D1F1275A60}" type="presOf" srcId="{10F31337-BA7E-4016-AE4F-DC7B254121C5}" destId="{B73E0318-22AD-4573-BB5A-9FA16B4AFA4E}" srcOrd="0" destOrd="0" presId="urn:microsoft.com/office/officeart/2005/8/layout/hierarchy1"/>
    <dgm:cxn modelId="{2C733D7E-F3E4-4986-8F9F-136D75252DF1}" srcId="{B08A3F1C-9948-4985-B09C-793283C864B3}" destId="{5337E008-01E5-44E5-A576-24D26FFBD9C3}" srcOrd="1" destOrd="0" parTransId="{591609AF-8C8C-4A09-985D-03A777255283}" sibTransId="{8B1819C3-BE69-483C-B706-8B75BE7BE743}"/>
    <dgm:cxn modelId="{AA8C5684-A50D-45DB-8635-88E314ED1F02}" type="presOf" srcId="{591609AF-8C8C-4A09-985D-03A777255283}" destId="{CA7D8AEE-6C40-42AB-899A-9CE1C454BF1A}" srcOrd="0" destOrd="0" presId="urn:microsoft.com/office/officeart/2005/8/layout/hierarchy1"/>
    <dgm:cxn modelId="{5D752ABF-E7C6-4EA9-850D-2D0424F87A50}" srcId="{10F31337-BA7E-4016-AE4F-DC7B254121C5}" destId="{B08A3F1C-9948-4985-B09C-793283C864B3}" srcOrd="0" destOrd="0" parTransId="{EB5C6536-1493-47E7-B2D8-2AF9EE13B600}" sibTransId="{E8606D8E-58BB-41B2-B03E-383568A14C7A}"/>
    <dgm:cxn modelId="{FD4592D5-1C3E-4721-8BCA-6A259876A73D}" type="presOf" srcId="{78C84D18-3AB3-4FE5-B299-AD3325651E01}" destId="{3436DB20-179A-4CE1-AA41-2ABAF9533F7F}" srcOrd="0" destOrd="0" presId="urn:microsoft.com/office/officeart/2005/8/layout/hierarchy1"/>
    <dgm:cxn modelId="{E1FF0CE1-0455-461E-9FB0-EE2978FA26BC}" type="presOf" srcId="{B08A3F1C-9948-4985-B09C-793283C864B3}" destId="{20B31011-917B-4A3B-B574-621480BDC145}" srcOrd="0" destOrd="0" presId="urn:microsoft.com/office/officeart/2005/8/layout/hierarchy1"/>
    <dgm:cxn modelId="{6598F021-6CB0-47EB-889C-9C429F90914A}" type="presParOf" srcId="{B73E0318-22AD-4573-BB5A-9FA16B4AFA4E}" destId="{7AAE88FE-B294-4455-9E90-5BD153E9CC88}" srcOrd="0" destOrd="0" presId="urn:microsoft.com/office/officeart/2005/8/layout/hierarchy1"/>
    <dgm:cxn modelId="{1B6F55A4-873D-4945-93D2-AEBA38BF0C2B}" type="presParOf" srcId="{7AAE88FE-B294-4455-9E90-5BD153E9CC88}" destId="{44E361D0-15D4-472D-9145-517A14F82A59}" srcOrd="0" destOrd="0" presId="urn:microsoft.com/office/officeart/2005/8/layout/hierarchy1"/>
    <dgm:cxn modelId="{E8B55557-C5C1-4C40-888E-AF334C228930}" type="presParOf" srcId="{44E361D0-15D4-472D-9145-517A14F82A59}" destId="{C18E4271-BFDA-49E9-B9B0-BF0753B4AA2B}" srcOrd="0" destOrd="0" presId="urn:microsoft.com/office/officeart/2005/8/layout/hierarchy1"/>
    <dgm:cxn modelId="{76395FDE-7B32-4067-AAC6-FA17734E2128}" type="presParOf" srcId="{44E361D0-15D4-472D-9145-517A14F82A59}" destId="{20B31011-917B-4A3B-B574-621480BDC145}" srcOrd="1" destOrd="0" presId="urn:microsoft.com/office/officeart/2005/8/layout/hierarchy1"/>
    <dgm:cxn modelId="{7CF2B75F-DE76-4D47-8551-905A5361F6D7}" type="presParOf" srcId="{7AAE88FE-B294-4455-9E90-5BD153E9CC88}" destId="{3CD57D88-1238-4B05-AC27-5FA3057529A6}" srcOrd="1" destOrd="0" presId="urn:microsoft.com/office/officeart/2005/8/layout/hierarchy1"/>
    <dgm:cxn modelId="{31BBA4E0-8584-4FFD-A2C1-E1B3FF7D7CEC}" type="presParOf" srcId="{3CD57D88-1238-4B05-AC27-5FA3057529A6}" destId="{3436DB20-179A-4CE1-AA41-2ABAF9533F7F}" srcOrd="0" destOrd="0" presId="urn:microsoft.com/office/officeart/2005/8/layout/hierarchy1"/>
    <dgm:cxn modelId="{58EA577C-9196-4B3D-B90C-41C065EAD97E}" type="presParOf" srcId="{3CD57D88-1238-4B05-AC27-5FA3057529A6}" destId="{3DB2BBC0-2272-4EE8-9DE4-C430A8883C86}" srcOrd="1" destOrd="0" presId="urn:microsoft.com/office/officeart/2005/8/layout/hierarchy1"/>
    <dgm:cxn modelId="{F6A86097-4679-4B09-94B2-14B5FD4B9E97}" type="presParOf" srcId="{3DB2BBC0-2272-4EE8-9DE4-C430A8883C86}" destId="{CCAD9F18-F435-42BE-8CCC-8698708DF641}" srcOrd="0" destOrd="0" presId="urn:microsoft.com/office/officeart/2005/8/layout/hierarchy1"/>
    <dgm:cxn modelId="{C07D5D23-4C82-4570-9DC7-5A2A02C7DECF}" type="presParOf" srcId="{CCAD9F18-F435-42BE-8CCC-8698708DF641}" destId="{9193D364-5A20-4E8A-A755-AE71E078E694}" srcOrd="0" destOrd="0" presId="urn:microsoft.com/office/officeart/2005/8/layout/hierarchy1"/>
    <dgm:cxn modelId="{0280CFD4-D7B7-4571-B621-222F4182AEA7}" type="presParOf" srcId="{CCAD9F18-F435-42BE-8CCC-8698708DF641}" destId="{A70B6375-DC9F-4262-94EB-846D12DC3CC4}" srcOrd="1" destOrd="0" presId="urn:microsoft.com/office/officeart/2005/8/layout/hierarchy1"/>
    <dgm:cxn modelId="{1FE44AFC-A4F2-46F2-B19C-ABEE7BF44992}" type="presParOf" srcId="{3DB2BBC0-2272-4EE8-9DE4-C430A8883C86}" destId="{B627B2F4-9753-461F-A453-D7EDDA80BD38}" srcOrd="1" destOrd="0" presId="urn:microsoft.com/office/officeart/2005/8/layout/hierarchy1"/>
    <dgm:cxn modelId="{BF035BE0-5A09-4691-B28A-F86AB369E85A}" type="presParOf" srcId="{3CD57D88-1238-4B05-AC27-5FA3057529A6}" destId="{CA7D8AEE-6C40-42AB-899A-9CE1C454BF1A}" srcOrd="2" destOrd="0" presId="urn:microsoft.com/office/officeart/2005/8/layout/hierarchy1"/>
    <dgm:cxn modelId="{ADC6E3B8-CA42-4232-9B87-84CCFBEF9D5C}" type="presParOf" srcId="{3CD57D88-1238-4B05-AC27-5FA3057529A6}" destId="{2A2F1567-224E-4888-867A-AB061B3927AC}" srcOrd="3" destOrd="0" presId="urn:microsoft.com/office/officeart/2005/8/layout/hierarchy1"/>
    <dgm:cxn modelId="{99093D95-D9B6-4E87-91E5-04EF30254246}" type="presParOf" srcId="{2A2F1567-224E-4888-867A-AB061B3927AC}" destId="{87495ED8-54EE-4B09-9B68-33B8D308C65F}" srcOrd="0" destOrd="0" presId="urn:microsoft.com/office/officeart/2005/8/layout/hierarchy1"/>
    <dgm:cxn modelId="{B24A524E-BF80-456A-8A6D-47722BD96DCD}" type="presParOf" srcId="{87495ED8-54EE-4B09-9B68-33B8D308C65F}" destId="{0EBC839E-CD96-4563-B230-6C640F0C17FA}" srcOrd="0" destOrd="0" presId="urn:microsoft.com/office/officeart/2005/8/layout/hierarchy1"/>
    <dgm:cxn modelId="{62BA2F06-338E-4516-BE5F-723594B50BAE}" type="presParOf" srcId="{87495ED8-54EE-4B09-9B68-33B8D308C65F}" destId="{BFAA2530-25DE-4C68-8CAA-AAC00ACBCA4B}" srcOrd="1" destOrd="0" presId="urn:microsoft.com/office/officeart/2005/8/layout/hierarchy1"/>
    <dgm:cxn modelId="{0A6E273D-E013-4CF5-B1D7-053F357A3CB0}" type="presParOf" srcId="{2A2F1567-224E-4888-867A-AB061B3927AC}" destId="{D782F742-1BD7-4AE5-BBFC-6691FD0AC84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7D8AEE-6C40-42AB-899A-9CE1C454BF1A}">
      <dsp:nvSpPr>
        <dsp:cNvPr id="0" name=""/>
        <dsp:cNvSpPr/>
      </dsp:nvSpPr>
      <dsp:spPr>
        <a:xfrm>
          <a:off x="4351955" y="2216058"/>
          <a:ext cx="2488852" cy="5341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987"/>
              </a:lnTo>
              <a:lnTo>
                <a:pt x="2488852" y="400987"/>
              </a:lnTo>
              <a:lnTo>
                <a:pt x="2488852" y="5341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6DB20-179A-4CE1-AA41-2ABAF9533F7F}">
      <dsp:nvSpPr>
        <dsp:cNvPr id="0" name=""/>
        <dsp:cNvSpPr/>
      </dsp:nvSpPr>
      <dsp:spPr>
        <a:xfrm>
          <a:off x="2165675" y="2216058"/>
          <a:ext cx="2186279" cy="700321"/>
        </a:xfrm>
        <a:custGeom>
          <a:avLst/>
          <a:gdLst/>
          <a:ahLst/>
          <a:cxnLst/>
          <a:rect l="0" t="0" r="0" b="0"/>
          <a:pathLst>
            <a:path>
              <a:moveTo>
                <a:pt x="2186279" y="0"/>
              </a:moveTo>
              <a:lnTo>
                <a:pt x="2186279" y="567170"/>
              </a:lnTo>
              <a:lnTo>
                <a:pt x="0" y="567170"/>
              </a:lnTo>
              <a:lnTo>
                <a:pt x="0" y="7003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8E4271-BFDA-49E9-B9B0-BF0753B4AA2B}">
      <dsp:nvSpPr>
        <dsp:cNvPr id="0" name=""/>
        <dsp:cNvSpPr/>
      </dsp:nvSpPr>
      <dsp:spPr>
        <a:xfrm>
          <a:off x="2321830" y="413395"/>
          <a:ext cx="4060249" cy="180266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B31011-917B-4A3B-B574-621480BDC145}">
      <dsp:nvSpPr>
        <dsp:cNvPr id="0" name=""/>
        <dsp:cNvSpPr/>
      </dsp:nvSpPr>
      <dsp:spPr>
        <a:xfrm>
          <a:off x="2481531" y="565111"/>
          <a:ext cx="4060249" cy="1802663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A closer look 1</a:t>
          </a:r>
        </a:p>
      </dsp:txBody>
      <dsp:txXfrm>
        <a:off x="2534329" y="617909"/>
        <a:ext cx="3954653" cy="1697067"/>
      </dsp:txXfrm>
    </dsp:sp>
    <dsp:sp modelId="{9193D364-5A20-4E8A-A755-AE71E078E694}">
      <dsp:nvSpPr>
        <dsp:cNvPr id="0" name=""/>
        <dsp:cNvSpPr/>
      </dsp:nvSpPr>
      <dsp:spPr>
        <a:xfrm>
          <a:off x="-159700" y="2916379"/>
          <a:ext cx="4650752" cy="22680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B6375-DC9F-4262-94EB-846D12DC3CC4}">
      <dsp:nvSpPr>
        <dsp:cNvPr id="0" name=""/>
        <dsp:cNvSpPr/>
      </dsp:nvSpPr>
      <dsp:spPr>
        <a:xfrm>
          <a:off x="0" y="3068095"/>
          <a:ext cx="4650752" cy="226808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0000"/>
              </a:solidFill>
            </a:rPr>
            <a:t>Vocabulary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2060"/>
              </a:solidFill>
            </a:rPr>
            <a:t>- Rooms and furniture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solidFill>
              <a:srgbClr val="002060"/>
            </a:solidFill>
          </a:endParaRPr>
        </a:p>
      </dsp:txBody>
      <dsp:txXfrm>
        <a:off x="66430" y="3134525"/>
        <a:ext cx="4517892" cy="2135220"/>
      </dsp:txXfrm>
    </dsp:sp>
    <dsp:sp modelId="{0EBC839E-CD96-4563-B230-6C640F0C17FA}">
      <dsp:nvSpPr>
        <dsp:cNvPr id="0" name=""/>
        <dsp:cNvSpPr/>
      </dsp:nvSpPr>
      <dsp:spPr>
        <a:xfrm>
          <a:off x="4977705" y="2750197"/>
          <a:ext cx="3726204" cy="22208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AA2530-25DE-4C68-8CAA-AAC00ACBCA4B}">
      <dsp:nvSpPr>
        <dsp:cNvPr id="0" name=""/>
        <dsp:cNvSpPr/>
      </dsp:nvSpPr>
      <dsp:spPr>
        <a:xfrm>
          <a:off x="5137406" y="2901912"/>
          <a:ext cx="3726204" cy="2220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0000"/>
              </a:solidFill>
            </a:rPr>
            <a:t>Pronunciation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2060"/>
              </a:solidFill>
            </a:rPr>
            <a:t>-  Final sounds: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u="none" kern="1200" baseline="0" dirty="0"/>
            <a:t>/s/ - /z/</a:t>
          </a:r>
          <a:endParaRPr lang="en-US" sz="2800" kern="1200" dirty="0">
            <a:solidFill>
              <a:srgbClr val="002060"/>
            </a:solidFill>
          </a:endParaRPr>
        </a:p>
      </dsp:txBody>
      <dsp:txXfrm>
        <a:off x="5202452" y="2966958"/>
        <a:ext cx="3596112" cy="20907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DF4AE-CF28-42AD-9949-2366EF5CEB11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D76AD-0763-4AA8-B928-F0F5B8E9A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87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505;g9d2aea77ef_7_0:notes">
            <a:extLst>
              <a:ext uri="{FF2B5EF4-FFF2-40B4-BE49-F238E27FC236}">
                <a16:creationId xmlns:a16="http://schemas.microsoft.com/office/drawing/2014/main" id="{CFC1F083-5834-4BD5-BA62-3D892B094E9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33795" name="Google Shape;506;g9d2aea77ef_7_0:notes">
            <a:extLst>
              <a:ext uri="{FF2B5EF4-FFF2-40B4-BE49-F238E27FC236}">
                <a16:creationId xmlns:a16="http://schemas.microsoft.com/office/drawing/2014/main" id="{CA03AB23-9DE7-4A88-B30F-24DCC06015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Google Shape;511;g9d2aea77ef_0_2060:notes">
            <a:extLst>
              <a:ext uri="{FF2B5EF4-FFF2-40B4-BE49-F238E27FC236}">
                <a16:creationId xmlns:a16="http://schemas.microsoft.com/office/drawing/2014/main" id="{D4C84305-FADD-46A5-B6D8-D1D78C05592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52227" name="Google Shape;512;g9d2aea77ef_0_2060:notes">
            <a:extLst>
              <a:ext uri="{FF2B5EF4-FFF2-40B4-BE49-F238E27FC236}">
                <a16:creationId xmlns:a16="http://schemas.microsoft.com/office/drawing/2014/main" id="{07988AAE-9B61-488A-9F36-EE87259E2E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051CD8A2-4776-4DF6-8290-55F5651F4E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A88B94DA-B7E3-4932-9D73-98CE84052838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Google Shape;511;g9d2aea77ef_0_2060:notes">
            <a:extLst>
              <a:ext uri="{FF2B5EF4-FFF2-40B4-BE49-F238E27FC236}">
                <a16:creationId xmlns:a16="http://schemas.microsoft.com/office/drawing/2014/main" id="{3B6BBC4B-44F4-463D-B097-4C2B1D25DA9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56323" name="Google Shape;512;g9d2aea77ef_0_2060:notes">
            <a:extLst>
              <a:ext uri="{FF2B5EF4-FFF2-40B4-BE49-F238E27FC236}">
                <a16:creationId xmlns:a16="http://schemas.microsoft.com/office/drawing/2014/main" id="{4B0F2D41-C42C-4AF9-966C-1DCEAE30F9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E6199EA9-BACA-4ADF-99AD-FD7057C919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26DBB5E0-DDF2-4587-A3DB-29126BF06E68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226E01DE-3E37-424A-ABE8-D8AE8DFEAD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85161BF9-FC7E-430F-8A3A-7685F6CE2C4E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7C698501-F552-4A0A-A636-BB0F35A6F1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A8A40B52-F065-4AE0-B4F8-55E0D6C98A8B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7">
            <a:extLst>
              <a:ext uri="{FF2B5EF4-FFF2-40B4-BE49-F238E27FC236}">
                <a16:creationId xmlns:a16="http://schemas.microsoft.com/office/drawing/2014/main" id="{D7E58F44-C1C5-404B-87AF-90333916FE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9201C8-8EDE-49E1-ABA2-51F12C22C3A7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6387" name="Rectangle 7">
            <a:extLst>
              <a:ext uri="{FF2B5EF4-FFF2-40B4-BE49-F238E27FC236}">
                <a16:creationId xmlns:a16="http://schemas.microsoft.com/office/drawing/2014/main" id="{A5E3E789-8E32-442B-ACE0-1BB4235BB36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EFF936-F5BF-43C2-BAB4-CDD0EB5A7472}" type="slidenum">
              <a:rPr lang="en-US" altLang="en-US"/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E5FB6152-38C2-45A4-9603-F0A5229F43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37B3AFE3-F3CC-41B4-A78D-BA8E8AA6A9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Google Shape;498;p:notes">
            <a:extLst>
              <a:ext uri="{FF2B5EF4-FFF2-40B4-BE49-F238E27FC236}">
                <a16:creationId xmlns:a16="http://schemas.microsoft.com/office/drawing/2014/main" id="{3F3818E3-3973-452F-B112-03819C32AFF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31747" name="Google Shape;499;p:notes">
            <a:extLst>
              <a:ext uri="{FF2B5EF4-FFF2-40B4-BE49-F238E27FC236}">
                <a16:creationId xmlns:a16="http://schemas.microsoft.com/office/drawing/2014/main" id="{8A972870-C88A-4A25-A6C6-D750702562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511;g9d2aea77ef_0_2060:notes">
            <a:extLst>
              <a:ext uri="{FF2B5EF4-FFF2-40B4-BE49-F238E27FC236}">
                <a16:creationId xmlns:a16="http://schemas.microsoft.com/office/drawing/2014/main" id="{4DAFAA8C-D2D5-4FE3-A793-26DE643C27C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35843" name="Google Shape;512;g9d2aea77ef_0_2060:notes">
            <a:extLst>
              <a:ext uri="{FF2B5EF4-FFF2-40B4-BE49-F238E27FC236}">
                <a16:creationId xmlns:a16="http://schemas.microsoft.com/office/drawing/2014/main" id="{D640C998-A762-4389-8630-CD7112B658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511;g9d2aea77ef_0_2060:notes">
            <a:extLst>
              <a:ext uri="{FF2B5EF4-FFF2-40B4-BE49-F238E27FC236}">
                <a16:creationId xmlns:a16="http://schemas.microsoft.com/office/drawing/2014/main" id="{94DF58CC-2D88-453E-B99D-561251FD665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38915" name="Google Shape;512;g9d2aea77ef_0_2060:notes">
            <a:extLst>
              <a:ext uri="{FF2B5EF4-FFF2-40B4-BE49-F238E27FC236}">
                <a16:creationId xmlns:a16="http://schemas.microsoft.com/office/drawing/2014/main" id="{4560349B-BB5D-4D41-B38A-E749E64994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Google Shape;511;g9d2aea77ef_0_2060:notes">
            <a:extLst>
              <a:ext uri="{FF2B5EF4-FFF2-40B4-BE49-F238E27FC236}">
                <a16:creationId xmlns:a16="http://schemas.microsoft.com/office/drawing/2014/main" id="{5B931B05-74F1-4224-B99D-BFCD7F9A044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43011" name="Google Shape;512;g9d2aea77ef_0_2060:notes">
            <a:extLst>
              <a:ext uri="{FF2B5EF4-FFF2-40B4-BE49-F238E27FC236}">
                <a16:creationId xmlns:a16="http://schemas.microsoft.com/office/drawing/2014/main" id="{E8E8498D-87B8-4F62-B235-FB87C01627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Google Shape;511;g9d2aea77ef_0_2060:notes">
            <a:extLst>
              <a:ext uri="{FF2B5EF4-FFF2-40B4-BE49-F238E27FC236}">
                <a16:creationId xmlns:a16="http://schemas.microsoft.com/office/drawing/2014/main" id="{D7F9579D-6A94-41B9-AB4E-8A7EFDDD935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46083" name="Google Shape;512;g9d2aea77ef_0_2060:notes">
            <a:extLst>
              <a:ext uri="{FF2B5EF4-FFF2-40B4-BE49-F238E27FC236}">
                <a16:creationId xmlns:a16="http://schemas.microsoft.com/office/drawing/2014/main" id="{9494FAD7-2743-4DFD-9E90-3E388075AF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Google Shape;511;g9d2aea77ef_0_2060:notes">
            <a:extLst>
              <a:ext uri="{FF2B5EF4-FFF2-40B4-BE49-F238E27FC236}">
                <a16:creationId xmlns:a16="http://schemas.microsoft.com/office/drawing/2014/main" id="{CA1F6439-44BF-4BF8-8F79-4AECEC8B54B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48131" name="Google Shape;512;g9d2aea77ef_0_2060:notes">
            <a:extLst>
              <a:ext uri="{FF2B5EF4-FFF2-40B4-BE49-F238E27FC236}">
                <a16:creationId xmlns:a16="http://schemas.microsoft.com/office/drawing/2014/main" id="{C101A25E-60CE-4BBA-9836-C1B5E024C7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Google Shape;511;g9d2aea77ef_0_2060:notes">
            <a:extLst>
              <a:ext uri="{FF2B5EF4-FFF2-40B4-BE49-F238E27FC236}">
                <a16:creationId xmlns:a16="http://schemas.microsoft.com/office/drawing/2014/main" id="{54FB188B-6B6F-49C2-8BCC-82C59D0BE8F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67587" name="Google Shape;512;g9d2aea77ef_0_2060:notes">
            <a:extLst>
              <a:ext uri="{FF2B5EF4-FFF2-40B4-BE49-F238E27FC236}">
                <a16:creationId xmlns:a16="http://schemas.microsoft.com/office/drawing/2014/main" id="{2AF7272A-28F3-419C-962B-6B6327D41E0D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4A30C-F0D3-4A04-B480-C2BBB2E44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7DC56-C60C-4D09-A01F-A40FF31BA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BA270-B790-4D60-8782-393831C7C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A9CA-DA78-4B6C-A699-E84DF8A3CAB9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DDCA0-7C23-4895-9025-2B3881A8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94B0E-D2A6-461D-B768-92FAE744F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13D8-A448-481B-8297-5200159EA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4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3A9F3-97F9-440F-BBA1-27CCE2FA8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1ABF27-D65A-4A13-BADF-8C8371A1A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99A6-A65A-4B58-B56C-48B336842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A9CA-DA78-4B6C-A699-E84DF8A3CAB9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5E04F-1B8B-4386-8A4C-C6EBEC82B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2537E-88AB-49CD-B4A6-CBEE982AD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13D8-A448-481B-8297-5200159EA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02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714A93-3F7C-4780-9E0F-9481ABDC1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AA0AF-3660-4E0C-9D87-8E1668EBE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7F52F-A4DA-432B-972E-5D78FE97F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A9CA-DA78-4B6C-A699-E84DF8A3CAB9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7A961-967F-4882-AB8E-7808D776A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DF072-FD82-4A10-8FBA-CB517743D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13D8-A448-481B-8297-5200159EA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56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946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86;p14">
            <a:extLst>
              <a:ext uri="{FF2B5EF4-FFF2-40B4-BE49-F238E27FC236}">
                <a16:creationId xmlns:a16="http://schemas.microsoft.com/office/drawing/2014/main" id="{58E2E223-08E2-4D90-985E-47C0D997B00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1209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02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E701-35B7-41B5-BF10-B7487A609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C8436-4245-4896-B329-1BB50CD89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8780E-E116-4FDD-AA9B-D189461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A9CA-DA78-4B6C-A699-E84DF8A3CAB9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A318C-BFE3-4466-9188-F53E189D9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7B159-47FC-431E-85EC-19E2FFCF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13D8-A448-481B-8297-5200159EA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3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1B58-B835-4786-8A24-E3D48EDD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6C684-FD25-4B6D-8AB8-33396B5AC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EC9AB-E8A9-4556-94AD-B676E8F3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A9CA-DA78-4B6C-A699-E84DF8A3CAB9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AB868-3A93-4C9E-A5F0-0C67B707D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7CD61-7E0C-4734-98D1-0C1BE5EC6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13D8-A448-481B-8297-5200159EA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85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A8AB-91F3-4A4C-8358-0662FEDBE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25A18-E110-40B3-98DF-02762CCA0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52A3-17AC-4CC4-9D17-0A6254CE0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B550A-1E33-4720-A10A-E4F1FA7E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A9CA-DA78-4B6C-A699-E84DF8A3CAB9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EA73E-3ABE-4D10-A50E-BDA2A18B8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76DC8-D6E0-4C89-9793-6F8D09D79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13D8-A448-481B-8297-5200159EA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0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B40BE-102A-4B99-BF39-FC62850E3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79B26-E075-4006-A79B-54D6A86E9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C4277C-78FB-48B9-8FE2-1F9F295F9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74AB1E-0B70-413D-B741-D0BB9C628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A01222-2CB7-4C63-B110-9C19A7AA4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024F83-C390-4FF5-80C7-39AAF1DB2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A9CA-DA78-4B6C-A699-E84DF8A3CAB9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C5FD7A-9044-4816-90AE-2F94B190C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CB2722-98E0-43E2-82E2-5D93AE04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13D8-A448-481B-8297-5200159EA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0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2779F-52C9-4546-825E-7EEB6EC2F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DFAFE-73D5-4F6E-8BE2-BD08BD2A9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A9CA-DA78-4B6C-A699-E84DF8A3CAB9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6BE8B0-6679-4460-8EFF-E4A4AAC94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D8E10C-9232-444A-87B9-3E76DEDE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13D8-A448-481B-8297-5200159EA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70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4D7F01-9DBE-47AB-ABF5-96AE49F2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A9CA-DA78-4B6C-A699-E84DF8A3CAB9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CCD77-192A-4B44-87A0-4E58FA73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9DD77-F991-49F2-9162-269BA6D3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13D8-A448-481B-8297-5200159EA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7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38C09-F370-49D4-A544-84981B7E3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05DAF-7436-4AD0-99FF-D8EB3853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7F217-109F-459D-80B4-818C2E407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587EE-900F-48F0-B730-02051B523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A9CA-DA78-4B6C-A699-E84DF8A3CAB9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0AB998-E81B-4760-83C5-8D91E4D4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A9B5B-2381-4BFF-8EE4-94EC6BB07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13D8-A448-481B-8297-5200159EA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88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FFEB-33F8-4364-85D7-B08D4669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EF4AB5-B00F-4BBA-9B3B-2AB8382423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FC8D4C-1A71-4870-80AA-001FE4A3B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D2DE8-C33D-49AF-8F2D-A634E24FA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A9CA-DA78-4B6C-A699-E84DF8A3CAB9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5DAD1B-1D07-439D-BAA4-924D1406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06ED9-33E6-4FD2-B9CD-FD0FE0D1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13D8-A448-481B-8297-5200159EA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11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rgbClr val="7030A0"/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A3B11E-03EF-491F-8782-E4C8B8A6D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EFAFC-AEA2-4E09-9D72-24E4FA51E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F1705-DC7A-45B2-8DD9-3FD5F9C742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4A9CA-DA78-4B6C-A699-E84DF8A3CAB9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30CD9-6D1B-4DD0-A359-1F59D01C1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9338C-9BC1-4F12-94E7-2E956E267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B13D8-A448-481B-8297-5200159EA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3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U1-CL1-4.mp4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GUMMY%20BEAR.mp4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6.wav"/><Relationship Id="rId11" Type="http://schemas.openxmlformats.org/officeDocument/2006/relationships/audio" Target="../media/audio11.wav"/><Relationship Id="rId5" Type="http://schemas.openxmlformats.org/officeDocument/2006/relationships/audio" Target="../media/audio5.wav"/><Relationship Id="rId10" Type="http://schemas.openxmlformats.org/officeDocument/2006/relationships/audio" Target="../media/audio10.wav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slide" Target="slide5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hyperlink" Target="U2-vocab1_VIP.mp4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467DA-C838-4C9A-937C-B411B59EC0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5725D-497D-4E12-A2A7-9F866B0E6B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tudent book - Global Success Grade 6 Episode 1 | Shopee Malaysia">
            <a:extLst>
              <a:ext uri="{FF2B5EF4-FFF2-40B4-BE49-F238E27FC236}">
                <a16:creationId xmlns:a16="http://schemas.microsoft.com/office/drawing/2014/main" id="{40A7B3C8-DE5E-4ACC-9AEA-236A2E90C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2" r="13221"/>
          <a:stretch/>
        </p:blipFill>
        <p:spPr bwMode="auto">
          <a:xfrm>
            <a:off x="1065048" y="0"/>
            <a:ext cx="85063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528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29FE9-F60B-4A07-B8A7-E89045B6F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2928"/>
            <a:ext cx="12192000" cy="6854653"/>
          </a:xfrm>
          <a:prstGeom prst="rect">
            <a:avLst/>
          </a:prstGeom>
        </p:spPr>
      </p:pic>
      <p:pic>
        <p:nvPicPr>
          <p:cNvPr id="39938" name="Picture 39">
            <a:extLst>
              <a:ext uri="{FF2B5EF4-FFF2-40B4-BE49-F238E27FC236}">
                <a16:creationId xmlns:a16="http://schemas.microsoft.com/office/drawing/2014/main" id="{D3DF197F-3CD8-4462-9A28-430DD79B8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04000"/>
            <a:ext cx="28363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503;p60">
            <a:extLst>
              <a:ext uri="{FF2B5EF4-FFF2-40B4-BE49-F238E27FC236}">
                <a16:creationId xmlns:a16="http://schemas.microsoft.com/office/drawing/2014/main" id="{D517D5B2-95B7-4392-A39E-58A611986213}"/>
              </a:ext>
            </a:extLst>
          </p:cNvPr>
          <p:cNvSpPr txBox="1">
            <a:spLocks/>
          </p:cNvSpPr>
          <p:nvPr/>
        </p:nvSpPr>
        <p:spPr bwMode="auto">
          <a:xfrm flipH="1">
            <a:off x="283634" y="6604000"/>
            <a:ext cx="13017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121900" tIns="121900" rIns="121900" bIns="12190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800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Designed by Jessica Lee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D19C8-EDB6-42A9-94EC-719505A4C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138" y="175431"/>
            <a:ext cx="13927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8DB114-7CCB-41C9-9C07-8B0367445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985" y="5380567"/>
            <a:ext cx="139276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733" b="1">
                <a:solidFill>
                  <a:srgbClr val="002060"/>
                </a:solidFill>
                <a:latin typeface="Comic Sans MS" panose="030F0702030302020204" pitchFamily="66" charset="0"/>
              </a:rPr>
              <a:t>hall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31BEAA-1FCF-4C6B-858E-7A12D213A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40" y="780601"/>
            <a:ext cx="1926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kitchen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531645-7B84-4337-8AF8-21F79F99C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138" y="1392515"/>
            <a:ext cx="2044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bedroom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4B7BFB-4B6F-40BE-AD01-19C3ED554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334" y="232833"/>
            <a:ext cx="2580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bathroom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BAC117-3E55-48DA-990F-AA2C3D674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752" y="848784"/>
            <a:ext cx="28892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living room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5CF535-B352-4FAF-8BA8-A5CE5110C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085" y="4341285"/>
            <a:ext cx="276436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733" b="1">
                <a:solidFill>
                  <a:srgbClr val="FF0000"/>
                </a:solidFill>
                <a:latin typeface="Comic Sans MS" panose="030F0702030302020204" pitchFamily="66" charset="0"/>
              </a:rPr>
              <a:t>living room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F2ABE5-159F-4BDA-9631-58E0DA69E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334" y="2679701"/>
            <a:ext cx="27664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733" b="1">
                <a:solidFill>
                  <a:srgbClr val="FF0000"/>
                </a:solidFill>
                <a:latin typeface="Comic Sans MS" panose="030F0702030302020204" pitchFamily="66" charset="0"/>
              </a:rPr>
              <a:t>bedroom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F5ACA0-D3D7-4413-B7FD-AE629936A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5517" y="2679701"/>
            <a:ext cx="27664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733" b="1">
                <a:solidFill>
                  <a:srgbClr val="FF0000"/>
                </a:solidFill>
                <a:latin typeface="Comic Sans MS" panose="030F0702030302020204" pitchFamily="66" charset="0"/>
              </a:rPr>
              <a:t>bathroom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602D19-2EF2-4807-8557-8665104B8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5517" y="4341285"/>
            <a:ext cx="22330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3733" b="1">
                <a:solidFill>
                  <a:srgbClr val="FF0000"/>
                </a:solidFill>
                <a:latin typeface="Comic Sans MS" panose="030F0702030302020204" pitchFamily="66" charset="0"/>
              </a:rPr>
              <a:t>kitchen</a:t>
            </a:r>
          </a:p>
        </p:txBody>
      </p:sp>
      <p:pic>
        <p:nvPicPr>
          <p:cNvPr id="39950" name="Picture 19">
            <a:extLst>
              <a:ext uri="{FF2B5EF4-FFF2-40B4-BE49-F238E27FC236}">
                <a16:creationId xmlns:a16="http://schemas.microsoft.com/office/drawing/2014/main" id="{646AE5B5-ADE5-4E29-97EB-4F595BE6D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368" y="5120218"/>
            <a:ext cx="1361017" cy="173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E62EEF-1046-432F-893C-7FFB9184A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4825" y="1038625"/>
            <a:ext cx="13927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attic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F081FF-C019-4577-B239-462507BE0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818" y="0"/>
            <a:ext cx="19261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chimney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87C066-87A8-4BCE-B73B-CB4093DA35BD}"/>
              </a:ext>
            </a:extLst>
          </p:cNvPr>
          <p:cNvCxnSpPr>
            <a:cxnSpLocks/>
          </p:cNvCxnSpPr>
          <p:nvPr/>
        </p:nvCxnSpPr>
        <p:spPr>
          <a:xfrm flipH="1">
            <a:off x="3800303" y="521065"/>
            <a:ext cx="475192" cy="63463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Callout 17">
            <a:extLst>
              <a:ext uri="{FF2B5EF4-FFF2-40B4-BE49-F238E27FC236}">
                <a16:creationId xmlns:a16="http://schemas.microsoft.com/office/drawing/2014/main" id="{87B52FFA-BC55-4A59-9FC0-9A56FB34591F}"/>
              </a:ext>
            </a:extLst>
          </p:cNvPr>
          <p:cNvSpPr/>
          <p:nvPr/>
        </p:nvSpPr>
        <p:spPr>
          <a:xfrm>
            <a:off x="6653879" y="-9815"/>
            <a:ext cx="5853108" cy="2165605"/>
          </a:xfrm>
          <a:prstGeom prst="wedgeEllipseCallout">
            <a:avLst>
              <a:gd name="adj1" fmla="val 17834"/>
              <a:gd name="adj2" fmla="val 5825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ko-KR" sz="3733" b="1" dirty="0">
                <a:solidFill>
                  <a:schemeClr val="tx1"/>
                </a:solidFill>
                <a:latin typeface="VNI-Centur" pitchFamily="2" charset="0"/>
              </a:rPr>
              <a:t>1</a:t>
            </a:r>
            <a:r>
              <a:rPr lang="en-US" altLang="ko-KR" sz="3733" b="1" dirty="0">
                <a:solidFill>
                  <a:srgbClr val="C00000"/>
                </a:solidFill>
                <a:latin typeface="VNI-Centur" pitchFamily="2" charset="0"/>
              </a:rPr>
              <a:t>. Match name of rooms in the house</a:t>
            </a:r>
            <a:r>
              <a:rPr lang="en-US" altLang="ko-KR" sz="2400" b="1" dirty="0">
                <a:solidFill>
                  <a:schemeClr val="tx1"/>
                </a:solidFill>
                <a:latin typeface="VNI-Centur" pitchFamily="2" charset="0"/>
              </a:rPr>
              <a:t>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9">
            <a:extLst>
              <a:ext uri="{FF2B5EF4-FFF2-40B4-BE49-F238E27FC236}">
                <a16:creationId xmlns:a16="http://schemas.microsoft.com/office/drawing/2014/main" id="{31786CE2-EF82-4106-A63E-698C7AF09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784" y="3843867"/>
            <a:ext cx="1998133" cy="218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9">
            <a:extLst>
              <a:ext uri="{FF2B5EF4-FFF2-40B4-BE49-F238E27FC236}">
                <a16:creationId xmlns:a16="http://schemas.microsoft.com/office/drawing/2014/main" id="{D8C7C0EC-B1D6-4009-9AE6-BE14925EF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04000"/>
            <a:ext cx="28363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Google Shape;503;p60">
            <a:extLst>
              <a:ext uri="{FF2B5EF4-FFF2-40B4-BE49-F238E27FC236}">
                <a16:creationId xmlns:a16="http://schemas.microsoft.com/office/drawing/2014/main" id="{CCA039D4-8E1A-44DC-9D12-EE1C0A29B100}"/>
              </a:ext>
            </a:extLst>
          </p:cNvPr>
          <p:cNvSpPr txBox="1">
            <a:spLocks/>
          </p:cNvSpPr>
          <p:nvPr/>
        </p:nvSpPr>
        <p:spPr bwMode="auto">
          <a:xfrm flipH="1">
            <a:off x="283634" y="6604000"/>
            <a:ext cx="13017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121900" tIns="121900" rIns="121900" bIns="12190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800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Designed by Jessica Lee</a:t>
            </a:r>
          </a:p>
        </p:txBody>
      </p:sp>
      <p:sp>
        <p:nvSpPr>
          <p:cNvPr id="41989" name="TextBox 1">
            <a:extLst>
              <a:ext uri="{FF2B5EF4-FFF2-40B4-BE49-F238E27FC236}">
                <a16:creationId xmlns:a16="http://schemas.microsoft.com/office/drawing/2014/main" id="{E1AC4942-581C-4F59-A47A-F98AF79AA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5352" y="918634"/>
            <a:ext cx="5617633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1867" dirty="0">
                <a:solidFill>
                  <a:schemeClr val="bg1"/>
                </a:solidFill>
                <a:latin typeface="From Where You Are" pitchFamily="2" charset="0"/>
              </a:rPr>
              <a:t>Unit 2. My house</a:t>
            </a:r>
          </a:p>
          <a:p>
            <a:pPr algn="ctr"/>
            <a:r>
              <a:rPr lang="en-US" altLang="en-US" sz="1867" dirty="0">
                <a:solidFill>
                  <a:schemeClr val="bg1"/>
                </a:solidFill>
                <a:latin typeface="From Where You Are" pitchFamily="2" charset="0"/>
              </a:rPr>
              <a:t>A closer look 1</a:t>
            </a:r>
          </a:p>
        </p:txBody>
      </p:sp>
      <p:sp>
        <p:nvSpPr>
          <p:cNvPr id="54278" name="TextBox 4">
            <a:extLst>
              <a:ext uri="{FF2B5EF4-FFF2-40B4-BE49-F238E27FC236}">
                <a16:creationId xmlns:a16="http://schemas.microsoft.com/office/drawing/2014/main" id="{75936929-404A-4837-A937-A48A38E7E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333" y="2142067"/>
            <a:ext cx="6451600" cy="9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FontTx/>
              <a:buAutoNum type="arabicPeriod"/>
              <a:defRPr/>
            </a:pPr>
            <a:r>
              <a:rPr lang="en-US" sz="1867" dirty="0">
                <a:solidFill>
                  <a:schemeClr val="bg1"/>
                </a:solidFill>
                <a:latin typeface="From Where You Are" panose="02000507000000020004" pitchFamily="2" charset="0"/>
              </a:rPr>
              <a:t>Look at the house. Name the rooms in it.</a:t>
            </a:r>
          </a:p>
          <a:p>
            <a:pPr>
              <a:buFontTx/>
              <a:buAutoNum type="arabicPeriod"/>
              <a:defRPr/>
            </a:pPr>
            <a:r>
              <a:rPr lang="en-US" sz="1867" dirty="0">
                <a:solidFill>
                  <a:srgbClr val="FFFF00"/>
                </a:solidFill>
                <a:latin typeface="From Where You Are" panose="02000507000000020004" pitchFamily="2" charset="0"/>
              </a:rPr>
              <a:t>Name the things in each room in </a:t>
            </a:r>
            <a:r>
              <a:rPr lang="en-US" sz="1867" dirty="0">
                <a:solidFill>
                  <a:schemeClr val="bg1"/>
                </a:solidFill>
                <a:latin typeface="From Where You Are" panose="02000507000000020004" pitchFamily="2" charset="0"/>
              </a:rPr>
              <a:t>1</a:t>
            </a:r>
            <a:r>
              <a:rPr lang="en-US" sz="1867" dirty="0">
                <a:solidFill>
                  <a:srgbClr val="FFFF00"/>
                </a:solidFill>
                <a:latin typeface="From Where You Are" panose="02000507000000020004" pitchFamily="2" charset="0"/>
              </a:rPr>
              <a:t>. </a:t>
            </a:r>
          </a:p>
          <a:p>
            <a:pPr marL="0" indent="0">
              <a:defRPr/>
            </a:pPr>
            <a:r>
              <a:rPr lang="en-US" sz="1867" dirty="0">
                <a:solidFill>
                  <a:srgbClr val="FFFF00"/>
                </a:solidFill>
                <a:latin typeface="From Where You Are" panose="02000507000000020004" pitchFamily="2" charset="0"/>
              </a:rPr>
              <a:t>Use the word list below.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ách trang trí nội thất phòng khách nhà cấp 4 đẹp cực kỳ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33" y="1205157"/>
            <a:ext cx="6547513" cy="486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348045" y="851318"/>
            <a:ext cx="4973264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667" b="1" dirty="0">
                <a:solidFill>
                  <a:srgbClr val="0070C0"/>
                </a:solidFill>
              </a:rPr>
              <a:t>a. Things in the living room: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718918" y="1470088"/>
            <a:ext cx="2788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Lamp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971653" y="2058904"/>
            <a:ext cx="23379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Sofa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191356" y="2749828"/>
            <a:ext cx="21561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Pictures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971653" y="3440752"/>
            <a:ext cx="25576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Television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1819" y="235765"/>
            <a:ext cx="7447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Open Sans"/>
              </a:rPr>
              <a:t>2. Name the things in each room in.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20" name="Picture 6" descr="a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811" y="39191"/>
            <a:ext cx="1143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4853606" y="4166700"/>
            <a:ext cx="6957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1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1249016" y="4763044"/>
            <a:ext cx="6957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2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2863643" y="3283383"/>
            <a:ext cx="6957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3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6495242" y="3812757"/>
            <a:ext cx="6957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400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9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Mách nhỏ ý tưởng thiết kế phòng bếp hiện đại - xu hướng thiết kế của thời  đ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17" y="1218413"/>
            <a:ext cx="5965387" cy="47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424246" y="783825"/>
            <a:ext cx="41051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b. Things in the kitchen: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893485" y="2100146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Fridge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910527" y="1466127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Cupboard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8218118" y="4868850"/>
            <a:ext cx="2175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Cooker(n):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8230545" y="3736448"/>
            <a:ext cx="19162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Chairs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8230853" y="4302649"/>
            <a:ext cx="15716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Table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8039480" y="3219272"/>
            <a:ext cx="26275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Dishwasher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7468937" y="2666348"/>
            <a:ext cx="2994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Sink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26" name="Picture 6" descr="a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811" y="39191"/>
            <a:ext cx="1143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01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19" grpId="0"/>
      <p:bldP spid="21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3" y="1152939"/>
            <a:ext cx="6211957" cy="5022575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424245" y="974325"/>
            <a:ext cx="476775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667" b="1" dirty="0">
                <a:solidFill>
                  <a:srgbClr val="0070C0"/>
                </a:solidFill>
              </a:rPr>
              <a:t>c. Things in the bathroom: 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3687416" y="4113688"/>
            <a:ext cx="6957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325679" y="1694830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Toilet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5120307" y="3405801"/>
            <a:ext cx="6957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2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66503" y="2279902"/>
            <a:ext cx="2994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Sink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6316263" y="2754185"/>
            <a:ext cx="6957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5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160267" y="3739072"/>
            <a:ext cx="2994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Towel rack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1666459" y="4467631"/>
            <a:ext cx="6957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4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838721" y="3246629"/>
            <a:ext cx="2994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Bath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2155388" y="1217924"/>
            <a:ext cx="6957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3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838722" y="2772345"/>
            <a:ext cx="2994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Shower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4989500" y="1981344"/>
            <a:ext cx="6957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6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8194935" y="4324144"/>
            <a:ext cx="2994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Mirror (n):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6" descr="a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811" y="39191"/>
            <a:ext cx="1143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09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8" descr="Nội Thất Phòng Ngủ Master - Thiết Kế Nội Thất Phòng Ng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51" y="1322366"/>
            <a:ext cx="6232087" cy="498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424246" y="974325"/>
            <a:ext cx="4601500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667" b="1" dirty="0">
                <a:solidFill>
                  <a:srgbClr val="0070C0"/>
                </a:solidFill>
              </a:rPr>
              <a:t>d. Things in the bedroom: 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3422374" y="4643775"/>
            <a:ext cx="6957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5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5757394" y="3450145"/>
            <a:ext cx="6957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4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424245" y="3714290"/>
            <a:ext cx="25740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Bed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006961" y="2111342"/>
            <a:ext cx="160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Lamp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640633" y="1618900"/>
            <a:ext cx="37670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Chest of drawers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646118" y="3166448"/>
            <a:ext cx="27133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Wardrobe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5123606" y="4721756"/>
            <a:ext cx="6957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1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4975688" y="4031725"/>
            <a:ext cx="6957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2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2978624" y="4081095"/>
            <a:ext cx="6957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6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769717" y="4382213"/>
            <a:ext cx="22953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Pillows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23" name="Picture 6" descr="a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811" y="39191"/>
            <a:ext cx="1143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6C510B5-A7FB-447D-8B7E-00E1A3878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207" y="2603785"/>
            <a:ext cx="160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ko-K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Picture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1026" name="Picture 2" descr="France in Pictures: 20 Beautiful Places to Photograph | PlanetWare">
            <a:extLst>
              <a:ext uri="{FF2B5EF4-FFF2-40B4-BE49-F238E27FC236}">
                <a16:creationId xmlns:a16="http://schemas.microsoft.com/office/drawing/2014/main" id="{2AE74469-83C8-4278-83B2-2D6B299F8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4066">
            <a:off x="5409676" y="2613393"/>
            <a:ext cx="835897" cy="55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8">
            <a:extLst>
              <a:ext uri="{FF2B5EF4-FFF2-40B4-BE49-F238E27FC236}">
                <a16:creationId xmlns:a16="http://schemas.microsoft.com/office/drawing/2014/main" id="{9DB2FBF4-F2A8-4D0E-8B5D-2EA5E1312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6658" y="2129399"/>
            <a:ext cx="6957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66785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8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9">
            <a:extLst>
              <a:ext uri="{FF2B5EF4-FFF2-40B4-BE49-F238E27FC236}">
                <a16:creationId xmlns:a16="http://schemas.microsoft.com/office/drawing/2014/main" id="{A5D92CF2-AAC9-4948-BB07-BCF24B192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784" y="3843867"/>
            <a:ext cx="1998133" cy="218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9">
            <a:extLst>
              <a:ext uri="{FF2B5EF4-FFF2-40B4-BE49-F238E27FC236}">
                <a16:creationId xmlns:a16="http://schemas.microsoft.com/office/drawing/2014/main" id="{25DE68B2-AFF7-405D-827A-7247404BA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04000"/>
            <a:ext cx="28363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Google Shape;503;p60">
            <a:extLst>
              <a:ext uri="{FF2B5EF4-FFF2-40B4-BE49-F238E27FC236}">
                <a16:creationId xmlns:a16="http://schemas.microsoft.com/office/drawing/2014/main" id="{A6669B3B-8268-47B4-B19F-0B68413953FF}"/>
              </a:ext>
            </a:extLst>
          </p:cNvPr>
          <p:cNvSpPr txBox="1">
            <a:spLocks/>
          </p:cNvSpPr>
          <p:nvPr/>
        </p:nvSpPr>
        <p:spPr bwMode="auto">
          <a:xfrm flipH="1">
            <a:off x="283634" y="6604000"/>
            <a:ext cx="13017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121900" tIns="121900" rIns="121900" bIns="12190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800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Designed by Jessica Lee</a:t>
            </a:r>
          </a:p>
        </p:txBody>
      </p:sp>
      <p:sp>
        <p:nvSpPr>
          <p:cNvPr id="45061" name="TextBox 1">
            <a:extLst>
              <a:ext uri="{FF2B5EF4-FFF2-40B4-BE49-F238E27FC236}">
                <a16:creationId xmlns:a16="http://schemas.microsoft.com/office/drawing/2014/main" id="{7C1DD522-AAF0-44C6-B219-5E12B49AA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5352" y="918634"/>
            <a:ext cx="5617633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1867" dirty="0">
                <a:solidFill>
                  <a:schemeClr val="bg1"/>
                </a:solidFill>
                <a:latin typeface="From Where You Are" pitchFamily="2" charset="0"/>
              </a:rPr>
              <a:t>Unit 2. My house</a:t>
            </a:r>
          </a:p>
          <a:p>
            <a:pPr algn="ctr"/>
            <a:r>
              <a:rPr lang="en-US" altLang="en-US" sz="1867" dirty="0">
                <a:solidFill>
                  <a:schemeClr val="bg1"/>
                </a:solidFill>
                <a:latin typeface="From Where You Are" pitchFamily="2" charset="0"/>
              </a:rPr>
              <a:t>A closer look 1</a:t>
            </a:r>
          </a:p>
        </p:txBody>
      </p:sp>
      <p:sp>
        <p:nvSpPr>
          <p:cNvPr id="54278" name="TextBox 4">
            <a:extLst>
              <a:ext uri="{FF2B5EF4-FFF2-40B4-BE49-F238E27FC236}">
                <a16:creationId xmlns:a16="http://schemas.microsoft.com/office/drawing/2014/main" id="{F830709B-08E8-460F-B159-A5AE84084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333" y="2142067"/>
            <a:ext cx="6451600" cy="152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FontTx/>
              <a:buAutoNum type="arabicPeriod"/>
              <a:defRPr/>
            </a:pPr>
            <a:r>
              <a:rPr lang="en-US" sz="1867" dirty="0">
                <a:solidFill>
                  <a:schemeClr val="bg1"/>
                </a:solidFill>
                <a:latin typeface="From Where You Are" panose="02000507000000020004" pitchFamily="2" charset="0"/>
              </a:rPr>
              <a:t>Look at the house. Name the rooms in it.</a:t>
            </a:r>
          </a:p>
          <a:p>
            <a:pPr>
              <a:buFontTx/>
              <a:buAutoNum type="arabicPeriod"/>
              <a:defRPr/>
            </a:pPr>
            <a:r>
              <a:rPr lang="en-US" sz="1867" dirty="0">
                <a:solidFill>
                  <a:schemeClr val="bg1"/>
                </a:solidFill>
                <a:latin typeface="From Where You Are" panose="02000507000000020004" pitchFamily="2" charset="0"/>
              </a:rPr>
              <a:t>Name the things in each room in </a:t>
            </a:r>
            <a:r>
              <a:rPr lang="en-US" sz="1867" dirty="0">
                <a:solidFill>
                  <a:srgbClr val="FFFF00"/>
                </a:solidFill>
                <a:latin typeface="From Where You Are" panose="02000507000000020004" pitchFamily="2" charset="0"/>
              </a:rPr>
              <a:t>1</a:t>
            </a:r>
            <a:r>
              <a:rPr lang="en-US" sz="1867" dirty="0">
                <a:solidFill>
                  <a:schemeClr val="bg1"/>
                </a:solidFill>
                <a:latin typeface="From Where You Are" panose="02000507000000020004" pitchFamily="2" charset="0"/>
              </a:rPr>
              <a:t>. </a:t>
            </a:r>
          </a:p>
          <a:p>
            <a:pPr marL="0" indent="0">
              <a:defRPr/>
            </a:pPr>
            <a:r>
              <a:rPr lang="en-US" sz="1867" dirty="0">
                <a:solidFill>
                  <a:schemeClr val="bg1"/>
                </a:solidFill>
                <a:latin typeface="From Where You Are" panose="02000507000000020004" pitchFamily="2" charset="0"/>
              </a:rPr>
              <a:t>Use the word list below.</a:t>
            </a:r>
          </a:p>
          <a:p>
            <a:pPr marL="0" indent="0">
              <a:defRPr/>
            </a:pPr>
            <a:r>
              <a:rPr lang="en-US" sz="1867" dirty="0">
                <a:solidFill>
                  <a:srgbClr val="FFFF00"/>
                </a:solidFill>
                <a:latin typeface="From Where You Are" panose="02000507000000020004" pitchFamily="2" charset="0"/>
              </a:rPr>
              <a:t>3. Think of a room in your house. In pairs, ask and answer questions to guess it.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9">
            <a:extLst>
              <a:ext uri="{FF2B5EF4-FFF2-40B4-BE49-F238E27FC236}">
                <a16:creationId xmlns:a16="http://schemas.microsoft.com/office/drawing/2014/main" id="{85EE3790-AEC9-4488-96FA-90F2D3AE1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784" y="3843867"/>
            <a:ext cx="1998133" cy="218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9">
            <a:extLst>
              <a:ext uri="{FF2B5EF4-FFF2-40B4-BE49-F238E27FC236}">
                <a16:creationId xmlns:a16="http://schemas.microsoft.com/office/drawing/2014/main" id="{B49F548F-9907-4068-821D-B06E68D2F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04000"/>
            <a:ext cx="28363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Google Shape;503;p60">
            <a:extLst>
              <a:ext uri="{FF2B5EF4-FFF2-40B4-BE49-F238E27FC236}">
                <a16:creationId xmlns:a16="http://schemas.microsoft.com/office/drawing/2014/main" id="{5437B6BA-CA15-4E77-804E-A7C7B5AB3317}"/>
              </a:ext>
            </a:extLst>
          </p:cNvPr>
          <p:cNvSpPr txBox="1">
            <a:spLocks/>
          </p:cNvSpPr>
          <p:nvPr/>
        </p:nvSpPr>
        <p:spPr bwMode="auto">
          <a:xfrm flipH="1">
            <a:off x="283634" y="6604000"/>
            <a:ext cx="13017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121900" tIns="121900" rIns="121900" bIns="12190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800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Designed by Jessica Lee</a:t>
            </a:r>
          </a:p>
        </p:txBody>
      </p:sp>
      <p:sp>
        <p:nvSpPr>
          <p:cNvPr id="47109" name="TextBox 4">
            <a:extLst>
              <a:ext uri="{FF2B5EF4-FFF2-40B4-BE49-F238E27FC236}">
                <a16:creationId xmlns:a16="http://schemas.microsoft.com/office/drawing/2014/main" id="{19B9C0E5-B687-4AF0-91E5-7191696E4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2317" y="1365252"/>
            <a:ext cx="6451600" cy="353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733" b="1" dirty="0">
                <a:solidFill>
                  <a:srgbClr val="FFC000"/>
                </a:solidFill>
                <a:latin typeface="Comic Sans MS" panose="030F0702030302020204" pitchFamily="66" charset="0"/>
              </a:rPr>
              <a:t>Example:</a:t>
            </a:r>
          </a:p>
          <a:p>
            <a:r>
              <a:rPr lang="en-US" altLang="en-US" sz="3733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A: </a:t>
            </a:r>
            <a:r>
              <a:rPr lang="en-US" altLang="en-US" sz="3733" dirty="0">
                <a:solidFill>
                  <a:schemeClr val="bg1"/>
                </a:solidFill>
                <a:latin typeface="Comic Sans MS" panose="030F0702030302020204" pitchFamily="66" charset="0"/>
              </a:rPr>
              <a:t>What's in your room?</a:t>
            </a:r>
            <a:r>
              <a:rPr lang="en-US" alt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 </a:t>
            </a:r>
            <a:br>
              <a:rPr lang="en-US" altLang="en-US" sz="933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en-US" sz="3733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B: </a:t>
            </a:r>
            <a:r>
              <a:rPr lang="en-US" altLang="en-US" sz="3733" dirty="0">
                <a:solidFill>
                  <a:srgbClr val="FFFF00"/>
                </a:solidFill>
                <a:latin typeface="Comic Sans MS" panose="030F0702030302020204" pitchFamily="66" charset="0"/>
              </a:rPr>
              <a:t>A sofa and a television.</a:t>
            </a:r>
            <a:r>
              <a:rPr lang="en-US" alt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 </a:t>
            </a:r>
            <a:br>
              <a:rPr lang="en-US" altLang="en-US" sz="933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en-US" sz="3733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A: </a:t>
            </a:r>
            <a:r>
              <a:rPr lang="en-US" altLang="en-US" sz="3733" dirty="0">
                <a:solidFill>
                  <a:schemeClr val="bg1"/>
                </a:solidFill>
                <a:latin typeface="Comic Sans MS" panose="030F0702030302020204" pitchFamily="66" charset="0"/>
              </a:rPr>
              <a:t>Is it the living room? </a:t>
            </a:r>
            <a:r>
              <a:rPr lang="en-US" alt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 </a:t>
            </a:r>
            <a:br>
              <a:rPr lang="en-US" altLang="en-US" sz="933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en-US" sz="3733" b="1" i="1" dirty="0">
                <a:solidFill>
                  <a:srgbClr val="FFFF00"/>
                </a:solidFill>
                <a:latin typeface="Comic Sans MS" panose="030F0702030302020204" pitchFamily="66" charset="0"/>
              </a:rPr>
              <a:t>B: </a:t>
            </a:r>
            <a:r>
              <a:rPr lang="en-US" altLang="en-US" sz="3733" dirty="0">
                <a:solidFill>
                  <a:srgbClr val="FFFF00"/>
                </a:solidFill>
                <a:latin typeface="Comic Sans MS" panose="030F0702030302020204" pitchFamily="66" charset="0"/>
              </a:rPr>
              <a:t>Yes.</a:t>
            </a:r>
            <a:r>
              <a:rPr lang="en-US" altLang="en-US" sz="933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endParaRPr lang="en-US" altLang="en-US" sz="2133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endParaRPr lang="en-US" altLang="en-US" sz="3733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shley Signature Design Lamps - Traditional Classics 1290277 Set of 2  Mariana Table Lamps | Dunk &amp; Bright Furniture | Table Lamps">
            <a:extLst>
              <a:ext uri="{FF2B5EF4-FFF2-40B4-BE49-F238E27FC236}">
                <a16:creationId xmlns:a16="http://schemas.microsoft.com/office/drawing/2014/main" id="{619FCB7C-4452-4916-BAEB-EC29FCF79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r="15126"/>
          <a:stretch/>
        </p:blipFill>
        <p:spPr bwMode="auto">
          <a:xfrm>
            <a:off x="667657" y="468995"/>
            <a:ext cx="2394859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D8A198C5-4F46-4E9D-A21D-8DEC7E7CB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088" y="1276917"/>
            <a:ext cx="4602833" cy="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2933" dirty="0">
                <a:solidFill>
                  <a:schemeClr val="bg1"/>
                </a:solidFill>
                <a:latin typeface="From Where You Are" pitchFamily="2" charset="0"/>
              </a:rPr>
              <a:t>a lamp</a:t>
            </a:r>
          </a:p>
        </p:txBody>
      </p:sp>
      <p:pic>
        <p:nvPicPr>
          <p:cNvPr id="3076" name="Picture 4" descr="HAITRAL Bedside Table Lamps Set of 2 - Black and White Modern Desk Lamps  for Bedroom, Dorm, Living Room, Office 20 inch H - - Amazon.com">
            <a:extLst>
              <a:ext uri="{FF2B5EF4-FFF2-40B4-BE49-F238E27FC236}">
                <a16:creationId xmlns:a16="http://schemas.microsoft.com/office/drawing/2014/main" id="{92802D73-6DED-4880-8F20-8380D26F5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8" y="3633407"/>
            <a:ext cx="2755599" cy="275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EDAC3C17-4E86-42E0-92FF-616D1CADA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498" y="4719310"/>
            <a:ext cx="5617633" cy="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2933" dirty="0">
                <a:solidFill>
                  <a:schemeClr val="bg1"/>
                </a:solidFill>
                <a:latin typeface="From Where You Are" pitchFamily="2" charset="0"/>
              </a:rPr>
              <a:t>lamp</a:t>
            </a:r>
            <a:r>
              <a:rPr lang="en-US" altLang="en-US" sz="2933" dirty="0">
                <a:solidFill>
                  <a:srgbClr val="FFFF00"/>
                </a:solidFill>
                <a:latin typeface="From Where You Are" pitchFamily="2" charset="0"/>
              </a:rPr>
              <a:t>s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C7345BC9-52BB-4E53-BC9C-4219462C9AAD}"/>
              </a:ext>
            </a:extLst>
          </p:cNvPr>
          <p:cNvSpPr/>
          <p:nvPr/>
        </p:nvSpPr>
        <p:spPr>
          <a:xfrm>
            <a:off x="4076097" y="5177809"/>
            <a:ext cx="1234121" cy="806548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733" dirty="0">
                <a:solidFill>
                  <a:srgbClr val="FFFF00"/>
                </a:solidFill>
                <a:latin typeface="Comic Sans MS" panose="030F0702030302020204" pitchFamily="66" charset="0"/>
                <a:cs typeface="Arial" pitchFamily="34" charset="0"/>
              </a:rPr>
              <a:t>s</a:t>
            </a:r>
            <a:r>
              <a:rPr lang="en-US" sz="37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733" dirty="0">
              <a:solidFill>
                <a:srgbClr val="FFFF00"/>
              </a:solidFill>
            </a:endParaRPr>
          </a:p>
        </p:txBody>
      </p:sp>
      <p:pic>
        <p:nvPicPr>
          <p:cNvPr id="3078" name="Picture 6" descr="Little Boy Playing Soccer. A Happy Child Plays Football Royalty Free  Cliparts, Vectors, And Stock Illustration. Image 43924584.">
            <a:extLst>
              <a:ext uri="{FF2B5EF4-FFF2-40B4-BE49-F238E27FC236}">
                <a16:creationId xmlns:a16="http://schemas.microsoft.com/office/drawing/2014/main" id="{7FB4843B-B9F3-4C9F-82C8-A9C5EE23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31" y="32458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AA83E53B-D200-4CD8-B428-B1FA8809B674}"/>
              </a:ext>
            </a:extLst>
          </p:cNvPr>
          <p:cNvSpPr/>
          <p:nvPr/>
        </p:nvSpPr>
        <p:spPr>
          <a:xfrm>
            <a:off x="3603166" y="1"/>
            <a:ext cx="4176492" cy="2789383"/>
          </a:xfrm>
          <a:prstGeom prst="cloud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chemeClr val="bg1"/>
                </a:solidFill>
              </a:rPr>
              <a:t>What’s this?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B5EFE0A4-BDB4-4CF7-A611-EECCE835C730}"/>
              </a:ext>
            </a:extLst>
          </p:cNvPr>
          <p:cNvSpPr/>
          <p:nvPr/>
        </p:nvSpPr>
        <p:spPr>
          <a:xfrm>
            <a:off x="8366881" y="22205"/>
            <a:ext cx="3942132" cy="2509423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What does he often do after school?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07E0291F-7078-48EC-9601-50F116980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5701" y="3300770"/>
            <a:ext cx="5617633" cy="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2933" dirty="0">
                <a:solidFill>
                  <a:schemeClr val="bg1"/>
                </a:solidFill>
                <a:latin typeface="From Where You Are" pitchFamily="2" charset="0"/>
              </a:rPr>
              <a:t>He often play</a:t>
            </a:r>
            <a:r>
              <a:rPr lang="en-US" altLang="en-US" sz="2933" dirty="0">
                <a:solidFill>
                  <a:srgbClr val="FFFF00"/>
                </a:solidFill>
                <a:latin typeface="From Where You Are" pitchFamily="2" charset="0"/>
              </a:rPr>
              <a:t>s </a:t>
            </a:r>
            <a:r>
              <a:rPr lang="en-US" altLang="en-US" sz="2933" dirty="0">
                <a:solidFill>
                  <a:schemeClr val="bg1"/>
                </a:solidFill>
                <a:latin typeface="From Where You Are" pitchFamily="2" charset="0"/>
              </a:rPr>
              <a:t>football.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72CC21B7-98F3-4EF3-8825-28CEA66D5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4300711"/>
            <a:ext cx="5617633" cy="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2933" dirty="0">
                <a:solidFill>
                  <a:schemeClr val="bg1"/>
                </a:solidFill>
                <a:latin typeface="From Where You Are" pitchFamily="2" charset="0"/>
              </a:rPr>
              <a:t>play</a:t>
            </a:r>
            <a:r>
              <a:rPr lang="en-US" altLang="en-US" sz="2933" dirty="0">
                <a:solidFill>
                  <a:srgbClr val="FFFF00"/>
                </a:solidFill>
                <a:latin typeface="From Where You Are" pitchFamily="2" charset="0"/>
              </a:rPr>
              <a:t>s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AFD90880-D2E1-4E89-84DE-C4F684CA244D}"/>
              </a:ext>
            </a:extLst>
          </p:cNvPr>
          <p:cNvSpPr/>
          <p:nvPr/>
        </p:nvSpPr>
        <p:spPr>
          <a:xfrm>
            <a:off x="8794517" y="4704273"/>
            <a:ext cx="1234121" cy="806548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733" dirty="0">
                <a:solidFill>
                  <a:srgbClr val="FFFF00"/>
                </a:solidFill>
                <a:latin typeface="Comic Sans MS" panose="030F0702030302020204" pitchFamily="66" charset="0"/>
                <a:cs typeface="Arial" pitchFamily="34" charset="0"/>
              </a:rPr>
              <a:t>z</a:t>
            </a:r>
            <a:r>
              <a:rPr lang="en-US" sz="37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733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1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 animBg="1"/>
      <p:bldP spid="8" grpId="1" animBg="1"/>
      <p:bldP spid="10" grpId="0" animBg="1"/>
      <p:bldP spid="10" grpId="1" animBg="1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9">
            <a:extLst>
              <a:ext uri="{FF2B5EF4-FFF2-40B4-BE49-F238E27FC236}">
                <a16:creationId xmlns:a16="http://schemas.microsoft.com/office/drawing/2014/main" id="{FB622900-8974-4DD2-9367-40CF649D9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447" y="2162009"/>
            <a:ext cx="3902124" cy="42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loud Callout 20">
            <a:extLst>
              <a:ext uri="{FF2B5EF4-FFF2-40B4-BE49-F238E27FC236}">
                <a16:creationId xmlns:a16="http://schemas.microsoft.com/office/drawing/2014/main" id="{BDB27CC8-4A23-42FC-8144-9D41AB164E0E}"/>
              </a:ext>
            </a:extLst>
          </p:cNvPr>
          <p:cNvSpPr/>
          <p:nvPr/>
        </p:nvSpPr>
        <p:spPr>
          <a:xfrm>
            <a:off x="2217692" y="782491"/>
            <a:ext cx="4635053" cy="1501756"/>
          </a:xfrm>
          <a:prstGeom prst="cloudCallout">
            <a:avLst>
              <a:gd name="adj1" fmla="val 62626"/>
              <a:gd name="adj2" fmla="val 98378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533" dirty="0">
                <a:solidFill>
                  <a:srgbClr val="00B0F0"/>
                </a:solidFill>
                <a:latin typeface="From Where You Are" panose="02000507000000020004" pitchFamily="2" charset="0"/>
              </a:rPr>
              <a:t>Pronunciation</a:t>
            </a:r>
          </a:p>
        </p:txBody>
      </p:sp>
      <p:pic>
        <p:nvPicPr>
          <p:cNvPr id="66564" name="Picture 39">
            <a:extLst>
              <a:ext uri="{FF2B5EF4-FFF2-40B4-BE49-F238E27FC236}">
                <a16:creationId xmlns:a16="http://schemas.microsoft.com/office/drawing/2014/main" id="{2066EE11-446B-4CE1-A27F-53D53A9473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604000"/>
            <a:ext cx="28363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Google Shape;503;p60">
            <a:extLst>
              <a:ext uri="{FF2B5EF4-FFF2-40B4-BE49-F238E27FC236}">
                <a16:creationId xmlns:a16="http://schemas.microsoft.com/office/drawing/2014/main" id="{EABB59A4-E3B3-4E56-8AA7-C2C3112A9545}"/>
              </a:ext>
            </a:extLst>
          </p:cNvPr>
          <p:cNvSpPr txBox="1">
            <a:spLocks/>
          </p:cNvSpPr>
          <p:nvPr/>
        </p:nvSpPr>
        <p:spPr bwMode="auto">
          <a:xfrm flipH="1">
            <a:off x="283635" y="6604000"/>
            <a:ext cx="1301751" cy="330200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800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Designed by Jessica Lee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00E949A-71AA-46B4-9628-6BD8074DA17A}"/>
              </a:ext>
            </a:extLst>
          </p:cNvPr>
          <p:cNvSpPr/>
          <p:nvPr/>
        </p:nvSpPr>
        <p:spPr>
          <a:xfrm>
            <a:off x="3593118" y="2587914"/>
            <a:ext cx="1234121" cy="806548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7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733" dirty="0">
              <a:solidFill>
                <a:srgbClr val="FFFF00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BE4506B-12FC-4987-8924-F1175C156C2F}"/>
              </a:ext>
            </a:extLst>
          </p:cNvPr>
          <p:cNvSpPr/>
          <p:nvPr/>
        </p:nvSpPr>
        <p:spPr>
          <a:xfrm>
            <a:off x="3593120" y="3698129"/>
            <a:ext cx="1234121" cy="806548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7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FF0000"/>
                </a:solidFill>
              </a:rPr>
              <a:t>z</a:t>
            </a:r>
            <a:r>
              <a:rPr lang="en-US" altLang="en-US" sz="37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altLang="en-US" sz="3733" dirty="0">
              <a:solidFill>
                <a:srgbClr val="FFFF00"/>
              </a:solidFill>
            </a:endParaRPr>
          </a:p>
        </p:txBody>
      </p:sp>
      <p:pic>
        <p:nvPicPr>
          <p:cNvPr id="66572" name="Picture 11">
            <a:hlinkClick r:id="rId6" action="ppaction://hlinkfile"/>
            <a:extLst>
              <a:ext uri="{FF2B5EF4-FFF2-40B4-BE49-F238E27FC236}">
                <a16:creationId xmlns:a16="http://schemas.microsoft.com/office/drawing/2014/main" id="{27282336-2DE9-459A-8326-3DA3F79BC3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935" y="4948767"/>
            <a:ext cx="9271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508;p61">
            <a:extLst>
              <a:ext uri="{FF2B5EF4-FFF2-40B4-BE49-F238E27FC236}">
                <a16:creationId xmlns:a16="http://schemas.microsoft.com/office/drawing/2014/main" id="{9702D718-9D10-46CB-8A61-FA30BADAE8A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242512" y="908353"/>
            <a:ext cx="6861025" cy="77046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Englebert" charset="0"/>
              <a:buNone/>
            </a:pPr>
            <a:r>
              <a:rPr lang="en-US" altLang="en-US" sz="8000" dirty="0">
                <a:solidFill>
                  <a:srgbClr val="FFFFFF"/>
                </a:solidFill>
                <a:latin typeface="Englebert" charset="0"/>
                <a:cs typeface="Arial" panose="020B0604020202020204" pitchFamily="34" charset="0"/>
                <a:sym typeface="Englebert" charset="0"/>
              </a:rPr>
              <a:t>WARM UP</a:t>
            </a:r>
          </a:p>
        </p:txBody>
      </p:sp>
      <p:pic>
        <p:nvPicPr>
          <p:cNvPr id="32771" name="Picture 11">
            <a:hlinkClick r:id="rId3" action="ppaction://hlinkfile"/>
            <a:extLst>
              <a:ext uri="{FF2B5EF4-FFF2-40B4-BE49-F238E27FC236}">
                <a16:creationId xmlns:a16="http://schemas.microsoft.com/office/drawing/2014/main" id="{CA51F886-CA20-4647-80DA-227F61917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84" y="1820334"/>
            <a:ext cx="1267883" cy="12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0A5974-DC49-4A67-8C50-D8F06183B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1" y="220133"/>
            <a:ext cx="6142567" cy="663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2A535A-DFEC-4F44-99E6-D47345229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34" y="3575051"/>
            <a:ext cx="4715933" cy="292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>
            <a:extLst>
              <a:ext uri="{FF2B5EF4-FFF2-40B4-BE49-F238E27FC236}">
                <a16:creationId xmlns:a16="http://schemas.microsoft.com/office/drawing/2014/main" id="{0BCB51C7-071D-4020-B655-2386B6AEF7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04000"/>
            <a:ext cx="28363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503;p60">
            <a:extLst>
              <a:ext uri="{FF2B5EF4-FFF2-40B4-BE49-F238E27FC236}">
                <a16:creationId xmlns:a16="http://schemas.microsoft.com/office/drawing/2014/main" id="{C01C59E3-7D72-4CD1-A777-AC3CDE2ED6E8}"/>
              </a:ext>
            </a:extLst>
          </p:cNvPr>
          <p:cNvSpPr txBox="1">
            <a:spLocks/>
          </p:cNvSpPr>
          <p:nvPr/>
        </p:nvSpPr>
        <p:spPr bwMode="auto">
          <a:xfrm flipH="1">
            <a:off x="283634" y="6604000"/>
            <a:ext cx="13017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121900" tIns="121900" rIns="121900" bIns="12190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800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Designed by Jessica Lee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52DD8C1-CD1D-4130-927C-49446A872C15}"/>
              </a:ext>
            </a:extLst>
          </p:cNvPr>
          <p:cNvCxnSpPr/>
          <p:nvPr/>
        </p:nvCxnSpPr>
        <p:spPr>
          <a:xfrm>
            <a:off x="2844800" y="4414345"/>
            <a:ext cx="966952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AE394C-4866-4F9F-AE5D-5FDFB56ACCDF}"/>
              </a:ext>
            </a:extLst>
          </p:cNvPr>
          <p:cNvGrpSpPr/>
          <p:nvPr/>
        </p:nvGrpSpPr>
        <p:grpSpPr>
          <a:xfrm>
            <a:off x="178677" y="444062"/>
            <a:ext cx="11834647" cy="5969876"/>
            <a:chOff x="84083" y="424354"/>
            <a:chExt cx="8875985" cy="447740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6237B3-B386-4056-A903-022BCA91042B}"/>
                </a:ext>
              </a:extLst>
            </p:cNvPr>
            <p:cNvGrpSpPr/>
            <p:nvPr/>
          </p:nvGrpSpPr>
          <p:grpSpPr>
            <a:xfrm>
              <a:off x="84083" y="424354"/>
              <a:ext cx="5906814" cy="4477407"/>
              <a:chOff x="291287" y="250437"/>
              <a:chExt cx="5412827" cy="3752193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5A721871-5D72-416F-BF7D-CF5D2572E9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986" t="8026" r="26391" b="9830"/>
              <a:stretch/>
            </p:blipFill>
            <p:spPr>
              <a:xfrm>
                <a:off x="291287" y="250437"/>
                <a:ext cx="5412827" cy="3752193"/>
              </a:xfrm>
              <a:prstGeom prst="rect">
                <a:avLst/>
              </a:prstGeom>
            </p:spPr>
          </p:pic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49845E1-1603-4A6F-A8B6-6475B8E0BFD8}"/>
                  </a:ext>
                </a:extLst>
              </p:cNvPr>
              <p:cNvSpPr/>
              <p:nvPr/>
            </p:nvSpPr>
            <p:spPr>
              <a:xfrm>
                <a:off x="2785242" y="483477"/>
                <a:ext cx="2154620" cy="657394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67" dirty="0">
                    <a:solidFill>
                      <a:srgbClr val="FF0000"/>
                    </a:solidFill>
                  </a:rPr>
                  <a:t>Final sounds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F0D459-2A12-4E57-8499-7BB7D34AE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57" t="8492" r="958" b="8669"/>
            <a:stretch/>
          </p:blipFill>
          <p:spPr>
            <a:xfrm>
              <a:off x="5156897" y="424355"/>
              <a:ext cx="3803171" cy="447740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0A39C2C-D9BE-45E8-88B1-0589611ECDB9}"/>
              </a:ext>
            </a:extLst>
          </p:cNvPr>
          <p:cNvSpPr txBox="1"/>
          <p:nvPr/>
        </p:nvSpPr>
        <p:spPr>
          <a:xfrm>
            <a:off x="7704083" y="2919889"/>
            <a:ext cx="3198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cuối</a:t>
            </a:r>
            <a:r>
              <a:rPr lang="en-US" sz="2400" dirty="0"/>
              <a:t>: </a:t>
            </a:r>
            <a:r>
              <a:rPr lang="nl-NL" sz="2400" b="1" i="1" dirty="0">
                <a:latin typeface="Times New Roman" pitchFamily="18" charset="0"/>
                <a:cs typeface="Times New Roman" pitchFamily="18" charset="0"/>
              </a:rPr>
              <a:t>b, n, l, d, v, m, r, y, u, e, o, a, i ...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A4CFF5-3419-4EBF-97C1-5781814B465D}"/>
              </a:ext>
            </a:extLst>
          </p:cNvPr>
          <p:cNvSpPr txBox="1"/>
          <p:nvPr/>
        </p:nvSpPr>
        <p:spPr>
          <a:xfrm>
            <a:off x="7879256" y="3839829"/>
            <a:ext cx="3198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+mj-lt"/>
              </a:rPr>
              <a:t>pe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n</a:t>
            </a:r>
            <a:r>
              <a:rPr lang="en-US" sz="2400" dirty="0">
                <a:latin typeface="+mj-lt"/>
              </a:rPr>
              <a:t>s	tab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2400" dirty="0">
                <a:latin typeface="+mj-lt"/>
              </a:rPr>
              <a:t>es</a:t>
            </a:r>
          </a:p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+mj-lt"/>
                <a:cs typeface="Times New Roman" pitchFamily="18" charset="0"/>
              </a:rPr>
              <a:t>pict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ure</a:t>
            </a:r>
            <a:r>
              <a:rPr lang="en-US" sz="2400" dirty="0">
                <a:latin typeface="+mj-lt"/>
                <a:cs typeface="Times New Roman" pitchFamily="18" charset="0"/>
              </a:rPr>
              <a:t>s    deci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d</a:t>
            </a:r>
            <a:r>
              <a:rPr lang="en-US" sz="2400" dirty="0">
                <a:latin typeface="+mj-lt"/>
                <a:cs typeface="Times New Roman" pitchFamily="18" charset="0"/>
              </a:rPr>
              <a:t>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8611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9">
            <a:extLst>
              <a:ext uri="{FF2B5EF4-FFF2-40B4-BE49-F238E27FC236}">
                <a16:creationId xmlns:a16="http://schemas.microsoft.com/office/drawing/2014/main" id="{36A4C46A-15EA-4675-8034-F93990AF2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784" y="3843867"/>
            <a:ext cx="1998133" cy="218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9">
            <a:extLst>
              <a:ext uri="{FF2B5EF4-FFF2-40B4-BE49-F238E27FC236}">
                <a16:creationId xmlns:a16="http://schemas.microsoft.com/office/drawing/2014/main" id="{98DC09EE-DD52-4DF5-B5F7-0539F3E91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04000"/>
            <a:ext cx="28363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Google Shape;503;p60">
            <a:extLst>
              <a:ext uri="{FF2B5EF4-FFF2-40B4-BE49-F238E27FC236}">
                <a16:creationId xmlns:a16="http://schemas.microsoft.com/office/drawing/2014/main" id="{57229573-BB3C-483F-A145-6A5AD58D59BE}"/>
              </a:ext>
            </a:extLst>
          </p:cNvPr>
          <p:cNvSpPr txBox="1">
            <a:spLocks/>
          </p:cNvSpPr>
          <p:nvPr/>
        </p:nvSpPr>
        <p:spPr bwMode="auto">
          <a:xfrm flipH="1">
            <a:off x="283634" y="6604000"/>
            <a:ext cx="13017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121900" tIns="121900" rIns="121900" bIns="12190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800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Designed by Jessica Lee</a:t>
            </a:r>
          </a:p>
        </p:txBody>
      </p:sp>
      <p:sp>
        <p:nvSpPr>
          <p:cNvPr id="51205" name="TextBox 1">
            <a:extLst>
              <a:ext uri="{FF2B5EF4-FFF2-40B4-BE49-F238E27FC236}">
                <a16:creationId xmlns:a16="http://schemas.microsoft.com/office/drawing/2014/main" id="{71863DD8-C3CA-410D-BDF1-99D660A43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5352" y="918634"/>
            <a:ext cx="5617633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1867" dirty="0">
                <a:solidFill>
                  <a:schemeClr val="bg1"/>
                </a:solidFill>
                <a:latin typeface="From Where You Are" pitchFamily="2" charset="0"/>
              </a:rPr>
              <a:t>Unit 2. My house</a:t>
            </a:r>
          </a:p>
          <a:p>
            <a:pPr algn="ctr"/>
            <a:r>
              <a:rPr lang="en-US" altLang="en-US" sz="1867" dirty="0">
                <a:solidFill>
                  <a:schemeClr val="bg1"/>
                </a:solidFill>
                <a:latin typeface="From Where You Are" pitchFamily="2" charset="0"/>
              </a:rPr>
              <a:t>A closer look 1</a:t>
            </a:r>
          </a:p>
        </p:txBody>
      </p:sp>
      <p:sp>
        <p:nvSpPr>
          <p:cNvPr id="54278" name="TextBox 4">
            <a:extLst>
              <a:ext uri="{FF2B5EF4-FFF2-40B4-BE49-F238E27FC236}">
                <a16:creationId xmlns:a16="http://schemas.microsoft.com/office/drawing/2014/main" id="{4AF68CBA-D165-4E1D-90B4-DCF168F4B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333" y="2142068"/>
            <a:ext cx="6451600" cy="181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FontTx/>
              <a:buAutoNum type="arabicPeriod"/>
              <a:defRPr/>
            </a:pPr>
            <a:r>
              <a:rPr lang="en-US" sz="1867" dirty="0">
                <a:solidFill>
                  <a:schemeClr val="bg1"/>
                </a:solidFill>
                <a:latin typeface="From Where You Are" panose="02000507000000020004" pitchFamily="2" charset="0"/>
              </a:rPr>
              <a:t>Look at the house. Name the rooms in it.</a:t>
            </a:r>
          </a:p>
          <a:p>
            <a:pPr>
              <a:buFontTx/>
              <a:buAutoNum type="arabicPeriod"/>
              <a:defRPr/>
            </a:pPr>
            <a:r>
              <a:rPr lang="en-US" sz="1867" dirty="0">
                <a:solidFill>
                  <a:schemeClr val="bg1"/>
                </a:solidFill>
                <a:latin typeface="From Where You Are" panose="02000507000000020004" pitchFamily="2" charset="0"/>
              </a:rPr>
              <a:t>Name the things in each room in </a:t>
            </a:r>
            <a:r>
              <a:rPr lang="en-US" sz="1867" dirty="0">
                <a:solidFill>
                  <a:srgbClr val="FF0000"/>
                </a:solidFill>
                <a:latin typeface="From Where You Are" panose="02000507000000020004" pitchFamily="2" charset="0"/>
              </a:rPr>
              <a:t>1</a:t>
            </a:r>
            <a:r>
              <a:rPr lang="en-US" sz="1867" dirty="0">
                <a:solidFill>
                  <a:schemeClr val="bg1"/>
                </a:solidFill>
                <a:latin typeface="From Where You Are" panose="02000507000000020004" pitchFamily="2" charset="0"/>
              </a:rPr>
              <a:t>. </a:t>
            </a:r>
          </a:p>
          <a:p>
            <a:pPr marL="0" indent="0">
              <a:defRPr/>
            </a:pPr>
            <a:r>
              <a:rPr lang="en-US" sz="1867" dirty="0">
                <a:solidFill>
                  <a:schemeClr val="bg1"/>
                </a:solidFill>
                <a:latin typeface="From Where You Are" panose="02000507000000020004" pitchFamily="2" charset="0"/>
              </a:rPr>
              <a:t>Use the word list below.</a:t>
            </a:r>
          </a:p>
          <a:p>
            <a:pPr marL="0" indent="0">
              <a:defRPr/>
            </a:pPr>
            <a:r>
              <a:rPr lang="en-US" sz="1867" dirty="0">
                <a:solidFill>
                  <a:schemeClr val="bg1"/>
                </a:solidFill>
                <a:latin typeface="From Where You Are" panose="02000507000000020004" pitchFamily="2" charset="0"/>
              </a:rPr>
              <a:t>3. Think of a room in your house. In pairs, ask and answer questions to guess it.</a:t>
            </a:r>
            <a:endParaRPr lang="en-US" sz="1867" dirty="0">
              <a:solidFill>
                <a:srgbClr val="FFFF00"/>
              </a:solidFill>
              <a:latin typeface="From Where You Are" panose="02000507000000020004" pitchFamily="2" charset="0"/>
            </a:endParaRPr>
          </a:p>
          <a:p>
            <a:pPr marL="0" indent="0">
              <a:defRPr/>
            </a:pPr>
            <a:r>
              <a:rPr lang="en-US" sz="1867" dirty="0">
                <a:solidFill>
                  <a:srgbClr val="FFFF00"/>
                </a:solidFill>
                <a:latin typeface="From Where You Are" panose="02000507000000020004" pitchFamily="2" charset="0"/>
              </a:rPr>
              <a:t>4. Listen and repeat the words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7CBD118-93F0-4D36-B4C7-148172F6FEAC}"/>
              </a:ext>
            </a:extLst>
          </p:cNvPr>
          <p:cNvSpPr/>
          <p:nvPr/>
        </p:nvSpPr>
        <p:spPr>
          <a:xfrm>
            <a:off x="499534" y="745067"/>
            <a:ext cx="10308167" cy="590338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53251" name="TextBox 4">
            <a:extLst>
              <a:ext uri="{FF2B5EF4-FFF2-40B4-BE49-F238E27FC236}">
                <a16:creationId xmlns:a16="http://schemas.microsoft.com/office/drawing/2014/main" id="{8A181265-4DFF-4236-9EEE-90330716D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18" y="120652"/>
            <a:ext cx="75755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  <a:latin typeface="From Where You Are" pitchFamily="2" charset="0"/>
              </a:rPr>
              <a:t>4. Listen and repeat the words</a:t>
            </a: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091E85F6-0858-4AE8-8EEC-EBABD0E81C87}"/>
              </a:ext>
            </a:extLst>
          </p:cNvPr>
          <p:cNvSpPr/>
          <p:nvPr/>
        </p:nvSpPr>
        <p:spPr>
          <a:xfrm>
            <a:off x="1899129" y="1163052"/>
            <a:ext cx="3103460" cy="1064573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267" b="1" dirty="0">
                <a:solidFill>
                  <a:schemeClr val="bg1"/>
                </a:solidFill>
                <a:latin typeface="Comic Sans MS" panose="030F0702030302020204" pitchFamily="66" charset="0"/>
              </a:rPr>
              <a:t>lamps</a:t>
            </a:r>
          </a:p>
        </p:txBody>
      </p:sp>
      <p:sp>
        <p:nvSpPr>
          <p:cNvPr id="4" name="Double Wave 3">
            <a:extLst>
              <a:ext uri="{FF2B5EF4-FFF2-40B4-BE49-F238E27FC236}">
                <a16:creationId xmlns:a16="http://schemas.microsoft.com/office/drawing/2014/main" id="{BF0DF90A-938A-4BB8-A0FE-E188DCA37798}"/>
              </a:ext>
            </a:extLst>
          </p:cNvPr>
          <p:cNvSpPr/>
          <p:nvPr/>
        </p:nvSpPr>
        <p:spPr>
          <a:xfrm>
            <a:off x="1899127" y="2515239"/>
            <a:ext cx="3103460" cy="1064573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267" b="1" dirty="0">
                <a:solidFill>
                  <a:schemeClr val="bg1"/>
                </a:solidFill>
                <a:latin typeface="Comic Sans MS" panose="030F0702030302020204" pitchFamily="66" charset="0"/>
              </a:rPr>
              <a:t>sinks</a:t>
            </a: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1D407F6D-3AD8-40B3-993F-FF68CD67E818}"/>
              </a:ext>
            </a:extLst>
          </p:cNvPr>
          <p:cNvSpPr/>
          <p:nvPr/>
        </p:nvSpPr>
        <p:spPr>
          <a:xfrm>
            <a:off x="1899127" y="3805251"/>
            <a:ext cx="3103460" cy="1064573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267" b="1" dirty="0">
                <a:solidFill>
                  <a:schemeClr val="bg1"/>
                </a:solidFill>
                <a:latin typeface="Comic Sans MS" panose="030F0702030302020204" pitchFamily="66" charset="0"/>
              </a:rPr>
              <a:t>flats</a:t>
            </a:r>
          </a:p>
        </p:txBody>
      </p:sp>
      <p:sp>
        <p:nvSpPr>
          <p:cNvPr id="9" name="Double Wave 8">
            <a:extLst>
              <a:ext uri="{FF2B5EF4-FFF2-40B4-BE49-F238E27FC236}">
                <a16:creationId xmlns:a16="http://schemas.microsoft.com/office/drawing/2014/main" id="{AB218635-7C73-470B-84FD-AC54467541A6}"/>
              </a:ext>
            </a:extLst>
          </p:cNvPr>
          <p:cNvSpPr/>
          <p:nvPr/>
        </p:nvSpPr>
        <p:spPr>
          <a:xfrm>
            <a:off x="1899127" y="5157438"/>
            <a:ext cx="3103460" cy="1064573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267" b="1" dirty="0">
                <a:solidFill>
                  <a:schemeClr val="bg1"/>
                </a:solidFill>
                <a:latin typeface="Comic Sans MS" panose="030F0702030302020204" pitchFamily="66" charset="0"/>
              </a:rPr>
              <a:t>toilets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5E3701F-395D-4F56-997A-A9A087D459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0" y="319618"/>
            <a:ext cx="668867" cy="66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5" name="Picture 19">
            <a:extLst>
              <a:ext uri="{FF2B5EF4-FFF2-40B4-BE49-F238E27FC236}">
                <a16:creationId xmlns:a16="http://schemas.microsoft.com/office/drawing/2014/main" id="{7A3B9BE6-003F-4A7E-B139-A609438D5C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01" y="4474634"/>
            <a:ext cx="1866900" cy="238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6" name="Picture 7">
            <a:extLst>
              <a:ext uri="{FF2B5EF4-FFF2-40B4-BE49-F238E27FC236}">
                <a16:creationId xmlns:a16="http://schemas.microsoft.com/office/drawing/2014/main" id="{A6829D7F-37F2-484F-B7A2-57A6310702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04000"/>
            <a:ext cx="28363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503;p60">
            <a:extLst>
              <a:ext uri="{FF2B5EF4-FFF2-40B4-BE49-F238E27FC236}">
                <a16:creationId xmlns:a16="http://schemas.microsoft.com/office/drawing/2014/main" id="{CD3362AB-6D0F-4C09-A4A5-CEEDD607E756}"/>
              </a:ext>
            </a:extLst>
          </p:cNvPr>
          <p:cNvSpPr txBox="1">
            <a:spLocks/>
          </p:cNvSpPr>
          <p:nvPr/>
        </p:nvSpPr>
        <p:spPr bwMode="auto">
          <a:xfrm flipH="1">
            <a:off x="283634" y="6604000"/>
            <a:ext cx="13017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121900" tIns="121900" rIns="121900" bIns="12190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800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Designed by Jessica Lee</a:t>
            </a:r>
          </a:p>
        </p:txBody>
      </p:sp>
      <p:sp>
        <p:nvSpPr>
          <p:cNvPr id="53268" name="TextBox 24">
            <a:extLst>
              <a:ext uri="{FF2B5EF4-FFF2-40B4-BE49-F238E27FC236}">
                <a16:creationId xmlns:a16="http://schemas.microsoft.com/office/drawing/2014/main" id="{5DD18429-BD29-44E6-B374-0A9AF7C8E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034" y="6381751"/>
            <a:ext cx="5202767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1067"/>
              <a:t>Note: nhấn các ô chữ màu xanh để nghe </a:t>
            </a:r>
          </a:p>
        </p:txBody>
      </p:sp>
      <p:sp>
        <p:nvSpPr>
          <p:cNvPr id="20" name="Double Wave 19">
            <a:extLst>
              <a:ext uri="{FF2B5EF4-FFF2-40B4-BE49-F238E27FC236}">
                <a16:creationId xmlns:a16="http://schemas.microsoft.com/office/drawing/2014/main" id="{429E84C5-96A7-42F4-8ED3-156176BBF257}"/>
              </a:ext>
            </a:extLst>
          </p:cNvPr>
          <p:cNvSpPr/>
          <p:nvPr/>
        </p:nvSpPr>
        <p:spPr>
          <a:xfrm>
            <a:off x="6422405" y="1242923"/>
            <a:ext cx="3103460" cy="1064573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267" b="1" dirty="0">
                <a:solidFill>
                  <a:schemeClr val="bg1"/>
                </a:solidFill>
                <a:latin typeface="Comic Sans MS" panose="030F0702030302020204" pitchFamily="66" charset="0"/>
              </a:rPr>
              <a:t>cupboards</a:t>
            </a:r>
          </a:p>
        </p:txBody>
      </p:sp>
      <p:sp>
        <p:nvSpPr>
          <p:cNvPr id="22" name="Double Wave 21">
            <a:extLst>
              <a:ext uri="{FF2B5EF4-FFF2-40B4-BE49-F238E27FC236}">
                <a16:creationId xmlns:a16="http://schemas.microsoft.com/office/drawing/2014/main" id="{7556FF53-71C2-41F5-9AA8-ECD1E5D212DF}"/>
              </a:ext>
            </a:extLst>
          </p:cNvPr>
          <p:cNvSpPr/>
          <p:nvPr/>
        </p:nvSpPr>
        <p:spPr>
          <a:xfrm>
            <a:off x="6422403" y="2595110"/>
            <a:ext cx="3103460" cy="1064573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267" b="1" dirty="0">
                <a:solidFill>
                  <a:schemeClr val="bg1"/>
                </a:solidFill>
                <a:latin typeface="Comic Sans MS" panose="030F0702030302020204" pitchFamily="66" charset="0"/>
              </a:rPr>
              <a:t>sofas</a:t>
            </a:r>
          </a:p>
        </p:txBody>
      </p:sp>
      <p:sp>
        <p:nvSpPr>
          <p:cNvPr id="24" name="Double Wave 23">
            <a:extLst>
              <a:ext uri="{FF2B5EF4-FFF2-40B4-BE49-F238E27FC236}">
                <a16:creationId xmlns:a16="http://schemas.microsoft.com/office/drawing/2014/main" id="{F989B84D-69DE-4F67-A775-AFF561B240C5}"/>
              </a:ext>
            </a:extLst>
          </p:cNvPr>
          <p:cNvSpPr/>
          <p:nvPr/>
        </p:nvSpPr>
        <p:spPr>
          <a:xfrm>
            <a:off x="6422403" y="3885122"/>
            <a:ext cx="3103460" cy="1064573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267" b="1" dirty="0">
                <a:solidFill>
                  <a:schemeClr val="bg1"/>
                </a:solidFill>
                <a:latin typeface="Comic Sans MS" panose="030F0702030302020204" pitchFamily="66" charset="0"/>
              </a:rPr>
              <a:t>kitchens</a:t>
            </a: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A39CC04E-9399-455F-B8D9-408BA25C9308}"/>
              </a:ext>
            </a:extLst>
          </p:cNvPr>
          <p:cNvSpPr/>
          <p:nvPr/>
        </p:nvSpPr>
        <p:spPr>
          <a:xfrm>
            <a:off x="6422403" y="5237308"/>
            <a:ext cx="3103460" cy="1064573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267" b="1" dirty="0">
                <a:solidFill>
                  <a:schemeClr val="bg1"/>
                </a:solidFill>
                <a:latin typeface="Comic Sans MS" panose="030F0702030302020204" pitchFamily="66" charset="0"/>
              </a:rPr>
              <a:t>rooms</a:t>
            </a: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B145CB84-539B-47F9-9F45-24C93FE464D4}"/>
              </a:ext>
            </a:extLst>
          </p:cNvPr>
          <p:cNvSpPr/>
          <p:nvPr/>
        </p:nvSpPr>
        <p:spPr>
          <a:xfrm>
            <a:off x="2739973" y="589390"/>
            <a:ext cx="1234121" cy="8065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733" dirty="0">
              <a:solidFill>
                <a:schemeClr val="tx1"/>
              </a:solidFill>
            </a:endParaRPr>
          </a:p>
        </p:txBody>
      </p:sp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404E7AE2-866D-4348-98C9-4F8738D40D08}"/>
              </a:ext>
            </a:extLst>
          </p:cNvPr>
          <p:cNvSpPr/>
          <p:nvPr/>
        </p:nvSpPr>
        <p:spPr>
          <a:xfrm>
            <a:off x="7452930" y="290429"/>
            <a:ext cx="1234121" cy="80654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733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m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n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a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oile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upboar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f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kitche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room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9">
            <a:extLst>
              <a:ext uri="{FF2B5EF4-FFF2-40B4-BE49-F238E27FC236}">
                <a16:creationId xmlns:a16="http://schemas.microsoft.com/office/drawing/2014/main" id="{45CEEEEA-4AE7-4E05-B706-31CB604C4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534" y="4660900"/>
            <a:ext cx="1358900" cy="148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9">
            <a:extLst>
              <a:ext uri="{FF2B5EF4-FFF2-40B4-BE49-F238E27FC236}">
                <a16:creationId xmlns:a16="http://schemas.microsoft.com/office/drawing/2014/main" id="{3BDFFF11-CCFB-4C06-B7B3-B024C0DD1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04000"/>
            <a:ext cx="28363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Google Shape;503;p60">
            <a:extLst>
              <a:ext uri="{FF2B5EF4-FFF2-40B4-BE49-F238E27FC236}">
                <a16:creationId xmlns:a16="http://schemas.microsoft.com/office/drawing/2014/main" id="{AC9E4646-6852-44D9-A317-8C8E1E2D8D5A}"/>
              </a:ext>
            </a:extLst>
          </p:cNvPr>
          <p:cNvSpPr txBox="1">
            <a:spLocks/>
          </p:cNvSpPr>
          <p:nvPr/>
        </p:nvSpPr>
        <p:spPr bwMode="auto">
          <a:xfrm flipH="1">
            <a:off x="283634" y="6604000"/>
            <a:ext cx="13017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121900" tIns="121900" rIns="121900" bIns="12190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800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Designed by Jessica Lee</a:t>
            </a:r>
          </a:p>
        </p:txBody>
      </p:sp>
      <p:sp>
        <p:nvSpPr>
          <p:cNvPr id="55301" name="TextBox 1">
            <a:extLst>
              <a:ext uri="{FF2B5EF4-FFF2-40B4-BE49-F238E27FC236}">
                <a16:creationId xmlns:a16="http://schemas.microsoft.com/office/drawing/2014/main" id="{BCF597AF-5A36-44AE-AD6F-A18710177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5352" y="918634"/>
            <a:ext cx="5617633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1867" dirty="0">
                <a:solidFill>
                  <a:schemeClr val="bg1"/>
                </a:solidFill>
                <a:latin typeface="From Where You Are" pitchFamily="2" charset="0"/>
              </a:rPr>
              <a:t>Unit 2. My house</a:t>
            </a:r>
          </a:p>
          <a:p>
            <a:pPr algn="ctr"/>
            <a:r>
              <a:rPr lang="en-US" altLang="en-US" sz="1867" dirty="0">
                <a:solidFill>
                  <a:schemeClr val="bg1"/>
                </a:solidFill>
                <a:latin typeface="From Where You Are" pitchFamily="2" charset="0"/>
              </a:rPr>
              <a:t>A closer look 1</a:t>
            </a:r>
          </a:p>
        </p:txBody>
      </p:sp>
      <p:sp>
        <p:nvSpPr>
          <p:cNvPr id="54278" name="TextBox 4">
            <a:extLst>
              <a:ext uri="{FF2B5EF4-FFF2-40B4-BE49-F238E27FC236}">
                <a16:creationId xmlns:a16="http://schemas.microsoft.com/office/drawing/2014/main" id="{C29361A2-8702-431A-A585-A97AEC4B9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333" y="2142068"/>
            <a:ext cx="6451600" cy="239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FontTx/>
              <a:buAutoNum type="arabicPeriod"/>
              <a:defRPr/>
            </a:pPr>
            <a:r>
              <a:rPr lang="en-US" sz="1867" dirty="0">
                <a:solidFill>
                  <a:schemeClr val="bg1"/>
                </a:solidFill>
                <a:latin typeface="From Where You Are" panose="02000507000000020004" pitchFamily="2" charset="0"/>
              </a:rPr>
              <a:t>Look at the house. Name the rooms in it.</a:t>
            </a:r>
          </a:p>
          <a:p>
            <a:pPr>
              <a:buFontTx/>
              <a:buAutoNum type="arabicPeriod"/>
              <a:defRPr/>
            </a:pPr>
            <a:r>
              <a:rPr lang="en-US" sz="1867" dirty="0">
                <a:solidFill>
                  <a:schemeClr val="bg1"/>
                </a:solidFill>
                <a:latin typeface="From Where You Are" panose="02000507000000020004" pitchFamily="2" charset="0"/>
              </a:rPr>
              <a:t>Name the things in each room in 1. </a:t>
            </a:r>
          </a:p>
          <a:p>
            <a:pPr marL="0" indent="0">
              <a:defRPr/>
            </a:pPr>
            <a:r>
              <a:rPr lang="en-US" sz="1867" dirty="0">
                <a:solidFill>
                  <a:schemeClr val="bg1"/>
                </a:solidFill>
                <a:latin typeface="From Where You Are" panose="02000507000000020004" pitchFamily="2" charset="0"/>
              </a:rPr>
              <a:t>Use the word list below.</a:t>
            </a:r>
          </a:p>
          <a:p>
            <a:pPr marL="0" indent="0">
              <a:defRPr/>
            </a:pPr>
            <a:r>
              <a:rPr lang="en-US" sz="1867" dirty="0">
                <a:solidFill>
                  <a:schemeClr val="bg1"/>
                </a:solidFill>
                <a:latin typeface="From Where You Are" panose="02000507000000020004" pitchFamily="2" charset="0"/>
              </a:rPr>
              <a:t>3. Think of a room in your house. In pairs, ask and answer questions to guess it.</a:t>
            </a:r>
          </a:p>
          <a:p>
            <a:pPr marL="0" indent="0">
              <a:defRPr/>
            </a:pPr>
            <a:r>
              <a:rPr lang="en-US" sz="1867" dirty="0">
                <a:solidFill>
                  <a:schemeClr val="bg1"/>
                </a:solidFill>
                <a:latin typeface="From Where You Are" panose="02000507000000020004" pitchFamily="2" charset="0"/>
              </a:rPr>
              <a:t>4. Listen and repeat the words</a:t>
            </a:r>
          </a:p>
          <a:p>
            <a:pPr marL="0" indent="0">
              <a:defRPr/>
            </a:pPr>
            <a:r>
              <a:rPr lang="en-US" sz="1867" dirty="0">
                <a:solidFill>
                  <a:srgbClr val="FFFF00"/>
                </a:solidFill>
                <a:latin typeface="From Where You Are" panose="02000507000000020004" pitchFamily="2" charset="0"/>
              </a:rPr>
              <a:t>5. Listen to the conservation. Underline the final </a:t>
            </a:r>
            <a:r>
              <a:rPr lang="en-US" sz="1867" dirty="0">
                <a:solidFill>
                  <a:schemeClr val="bg1"/>
                </a:solidFill>
                <a:latin typeface="From Where You Are" panose="02000507000000020004" pitchFamily="2" charset="0"/>
              </a:rPr>
              <a:t>s</a:t>
            </a:r>
            <a:r>
              <a:rPr lang="en-US" sz="1867" dirty="0">
                <a:solidFill>
                  <a:srgbClr val="FFFF00"/>
                </a:solidFill>
                <a:latin typeface="From Where You Are" panose="02000507000000020004" pitchFamily="2" charset="0"/>
              </a:rPr>
              <a:t> in the words and put them in the correct column 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E96C675-1054-4F4C-BEF2-648C9A9CD285}"/>
              </a:ext>
            </a:extLst>
          </p:cNvPr>
          <p:cNvSpPr/>
          <p:nvPr/>
        </p:nvSpPr>
        <p:spPr>
          <a:xfrm>
            <a:off x="499534" y="745067"/>
            <a:ext cx="10308167" cy="590338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b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66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Mi</a:t>
            </a:r>
            <a: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  <a:t>:</a:t>
            </a:r>
            <a:r>
              <a:rPr lang="en-US" sz="2667" dirty="0">
                <a:solidFill>
                  <a:schemeClr val="tx1"/>
                </a:solidFill>
                <a:latin typeface="Comic Sans MS" panose="030F0702030302020204" pitchFamily="66" charset="0"/>
              </a:rPr>
              <a:t> Mum, are you home?</a:t>
            </a:r>
          </a:p>
          <a:p>
            <a:pPr>
              <a:lnSpc>
                <a:spcPct val="150000"/>
              </a:lnSpc>
              <a:defRPr/>
            </a:pPr>
            <a: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  <a:t>Mum:</a:t>
            </a:r>
            <a:r>
              <a:rPr lang="en-US" sz="2667" dirty="0">
                <a:solidFill>
                  <a:schemeClr val="tx1"/>
                </a:solidFill>
                <a:latin typeface="Comic Sans MS" panose="030F0702030302020204" pitchFamily="66" charset="0"/>
              </a:rPr>
              <a:t> Yes, honey. I'm in the kitchen. I've bought these new bowls and chopsticks.</a:t>
            </a:r>
          </a:p>
          <a:p>
            <a:pPr>
              <a:lnSpc>
                <a:spcPct val="150000"/>
              </a:lnSpc>
              <a:defRPr/>
            </a:pPr>
            <a:r>
              <a:rPr lang="en-US" sz="266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Mi</a:t>
            </a:r>
            <a: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  <a:t>:</a:t>
            </a:r>
            <a:r>
              <a:rPr lang="en-US" sz="2667" dirty="0">
                <a:solidFill>
                  <a:schemeClr val="tx1"/>
                </a:solidFill>
                <a:latin typeface="Comic Sans MS" panose="030F0702030302020204" pitchFamily="66" charset="0"/>
              </a:rPr>
              <a:t> They're beautiful, Mum. Where did you buy them?</a:t>
            </a:r>
          </a:p>
          <a:p>
            <a:pPr>
              <a:lnSpc>
                <a:spcPct val="150000"/>
              </a:lnSpc>
              <a:defRPr/>
            </a:pPr>
            <a: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  <a:t>Mum:</a:t>
            </a:r>
            <a:r>
              <a:rPr lang="en-US" sz="2667" dirty="0">
                <a:solidFill>
                  <a:schemeClr val="tx1"/>
                </a:solidFill>
                <a:latin typeface="Comic Sans MS" panose="030F0702030302020204" pitchFamily="66" charset="0"/>
              </a:rPr>
              <a:t> In the department store near our house. They have a lot of things for homes.</a:t>
            </a:r>
          </a:p>
          <a:p>
            <a:pPr>
              <a:lnSpc>
                <a:spcPct val="150000"/>
              </a:lnSpc>
              <a:defRPr/>
            </a:pPr>
            <a:r>
              <a:rPr lang="en-US" sz="266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Mi</a:t>
            </a:r>
            <a: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  <a:t>:</a:t>
            </a:r>
            <a:r>
              <a:rPr lang="en-US" sz="2667" dirty="0">
                <a:solidFill>
                  <a:schemeClr val="tx1"/>
                </a:solidFill>
                <a:latin typeface="Comic Sans MS" panose="030F0702030302020204" pitchFamily="66" charset="0"/>
              </a:rPr>
              <a:t> Don't forget we need two lamps for my bedroom, Mum.</a:t>
            </a:r>
          </a:p>
          <a:p>
            <a:pPr>
              <a:lnSpc>
                <a:spcPct val="150000"/>
              </a:lnSpc>
              <a:defRPr/>
            </a:pPr>
            <a: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  <a:t>Mum:</a:t>
            </a:r>
            <a:r>
              <a:rPr lang="en-US" sz="2667" dirty="0">
                <a:solidFill>
                  <a:schemeClr val="tx1"/>
                </a:solidFill>
                <a:latin typeface="Comic Sans MS" panose="030F0702030302020204" pitchFamily="66" charset="0"/>
              </a:rPr>
              <a:t> Let's go there this weekend.</a:t>
            </a:r>
          </a:p>
          <a:p>
            <a:pPr algn="ctr">
              <a:lnSpc>
                <a:spcPct val="150000"/>
              </a:lnSpc>
              <a:defRPr/>
            </a:pPr>
            <a:endParaRPr lang="en-US" sz="2667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7347" name="TextBox 4">
            <a:extLst>
              <a:ext uri="{FF2B5EF4-FFF2-40B4-BE49-F238E27FC236}">
                <a16:creationId xmlns:a16="http://schemas.microsoft.com/office/drawing/2014/main" id="{59870C0E-E3F5-416E-BF00-923E74388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18" y="120652"/>
            <a:ext cx="75755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  <a:latin typeface="From Where You Are" pitchFamily="2" charset="0"/>
              </a:rPr>
              <a:t>5. Listen to the conservation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733792-97B8-4960-9975-000A3445A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917" y="279401"/>
            <a:ext cx="668867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9">
            <a:extLst>
              <a:ext uri="{FF2B5EF4-FFF2-40B4-BE49-F238E27FC236}">
                <a16:creationId xmlns:a16="http://schemas.microsoft.com/office/drawing/2014/main" id="{A3B7172D-F38D-4F9C-BE0C-E06C19D0A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01" y="4474634"/>
            <a:ext cx="1866900" cy="238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7">
            <a:extLst>
              <a:ext uri="{FF2B5EF4-FFF2-40B4-BE49-F238E27FC236}">
                <a16:creationId xmlns:a16="http://schemas.microsoft.com/office/drawing/2014/main" id="{C4192FCF-A527-42BA-ACB7-632420E12D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04000"/>
            <a:ext cx="28363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503;p60">
            <a:extLst>
              <a:ext uri="{FF2B5EF4-FFF2-40B4-BE49-F238E27FC236}">
                <a16:creationId xmlns:a16="http://schemas.microsoft.com/office/drawing/2014/main" id="{8313FC2D-625D-4BE1-9ED7-4F81FF1D1239}"/>
              </a:ext>
            </a:extLst>
          </p:cNvPr>
          <p:cNvSpPr txBox="1">
            <a:spLocks/>
          </p:cNvSpPr>
          <p:nvPr/>
        </p:nvSpPr>
        <p:spPr bwMode="auto">
          <a:xfrm flipH="1">
            <a:off x="283634" y="6604000"/>
            <a:ext cx="13017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121900" tIns="121900" rIns="121900" bIns="12190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800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Designed by Jessica Lee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FC2894F-FE98-45F3-983C-F525CFEB8785}"/>
              </a:ext>
            </a:extLst>
          </p:cNvPr>
          <p:cNvSpPr/>
          <p:nvPr/>
        </p:nvSpPr>
        <p:spPr>
          <a:xfrm>
            <a:off x="499534" y="745067"/>
            <a:ext cx="10308167" cy="590338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b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66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Mi</a:t>
            </a:r>
            <a: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  <a:t>:</a:t>
            </a:r>
            <a:r>
              <a:rPr lang="en-US" sz="2667" dirty="0">
                <a:solidFill>
                  <a:schemeClr val="tx1"/>
                </a:solidFill>
                <a:latin typeface="Comic Sans MS" panose="030F0702030302020204" pitchFamily="66" charset="0"/>
              </a:rPr>
              <a:t> Mum, are you home?</a:t>
            </a:r>
          </a:p>
          <a:p>
            <a:pPr>
              <a:lnSpc>
                <a:spcPct val="150000"/>
              </a:lnSpc>
              <a:defRPr/>
            </a:pPr>
            <a: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  <a:t>Mum:</a:t>
            </a:r>
            <a:r>
              <a:rPr lang="en-US" sz="2667" dirty="0">
                <a:solidFill>
                  <a:schemeClr val="tx1"/>
                </a:solidFill>
                <a:latin typeface="Comic Sans MS" panose="030F0702030302020204" pitchFamily="66" charset="0"/>
              </a:rPr>
              <a:t> Yes, honey. I'm in the kitchen. I've bought these new bowls and chopsticks.</a:t>
            </a:r>
          </a:p>
          <a:p>
            <a:pPr>
              <a:lnSpc>
                <a:spcPct val="150000"/>
              </a:lnSpc>
              <a:defRPr/>
            </a:pPr>
            <a:r>
              <a:rPr lang="en-US" sz="266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Mi</a:t>
            </a:r>
            <a: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  <a:t>:</a:t>
            </a:r>
            <a:r>
              <a:rPr lang="en-US" sz="2667" dirty="0">
                <a:solidFill>
                  <a:schemeClr val="tx1"/>
                </a:solidFill>
                <a:latin typeface="Comic Sans MS" panose="030F0702030302020204" pitchFamily="66" charset="0"/>
              </a:rPr>
              <a:t> They're beautiful, Mum. Where did you buy them?</a:t>
            </a:r>
          </a:p>
          <a:p>
            <a:pPr>
              <a:lnSpc>
                <a:spcPct val="150000"/>
              </a:lnSpc>
              <a:defRPr/>
            </a:pPr>
            <a: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  <a:t>Mum:</a:t>
            </a:r>
            <a:r>
              <a:rPr lang="en-US" sz="2667" dirty="0">
                <a:solidFill>
                  <a:schemeClr val="tx1"/>
                </a:solidFill>
                <a:latin typeface="Comic Sans MS" panose="030F0702030302020204" pitchFamily="66" charset="0"/>
              </a:rPr>
              <a:t> In the department store near our house. They have a lot of things for homes.</a:t>
            </a:r>
          </a:p>
          <a:p>
            <a:pPr>
              <a:lnSpc>
                <a:spcPct val="150000"/>
              </a:lnSpc>
              <a:defRPr/>
            </a:pPr>
            <a:r>
              <a:rPr lang="en-US" sz="266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Mi</a:t>
            </a:r>
            <a: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  <a:t>:</a:t>
            </a:r>
            <a:r>
              <a:rPr lang="en-US" sz="2667" dirty="0">
                <a:solidFill>
                  <a:schemeClr val="tx1"/>
                </a:solidFill>
                <a:latin typeface="Comic Sans MS" panose="030F0702030302020204" pitchFamily="66" charset="0"/>
              </a:rPr>
              <a:t> Don't forget we need two lamps for my bedroom, Mum.</a:t>
            </a:r>
          </a:p>
          <a:p>
            <a:pPr>
              <a:lnSpc>
                <a:spcPct val="150000"/>
              </a:lnSpc>
              <a:defRPr/>
            </a:pPr>
            <a: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  <a:t>Mum:</a:t>
            </a:r>
            <a:r>
              <a:rPr lang="en-US" sz="2667" dirty="0">
                <a:solidFill>
                  <a:schemeClr val="tx1"/>
                </a:solidFill>
                <a:latin typeface="Comic Sans MS" panose="030F0702030302020204" pitchFamily="66" charset="0"/>
              </a:rPr>
              <a:t> Let's go there this weekend.</a:t>
            </a:r>
          </a:p>
          <a:p>
            <a:pPr algn="ctr">
              <a:lnSpc>
                <a:spcPct val="150000"/>
              </a:lnSpc>
              <a:defRPr/>
            </a:pPr>
            <a:endParaRPr lang="en-US" sz="2667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9395" name="TextBox 4">
            <a:extLst>
              <a:ext uri="{FF2B5EF4-FFF2-40B4-BE49-F238E27FC236}">
                <a16:creationId xmlns:a16="http://schemas.microsoft.com/office/drawing/2014/main" id="{412D0F99-957B-4773-A9DD-FF4D3FDBB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18" y="120652"/>
            <a:ext cx="75755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  <a:latin typeface="From Where You Are" pitchFamily="2" charset="0"/>
              </a:rPr>
              <a:t>5. … underline the final </a:t>
            </a:r>
            <a:r>
              <a:rPr lang="en-US" altLang="en-US" sz="2400">
                <a:solidFill>
                  <a:srgbClr val="FFFF00"/>
                </a:solidFill>
                <a:latin typeface="From Where You Are" pitchFamily="2" charset="0"/>
              </a:rPr>
              <a:t>s</a:t>
            </a:r>
            <a:r>
              <a:rPr lang="en-US" altLang="en-US" sz="2400">
                <a:solidFill>
                  <a:schemeClr val="bg1"/>
                </a:solidFill>
                <a:latin typeface="From Where You Are" pitchFamily="2" charset="0"/>
              </a:rPr>
              <a:t> in the words</a:t>
            </a:r>
          </a:p>
        </p:txBody>
      </p:sp>
      <p:pic>
        <p:nvPicPr>
          <p:cNvPr id="59396" name="Picture 19">
            <a:extLst>
              <a:ext uri="{FF2B5EF4-FFF2-40B4-BE49-F238E27FC236}">
                <a16:creationId xmlns:a16="http://schemas.microsoft.com/office/drawing/2014/main" id="{3E561749-5AC2-40C6-9C21-D15C6E9A6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01" y="4474634"/>
            <a:ext cx="1866900" cy="238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7">
            <a:extLst>
              <a:ext uri="{FF2B5EF4-FFF2-40B4-BE49-F238E27FC236}">
                <a16:creationId xmlns:a16="http://schemas.microsoft.com/office/drawing/2014/main" id="{58969DE4-D01D-411B-B142-3F3EF6BAB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04000"/>
            <a:ext cx="28363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503;p60">
            <a:extLst>
              <a:ext uri="{FF2B5EF4-FFF2-40B4-BE49-F238E27FC236}">
                <a16:creationId xmlns:a16="http://schemas.microsoft.com/office/drawing/2014/main" id="{E1D6D690-8D9B-4719-BBD8-44253594D987}"/>
              </a:ext>
            </a:extLst>
          </p:cNvPr>
          <p:cNvSpPr txBox="1">
            <a:spLocks/>
          </p:cNvSpPr>
          <p:nvPr/>
        </p:nvSpPr>
        <p:spPr bwMode="auto">
          <a:xfrm flipH="1">
            <a:off x="283634" y="6604000"/>
            <a:ext cx="13017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121900" tIns="121900" rIns="121900" bIns="12190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800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Designed by Jessica Lee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8EF8F4-382E-49D1-B2D1-0F02B9F34B79}"/>
              </a:ext>
            </a:extLst>
          </p:cNvPr>
          <p:cNvCxnSpPr/>
          <p:nvPr/>
        </p:nvCxnSpPr>
        <p:spPr>
          <a:xfrm>
            <a:off x="899585" y="3005667"/>
            <a:ext cx="840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CF55E5-898D-4AD2-BBE9-2375460DECEE}"/>
              </a:ext>
            </a:extLst>
          </p:cNvPr>
          <p:cNvCxnSpPr/>
          <p:nvPr/>
        </p:nvCxnSpPr>
        <p:spPr>
          <a:xfrm>
            <a:off x="2605617" y="3005667"/>
            <a:ext cx="16086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2CFB9D-F523-4C24-81DE-8EC08F4D6CF2}"/>
              </a:ext>
            </a:extLst>
          </p:cNvPr>
          <p:cNvCxnSpPr/>
          <p:nvPr/>
        </p:nvCxnSpPr>
        <p:spPr>
          <a:xfrm>
            <a:off x="1966385" y="4832351"/>
            <a:ext cx="840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439D3E-0537-4338-A94A-91B87FE64A9A}"/>
              </a:ext>
            </a:extLst>
          </p:cNvPr>
          <p:cNvCxnSpPr/>
          <p:nvPr/>
        </p:nvCxnSpPr>
        <p:spPr>
          <a:xfrm>
            <a:off x="3600451" y="4832351"/>
            <a:ext cx="9101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F1AC86-3D14-4495-8F5D-E783A062C07D}"/>
              </a:ext>
            </a:extLst>
          </p:cNvPr>
          <p:cNvCxnSpPr/>
          <p:nvPr/>
        </p:nvCxnSpPr>
        <p:spPr>
          <a:xfrm>
            <a:off x="5755218" y="5435600"/>
            <a:ext cx="840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EC7F3B2-514E-4E1F-A629-DCB933054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917" y="279401"/>
            <a:ext cx="668867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CEC8267-D6A0-4F1D-AFDD-B121ED77F949}"/>
              </a:ext>
            </a:extLst>
          </p:cNvPr>
          <p:cNvSpPr/>
          <p:nvPr/>
        </p:nvSpPr>
        <p:spPr>
          <a:xfrm>
            <a:off x="4533900" y="745067"/>
            <a:ext cx="6273800" cy="600286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61443" name="TextBox 4">
            <a:extLst>
              <a:ext uri="{FF2B5EF4-FFF2-40B4-BE49-F238E27FC236}">
                <a16:creationId xmlns:a16="http://schemas.microsoft.com/office/drawing/2014/main" id="{D3A15963-433F-4707-A61C-21C56E2E9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18" y="120651"/>
            <a:ext cx="7575549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2133">
                <a:solidFill>
                  <a:schemeClr val="bg1"/>
                </a:solidFill>
                <a:latin typeface="From Where You Are" pitchFamily="2" charset="0"/>
              </a:rPr>
              <a:t>5… put the words in the correct column</a:t>
            </a: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9BC58EA5-3E9D-4418-8FF4-D914999A12C4}"/>
              </a:ext>
            </a:extLst>
          </p:cNvPr>
          <p:cNvSpPr/>
          <p:nvPr/>
        </p:nvSpPr>
        <p:spPr>
          <a:xfrm>
            <a:off x="5037451" y="1836738"/>
            <a:ext cx="2055984" cy="1064573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bowls</a:t>
            </a:r>
          </a:p>
        </p:txBody>
      </p:sp>
      <p:sp>
        <p:nvSpPr>
          <p:cNvPr id="4" name="Double Wave 3">
            <a:extLst>
              <a:ext uri="{FF2B5EF4-FFF2-40B4-BE49-F238E27FC236}">
                <a16:creationId xmlns:a16="http://schemas.microsoft.com/office/drawing/2014/main" id="{F7369D3D-22A1-448B-804C-4403388FCAF3}"/>
              </a:ext>
            </a:extLst>
          </p:cNvPr>
          <p:cNvSpPr/>
          <p:nvPr/>
        </p:nvSpPr>
        <p:spPr>
          <a:xfrm>
            <a:off x="5037451" y="3015350"/>
            <a:ext cx="2055984" cy="1064573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lamps</a:t>
            </a: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0918BC0E-E594-40DB-8670-6FC297E094AB}"/>
              </a:ext>
            </a:extLst>
          </p:cNvPr>
          <p:cNvSpPr/>
          <p:nvPr/>
        </p:nvSpPr>
        <p:spPr>
          <a:xfrm>
            <a:off x="7917364" y="1728636"/>
            <a:ext cx="2055984" cy="1064573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chopsticks</a:t>
            </a: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17FCB262-764D-41FA-A424-FB8B9FD3E3DA}"/>
              </a:ext>
            </a:extLst>
          </p:cNvPr>
          <p:cNvSpPr/>
          <p:nvPr/>
        </p:nvSpPr>
        <p:spPr>
          <a:xfrm>
            <a:off x="7906943" y="3003668"/>
            <a:ext cx="2055984" cy="1064573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things</a:t>
            </a:r>
          </a:p>
        </p:txBody>
      </p:sp>
      <p:sp>
        <p:nvSpPr>
          <p:cNvPr id="16" name="Double Wave 15">
            <a:extLst>
              <a:ext uri="{FF2B5EF4-FFF2-40B4-BE49-F238E27FC236}">
                <a16:creationId xmlns:a16="http://schemas.microsoft.com/office/drawing/2014/main" id="{CE51D528-D071-458B-B9D9-02CEE9999A75}"/>
              </a:ext>
            </a:extLst>
          </p:cNvPr>
          <p:cNvSpPr/>
          <p:nvPr/>
        </p:nvSpPr>
        <p:spPr>
          <a:xfrm>
            <a:off x="7917364" y="4220346"/>
            <a:ext cx="2055984" cy="1064573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homes</a:t>
            </a:r>
          </a:p>
        </p:txBody>
      </p:sp>
      <p:pic>
        <p:nvPicPr>
          <p:cNvPr id="61459" name="Picture 19">
            <a:extLst>
              <a:ext uri="{FF2B5EF4-FFF2-40B4-BE49-F238E27FC236}">
                <a16:creationId xmlns:a16="http://schemas.microsoft.com/office/drawing/2014/main" id="{8F774EBD-456F-4FBD-AABC-2279D2EF3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834" y="4440767"/>
            <a:ext cx="1515533" cy="193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682A7E6-34B7-4758-B0D4-B35E732FCDF5}"/>
              </a:ext>
            </a:extLst>
          </p:cNvPr>
          <p:cNvSpPr/>
          <p:nvPr/>
        </p:nvSpPr>
        <p:spPr>
          <a:xfrm>
            <a:off x="5509445" y="861910"/>
            <a:ext cx="817583" cy="806548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/s/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4BB24D1-D584-4769-8DBC-2E40036467F9}"/>
              </a:ext>
            </a:extLst>
          </p:cNvPr>
          <p:cNvSpPr/>
          <p:nvPr/>
        </p:nvSpPr>
        <p:spPr>
          <a:xfrm>
            <a:off x="8559801" y="846037"/>
            <a:ext cx="817583" cy="806548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/z/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1466" name="Picture 7">
            <a:extLst>
              <a:ext uri="{FF2B5EF4-FFF2-40B4-BE49-F238E27FC236}">
                <a16:creationId xmlns:a16="http://schemas.microsoft.com/office/drawing/2014/main" id="{27B25CE7-977D-4A6B-95B5-976CA6FF9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04000"/>
            <a:ext cx="28363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Google Shape;503;p60">
            <a:extLst>
              <a:ext uri="{FF2B5EF4-FFF2-40B4-BE49-F238E27FC236}">
                <a16:creationId xmlns:a16="http://schemas.microsoft.com/office/drawing/2014/main" id="{6E61C893-003C-487B-AA14-8879A0F05CF2}"/>
              </a:ext>
            </a:extLst>
          </p:cNvPr>
          <p:cNvSpPr txBox="1">
            <a:spLocks/>
          </p:cNvSpPr>
          <p:nvPr/>
        </p:nvSpPr>
        <p:spPr bwMode="auto">
          <a:xfrm flipH="1">
            <a:off x="283634" y="6604000"/>
            <a:ext cx="13017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121900" tIns="121900" rIns="121900" bIns="12190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800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Designed by Jessica Lee</a:t>
            </a:r>
          </a:p>
        </p:txBody>
      </p:sp>
      <p:sp>
        <p:nvSpPr>
          <p:cNvPr id="2" name="Flowchart: Multidocument 1">
            <a:extLst>
              <a:ext uri="{FF2B5EF4-FFF2-40B4-BE49-F238E27FC236}">
                <a16:creationId xmlns:a16="http://schemas.microsoft.com/office/drawing/2014/main" id="{94B43AF6-A7FC-4D34-B553-6C04FDABAE71}"/>
              </a:ext>
            </a:extLst>
          </p:cNvPr>
          <p:cNvSpPr/>
          <p:nvPr/>
        </p:nvSpPr>
        <p:spPr>
          <a:xfrm>
            <a:off x="461434" y="1464733"/>
            <a:ext cx="3348567" cy="4682067"/>
          </a:xfrm>
          <a:prstGeom prst="flowChartMultidocumen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2667" dirty="0">
                <a:solidFill>
                  <a:srgbClr val="FF0000"/>
                </a:solidFill>
                <a:latin typeface="Comic Sans MS" panose="030F0702030302020204" pitchFamily="66" charset="0"/>
              </a:rPr>
              <a:t>bowls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667" dirty="0">
                <a:solidFill>
                  <a:srgbClr val="FF0000"/>
                </a:solidFill>
                <a:latin typeface="Comic Sans MS" panose="030F0702030302020204" pitchFamily="66" charset="0"/>
              </a:rPr>
              <a:t>chopsticks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667" dirty="0">
                <a:solidFill>
                  <a:srgbClr val="FF0000"/>
                </a:solidFill>
                <a:latin typeface="Comic Sans MS" panose="030F0702030302020204" pitchFamily="66" charset="0"/>
              </a:rPr>
              <a:t>things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667" dirty="0">
                <a:solidFill>
                  <a:srgbClr val="FF0000"/>
                </a:solidFill>
                <a:latin typeface="Comic Sans MS" panose="030F0702030302020204" pitchFamily="66" charset="0"/>
              </a:rPr>
              <a:t>homes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667" dirty="0">
                <a:solidFill>
                  <a:srgbClr val="FF0000"/>
                </a:solidFill>
                <a:latin typeface="Comic Sans MS" panose="030F0702030302020204" pitchFamily="66" charset="0"/>
              </a:rPr>
              <a:t>lamps</a:t>
            </a:r>
          </a:p>
          <a:p>
            <a:pPr algn="ctr">
              <a:lnSpc>
                <a:spcPct val="150000"/>
              </a:lnSpc>
              <a:defRPr/>
            </a:pPr>
            <a:endParaRPr lang="en-US" sz="2667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840C95F-8E50-4F79-8EA0-A08B211EAD70}"/>
              </a:ext>
            </a:extLst>
          </p:cNvPr>
          <p:cNvSpPr/>
          <p:nvPr/>
        </p:nvSpPr>
        <p:spPr>
          <a:xfrm>
            <a:off x="499534" y="745067"/>
            <a:ext cx="10308167" cy="590338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b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66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Mi</a:t>
            </a:r>
            <a: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  <a:t>:</a:t>
            </a:r>
            <a:r>
              <a:rPr lang="en-US" sz="2667" dirty="0">
                <a:solidFill>
                  <a:schemeClr val="tx1"/>
                </a:solidFill>
                <a:latin typeface="Comic Sans MS" panose="030F0702030302020204" pitchFamily="66" charset="0"/>
              </a:rPr>
              <a:t> Mum, are you home?</a:t>
            </a:r>
          </a:p>
          <a:p>
            <a:pPr>
              <a:lnSpc>
                <a:spcPct val="150000"/>
              </a:lnSpc>
              <a:defRPr/>
            </a:pPr>
            <a: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  <a:t>Mum:</a:t>
            </a:r>
            <a:r>
              <a:rPr lang="en-US" sz="2667" dirty="0">
                <a:solidFill>
                  <a:schemeClr val="tx1"/>
                </a:solidFill>
                <a:latin typeface="Comic Sans MS" panose="030F0702030302020204" pitchFamily="66" charset="0"/>
              </a:rPr>
              <a:t> Yes, honey. I'm in the kitchen. I've bought these new bowls and chopsticks.</a:t>
            </a:r>
          </a:p>
          <a:p>
            <a:pPr>
              <a:lnSpc>
                <a:spcPct val="150000"/>
              </a:lnSpc>
              <a:defRPr/>
            </a:pPr>
            <a:r>
              <a:rPr lang="en-US" sz="266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Mi</a:t>
            </a:r>
            <a: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  <a:t>:</a:t>
            </a:r>
            <a:r>
              <a:rPr lang="en-US" sz="2667" dirty="0">
                <a:solidFill>
                  <a:schemeClr val="tx1"/>
                </a:solidFill>
                <a:latin typeface="Comic Sans MS" panose="030F0702030302020204" pitchFamily="66" charset="0"/>
              </a:rPr>
              <a:t> They're beautiful, Mum. Where did you buy them?</a:t>
            </a:r>
          </a:p>
          <a:p>
            <a:pPr>
              <a:lnSpc>
                <a:spcPct val="150000"/>
              </a:lnSpc>
              <a:defRPr/>
            </a:pPr>
            <a: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  <a:t>Mum:</a:t>
            </a:r>
            <a:r>
              <a:rPr lang="en-US" sz="2667" dirty="0">
                <a:solidFill>
                  <a:schemeClr val="tx1"/>
                </a:solidFill>
                <a:latin typeface="Comic Sans MS" panose="030F0702030302020204" pitchFamily="66" charset="0"/>
              </a:rPr>
              <a:t> In the department store near our house. They have a lot of things for homes.</a:t>
            </a:r>
          </a:p>
          <a:p>
            <a:pPr>
              <a:lnSpc>
                <a:spcPct val="150000"/>
              </a:lnSpc>
              <a:defRPr/>
            </a:pPr>
            <a:r>
              <a:rPr lang="en-US" sz="266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Mi</a:t>
            </a:r>
            <a: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  <a:t>:</a:t>
            </a:r>
            <a:r>
              <a:rPr lang="en-US" sz="2667" dirty="0">
                <a:solidFill>
                  <a:schemeClr val="tx1"/>
                </a:solidFill>
                <a:latin typeface="Comic Sans MS" panose="030F0702030302020204" pitchFamily="66" charset="0"/>
              </a:rPr>
              <a:t> Don't forget we need two lamps for my bedroom, Mum.</a:t>
            </a:r>
          </a:p>
          <a:p>
            <a:pPr>
              <a:lnSpc>
                <a:spcPct val="150000"/>
              </a:lnSpc>
              <a:defRPr/>
            </a:pPr>
            <a:r>
              <a:rPr lang="en-US" sz="2667" b="1" dirty="0">
                <a:solidFill>
                  <a:schemeClr val="tx1"/>
                </a:solidFill>
                <a:latin typeface="Comic Sans MS" panose="030F0702030302020204" pitchFamily="66" charset="0"/>
              </a:rPr>
              <a:t>Mum:</a:t>
            </a:r>
            <a:r>
              <a:rPr lang="en-US" sz="2667" dirty="0">
                <a:solidFill>
                  <a:schemeClr val="tx1"/>
                </a:solidFill>
                <a:latin typeface="Comic Sans MS" panose="030F0702030302020204" pitchFamily="66" charset="0"/>
              </a:rPr>
              <a:t> Let's go there this weekend.</a:t>
            </a:r>
          </a:p>
          <a:p>
            <a:pPr algn="ctr">
              <a:lnSpc>
                <a:spcPct val="150000"/>
              </a:lnSpc>
              <a:defRPr/>
            </a:pPr>
            <a:endParaRPr lang="en-US" sz="2667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2467" name="TextBox 4">
            <a:extLst>
              <a:ext uri="{FF2B5EF4-FFF2-40B4-BE49-F238E27FC236}">
                <a16:creationId xmlns:a16="http://schemas.microsoft.com/office/drawing/2014/main" id="{737B6A2C-49C6-4E38-9D62-173446900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17" y="120652"/>
            <a:ext cx="9863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  <a:latin typeface="From Where You Are" pitchFamily="2" charset="0"/>
              </a:rPr>
              <a:t>5. … now practice the conservation with a partner</a:t>
            </a:r>
          </a:p>
        </p:txBody>
      </p:sp>
      <p:pic>
        <p:nvPicPr>
          <p:cNvPr id="62468" name="Picture 19">
            <a:extLst>
              <a:ext uri="{FF2B5EF4-FFF2-40B4-BE49-F238E27FC236}">
                <a16:creationId xmlns:a16="http://schemas.microsoft.com/office/drawing/2014/main" id="{ECEADBF5-274F-4AE7-A88F-695418B07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01" y="4474634"/>
            <a:ext cx="1866900" cy="238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7">
            <a:extLst>
              <a:ext uri="{FF2B5EF4-FFF2-40B4-BE49-F238E27FC236}">
                <a16:creationId xmlns:a16="http://schemas.microsoft.com/office/drawing/2014/main" id="{D35EFDDD-2010-4641-9D11-CDAB03817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04000"/>
            <a:ext cx="28363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503;p60">
            <a:extLst>
              <a:ext uri="{FF2B5EF4-FFF2-40B4-BE49-F238E27FC236}">
                <a16:creationId xmlns:a16="http://schemas.microsoft.com/office/drawing/2014/main" id="{E05AFD07-3D85-42FC-A782-97C096E2FB8B}"/>
              </a:ext>
            </a:extLst>
          </p:cNvPr>
          <p:cNvSpPr txBox="1">
            <a:spLocks/>
          </p:cNvSpPr>
          <p:nvPr/>
        </p:nvSpPr>
        <p:spPr bwMode="auto">
          <a:xfrm flipH="1">
            <a:off x="283634" y="6604000"/>
            <a:ext cx="13017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121900" tIns="121900" rIns="121900" bIns="12190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800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Designed by Jessica Lee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2B0035-9FDA-440B-8833-5C5E26BBFE5C}"/>
              </a:ext>
            </a:extLst>
          </p:cNvPr>
          <p:cNvCxnSpPr/>
          <p:nvPr/>
        </p:nvCxnSpPr>
        <p:spPr>
          <a:xfrm>
            <a:off x="899585" y="3005667"/>
            <a:ext cx="840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E31CBD-3F5E-47E0-AD7A-FC0C3B561061}"/>
              </a:ext>
            </a:extLst>
          </p:cNvPr>
          <p:cNvCxnSpPr/>
          <p:nvPr/>
        </p:nvCxnSpPr>
        <p:spPr>
          <a:xfrm>
            <a:off x="2605617" y="3005667"/>
            <a:ext cx="16086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EC94F0-381A-4583-8F09-ED1ECE6E558A}"/>
              </a:ext>
            </a:extLst>
          </p:cNvPr>
          <p:cNvCxnSpPr/>
          <p:nvPr/>
        </p:nvCxnSpPr>
        <p:spPr>
          <a:xfrm>
            <a:off x="1966385" y="4832351"/>
            <a:ext cx="840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2F51D4E-782B-4FEF-A7DB-8C6EC54D2E8B}"/>
              </a:ext>
            </a:extLst>
          </p:cNvPr>
          <p:cNvCxnSpPr/>
          <p:nvPr/>
        </p:nvCxnSpPr>
        <p:spPr>
          <a:xfrm>
            <a:off x="3600451" y="4832351"/>
            <a:ext cx="9101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B7474F-E990-49D1-8A9F-3DE4E26A5B60}"/>
              </a:ext>
            </a:extLst>
          </p:cNvPr>
          <p:cNvCxnSpPr/>
          <p:nvPr/>
        </p:nvCxnSpPr>
        <p:spPr>
          <a:xfrm>
            <a:off x="5755218" y="5435600"/>
            <a:ext cx="840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73D1368-F241-45D8-B42A-8E2242805A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917" y="279401"/>
            <a:ext cx="668867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675405" y="465599"/>
            <a:ext cx="7488832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H" pitchFamily="34" charset="0"/>
              </a:rPr>
              <a:t>Goodbye</a:t>
            </a:r>
            <a:r>
              <a:rPr lang="en-US" sz="66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!</a:t>
            </a:r>
          </a:p>
          <a:p>
            <a:pPr algn="ctr">
              <a:spcBef>
                <a:spcPct val="50000"/>
              </a:spcBef>
            </a:pPr>
            <a:r>
              <a:rPr lang="en-US" sz="6600" b="1" spc="400" dirty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H" pitchFamily="34" charset="0"/>
              </a:rPr>
              <a:t>See you again!</a:t>
            </a:r>
          </a:p>
        </p:txBody>
      </p:sp>
    </p:spTree>
    <p:extLst>
      <p:ext uri="{BB962C8B-B14F-4D97-AF65-F5344CB8AC3E}">
        <p14:creationId xmlns:p14="http://schemas.microsoft.com/office/powerpoint/2010/main" val="3921836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S128x128P_116">
            <a:extLst>
              <a:ext uri="{FF2B5EF4-FFF2-40B4-BE49-F238E27FC236}">
                <a16:creationId xmlns:a16="http://schemas.microsoft.com/office/drawing/2014/main" id="{E8CAB2DC-8A64-4CFB-ADED-95092F02DC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5424489"/>
            <a:ext cx="9144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Oval 3">
            <a:extLst>
              <a:ext uri="{FF2B5EF4-FFF2-40B4-BE49-F238E27FC236}">
                <a16:creationId xmlns:a16="http://schemas.microsoft.com/office/drawing/2014/main" id="{5CF5F4F8-135E-4127-A4AD-FD9B0CCD5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2719388"/>
            <a:ext cx="457200" cy="4572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436" name="Line 4">
            <a:extLst>
              <a:ext uri="{FF2B5EF4-FFF2-40B4-BE49-F238E27FC236}">
                <a16:creationId xmlns:a16="http://schemas.microsoft.com/office/drawing/2014/main" id="{13764A87-8788-4F8F-9AD5-043D63D6D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6426" y="3187701"/>
            <a:ext cx="1588" cy="935039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8437" name="Line 5">
            <a:extLst>
              <a:ext uri="{FF2B5EF4-FFF2-40B4-BE49-F238E27FC236}">
                <a16:creationId xmlns:a16="http://schemas.microsoft.com/office/drawing/2014/main" id="{B2EBB433-FF8C-4351-A429-4E247FBD33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20988" y="3176588"/>
            <a:ext cx="298451" cy="4667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8438" name="Line 6">
            <a:extLst>
              <a:ext uri="{FF2B5EF4-FFF2-40B4-BE49-F238E27FC236}">
                <a16:creationId xmlns:a16="http://schemas.microsoft.com/office/drawing/2014/main" id="{79EF37AA-9E2C-45B0-9725-4AC99CE743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5163" y="3187701"/>
            <a:ext cx="304800" cy="44767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8439" name="Line 7">
            <a:extLst>
              <a:ext uri="{FF2B5EF4-FFF2-40B4-BE49-F238E27FC236}">
                <a16:creationId xmlns:a16="http://schemas.microsoft.com/office/drawing/2014/main" id="{515D3625-65D0-4DDD-9036-0CCB35DD9B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46375" y="4087814"/>
            <a:ext cx="420688" cy="6778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8440" name="Line 8">
            <a:extLst>
              <a:ext uri="{FF2B5EF4-FFF2-40B4-BE49-F238E27FC236}">
                <a16:creationId xmlns:a16="http://schemas.microsoft.com/office/drawing/2014/main" id="{FE6A3F9E-6125-43B6-97B3-3F22CAE952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9601" y="4122739"/>
            <a:ext cx="487363" cy="609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11F85D28-D595-4EEB-8E6B-1BF403531B33}"/>
              </a:ext>
            </a:extLst>
          </p:cNvPr>
          <p:cNvGrpSpPr>
            <a:grpSpLocks/>
          </p:cNvGrpSpPr>
          <p:nvPr/>
        </p:nvGrpSpPr>
        <p:grpSpPr bwMode="auto">
          <a:xfrm>
            <a:off x="1922463" y="2047875"/>
            <a:ext cx="1905000" cy="4419600"/>
            <a:chOff x="384" y="480"/>
            <a:chExt cx="1728" cy="2855"/>
          </a:xfrm>
        </p:grpSpPr>
        <p:sp>
          <p:nvSpPr>
            <p:cNvPr id="15389" name="Line 10">
              <a:extLst>
                <a:ext uri="{FF2B5EF4-FFF2-40B4-BE49-F238E27FC236}">
                  <a16:creationId xmlns:a16="http://schemas.microsoft.com/office/drawing/2014/main" id="{9C18872D-4C84-4A58-B27B-503137A62A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" y="3168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5390" name="Line 11">
              <a:extLst>
                <a:ext uri="{FF2B5EF4-FFF2-40B4-BE49-F238E27FC236}">
                  <a16:creationId xmlns:a16="http://schemas.microsoft.com/office/drawing/2014/main" id="{34FE79E0-2847-4405-B4E2-1717DC157A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480"/>
              <a:ext cx="0" cy="26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5391" name="Line 12">
              <a:extLst>
                <a:ext uri="{FF2B5EF4-FFF2-40B4-BE49-F238E27FC236}">
                  <a16:creationId xmlns:a16="http://schemas.microsoft.com/office/drawing/2014/main" id="{11D9EB2D-2C44-4D48-85F3-B948BDEFE0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480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5392" name="Line 13">
              <a:extLst>
                <a:ext uri="{FF2B5EF4-FFF2-40B4-BE49-F238E27FC236}">
                  <a16:creationId xmlns:a16="http://schemas.microsoft.com/office/drawing/2014/main" id="{5DBF5D7C-2BBD-4493-934F-6387987188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480"/>
              <a:ext cx="0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5393" name="Line 14">
              <a:extLst>
                <a:ext uri="{FF2B5EF4-FFF2-40B4-BE49-F238E27FC236}">
                  <a16:creationId xmlns:a16="http://schemas.microsoft.com/office/drawing/2014/main" id="{78B02501-7E22-4E35-8D53-1FC2236C60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3168"/>
              <a:ext cx="288" cy="1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5394" name="Line 15">
              <a:extLst>
                <a:ext uri="{FF2B5EF4-FFF2-40B4-BE49-F238E27FC236}">
                  <a16:creationId xmlns:a16="http://schemas.microsoft.com/office/drawing/2014/main" id="{1C723E04-CFC1-4B00-914D-2C1114D6D4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3168"/>
              <a:ext cx="288" cy="1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5395" name="Line 16">
              <a:extLst>
                <a:ext uri="{FF2B5EF4-FFF2-40B4-BE49-F238E27FC236}">
                  <a16:creationId xmlns:a16="http://schemas.microsoft.com/office/drawing/2014/main" id="{A59E26BE-BD59-4E87-881C-67B790BDE3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8" y="3168"/>
              <a:ext cx="288" cy="1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5396" name="Line 17">
              <a:extLst>
                <a:ext uri="{FF2B5EF4-FFF2-40B4-BE49-F238E27FC236}">
                  <a16:creationId xmlns:a16="http://schemas.microsoft.com/office/drawing/2014/main" id="{71C6F8AD-D3E7-4105-BD36-F5FFAEAD6C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" y="3168"/>
              <a:ext cx="288" cy="1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5397" name="Line 18">
              <a:extLst>
                <a:ext uri="{FF2B5EF4-FFF2-40B4-BE49-F238E27FC236}">
                  <a16:creationId xmlns:a16="http://schemas.microsoft.com/office/drawing/2014/main" id="{00CA72DA-E369-472A-BFAD-6BDBD75AD3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3168"/>
              <a:ext cx="288" cy="1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5398" name="Line 19">
              <a:extLst>
                <a:ext uri="{FF2B5EF4-FFF2-40B4-BE49-F238E27FC236}">
                  <a16:creationId xmlns:a16="http://schemas.microsoft.com/office/drawing/2014/main" id="{84183F4D-F5A4-41DB-A6C0-7392C18BCB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2" y="3168"/>
              <a:ext cx="288" cy="1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15399" name="Line 20">
              <a:extLst>
                <a:ext uri="{FF2B5EF4-FFF2-40B4-BE49-F238E27FC236}">
                  <a16:creationId xmlns:a16="http://schemas.microsoft.com/office/drawing/2014/main" id="{92FED922-B720-4ADA-9B7F-79EFD88990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92" y="3168"/>
              <a:ext cx="288" cy="1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400"/>
            </a:p>
          </p:txBody>
        </p:sp>
      </p:grpSp>
      <p:sp>
        <p:nvSpPr>
          <p:cNvPr id="18453" name="Rectangle 21">
            <a:extLst>
              <a:ext uri="{FF2B5EF4-FFF2-40B4-BE49-F238E27FC236}">
                <a16:creationId xmlns:a16="http://schemas.microsoft.com/office/drawing/2014/main" id="{5BF22260-CA62-45A2-B974-3695B08A2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1" y="2359025"/>
            <a:ext cx="893763" cy="10461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9900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9600" b="1" dirty="0">
                <a:solidFill>
                  <a:srgbClr val="0000FF"/>
                </a:solidFill>
                <a:cs typeface="Arial" charset="0"/>
              </a:rPr>
              <a:t>0</a:t>
            </a:r>
          </a:p>
        </p:txBody>
      </p:sp>
      <p:sp>
        <p:nvSpPr>
          <p:cNvPr id="18454" name="Rectangle 22">
            <a:extLst>
              <a:ext uri="{FF2B5EF4-FFF2-40B4-BE49-F238E27FC236}">
                <a16:creationId xmlns:a16="http://schemas.microsoft.com/office/drawing/2014/main" id="{1A5C015E-3AAA-43B0-9A80-90594BA86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9" y="2316163"/>
            <a:ext cx="892175" cy="10461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9900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9600" b="1" dirty="0">
                <a:solidFill>
                  <a:srgbClr val="0000FF"/>
                </a:solidFill>
                <a:cs typeface="Arial" charset="0"/>
              </a:rPr>
              <a:t>O</a:t>
            </a:r>
          </a:p>
        </p:txBody>
      </p:sp>
      <p:sp>
        <p:nvSpPr>
          <p:cNvPr id="18455" name="Rectangle 23">
            <a:extLst>
              <a:ext uri="{FF2B5EF4-FFF2-40B4-BE49-F238E27FC236}">
                <a16:creationId xmlns:a16="http://schemas.microsoft.com/office/drawing/2014/main" id="{0E5C2FE7-9DD4-4196-AFE5-7B0A00D61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4975" y="2333625"/>
            <a:ext cx="1049339" cy="10715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9900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9600" b="1" dirty="0">
                <a:solidFill>
                  <a:srgbClr val="0000FF"/>
                </a:solidFill>
                <a:cs typeface="Arial" charset="0"/>
              </a:rPr>
              <a:t>M</a:t>
            </a:r>
          </a:p>
        </p:txBody>
      </p:sp>
      <p:sp>
        <p:nvSpPr>
          <p:cNvPr id="18456" name="Rectangle 24">
            <a:extLst>
              <a:ext uri="{FF2B5EF4-FFF2-40B4-BE49-F238E27FC236}">
                <a16:creationId xmlns:a16="http://schemas.microsoft.com/office/drawing/2014/main" id="{CD01A55C-82C1-4217-8B08-8682581D5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2265363"/>
            <a:ext cx="762000" cy="1111251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9900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9600" b="1" dirty="0">
                <a:solidFill>
                  <a:srgbClr val="0000FF"/>
                </a:solidFill>
                <a:cs typeface="Arial" charset="0"/>
              </a:rPr>
              <a:t>S</a:t>
            </a:r>
          </a:p>
        </p:txBody>
      </p:sp>
      <p:sp>
        <p:nvSpPr>
          <p:cNvPr id="15375" name="Rectangle 39">
            <a:extLst>
              <a:ext uri="{FF2B5EF4-FFF2-40B4-BE49-F238E27FC236}">
                <a16:creationId xmlns:a16="http://schemas.microsoft.com/office/drawing/2014/main" id="{5F93242B-0BA6-43A6-8F4F-645849DD14F9}"/>
              </a:ext>
            </a:extLst>
          </p:cNvPr>
          <p:cNvSpPr>
            <a:spLocks noChangeArrowheads="1"/>
          </p:cNvSpPr>
          <p:nvPr/>
        </p:nvSpPr>
        <p:spPr bwMode="ltGray">
          <a:xfrm flipH="1">
            <a:off x="9744077" y="579438"/>
            <a:ext cx="417513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en-US" altLang="en-US" sz="2400">
              <a:latin typeface="Tahoma" panose="020B0604030504040204" pitchFamily="34" charset="0"/>
            </a:endParaRPr>
          </a:p>
        </p:txBody>
      </p:sp>
      <p:sp>
        <p:nvSpPr>
          <p:cNvPr id="15376" name="Rectangle 40">
            <a:extLst>
              <a:ext uri="{FF2B5EF4-FFF2-40B4-BE49-F238E27FC236}">
                <a16:creationId xmlns:a16="http://schemas.microsoft.com/office/drawing/2014/main" id="{C1596940-2ADD-4292-80D0-4DE6F06BE256}"/>
              </a:ext>
            </a:extLst>
          </p:cNvPr>
          <p:cNvSpPr>
            <a:spLocks noChangeArrowheads="1"/>
          </p:cNvSpPr>
          <p:nvPr/>
        </p:nvSpPr>
        <p:spPr bwMode="ltGray">
          <a:xfrm flipH="1">
            <a:off x="9483725" y="579438"/>
            <a:ext cx="312739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en-US" altLang="en-US" sz="2400">
              <a:latin typeface="Tahoma" panose="020B0604030504040204" pitchFamily="34" charset="0"/>
            </a:endParaRPr>
          </a:p>
        </p:txBody>
      </p:sp>
      <p:sp>
        <p:nvSpPr>
          <p:cNvPr id="15377" name="Rectangle 41">
            <a:extLst>
              <a:ext uri="{FF2B5EF4-FFF2-40B4-BE49-F238E27FC236}">
                <a16:creationId xmlns:a16="http://schemas.microsoft.com/office/drawing/2014/main" id="{AC2413D7-C7D7-4ACD-A63E-9CC70307DF0B}"/>
              </a:ext>
            </a:extLst>
          </p:cNvPr>
          <p:cNvSpPr>
            <a:spLocks noChangeArrowheads="1"/>
          </p:cNvSpPr>
          <p:nvPr/>
        </p:nvSpPr>
        <p:spPr bwMode="ltGray">
          <a:xfrm flipH="1">
            <a:off x="9640889" y="1001714"/>
            <a:ext cx="40322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en-US" altLang="en-US" sz="2400">
              <a:latin typeface="Tahoma" panose="020B0604030504040204" pitchFamily="34" charset="0"/>
            </a:endParaRPr>
          </a:p>
        </p:txBody>
      </p:sp>
      <p:sp>
        <p:nvSpPr>
          <p:cNvPr id="15378" name="Rectangle 42">
            <a:hlinkClick r:id="rId5" action="ppaction://hlinksldjump"/>
            <a:extLst>
              <a:ext uri="{FF2B5EF4-FFF2-40B4-BE49-F238E27FC236}">
                <a16:creationId xmlns:a16="http://schemas.microsoft.com/office/drawing/2014/main" id="{56A0ECE3-BAA7-407A-B2FA-DA159E498AF1}"/>
              </a:ext>
            </a:extLst>
          </p:cNvPr>
          <p:cNvSpPr>
            <a:spLocks noChangeArrowheads="1"/>
          </p:cNvSpPr>
          <p:nvPr/>
        </p:nvSpPr>
        <p:spPr bwMode="ltGray">
          <a:xfrm flipH="1">
            <a:off x="9339264" y="1001714"/>
            <a:ext cx="35083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en-US" altLang="en-US" sz="2400">
              <a:latin typeface="Tahoma" panose="020B0604030504040204" pitchFamily="34" charset="0"/>
            </a:endParaRPr>
          </a:p>
        </p:txBody>
      </p:sp>
      <p:sp>
        <p:nvSpPr>
          <p:cNvPr id="15379" name="Rectangle 43">
            <a:extLst>
              <a:ext uri="{FF2B5EF4-FFF2-40B4-BE49-F238E27FC236}">
                <a16:creationId xmlns:a16="http://schemas.microsoft.com/office/drawing/2014/main" id="{27A0C8CA-DCC8-45B6-8A94-BDD39CC0E3B3}"/>
              </a:ext>
            </a:extLst>
          </p:cNvPr>
          <p:cNvSpPr>
            <a:spLocks noChangeArrowheads="1"/>
          </p:cNvSpPr>
          <p:nvPr/>
        </p:nvSpPr>
        <p:spPr bwMode="ltGray">
          <a:xfrm flipH="1">
            <a:off x="9904413" y="928689"/>
            <a:ext cx="534987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en-US" altLang="en-US" sz="2400">
              <a:latin typeface="Tahoma" panose="020B0604030504040204" pitchFamily="34" charset="0"/>
            </a:endParaRPr>
          </a:p>
        </p:txBody>
      </p:sp>
      <p:sp>
        <p:nvSpPr>
          <p:cNvPr id="15380" name="Rectangle 44">
            <a:extLst>
              <a:ext uri="{FF2B5EF4-FFF2-40B4-BE49-F238E27FC236}">
                <a16:creationId xmlns:a16="http://schemas.microsoft.com/office/drawing/2014/main" id="{8AB6B600-9BD2-4E7C-AFA4-E9CBF3B86F09}"/>
              </a:ext>
            </a:extLst>
          </p:cNvPr>
          <p:cNvSpPr>
            <a:spLocks noChangeArrowheads="1"/>
          </p:cNvSpPr>
          <p:nvPr/>
        </p:nvSpPr>
        <p:spPr bwMode="gray">
          <a:xfrm flipH="1">
            <a:off x="9802813" y="471488"/>
            <a:ext cx="30163" cy="10525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en-US" altLang="en-US" sz="2400">
              <a:latin typeface="Tahoma" panose="020B0604030504040204" pitchFamily="34" charset="0"/>
            </a:endParaRPr>
          </a:p>
        </p:txBody>
      </p:sp>
      <p:sp>
        <p:nvSpPr>
          <p:cNvPr id="15381" name="Rectangle 45">
            <a:extLst>
              <a:ext uri="{FF2B5EF4-FFF2-40B4-BE49-F238E27FC236}">
                <a16:creationId xmlns:a16="http://schemas.microsoft.com/office/drawing/2014/main" id="{BD56F186-6BEA-4A6D-BBE8-718454DEDAA1}"/>
              </a:ext>
            </a:extLst>
          </p:cNvPr>
          <p:cNvSpPr>
            <a:spLocks noChangeArrowheads="1"/>
          </p:cNvSpPr>
          <p:nvPr/>
        </p:nvSpPr>
        <p:spPr bwMode="gray">
          <a:xfrm rot="10800000" flipV="1">
            <a:off x="3429000" y="1219200"/>
            <a:ext cx="5791200" cy="746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1" lang="en-US" altLang="en-US" sz="2400">
              <a:latin typeface="Tahoma" panose="020B0604030504040204" pitchFamily="34" charset="0"/>
            </a:endParaRPr>
          </a:p>
        </p:txBody>
      </p:sp>
      <p:pic>
        <p:nvPicPr>
          <p:cNvPr id="15382" name="Picture 46" descr="hangman">
            <a:extLst>
              <a:ext uri="{FF2B5EF4-FFF2-40B4-BE49-F238E27FC236}">
                <a16:creationId xmlns:a16="http://schemas.microsoft.com/office/drawing/2014/main" id="{7CD5B5D6-570C-4515-8C8B-10579413D3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-228600"/>
            <a:ext cx="5486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1">
            <a:extLst>
              <a:ext uri="{FF2B5EF4-FFF2-40B4-BE49-F238E27FC236}">
                <a16:creationId xmlns:a16="http://schemas.microsoft.com/office/drawing/2014/main" id="{DA55562F-E5A5-4AEE-9312-8F442A783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6475" y="2286000"/>
            <a:ext cx="914400" cy="1162051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9900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9600" b="1" dirty="0">
                <a:solidFill>
                  <a:srgbClr val="0000FF"/>
                </a:solidFill>
                <a:cs typeface="Arial" charset="0"/>
              </a:rPr>
              <a:t>R</a:t>
            </a:r>
          </a:p>
        </p:txBody>
      </p:sp>
      <p:sp>
        <p:nvSpPr>
          <p:cNvPr id="83003" name="Rectangle 59">
            <a:extLst>
              <a:ext uri="{FF2B5EF4-FFF2-40B4-BE49-F238E27FC236}">
                <a16:creationId xmlns:a16="http://schemas.microsoft.com/office/drawing/2014/main" id="{6C4812E2-6843-4901-9156-EAC20ADDC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1" y="2362200"/>
            <a:ext cx="955675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/>
              <a:t>1</a:t>
            </a:r>
          </a:p>
        </p:txBody>
      </p:sp>
      <p:sp>
        <p:nvSpPr>
          <p:cNvPr id="83004" name="Rectangle 60">
            <a:extLst>
              <a:ext uri="{FF2B5EF4-FFF2-40B4-BE49-F238E27FC236}">
                <a16:creationId xmlns:a16="http://schemas.microsoft.com/office/drawing/2014/main" id="{195F969C-3A8A-43B3-907F-C5BAA49F2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1" y="2354264"/>
            <a:ext cx="893763" cy="981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/>
              <a:t>2</a:t>
            </a:r>
          </a:p>
        </p:txBody>
      </p:sp>
      <p:sp>
        <p:nvSpPr>
          <p:cNvPr id="83005" name="Rectangle 61">
            <a:extLst>
              <a:ext uri="{FF2B5EF4-FFF2-40B4-BE49-F238E27FC236}">
                <a16:creationId xmlns:a16="http://schemas.microsoft.com/office/drawing/2014/main" id="{19EC95E8-F813-4F1A-B0BE-49B16944C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7" y="2341565"/>
            <a:ext cx="893763" cy="1019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/>
              <a:t>3</a:t>
            </a:r>
          </a:p>
        </p:txBody>
      </p:sp>
      <p:sp>
        <p:nvSpPr>
          <p:cNvPr id="83006" name="Rectangle 62">
            <a:extLst>
              <a:ext uri="{FF2B5EF4-FFF2-40B4-BE49-F238E27FC236}">
                <a16:creationId xmlns:a16="http://schemas.microsoft.com/office/drawing/2014/main" id="{22458F89-FCB7-496D-86C6-60B29F2C0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7677" y="2373314"/>
            <a:ext cx="1008063" cy="962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/>
              <a:t>4</a:t>
            </a:r>
          </a:p>
        </p:txBody>
      </p:sp>
      <p:sp>
        <p:nvSpPr>
          <p:cNvPr id="83007" name="Rectangle 63">
            <a:extLst>
              <a:ext uri="{FF2B5EF4-FFF2-40B4-BE49-F238E27FC236}">
                <a16:creationId xmlns:a16="http://schemas.microsoft.com/office/drawing/2014/main" id="{EF8899AA-DF85-4F96-8548-06B96D514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2373314"/>
            <a:ext cx="990600" cy="9794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/>
              <a:t>5</a:t>
            </a:r>
          </a:p>
        </p:txBody>
      </p:sp>
    </p:spTree>
  </p:cSld>
  <p:clrMapOvr>
    <a:masterClrMapping/>
  </p:clrMapOvr>
  <p:transition spd="slow" advClick="0">
    <p:check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3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" dur="2000"/>
                                        <p:tgtEl>
                                          <p:spTgt spid="83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00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30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83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00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30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830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00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30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83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00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30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83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007"/>
                  </p:tgtEl>
                </p:cond>
              </p:nextCondLst>
            </p:seq>
          </p:childTnLst>
        </p:cTn>
      </p:par>
    </p:tnLst>
    <p:bldLst>
      <p:bldP spid="18435" grpId="0" animBg="1"/>
      <p:bldP spid="18435" grpId="1" animBg="1"/>
      <p:bldP spid="83003" grpId="0" animBg="1"/>
      <p:bldP spid="83004" grpId="0" animBg="1"/>
      <p:bldP spid="83005" grpId="0" animBg="1"/>
      <p:bldP spid="83006" grpId="0" animBg="1"/>
      <p:bldP spid="8300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60">
            <a:extLst>
              <a:ext uri="{FF2B5EF4-FFF2-40B4-BE49-F238E27FC236}">
                <a16:creationId xmlns:a16="http://schemas.microsoft.com/office/drawing/2014/main" id="{6EFC0FC4-5072-412A-86FF-2A65DBFFC4D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65"/>
          <a:stretch>
            <a:fillRect/>
          </a:stretch>
        </p:blipFill>
        <p:spPr bwMode="auto">
          <a:xfrm>
            <a:off x="1" y="0"/>
            <a:ext cx="6819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3" name="Google Shape;503;p60">
            <a:extLst>
              <a:ext uri="{FF2B5EF4-FFF2-40B4-BE49-F238E27FC236}">
                <a16:creationId xmlns:a16="http://schemas.microsoft.com/office/drawing/2014/main" id="{5F0D9EDD-06E4-49C6-9CB5-6BA0D11C219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6663267" y="3532718"/>
            <a:ext cx="4389967" cy="702733"/>
          </a:xfrm>
        </p:spPr>
        <p:txBody>
          <a:bodyPr>
            <a:normAutofit fontScale="92500"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</a:pPr>
            <a:r>
              <a:rPr lang="en-US" altLang="en-US" sz="3733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illa Slab Light" charset="0"/>
                <a:cs typeface="Zilla Slab Light" charset="0"/>
                <a:sym typeface="Zilla Slab Light" charset="0"/>
              </a:rPr>
              <a:t>A CLOSER LOOK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6A20F-8052-44A6-ACA0-CDB83C7938B2}"/>
              </a:ext>
            </a:extLst>
          </p:cNvPr>
          <p:cNvSpPr/>
          <p:nvPr/>
        </p:nvSpPr>
        <p:spPr>
          <a:xfrm>
            <a:off x="7318634" y="1163402"/>
            <a:ext cx="3762376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spc="67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rom Where You Are" panose="02000507000000020004" pitchFamily="2" charset="0"/>
                <a:sym typeface="Zilla Slab Light" charset="0"/>
              </a:rPr>
              <a:t>UNIT 2</a:t>
            </a:r>
            <a:endParaRPr lang="en-US" sz="8800" b="1" spc="67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From Where You Are" panose="0200050700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63C0A5-5D41-49E3-9B21-DC6A9E10ECE8}"/>
              </a:ext>
            </a:extLst>
          </p:cNvPr>
          <p:cNvSpPr/>
          <p:nvPr/>
        </p:nvSpPr>
        <p:spPr>
          <a:xfrm>
            <a:off x="6070625" y="2640730"/>
            <a:ext cx="4283480" cy="9952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867" b="1" spc="67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rom Where You Are" panose="02000507000000020004" pitchFamily="2" charset="0"/>
                <a:sym typeface="Zilla Slab Light" charset="0"/>
              </a:rPr>
              <a:t>MY HOUSE</a:t>
            </a:r>
            <a:endParaRPr lang="en-US" sz="5867" b="1" spc="67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From Where You Are" panose="02000507000000020004" pitchFamily="2" charset="0"/>
            </a:endParaRPr>
          </a:p>
        </p:txBody>
      </p:sp>
      <p:pic>
        <p:nvPicPr>
          <p:cNvPr id="30726" name="Picture 2">
            <a:extLst>
              <a:ext uri="{FF2B5EF4-FFF2-40B4-BE49-F238E27FC236}">
                <a16:creationId xmlns:a16="http://schemas.microsoft.com/office/drawing/2014/main" id="{6082CFA6-C660-4826-B706-E4D4E8C29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04000"/>
            <a:ext cx="28363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503;p60">
            <a:extLst>
              <a:ext uri="{FF2B5EF4-FFF2-40B4-BE49-F238E27FC236}">
                <a16:creationId xmlns:a16="http://schemas.microsoft.com/office/drawing/2014/main" id="{FBBB8988-5B57-48D1-BD4E-9736F242BA9B}"/>
              </a:ext>
            </a:extLst>
          </p:cNvPr>
          <p:cNvSpPr txBox="1">
            <a:spLocks/>
          </p:cNvSpPr>
          <p:nvPr/>
        </p:nvSpPr>
        <p:spPr bwMode="auto">
          <a:xfrm flipH="1">
            <a:off x="283634" y="6604000"/>
            <a:ext cx="13017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121900" tIns="121900" rIns="121900" bIns="12190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800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Designed by Jessica Lee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C276AB5-2B44-4184-8825-874A87FDA903}"/>
              </a:ext>
            </a:extLst>
          </p:cNvPr>
          <p:cNvGraphicFramePr/>
          <p:nvPr/>
        </p:nvGraphicFramePr>
        <p:xfrm>
          <a:off x="1731819" y="512619"/>
          <a:ext cx="8863611" cy="5467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585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9">
            <a:extLst>
              <a:ext uri="{FF2B5EF4-FFF2-40B4-BE49-F238E27FC236}">
                <a16:creationId xmlns:a16="http://schemas.microsoft.com/office/drawing/2014/main" id="{03407999-87A3-424F-82FF-10DD23DC2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2" y="1261534"/>
            <a:ext cx="4514849" cy="492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loud Callout 20">
            <a:extLst>
              <a:ext uri="{FF2B5EF4-FFF2-40B4-BE49-F238E27FC236}">
                <a16:creationId xmlns:a16="http://schemas.microsoft.com/office/drawing/2014/main" id="{69AD0F0D-A1A3-4196-BD2E-4292240D63A7}"/>
              </a:ext>
            </a:extLst>
          </p:cNvPr>
          <p:cNvSpPr/>
          <p:nvPr/>
        </p:nvSpPr>
        <p:spPr>
          <a:xfrm>
            <a:off x="2842684" y="980018"/>
            <a:ext cx="2794000" cy="994833"/>
          </a:xfrm>
          <a:prstGeom prst="cloudCallout">
            <a:avLst>
              <a:gd name="adj1" fmla="val 62626"/>
              <a:gd name="adj2" fmla="val 98378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7030A0"/>
                </a:solidFill>
                <a:latin typeface="From Where You Are" panose="02000507000000020004" pitchFamily="2" charset="0"/>
              </a:rPr>
              <a:t>VOCABULARY</a:t>
            </a:r>
          </a:p>
        </p:txBody>
      </p:sp>
      <p:pic>
        <p:nvPicPr>
          <p:cNvPr id="34820" name="Picture 39">
            <a:extLst>
              <a:ext uri="{FF2B5EF4-FFF2-40B4-BE49-F238E27FC236}">
                <a16:creationId xmlns:a16="http://schemas.microsoft.com/office/drawing/2014/main" id="{F56A61E1-05F3-4F09-BB42-E820852BA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04000"/>
            <a:ext cx="28363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Google Shape;503;p60">
            <a:extLst>
              <a:ext uri="{FF2B5EF4-FFF2-40B4-BE49-F238E27FC236}">
                <a16:creationId xmlns:a16="http://schemas.microsoft.com/office/drawing/2014/main" id="{ED8D7318-DE97-40F0-B546-AA4415584121}"/>
              </a:ext>
            </a:extLst>
          </p:cNvPr>
          <p:cNvSpPr txBox="1">
            <a:spLocks/>
          </p:cNvSpPr>
          <p:nvPr/>
        </p:nvSpPr>
        <p:spPr bwMode="auto">
          <a:xfrm flipH="1">
            <a:off x="283634" y="6604000"/>
            <a:ext cx="13017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121900" tIns="121900" rIns="121900" bIns="12190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800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Designed by Jessica Lee</a:t>
            </a:r>
          </a:p>
        </p:txBody>
      </p:sp>
      <p:pic>
        <p:nvPicPr>
          <p:cNvPr id="34822" name="Picture 11">
            <a:hlinkClick r:id="rId5" action="ppaction://hlinkfile"/>
            <a:extLst>
              <a:ext uri="{FF2B5EF4-FFF2-40B4-BE49-F238E27FC236}">
                <a16:creationId xmlns:a16="http://schemas.microsoft.com/office/drawing/2014/main" id="{E5E5B0B7-5490-4E04-B9C9-24E177FF8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184" y="3826934"/>
            <a:ext cx="1267883" cy="12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A42236B-1D55-433C-9883-6A7E548D730D}"/>
              </a:ext>
            </a:extLst>
          </p:cNvPr>
          <p:cNvSpPr txBox="1"/>
          <p:nvPr/>
        </p:nvSpPr>
        <p:spPr>
          <a:xfrm>
            <a:off x="3131127" y="445325"/>
            <a:ext cx="5929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2: MY HOUSE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2: A closer look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D347C7-B95B-4415-B081-79604C27176F}"/>
              </a:ext>
            </a:extLst>
          </p:cNvPr>
          <p:cNvSpPr txBox="1"/>
          <p:nvPr/>
        </p:nvSpPr>
        <p:spPr>
          <a:xfrm>
            <a:off x="-722416" y="1522543"/>
            <a:ext cx="5929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I/ 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19A8CF-0BC8-475A-89EC-62A5DA7D5834}"/>
              </a:ext>
            </a:extLst>
          </p:cNvPr>
          <p:cNvSpPr txBox="1"/>
          <p:nvPr/>
        </p:nvSpPr>
        <p:spPr>
          <a:xfrm>
            <a:off x="1911926" y="1958148"/>
            <a:ext cx="3532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hall  (n) 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F02B70-FAF1-45CC-8E45-6FA69D3FBDC9}"/>
              </a:ext>
            </a:extLst>
          </p:cNvPr>
          <p:cNvSpPr txBox="1"/>
          <p:nvPr/>
        </p:nvSpPr>
        <p:spPr>
          <a:xfrm>
            <a:off x="4211173" y="1932251"/>
            <a:ext cx="2844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sảnh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sảnh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52D925-9378-4B05-9B3D-8AF674C3B47C}"/>
              </a:ext>
            </a:extLst>
          </p:cNvPr>
          <p:cNvSpPr txBox="1"/>
          <p:nvPr/>
        </p:nvSpPr>
        <p:spPr>
          <a:xfrm>
            <a:off x="1886375" y="2373943"/>
            <a:ext cx="3532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lamp (n) 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4C9CA2-A369-4D2D-A951-7D3096B3198E}"/>
              </a:ext>
            </a:extLst>
          </p:cNvPr>
          <p:cNvSpPr txBox="1"/>
          <p:nvPr/>
        </p:nvSpPr>
        <p:spPr>
          <a:xfrm>
            <a:off x="4289381" y="2362975"/>
            <a:ext cx="2844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AB59EE-B7D5-4E24-B5A5-856296D963F4}"/>
              </a:ext>
            </a:extLst>
          </p:cNvPr>
          <p:cNvSpPr txBox="1"/>
          <p:nvPr/>
        </p:nvSpPr>
        <p:spPr>
          <a:xfrm>
            <a:off x="1886375" y="2829507"/>
            <a:ext cx="3532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cupboard (n) 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ACCBA6-16FC-4B5F-93D0-96A2C297CC8F}"/>
              </a:ext>
            </a:extLst>
          </p:cNvPr>
          <p:cNvSpPr txBox="1"/>
          <p:nvPr/>
        </p:nvSpPr>
        <p:spPr>
          <a:xfrm>
            <a:off x="4508348" y="2831183"/>
            <a:ext cx="2844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DF461B-82D5-4417-99DA-359F949FA10E}"/>
              </a:ext>
            </a:extLst>
          </p:cNvPr>
          <p:cNvSpPr txBox="1"/>
          <p:nvPr/>
        </p:nvSpPr>
        <p:spPr>
          <a:xfrm>
            <a:off x="1886375" y="3301770"/>
            <a:ext cx="3532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dishwasher  (n) 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277F51-7E9A-45E7-A67C-6A23BC8417EB}"/>
              </a:ext>
            </a:extLst>
          </p:cNvPr>
          <p:cNvSpPr txBox="1"/>
          <p:nvPr/>
        </p:nvSpPr>
        <p:spPr>
          <a:xfrm>
            <a:off x="4854377" y="3295000"/>
            <a:ext cx="2844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FCF2EB-40DF-40DF-A4DF-6ED627697EDC}"/>
              </a:ext>
            </a:extLst>
          </p:cNvPr>
          <p:cNvSpPr txBox="1"/>
          <p:nvPr/>
        </p:nvSpPr>
        <p:spPr>
          <a:xfrm>
            <a:off x="1849909" y="3728186"/>
            <a:ext cx="4304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chest of drawers (n):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1C1866-AC6D-4652-BE89-0F6DE29A5B94}"/>
              </a:ext>
            </a:extLst>
          </p:cNvPr>
          <p:cNvSpPr txBox="1"/>
          <p:nvPr/>
        </p:nvSpPr>
        <p:spPr>
          <a:xfrm>
            <a:off x="5382907" y="3742111"/>
            <a:ext cx="3532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C1244F-E366-450C-86BB-515B9607F9C8}"/>
              </a:ext>
            </a:extLst>
          </p:cNvPr>
          <p:cNvSpPr txBox="1"/>
          <p:nvPr/>
        </p:nvSpPr>
        <p:spPr>
          <a:xfrm>
            <a:off x="1849910" y="4168667"/>
            <a:ext cx="3532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sink  (n) 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CD1C46-2171-4D9C-83B9-89030FD58323}"/>
              </a:ext>
            </a:extLst>
          </p:cNvPr>
          <p:cNvSpPr txBox="1"/>
          <p:nvPr/>
        </p:nvSpPr>
        <p:spPr>
          <a:xfrm>
            <a:off x="3960546" y="4180268"/>
            <a:ext cx="2844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E9FC9E-AB93-406D-BDB6-BD9260063E3A}"/>
              </a:ext>
            </a:extLst>
          </p:cNvPr>
          <p:cNvSpPr txBox="1"/>
          <p:nvPr/>
        </p:nvSpPr>
        <p:spPr>
          <a:xfrm>
            <a:off x="1849910" y="4587256"/>
            <a:ext cx="3532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shower  (n) 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D14B57-5B34-4F0D-863A-E75C9EB84E96}"/>
              </a:ext>
            </a:extLst>
          </p:cNvPr>
          <p:cNvSpPr txBox="1"/>
          <p:nvPr/>
        </p:nvSpPr>
        <p:spPr>
          <a:xfrm>
            <a:off x="1849910" y="5027737"/>
            <a:ext cx="3532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fridge  (n) 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C9D0FF-B17E-4EB4-9301-17024CA8794A}"/>
              </a:ext>
            </a:extLst>
          </p:cNvPr>
          <p:cNvSpPr txBox="1"/>
          <p:nvPr/>
        </p:nvSpPr>
        <p:spPr>
          <a:xfrm>
            <a:off x="4178261" y="4620609"/>
            <a:ext cx="2844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BA91EE-BCA3-4773-908F-B82A988EA499}"/>
              </a:ext>
            </a:extLst>
          </p:cNvPr>
          <p:cNvSpPr txBox="1"/>
          <p:nvPr/>
        </p:nvSpPr>
        <p:spPr>
          <a:xfrm>
            <a:off x="4178261" y="5058459"/>
            <a:ext cx="2844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3666" name="Picture 2" descr="Thiết kế mẫu sảnh nhà đẹp cho không gian sống trong mơ">
            <a:extLst>
              <a:ext uri="{FF2B5EF4-FFF2-40B4-BE49-F238E27FC236}">
                <a16:creationId xmlns:a16="http://schemas.microsoft.com/office/drawing/2014/main" id="{182F4E08-3051-42B1-8319-269672BCE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257" y="1799542"/>
            <a:ext cx="3998755" cy="236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8" name="Picture 4" descr="387 BEST Lapm IMAGES, STOCK PHOTOS &amp; VECTORS | Adobe Stock">
            <a:extLst>
              <a:ext uri="{FF2B5EF4-FFF2-40B4-BE49-F238E27FC236}">
                <a16:creationId xmlns:a16="http://schemas.microsoft.com/office/drawing/2014/main" id="{24C23B10-CC4C-4352-8F22-2F5860FC7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75" y="1975942"/>
            <a:ext cx="4632199" cy="308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2" name="Picture 8" descr="Buy Midea 13 Place Settings Dishwasher online in India">
            <a:extLst>
              <a:ext uri="{FF2B5EF4-FFF2-40B4-BE49-F238E27FC236}">
                <a16:creationId xmlns:a16="http://schemas.microsoft.com/office/drawing/2014/main" id="{1F4094BF-7109-46D0-B018-9468C3634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812" y="1908893"/>
            <a:ext cx="3638584" cy="363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6" name="Picture 12" descr="Oak Wave storage cupboard">
            <a:extLst>
              <a:ext uri="{FF2B5EF4-FFF2-40B4-BE49-F238E27FC236}">
                <a16:creationId xmlns:a16="http://schemas.microsoft.com/office/drawing/2014/main" id="{3F7DAAA9-64F9-4D7C-8606-3121C3303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r="10097"/>
          <a:stretch/>
        </p:blipFill>
        <p:spPr bwMode="auto">
          <a:xfrm>
            <a:off x="7989668" y="1478308"/>
            <a:ext cx="2938461" cy="452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8" name="Picture 14" descr="Derwent Wooden Chest Of Drawers - 4 Drawer">
            <a:extLst>
              <a:ext uri="{FF2B5EF4-FFF2-40B4-BE49-F238E27FC236}">
                <a16:creationId xmlns:a16="http://schemas.microsoft.com/office/drawing/2014/main" id="{A2E2CC36-4BD1-434F-A0B7-2C8E3C058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096" y="2158837"/>
            <a:ext cx="3497993" cy="349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80" name="Picture 16" descr="32 Inch Pedestal Sink">
            <a:extLst>
              <a:ext uri="{FF2B5EF4-FFF2-40B4-BE49-F238E27FC236}">
                <a16:creationId xmlns:a16="http://schemas.microsoft.com/office/drawing/2014/main" id="{54391957-0570-4FAB-8ABB-6DA0DD42E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770" y="2050237"/>
            <a:ext cx="3597521" cy="359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82" name="Picture 18" descr="Shower Heads: How to Select &amp; Install the Best One For You - This Old House">
            <a:extLst>
              <a:ext uri="{FF2B5EF4-FFF2-40B4-BE49-F238E27FC236}">
                <a16:creationId xmlns:a16="http://schemas.microsoft.com/office/drawing/2014/main" id="{77EA7E0B-D249-425D-93C2-4D237069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310" y="2354526"/>
            <a:ext cx="4481073" cy="298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84" name="Picture 20" descr="Hisense 295l Fridge, Frost-free Top Mount Freezer, Double Doors –  RT295N4DGN | Double door fridge, Double doors, Interior led lights">
            <a:extLst>
              <a:ext uri="{FF2B5EF4-FFF2-40B4-BE49-F238E27FC236}">
                <a16:creationId xmlns:a16="http://schemas.microsoft.com/office/drawing/2014/main" id="{F016F1E2-77A7-40F7-A279-442A5C703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851" y="2038210"/>
            <a:ext cx="3991172" cy="298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38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113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113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13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13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13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3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1" dur="2000"/>
                                        <p:tgtEl>
                                          <p:spTgt spid="113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9" dur="2000"/>
                                        <p:tgtEl>
                                          <p:spTgt spid="113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3" dur="2000"/>
                                        <p:tgtEl>
                                          <p:spTgt spid="113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6" grpId="0"/>
      <p:bldP spid="17" grpId="0"/>
      <p:bldP spid="20" grpId="0"/>
      <p:bldP spid="21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D347C7-B95B-4415-B081-79604C27176F}"/>
              </a:ext>
            </a:extLst>
          </p:cNvPr>
          <p:cNvSpPr txBox="1"/>
          <p:nvPr/>
        </p:nvSpPr>
        <p:spPr>
          <a:xfrm>
            <a:off x="3252608" y="537603"/>
            <a:ext cx="5929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(*) Checking vocabulary: </a:t>
            </a:r>
            <a:r>
              <a:rPr lang="en-US" sz="28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19A8CF-0BC8-475A-89EC-62A5DA7D5834}"/>
              </a:ext>
            </a:extLst>
          </p:cNvPr>
          <p:cNvSpPr txBox="1"/>
          <p:nvPr/>
        </p:nvSpPr>
        <p:spPr>
          <a:xfrm>
            <a:off x="1886375" y="1610375"/>
            <a:ext cx="3532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hall  (n) 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F02B70-FAF1-45CC-8E45-6FA69D3FBDC9}"/>
              </a:ext>
            </a:extLst>
          </p:cNvPr>
          <p:cNvSpPr txBox="1"/>
          <p:nvPr/>
        </p:nvSpPr>
        <p:spPr>
          <a:xfrm>
            <a:off x="7176590" y="4587547"/>
            <a:ext cx="2844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sảnh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sảnh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52D925-9378-4B05-9B3D-8AF674C3B47C}"/>
              </a:ext>
            </a:extLst>
          </p:cNvPr>
          <p:cNvSpPr txBox="1"/>
          <p:nvPr/>
        </p:nvSpPr>
        <p:spPr>
          <a:xfrm>
            <a:off x="1978506" y="5086931"/>
            <a:ext cx="3532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lamp (n) 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4C9CA2-A369-4D2D-A951-7D3096B3198E}"/>
              </a:ext>
            </a:extLst>
          </p:cNvPr>
          <p:cNvSpPr txBox="1"/>
          <p:nvPr/>
        </p:nvSpPr>
        <p:spPr>
          <a:xfrm>
            <a:off x="7145661" y="1659125"/>
            <a:ext cx="2844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AB59EE-B7D5-4E24-B5A5-856296D963F4}"/>
              </a:ext>
            </a:extLst>
          </p:cNvPr>
          <p:cNvSpPr txBox="1"/>
          <p:nvPr/>
        </p:nvSpPr>
        <p:spPr>
          <a:xfrm>
            <a:off x="1876372" y="2112497"/>
            <a:ext cx="3532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cupboard (n) 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ACCBA6-16FC-4B5F-93D0-96A2C297CC8F}"/>
              </a:ext>
            </a:extLst>
          </p:cNvPr>
          <p:cNvSpPr txBox="1"/>
          <p:nvPr/>
        </p:nvSpPr>
        <p:spPr>
          <a:xfrm>
            <a:off x="7135658" y="2195233"/>
            <a:ext cx="2844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DF461B-82D5-4417-99DA-359F949FA10E}"/>
              </a:ext>
            </a:extLst>
          </p:cNvPr>
          <p:cNvSpPr txBox="1"/>
          <p:nvPr/>
        </p:nvSpPr>
        <p:spPr>
          <a:xfrm>
            <a:off x="1936760" y="4584786"/>
            <a:ext cx="3532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dishwasher  (n) 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277F51-7E9A-45E7-A67C-6A23BC8417EB}"/>
              </a:ext>
            </a:extLst>
          </p:cNvPr>
          <p:cNvSpPr txBox="1"/>
          <p:nvPr/>
        </p:nvSpPr>
        <p:spPr>
          <a:xfrm>
            <a:off x="7125656" y="2683149"/>
            <a:ext cx="2844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FCF2EB-40DF-40DF-A4DF-6ED627697EDC}"/>
              </a:ext>
            </a:extLst>
          </p:cNvPr>
          <p:cNvSpPr txBox="1"/>
          <p:nvPr/>
        </p:nvSpPr>
        <p:spPr>
          <a:xfrm>
            <a:off x="1965063" y="4105529"/>
            <a:ext cx="4304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chest of drawers (n):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1C1866-AC6D-4652-BE89-0F6DE29A5B94}"/>
              </a:ext>
            </a:extLst>
          </p:cNvPr>
          <p:cNvSpPr txBox="1"/>
          <p:nvPr/>
        </p:nvSpPr>
        <p:spPr>
          <a:xfrm>
            <a:off x="7149404" y="3180211"/>
            <a:ext cx="4304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C1244F-E366-450C-86BB-515B9607F9C8}"/>
              </a:ext>
            </a:extLst>
          </p:cNvPr>
          <p:cNvSpPr txBox="1"/>
          <p:nvPr/>
        </p:nvSpPr>
        <p:spPr>
          <a:xfrm>
            <a:off x="1965063" y="3152001"/>
            <a:ext cx="3532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sink  (n) 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CD1C46-2171-4D9C-83B9-89030FD58323}"/>
              </a:ext>
            </a:extLst>
          </p:cNvPr>
          <p:cNvSpPr txBox="1"/>
          <p:nvPr/>
        </p:nvSpPr>
        <p:spPr>
          <a:xfrm>
            <a:off x="7218336" y="5037608"/>
            <a:ext cx="2844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E9FC9E-AB93-406D-BDB6-BD9260063E3A}"/>
              </a:ext>
            </a:extLst>
          </p:cNvPr>
          <p:cNvSpPr txBox="1"/>
          <p:nvPr/>
        </p:nvSpPr>
        <p:spPr>
          <a:xfrm>
            <a:off x="1951470" y="3666135"/>
            <a:ext cx="3532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shower  (n) 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D14B57-5B34-4F0D-863A-E75C9EB84E96}"/>
              </a:ext>
            </a:extLst>
          </p:cNvPr>
          <p:cNvSpPr txBox="1"/>
          <p:nvPr/>
        </p:nvSpPr>
        <p:spPr>
          <a:xfrm>
            <a:off x="1936760" y="2663645"/>
            <a:ext cx="3532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fridge  (n) 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C9D0FF-B17E-4EB4-9301-17024CA8794A}"/>
              </a:ext>
            </a:extLst>
          </p:cNvPr>
          <p:cNvSpPr txBox="1"/>
          <p:nvPr/>
        </p:nvSpPr>
        <p:spPr>
          <a:xfrm>
            <a:off x="7162997" y="3636417"/>
            <a:ext cx="2844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BA91EE-BCA3-4773-908F-B82A988EA499}"/>
              </a:ext>
            </a:extLst>
          </p:cNvPr>
          <p:cNvSpPr txBox="1"/>
          <p:nvPr/>
        </p:nvSpPr>
        <p:spPr>
          <a:xfrm>
            <a:off x="7176590" y="4085923"/>
            <a:ext cx="2844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8BD1090-C93C-458A-9544-5CCF17CBEB6A}"/>
              </a:ext>
            </a:extLst>
          </p:cNvPr>
          <p:cNvCxnSpPr>
            <a:cxnSpLocks/>
          </p:cNvCxnSpPr>
          <p:nvPr/>
        </p:nvCxnSpPr>
        <p:spPr>
          <a:xfrm>
            <a:off x="4196499" y="1887373"/>
            <a:ext cx="3174756" cy="315023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FF6637D-0042-48FF-9F88-98456827A3C9}"/>
              </a:ext>
            </a:extLst>
          </p:cNvPr>
          <p:cNvCxnSpPr>
            <a:cxnSpLocks/>
          </p:cNvCxnSpPr>
          <p:nvPr/>
        </p:nvCxnSpPr>
        <p:spPr>
          <a:xfrm>
            <a:off x="4619214" y="2445860"/>
            <a:ext cx="2752041" cy="263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B128A81-4ED6-4C56-94C0-532209DAD203}"/>
              </a:ext>
            </a:extLst>
          </p:cNvPr>
          <p:cNvCxnSpPr>
            <a:cxnSpLocks/>
          </p:cNvCxnSpPr>
          <p:nvPr/>
        </p:nvCxnSpPr>
        <p:spPr>
          <a:xfrm>
            <a:off x="4238244" y="2950921"/>
            <a:ext cx="3133011" cy="147296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8AA2295-7EB6-48A6-8532-1F446A128B74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4379996" y="3457210"/>
            <a:ext cx="2838340" cy="184200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F9E25A9-4190-41D7-AB7C-96E1A3FBCD7A}"/>
              </a:ext>
            </a:extLst>
          </p:cNvPr>
          <p:cNvCxnSpPr>
            <a:cxnSpLocks/>
          </p:cNvCxnSpPr>
          <p:nvPr/>
        </p:nvCxnSpPr>
        <p:spPr>
          <a:xfrm flipV="1">
            <a:off x="4619213" y="3963498"/>
            <a:ext cx="2737560" cy="2018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9C2BBA5-1175-4BDD-AE8B-DF77DBE7D1EF}"/>
              </a:ext>
            </a:extLst>
          </p:cNvPr>
          <p:cNvCxnSpPr>
            <a:cxnSpLocks/>
          </p:cNvCxnSpPr>
          <p:nvPr/>
        </p:nvCxnSpPr>
        <p:spPr>
          <a:xfrm flipV="1">
            <a:off x="5469758" y="3565582"/>
            <a:ext cx="1877013" cy="892605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4CA9900-0FBE-483B-A2EA-5BEEFD6D7CC5}"/>
              </a:ext>
            </a:extLst>
          </p:cNvPr>
          <p:cNvCxnSpPr>
            <a:cxnSpLocks/>
          </p:cNvCxnSpPr>
          <p:nvPr/>
        </p:nvCxnSpPr>
        <p:spPr>
          <a:xfrm flipV="1">
            <a:off x="5201312" y="2945275"/>
            <a:ext cx="2058769" cy="2043011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6EE0579-DB1A-46CD-A1FE-D7DDC9B0FC3C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181511" y="1920735"/>
            <a:ext cx="1964150" cy="367087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9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9">
            <a:extLst>
              <a:ext uri="{FF2B5EF4-FFF2-40B4-BE49-F238E27FC236}">
                <a16:creationId xmlns:a16="http://schemas.microsoft.com/office/drawing/2014/main" id="{8C8A43FA-A662-4A5A-8E7A-251BEBC4B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784" y="3843867"/>
            <a:ext cx="1998133" cy="218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9">
            <a:extLst>
              <a:ext uri="{FF2B5EF4-FFF2-40B4-BE49-F238E27FC236}">
                <a16:creationId xmlns:a16="http://schemas.microsoft.com/office/drawing/2014/main" id="{91081593-D181-4CF1-997D-DFFB76D0F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04000"/>
            <a:ext cx="28363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Google Shape;503;p60">
            <a:extLst>
              <a:ext uri="{FF2B5EF4-FFF2-40B4-BE49-F238E27FC236}">
                <a16:creationId xmlns:a16="http://schemas.microsoft.com/office/drawing/2014/main" id="{4E9CF420-A0FF-43EE-AD9C-14F7FAF5C047}"/>
              </a:ext>
            </a:extLst>
          </p:cNvPr>
          <p:cNvSpPr txBox="1">
            <a:spLocks/>
          </p:cNvSpPr>
          <p:nvPr/>
        </p:nvSpPr>
        <p:spPr bwMode="auto">
          <a:xfrm flipH="1">
            <a:off x="283634" y="6604000"/>
            <a:ext cx="1301751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121900" tIns="121900" rIns="121900" bIns="12190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Zilla Slab Light"/>
              <a:buNone/>
              <a:defRPr sz="1400">
                <a:solidFill>
                  <a:srgbClr val="000000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Zilla Slab Light" charset="0"/>
              <a:buNone/>
              <a:defRPr/>
            </a:pPr>
            <a:r>
              <a:rPr lang="en-US" sz="800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Zilla Slab Light" charset="0"/>
                <a:cs typeface="Arial" panose="020B0604020202020204" pitchFamily="34" charset="0"/>
                <a:sym typeface="Zilla Slab Light" charset="0"/>
              </a:rPr>
              <a:t>Designed by Jessica Lee</a:t>
            </a:r>
          </a:p>
        </p:txBody>
      </p:sp>
      <p:sp>
        <p:nvSpPr>
          <p:cNvPr id="37893" name="TextBox 1">
            <a:extLst>
              <a:ext uri="{FF2B5EF4-FFF2-40B4-BE49-F238E27FC236}">
                <a16:creationId xmlns:a16="http://schemas.microsoft.com/office/drawing/2014/main" id="{4E27E34B-ED06-4730-9DF1-1FAE7F06E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5352" y="918634"/>
            <a:ext cx="5617633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1867" dirty="0">
                <a:solidFill>
                  <a:schemeClr val="bg1"/>
                </a:solidFill>
                <a:latin typeface="From Where You Are" pitchFamily="2" charset="0"/>
              </a:rPr>
              <a:t>Unit 2. My house</a:t>
            </a:r>
          </a:p>
          <a:p>
            <a:pPr algn="ctr"/>
            <a:r>
              <a:rPr lang="en-US" altLang="en-US" sz="1867" dirty="0">
                <a:solidFill>
                  <a:schemeClr val="bg1"/>
                </a:solidFill>
                <a:latin typeface="From Where You Are" pitchFamily="2" charset="0"/>
              </a:rPr>
              <a:t>A closer look 1</a:t>
            </a:r>
          </a:p>
        </p:txBody>
      </p:sp>
      <p:sp>
        <p:nvSpPr>
          <p:cNvPr id="37894" name="TextBox 4">
            <a:extLst>
              <a:ext uri="{FF2B5EF4-FFF2-40B4-BE49-F238E27FC236}">
                <a16:creationId xmlns:a16="http://schemas.microsoft.com/office/drawing/2014/main" id="{B88A199A-33E7-4B29-93AA-4018A50E4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218" y="1682314"/>
            <a:ext cx="5617633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1867" dirty="0">
                <a:solidFill>
                  <a:srgbClr val="FFFF00"/>
                </a:solidFill>
                <a:latin typeface="From Where You Are" pitchFamily="2" charset="0"/>
              </a:rPr>
              <a:t>Look at the house. Name the rooms in it.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1129</Words>
  <Application>Microsoft Office PowerPoint</Application>
  <PresentationFormat>Widescreen</PresentationFormat>
  <Paragraphs>226</Paragraphs>
  <Slides>28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.VnAvantH</vt:lpstr>
      <vt:lpstr>Arial</vt:lpstr>
      <vt:lpstr>Calibri</vt:lpstr>
      <vt:lpstr>Calibri Light</vt:lpstr>
      <vt:lpstr>Comic Sans MS</vt:lpstr>
      <vt:lpstr>Englebert</vt:lpstr>
      <vt:lpstr>Fira Sans Extra Condensed Medium</vt:lpstr>
      <vt:lpstr>From Where You Are</vt:lpstr>
      <vt:lpstr>Livvic</vt:lpstr>
      <vt:lpstr>Open Sans</vt:lpstr>
      <vt:lpstr>Roboto Condensed Light</vt:lpstr>
      <vt:lpstr>Tahoma</vt:lpstr>
      <vt:lpstr>Times New Roman</vt:lpstr>
      <vt:lpstr>VNI-Centur</vt:lpstr>
      <vt:lpstr>Zilla Slab Light</vt:lpstr>
      <vt:lpstr>Office Theme</vt:lpstr>
      <vt:lpstr>PowerPoint Presentation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phamthitranganhkool@outlook.com</dc:creator>
  <cp:lastModifiedBy>phamthitranganhkool@outlook.com</cp:lastModifiedBy>
  <cp:revision>1</cp:revision>
  <dcterms:created xsi:type="dcterms:W3CDTF">2021-09-28T09:49:14Z</dcterms:created>
  <dcterms:modified xsi:type="dcterms:W3CDTF">2021-09-28T09:55:31Z</dcterms:modified>
</cp:coreProperties>
</file>