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1" r:id="rId3"/>
    <p:sldId id="265" r:id="rId4"/>
    <p:sldId id="270" r:id="rId5"/>
    <p:sldId id="263" r:id="rId6"/>
    <p:sldId id="259" r:id="rId7"/>
    <p:sldId id="268" r:id="rId8"/>
    <p:sldId id="269" r:id="rId9"/>
    <p:sldId id="260" r:id="rId10"/>
    <p:sldId id="266" r:id="rId11"/>
    <p:sldId id="272" r:id="rId12"/>
    <p:sldId id="267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D31B4-8E73-49D6-B115-E31483F9EB5B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0ED2E-B4B3-47BB-B6C9-94E181E8F7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2513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03143-B8BF-43AA-A9E4-5A206DA22C17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B037E-73FC-45C6-BD42-CC0E5B1F02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102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31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8B1C-4F73-4873-AB90-25C670494F05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0E12-1123-43D4-A7CD-8A956FB36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046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8B1C-4F73-4873-AB90-25C670494F05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0E12-1123-43D4-A7CD-8A956FB36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768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8B1C-4F73-4873-AB90-25C670494F05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0E12-1123-43D4-A7CD-8A956FB36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974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8B1C-4F73-4873-AB90-25C670494F05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0E12-1123-43D4-A7CD-8A956FB36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912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8B1C-4F73-4873-AB90-25C670494F05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0E12-1123-43D4-A7CD-8A956FB36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110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8B1C-4F73-4873-AB90-25C670494F05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0E12-1123-43D4-A7CD-8A956FB36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195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8B1C-4F73-4873-AB90-25C670494F05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0E12-1123-43D4-A7CD-8A956FB36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351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8B1C-4F73-4873-AB90-25C670494F05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0E12-1123-43D4-A7CD-8A956FB36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619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8B1C-4F73-4873-AB90-25C670494F05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0E12-1123-43D4-A7CD-8A956FB36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963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8B1C-4F73-4873-AB90-25C670494F05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0E12-1123-43D4-A7CD-8A956FB36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13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8B1C-4F73-4873-AB90-25C670494F05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0E12-1123-43D4-A7CD-8A956FB36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199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58B1C-4F73-4873-AB90-25C670494F05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E0E12-1123-43D4-A7CD-8A956FB36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318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3" y="-35995"/>
            <a:ext cx="3837407" cy="3333378"/>
          </a:xfrm>
          <a:prstGeom prst="rect">
            <a:avLst/>
          </a:prstGeom>
        </p:spPr>
      </p:pic>
      <p:pic>
        <p:nvPicPr>
          <p:cNvPr id="3" name="图片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4"/>
          <a:stretch/>
        </p:blipFill>
        <p:spPr>
          <a:xfrm>
            <a:off x="8152195" y="3825087"/>
            <a:ext cx="4400689" cy="3032914"/>
          </a:xfrm>
          <a:prstGeom prst="rect">
            <a:avLst/>
          </a:prstGeom>
        </p:spPr>
      </p:pic>
      <p:pic>
        <p:nvPicPr>
          <p:cNvPr id="4" name="图片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4"/>
          <a:stretch/>
        </p:blipFill>
        <p:spPr>
          <a:xfrm rot="10800000" flipH="1">
            <a:off x="8021828" y="-35995"/>
            <a:ext cx="4531056" cy="3122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39331" y="2332438"/>
            <a:ext cx="12134522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4000" i="1" u="sng" dirty="0" smtClean="0">
                <a:ln w="0"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HOÀI HƯƠNG</a:t>
            </a:r>
          </a:p>
          <a:p>
            <a:pPr algn="ctr"/>
            <a:endParaRPr lang="en-US" sz="4000" i="1" u="sng" dirty="0" smtClean="0">
              <a:ln w="0">
                <a:solidFill>
                  <a:srgbClr val="C00000"/>
                </a:solidFill>
              </a:ln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i="1" dirty="0" smtClean="0">
                <a:ln w="0"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VÀ CÁC EM </a:t>
            </a:r>
          </a:p>
          <a:p>
            <a:pPr algn="ctr"/>
            <a:r>
              <a:rPr lang="en-US" sz="4000" i="1" dirty="0" smtClean="0">
                <a:ln w="0"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DỰ TIẾT HỌC</a:t>
            </a:r>
          </a:p>
          <a:p>
            <a:pPr algn="ctr"/>
            <a:endParaRPr lang="en-US" sz="4000" i="1" dirty="0" smtClean="0">
              <a:ln w="0">
                <a:solidFill>
                  <a:srgbClr val="C00000"/>
                </a:solidFill>
              </a:ln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i="1" dirty="0">
              <a:ln w="0">
                <a:solidFill>
                  <a:srgbClr val="C00000"/>
                </a:solidFill>
              </a:ln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0" b="27311"/>
          <a:stretch/>
        </p:blipFill>
        <p:spPr>
          <a:xfrm flipH="1">
            <a:off x="0" y="3818262"/>
            <a:ext cx="4448825" cy="30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85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81747" y="2745708"/>
          <a:ext cx="9628505" cy="2511171"/>
        </p:xfrm>
        <a:graphic>
          <a:graphicData uri="http://schemas.openxmlformats.org/drawingml/2006/table">
            <a:tbl>
              <a:tblPr firstRow="1" firstCol="1" bandRow="1"/>
              <a:tblGrid>
                <a:gridCol w="2337435">
                  <a:extLst>
                    <a:ext uri="{9D8B030D-6E8A-4147-A177-3AD203B41FA5}">
                      <a16:colId xmlns:a16="http://schemas.microsoft.com/office/drawing/2014/main" val="1276852234"/>
                    </a:ext>
                  </a:extLst>
                </a:gridCol>
                <a:gridCol w="7291070">
                  <a:extLst>
                    <a:ext uri="{9D8B030D-6E8A-4147-A177-3AD203B41FA5}">
                      <a16:colId xmlns:a16="http://schemas.microsoft.com/office/drawing/2014/main" val="24478436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Bước 1: Chuẩn bị</a:t>
                      </a:r>
                      <a:endParaRPr lang="vi-VN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Xác định yêu cầu: Phân tích bài thơ Ngắm trăng – Hồ Chí Minh.</a:t>
                      </a:r>
                      <a:endParaRPr lang="vi-VN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Lựa chọn hình thức nghệ thuật nổi bật: nhân hóa, thể thơ thât ngôn tứ tuyệt, đối…</a:t>
                      </a:r>
                      <a:endParaRPr lang="vi-VN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664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Bước 2: Tìm ý </a:t>
                      </a:r>
                      <a:endParaRPr lang="vi-VN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 lập dàn ý</a:t>
                      </a:r>
                      <a:endParaRPr lang="vi-VN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600" b="1" u="sng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Tìm ý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vi-VN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Chủ đề bài thơ</a:t>
                      </a:r>
                      <a:r>
                        <a:rPr lang="vi-VN" sz="18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:tình yêu thiên nhiên, tinh thần lạc quan của Bác trong cảnh ngục tù tối tăm</a:t>
                      </a:r>
                      <a:endParaRPr lang="vi-VN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Nghệ thuật đặc sắc của bài thơ:</a:t>
                      </a:r>
                      <a:r>
                        <a:rPr lang="vi-VN" sz="18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Thể thơ thất ngôn tứ tuyệt giản dị, ngắn gọn mà hàm súc.</a:t>
                      </a:r>
                      <a:endParaRPr lang="vi-VN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Nghệ thuật đối, nhân hóa trăng như người bạn tri âm tri kỉ</a:t>
                      </a:r>
                      <a:endParaRPr lang="vi-VN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427794"/>
                  </a:ext>
                </a:extLst>
              </a:tr>
            </a:tbl>
          </a:graphicData>
        </a:graphic>
      </p:graphicFrame>
      <p:sp>
        <p:nvSpPr>
          <p:cNvPr id="4" name="AutoShape 3" descr="data:image/svg+xml;base64,PHN2ZyBoZWlnaHQ9IjU5Ny44Njc2OTIzMDc2OSIgd2lkdGg9IjgxMyIgeG1sbnM9Imh0dHA6Ly93d3cudzMub3JnLzIwMDAvc3ZnIiB2ZXJzaW9uPSIxLjEiLz4="/>
          <p:cNvSpPr>
            <a:spLocks noChangeAspect="1" noChangeArrowheads="1"/>
          </p:cNvSpPr>
          <p:nvPr/>
        </p:nvSpPr>
        <p:spPr bwMode="auto">
          <a:xfrm>
            <a:off x="1281113" y="2746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vi-VN"/>
          </a:p>
        </p:txBody>
      </p:sp>
      <p:sp>
        <p:nvSpPr>
          <p:cNvPr id="5" name="AutoShape 4" descr="Phân tích bài thơ Ngắm trăng (Vọng nguyệt) của Hồ Chí Minh năm 2021 Phan Tich Bai Tho Ngam Trang Cua Ho Chi Minh 2021 17775.webp"/>
          <p:cNvSpPr>
            <a:spLocks noChangeAspect="1" noChangeArrowheads="1"/>
          </p:cNvSpPr>
          <p:nvPr/>
        </p:nvSpPr>
        <p:spPr bwMode="auto">
          <a:xfrm>
            <a:off x="1281113" y="2746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vi-VN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1113" y="2746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81113" y="381317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11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" y="-303712"/>
            <a:ext cx="11665132" cy="746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4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 rot="16200000">
            <a:off x="3944754" y="-1114726"/>
            <a:ext cx="4247317" cy="990074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8800" dirty="0" smtClean="0">
                <a:solidFill>
                  <a:srgbClr val="444444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HẸN GẶP LẠI THẦY CÔ </a:t>
            </a:r>
          </a:p>
          <a:p>
            <a:pPr algn="ctr"/>
            <a:r>
              <a:rPr lang="en-US" altLang="zh-CN" sz="8800" dirty="0" smtClean="0">
                <a:solidFill>
                  <a:srgbClr val="444444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VÀ CÁC EM</a:t>
            </a:r>
            <a:endParaRPr lang="zh-CN" altLang="en-US" sz="8800" dirty="0"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6878" y="-35996"/>
            <a:ext cx="4188253" cy="3638141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3" y="-63292"/>
            <a:ext cx="4087430" cy="3550561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31" y="4997862"/>
            <a:ext cx="2947011" cy="1699817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962" y="2861499"/>
            <a:ext cx="2015293" cy="15975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4"/>
          <a:stretch/>
        </p:blipFill>
        <p:spPr>
          <a:xfrm>
            <a:off x="7346641" y="3660286"/>
            <a:ext cx="4456185" cy="30329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47" y="2940918"/>
            <a:ext cx="2015293" cy="159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" presetID="2" presetClass="entr" presetSubtype="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" presetID="2" presetClass="entr" presetSubtype="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3" y="-35995"/>
            <a:ext cx="3837407" cy="3333378"/>
          </a:xfrm>
          <a:prstGeom prst="rect">
            <a:avLst/>
          </a:prstGeom>
        </p:spPr>
      </p:pic>
      <p:pic>
        <p:nvPicPr>
          <p:cNvPr id="3" name="图片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4"/>
          <a:stretch/>
        </p:blipFill>
        <p:spPr>
          <a:xfrm>
            <a:off x="8152195" y="3825087"/>
            <a:ext cx="4400689" cy="3032914"/>
          </a:xfrm>
          <a:prstGeom prst="rect">
            <a:avLst/>
          </a:prstGeom>
        </p:spPr>
      </p:pic>
      <p:pic>
        <p:nvPicPr>
          <p:cNvPr id="4" name="图片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4"/>
          <a:stretch/>
        </p:blipFill>
        <p:spPr>
          <a:xfrm rot="10800000" flipH="1">
            <a:off x="8021828" y="-35995"/>
            <a:ext cx="4531056" cy="31227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634634" y="1193942"/>
            <a:ext cx="1311102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4800" b="1" u="sng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 BÀI DẠY</a:t>
            </a:r>
          </a:p>
          <a:p>
            <a:pPr algn="ctr"/>
            <a:endParaRPr lang="en-US" sz="4800" b="1" u="sng" dirty="0" smtClean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VIẾT: </a:t>
            </a:r>
            <a:r>
              <a:rPr lang="en-US" sz="4800" b="1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00" b="1" dirty="0" smtClean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92, 93, 94)</a:t>
            </a:r>
          </a:p>
          <a:p>
            <a:pPr algn="ctr"/>
            <a:endParaRPr lang="en-US" sz="4800" b="1" dirty="0" smtClean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4800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BÉ</a:t>
            </a:r>
            <a:endParaRPr lang="en-US" sz="480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0" b="27311"/>
          <a:stretch/>
        </p:blipFill>
        <p:spPr>
          <a:xfrm flipH="1">
            <a:off x="0" y="3818262"/>
            <a:ext cx="4448825" cy="30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55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31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2263" y="1997839"/>
            <a:ext cx="9900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Tìm hiểu kiểu bài văn phân tích một tác phẩm thơ</a:t>
            </a:r>
            <a:endParaRPr lang="vi-VN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vi-VN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Phân tích một tác phẩm thơ là phân tích đặc sắc nghệ thuật, nội dung, chủ đề... của một tác phẩm thơ cụ thể.</a:t>
            </a:r>
            <a:endParaRPr lang="vi-VN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vi-VN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Chỉ ra, nhận </a:t>
            </a:r>
            <a:r>
              <a:rPr lang="vi-VN" sz="24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xét, </a:t>
            </a:r>
            <a:r>
              <a:rPr lang="vi-VN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 giá được đặc </a:t>
            </a:r>
            <a:r>
              <a:rPr lang="vi-VN" sz="24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 của </a:t>
            </a:r>
            <a:r>
              <a:rPr lang="vi-VN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 phẩm</a:t>
            </a:r>
            <a:endParaRPr lang="vi-VN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vi-VN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Nêu được phát hiện riêng của bản thân về tác phẩm.</a:t>
            </a:r>
            <a:endParaRPr lang="vi-VN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Lưu ý:</a:t>
            </a:r>
            <a:endParaRPr lang="vi-VN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Đọc kĩ tác phẩm, xác </a:t>
            </a:r>
            <a:r>
              <a:rPr lang="vi-VN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Liên hệ so sánh với các tác phẩm cùng đề tài.</a:t>
            </a:r>
            <a:endParaRPr lang="vi-VN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Nêu đánh giá về thành công hoặc hạn chế của tác phẩm</a:t>
            </a:r>
            <a:r>
              <a:rPr lang="vi-VN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094166"/>
              </p:ext>
            </p:extLst>
          </p:nvPr>
        </p:nvGraphicFramePr>
        <p:xfrm>
          <a:off x="1524000" y="2788920"/>
          <a:ext cx="9144000" cy="2468880"/>
        </p:xfrm>
        <a:graphic>
          <a:graphicData uri="http://schemas.openxmlformats.org/drawingml/2006/table">
            <a:tbl>
              <a:tblPr firstRow="1" firstCol="1" bandRow="1"/>
              <a:tblGrid>
                <a:gridCol w="5297214">
                  <a:extLst>
                    <a:ext uri="{9D8B030D-6E8A-4147-A177-3AD203B41FA5}">
                      <a16:colId xmlns:a16="http://schemas.microsoft.com/office/drawing/2014/main" val="1415022457"/>
                    </a:ext>
                  </a:extLst>
                </a:gridCol>
                <a:gridCol w="3846786">
                  <a:extLst>
                    <a:ext uri="{9D8B030D-6E8A-4147-A177-3AD203B41FA5}">
                      <a16:colId xmlns:a16="http://schemas.microsoft.com/office/drawing/2014/main" val="2336418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97264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Bước 2: 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Tìm ý và lập dàn ý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493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995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Bước 4: Kiểm tra 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 chỉnh sửa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572875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0" y="1946831"/>
            <a:ext cx="966899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vi-V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vi-V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BƯỚC TIẾN H</a:t>
            </a:r>
            <a:r>
              <a:rPr kumimoji="0" lang="en-US" altLang="vi-V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vi-V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 KHI PHÂN T</a:t>
            </a:r>
            <a:r>
              <a:rPr kumimoji="0" lang="en-US" altLang="vi-V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Í</a:t>
            </a:r>
            <a:r>
              <a:rPr kumimoji="0" lang="en-US" altLang="vi-V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 MỘT T</a:t>
            </a:r>
            <a:r>
              <a:rPr kumimoji="0" lang="en-US" altLang="vi-V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vi-V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PHẨM THƠ</a:t>
            </a:r>
            <a:endParaRPr kumimoji="0" lang="vi-VN" alt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204611"/>
              </p:ext>
            </p:extLst>
          </p:nvPr>
        </p:nvGraphicFramePr>
        <p:xfrm>
          <a:off x="1193800" y="0"/>
          <a:ext cx="9601200" cy="656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3" imgW="9879773" imgH="6753266" progId="Word.Document.12">
                  <p:embed/>
                </p:oleObj>
              </mc:Choice>
              <mc:Fallback>
                <p:oleObj name="Document" r:id="rId3" imgW="9879773" imgH="67532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3800" y="0"/>
                        <a:ext cx="9601200" cy="656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03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78" y="388051"/>
            <a:ext cx="9883844" cy="6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78" y="113823"/>
            <a:ext cx="9883844" cy="66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2055" y="2078733"/>
            <a:ext cx="10152993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b="1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VẬN </a:t>
            </a:r>
            <a:r>
              <a:rPr lang="vi-VN" sz="3200" b="1" u="sng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endParaRPr lang="vi-VN" sz="3200" b="1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ề</a:t>
            </a:r>
            <a:r>
              <a:rPr lang="vi-VN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Phân tích bài thơ </a:t>
            </a:r>
            <a:r>
              <a:rPr lang="vi-VN" sz="28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Ngắm trăng </a:t>
            </a:r>
            <a:r>
              <a:rPr lang="vi-VN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Hồ Chí </a:t>
            </a:r>
            <a:r>
              <a:rPr lang="vi-VN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u="sng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 cầu: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 hiện bước: 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huẩn bị; Tìm hiểu đề và tìm ý cho đề trên</a:t>
            </a:r>
            <a:endParaRPr lang="vi-VN" sz="2800" b="1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364</Words>
  <Application>Microsoft Office PowerPoint</Application>
  <PresentationFormat>Widescreen</PresentationFormat>
  <Paragraphs>47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#9Slide03 Arima Madurai Black</vt:lpstr>
      <vt:lpstr>Arial</vt:lpstr>
      <vt:lpstr>Calibri</vt:lpstr>
      <vt:lpstr>Calibri Light</vt:lpstr>
      <vt:lpstr>等线</vt:lpstr>
      <vt:lpstr>等线 Light</vt:lpstr>
      <vt:lpstr>Times New Roman</vt:lpstr>
      <vt:lpstr>VNI-Times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CÁC BƯỚC TIẾN HÀNH KHI PHÂN TÍCH MỘT TÁC PHẨM THƠ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MAYTINH</cp:lastModifiedBy>
  <cp:revision>12</cp:revision>
  <cp:lastPrinted>2024-02-22T04:11:52Z</cp:lastPrinted>
  <dcterms:created xsi:type="dcterms:W3CDTF">2024-02-22T02:11:44Z</dcterms:created>
  <dcterms:modified xsi:type="dcterms:W3CDTF">2024-02-22T04:57:13Z</dcterms:modified>
</cp:coreProperties>
</file>